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mp4"/>
  <Default Extension="vml" ContentType="application/vnd.openxmlformats-officedocument.vmlDrawing"/>
  <Default Extension="tif" ContentType="image/tiff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349" r:id="rId4"/>
    <p:sldId id="265" r:id="rId5"/>
    <p:sldId id="257" r:id="rId6"/>
    <p:sldId id="270" r:id="rId7"/>
    <p:sldId id="350" r:id="rId8"/>
    <p:sldId id="348" r:id="rId9"/>
    <p:sldId id="340" r:id="rId10"/>
    <p:sldId id="341" r:id="rId11"/>
    <p:sldId id="342" r:id="rId12"/>
    <p:sldId id="346" r:id="rId13"/>
    <p:sldId id="339" r:id="rId14"/>
    <p:sldId id="372" r:id="rId15"/>
    <p:sldId id="293" r:id="rId16"/>
    <p:sldId id="374" r:id="rId17"/>
    <p:sldId id="375" r:id="rId18"/>
    <p:sldId id="376" r:id="rId19"/>
    <p:sldId id="377" r:id="rId20"/>
    <p:sldId id="378" r:id="rId21"/>
    <p:sldId id="380" r:id="rId22"/>
    <p:sldId id="3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F4D97"/>
    <a:srgbClr val="36427F"/>
    <a:srgbClr val="FFF28D"/>
    <a:srgbClr val="D5EDC6"/>
    <a:srgbClr val="D7FF99"/>
    <a:srgbClr val="DBB2FA"/>
    <a:srgbClr val="8497F5"/>
    <a:srgbClr val="FFD601"/>
    <a:srgbClr val="4B1FB7"/>
    <a:srgbClr val="9A1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50000" autoAdjust="0"/>
  </p:normalViewPr>
  <p:slideViewPr>
    <p:cSldViewPr showGuides="1">
      <p:cViewPr varScale="1">
        <p:scale>
          <a:sx n="129" d="100"/>
          <a:sy n="129" d="100"/>
        </p:scale>
        <p:origin x="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4AAE4B-0F5E-314D-B311-987B4FB9E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2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4691-026A-C341-9355-5E7F4B0637FD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E89A0-20CC-EC4D-BA7F-833EE5477938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4A47C-8B7A-024B-943E-C95842BE2D35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70E37-7B9C-5D45-970A-B33C2CD743D0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70E37-7B9C-5D45-970A-B33C2CD743D0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FA006-5802-DB41-8FB9-EEA13EC1BC69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800"/>
          </a:p>
          <a:p>
            <a:pPr>
              <a:spcBef>
                <a:spcPct val="0"/>
              </a:spcBef>
            </a:pPr>
            <a:endParaRPr lang="en-US" sz="800"/>
          </a:p>
          <a:p>
            <a:pPr>
              <a:spcBef>
                <a:spcPct val="0"/>
              </a:spcBef>
            </a:pPr>
            <a:endParaRPr lang="en-US"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E79382-C68D-2446-B3C5-759A707FA236}" type="slidenum">
              <a:rPr lang="en-US" sz="1200">
                <a:cs typeface="Times New Roman (Hebrew)" charset="0"/>
              </a:rPr>
              <a:pPr/>
              <a:t>17</a:t>
            </a:fld>
            <a:endParaRPr lang="en-US" sz="1200">
              <a:cs typeface="Times New Roman (Hebrew)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81EA96-17F3-7040-821E-92EE3EAFDA44}" type="slidenum">
              <a:rPr lang="en-US" sz="1200">
                <a:cs typeface="Times New Roman (Hebrew)" charset="0"/>
              </a:rPr>
              <a:pPr/>
              <a:t>18</a:t>
            </a:fld>
            <a:endParaRPr lang="en-US" sz="1200">
              <a:cs typeface="Times New Roman (Hebrew)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3519C9-DB8E-CD41-AF15-13ADE9D660CB}" type="slidenum">
              <a:rPr lang="en-US" sz="1200">
                <a:cs typeface="Times New Roman (Hebrew)" charset="0"/>
              </a:rPr>
              <a:pPr/>
              <a:t>19</a:t>
            </a:fld>
            <a:endParaRPr lang="en-US" sz="1200">
              <a:cs typeface="Times New Roman (Hebrew)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Images are subtracted from baseline image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EDF455-040D-3049-A9AA-761E247D05E2}" type="slidenum">
              <a:rPr lang="en-US" sz="1200">
                <a:cs typeface="Times New Roman (Hebrew)" charset="0"/>
              </a:rPr>
              <a:pPr/>
              <a:t>20</a:t>
            </a:fld>
            <a:endParaRPr lang="en-US" sz="1200">
              <a:cs typeface="Times New Roman (Hebrew)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53486-0C19-1240-89BE-7C87CB7AAFFC}" type="slidenum">
              <a:rPr lang="en-US"/>
              <a:pPr/>
              <a:t>21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86622-3370-BA41-8978-BBBA2A364BF5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11A9C-AC3C-574A-BA3A-CA4C5EE2A853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5D8DB-B0C0-AB45-BAEF-2E0ED4E5D24A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7CB37-A6DD-6348-AC33-34373EFF77E0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861B1-3EA1-514D-97D8-727DEE50E5BD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D55CD-6C16-1E40-ABCF-E5C32DA42099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B941D-3E81-134E-B713-C092AF459715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D1873-C1B2-D940-A50D-EA7BD8AD099B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D949-9597-9D4A-BACB-AA1AECC00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0932-28B7-F742-81CE-9F412BAC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49DF-2E02-6C4D-861B-AC4A80759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5BA4-13A6-CA41-84B6-36AC4D959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4AED-6D76-5042-BB99-03C9EF34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089B-1219-E14D-A758-8570CBB2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ED2C-A870-9C4D-89B1-8D8B8ED6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9AFE-ABA6-C449-9E47-730C21B7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4EA7-ECA0-DC47-A01C-FB40BDCD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EA596-431E-7543-B77D-F4ADEBA7A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2234-3201-1349-B1DF-3111C291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B584DE-A00E-6648-BD95-D2EC10EE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stiglia@stanford.edu" TargetMode="External"/><Relationship Id="rId4" Type="http://schemas.openxmlformats.org/officeDocument/2006/relationships/hyperlink" Target="mailto:kalanit@stanford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Psych 204b: 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Computational Neuroimaging: 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05000"/>
            <a:ext cx="89154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28D"/>
                </a:solidFill>
              </a:rPr>
              <a:t>Instructor: Kalanit Grill-Spector</a:t>
            </a:r>
          </a:p>
          <a:p>
            <a:pPr eaLnBrk="1" hangingPunct="1"/>
            <a:r>
              <a:rPr lang="en-US" dirty="0">
                <a:solidFill>
                  <a:srgbClr val="FFF28D"/>
                </a:solidFill>
              </a:rPr>
              <a:t>TA: </a:t>
            </a:r>
            <a:r>
              <a:rPr lang="en-US" dirty="0" err="1" smtClean="0">
                <a:solidFill>
                  <a:srgbClr val="FFF28D"/>
                </a:solidFill>
              </a:rPr>
              <a:t>Lior</a:t>
            </a:r>
            <a:r>
              <a:rPr lang="en-US" dirty="0" smtClean="0">
                <a:solidFill>
                  <a:srgbClr val="FFF28D"/>
                </a:solidFill>
              </a:rPr>
              <a:t> </a:t>
            </a:r>
            <a:r>
              <a:rPr lang="en-US" dirty="0" err="1" smtClean="0">
                <a:solidFill>
                  <a:srgbClr val="FFF28D"/>
                </a:solidFill>
              </a:rPr>
              <a:t>Bugatus</a:t>
            </a:r>
            <a:endParaRPr lang="en-US" dirty="0" smtClean="0">
              <a:solidFill>
                <a:srgbClr val="FFF28D"/>
              </a:solidFill>
            </a:endParaRPr>
          </a:p>
        </p:txBody>
      </p:sp>
      <p:pic>
        <p:nvPicPr>
          <p:cNvPr id="2" name="LO-movie_wFImd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3429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5"/>
          <p:cNvSpPr>
            <a:spLocks noChangeArrowheads="1"/>
          </p:cNvSpPr>
          <p:nvPr/>
        </p:nvSpPr>
        <p:spPr bwMode="auto">
          <a:xfrm>
            <a:off x="8001000" y="1290638"/>
            <a:ext cx="1143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26"/>
          <p:cNvSpPr>
            <a:spLocks noChangeArrowheads="1"/>
          </p:cNvSpPr>
          <p:nvPr/>
        </p:nvSpPr>
        <p:spPr bwMode="auto">
          <a:xfrm>
            <a:off x="0" y="5176838"/>
            <a:ext cx="891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295400" y="1317625"/>
            <a:ext cx="6705600" cy="3810000"/>
          </a:xfrm>
          <a:prstGeom prst="rect">
            <a:avLst/>
          </a:prstGeom>
          <a:solidFill>
            <a:srgbClr val="CFEB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charset="0"/>
              <a:cs typeface="Arial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276600" y="540543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Temporal resolution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Adapted from: PS Churchland and TJ Sejnowski,  Perspectives on cognitive neuroscience, 1988 Science, Vol 242, Issue 4879, 741-745</a:t>
            </a:r>
          </a:p>
        </p:txBody>
      </p:sp>
      <p:sp>
        <p:nvSpPr>
          <p:cNvPr id="34823" name="TextBox 18"/>
          <p:cNvSpPr txBox="1">
            <a:spLocks noChangeArrowheads="1"/>
          </p:cNvSpPr>
          <p:nvPr/>
        </p:nvSpPr>
        <p:spPr bwMode="auto">
          <a:xfrm>
            <a:off x="1638300" y="5176838"/>
            <a:ext cx="685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10ms</a:t>
            </a:r>
          </a:p>
        </p:txBody>
      </p:sp>
      <p:sp>
        <p:nvSpPr>
          <p:cNvPr id="34824" name="TextBox 19"/>
          <p:cNvSpPr txBox="1">
            <a:spLocks noChangeArrowheads="1"/>
          </p:cNvSpPr>
          <p:nvPr/>
        </p:nvSpPr>
        <p:spPr bwMode="auto">
          <a:xfrm>
            <a:off x="2438400" y="5176838"/>
            <a:ext cx="5730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0.1s</a:t>
            </a:r>
          </a:p>
        </p:txBody>
      </p:sp>
      <p:sp>
        <p:nvSpPr>
          <p:cNvPr id="34825" name="TextBox 20"/>
          <p:cNvSpPr txBox="1">
            <a:spLocks noChangeArrowheads="1"/>
          </p:cNvSpPr>
          <p:nvPr/>
        </p:nvSpPr>
        <p:spPr bwMode="auto">
          <a:xfrm>
            <a:off x="3048000" y="5176838"/>
            <a:ext cx="4016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1s</a:t>
            </a:r>
          </a:p>
        </p:txBody>
      </p:sp>
      <p:sp>
        <p:nvSpPr>
          <p:cNvPr id="34826" name="TextBox 21"/>
          <p:cNvSpPr txBox="1">
            <a:spLocks noChangeArrowheads="1"/>
          </p:cNvSpPr>
          <p:nvPr/>
        </p:nvSpPr>
        <p:spPr bwMode="auto">
          <a:xfrm>
            <a:off x="3886200" y="5176838"/>
            <a:ext cx="628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1min</a:t>
            </a:r>
          </a:p>
        </p:txBody>
      </p:sp>
      <p:sp>
        <p:nvSpPr>
          <p:cNvPr id="34827" name="TextBox 22"/>
          <p:cNvSpPr txBox="1">
            <a:spLocks noChangeArrowheads="1"/>
          </p:cNvSpPr>
          <p:nvPr/>
        </p:nvSpPr>
        <p:spPr bwMode="auto">
          <a:xfrm>
            <a:off x="5100638" y="5176838"/>
            <a:ext cx="5381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hr</a:t>
            </a:r>
          </a:p>
        </p:txBody>
      </p:sp>
      <p:sp>
        <p:nvSpPr>
          <p:cNvPr id="34828" name="TextBox 23"/>
          <p:cNvSpPr txBox="1">
            <a:spLocks noChangeArrowheads="1"/>
          </p:cNvSpPr>
          <p:nvPr/>
        </p:nvSpPr>
        <p:spPr bwMode="auto">
          <a:xfrm>
            <a:off x="5867400" y="5176838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day</a:t>
            </a:r>
          </a:p>
        </p:txBody>
      </p:sp>
      <p:sp>
        <p:nvSpPr>
          <p:cNvPr id="34829" name="TextBox 24"/>
          <p:cNvSpPr txBox="1">
            <a:spLocks noChangeArrowheads="1"/>
          </p:cNvSpPr>
          <p:nvPr/>
        </p:nvSpPr>
        <p:spPr bwMode="auto">
          <a:xfrm>
            <a:off x="6464300" y="517683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week</a:t>
            </a:r>
          </a:p>
        </p:txBody>
      </p:sp>
      <p:sp>
        <p:nvSpPr>
          <p:cNvPr id="34830" name="TextBox 25"/>
          <p:cNvSpPr txBox="1">
            <a:spLocks noChangeArrowheads="1"/>
          </p:cNvSpPr>
          <p:nvPr/>
        </p:nvSpPr>
        <p:spPr bwMode="auto">
          <a:xfrm>
            <a:off x="7239000" y="5176838"/>
            <a:ext cx="755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year</a:t>
            </a:r>
          </a:p>
        </p:txBody>
      </p:sp>
      <p:sp>
        <p:nvSpPr>
          <p:cNvPr id="34831" name="TextBox 28"/>
          <p:cNvSpPr txBox="1">
            <a:spLocks noChangeArrowheads="1"/>
          </p:cNvSpPr>
          <p:nvPr/>
        </p:nvSpPr>
        <p:spPr bwMode="auto">
          <a:xfrm>
            <a:off x="8154988" y="1638300"/>
            <a:ext cx="6413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brain</a:t>
            </a:r>
          </a:p>
        </p:txBody>
      </p:sp>
      <p:sp>
        <p:nvSpPr>
          <p:cNvPr id="34832" name="TextBox 29"/>
          <p:cNvSpPr txBox="1">
            <a:spLocks noChangeArrowheads="1"/>
          </p:cNvSpPr>
          <p:nvPr/>
        </p:nvSpPr>
        <p:spPr bwMode="auto">
          <a:xfrm>
            <a:off x="8132763" y="2095500"/>
            <a:ext cx="685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gyrus</a:t>
            </a:r>
          </a:p>
        </p:txBody>
      </p:sp>
      <p:sp>
        <p:nvSpPr>
          <p:cNvPr id="34833" name="TextBox 30"/>
          <p:cNvSpPr txBox="1">
            <a:spLocks noChangeArrowheads="1"/>
          </p:cNvSpPr>
          <p:nvPr/>
        </p:nvSpPr>
        <p:spPr bwMode="auto">
          <a:xfrm>
            <a:off x="8137525" y="2552700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voxel</a:t>
            </a:r>
          </a:p>
        </p:txBody>
      </p:sp>
      <p:sp>
        <p:nvSpPr>
          <p:cNvPr id="34834" name="TextBox 31"/>
          <p:cNvSpPr txBox="1">
            <a:spLocks noChangeArrowheads="1"/>
          </p:cNvSpPr>
          <p:nvPr/>
        </p:nvSpPr>
        <p:spPr bwMode="auto">
          <a:xfrm>
            <a:off x="8051800" y="3043238"/>
            <a:ext cx="8461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cortical</a:t>
            </a:r>
          </a:p>
          <a:p>
            <a:pPr algn="ctr"/>
            <a:r>
              <a:rPr lang="en-US" sz="1600">
                <a:ea typeface="Arial" charset="0"/>
                <a:cs typeface="Arial" charset="0"/>
              </a:rPr>
              <a:t>column</a:t>
            </a:r>
          </a:p>
        </p:txBody>
      </p:sp>
      <p:sp>
        <p:nvSpPr>
          <p:cNvPr id="34835" name="TextBox 32"/>
          <p:cNvSpPr txBox="1">
            <a:spLocks noChangeArrowheads="1"/>
          </p:cNvSpPr>
          <p:nvPr/>
        </p:nvSpPr>
        <p:spPr bwMode="auto">
          <a:xfrm>
            <a:off x="8062913" y="3754438"/>
            <a:ext cx="823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neuron</a:t>
            </a:r>
          </a:p>
        </p:txBody>
      </p:sp>
      <p:sp>
        <p:nvSpPr>
          <p:cNvPr id="34836" name="TextBox 33"/>
          <p:cNvSpPr txBox="1">
            <a:spLocks noChangeArrowheads="1"/>
          </p:cNvSpPr>
          <p:nvPr/>
        </p:nvSpPr>
        <p:spPr bwMode="auto">
          <a:xfrm>
            <a:off x="8161338" y="4229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axon</a:t>
            </a:r>
          </a:p>
        </p:txBody>
      </p:sp>
      <p:sp>
        <p:nvSpPr>
          <p:cNvPr id="34837" name="TextBox 34"/>
          <p:cNvSpPr txBox="1">
            <a:spLocks noChangeArrowheads="1"/>
          </p:cNvSpPr>
          <p:nvPr/>
        </p:nvSpPr>
        <p:spPr bwMode="auto">
          <a:xfrm>
            <a:off x="8001000" y="4838700"/>
            <a:ext cx="949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synapse</a:t>
            </a:r>
          </a:p>
        </p:txBody>
      </p:sp>
      <p:sp>
        <p:nvSpPr>
          <p:cNvPr id="34838" name="Rectangle 10"/>
          <p:cNvSpPr>
            <a:spLocks noChangeArrowheads="1"/>
          </p:cNvSpPr>
          <p:nvPr/>
        </p:nvSpPr>
        <p:spPr bwMode="auto">
          <a:xfrm>
            <a:off x="76200" y="1295400"/>
            <a:ext cx="1371600" cy="403383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TextBox 8"/>
          <p:cNvSpPr txBox="1">
            <a:spLocks noChangeArrowheads="1"/>
          </p:cNvSpPr>
          <p:nvPr/>
        </p:nvSpPr>
        <p:spPr bwMode="auto">
          <a:xfrm>
            <a:off x="838200" y="1333500"/>
            <a:ext cx="468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</a:t>
            </a:r>
          </a:p>
        </p:txBody>
      </p:sp>
      <p:sp>
        <p:nvSpPr>
          <p:cNvPr id="34840" name="TextBox 9"/>
          <p:cNvSpPr txBox="1">
            <a:spLocks noChangeArrowheads="1"/>
          </p:cNvSpPr>
          <p:nvPr/>
        </p:nvSpPr>
        <p:spPr bwMode="auto">
          <a:xfrm>
            <a:off x="563563" y="1866900"/>
            <a:ext cx="742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cm</a:t>
            </a:r>
          </a:p>
        </p:txBody>
      </p:sp>
      <p:sp>
        <p:nvSpPr>
          <p:cNvPr id="34841" name="TextBox 11"/>
          <p:cNvSpPr txBox="1">
            <a:spLocks noChangeArrowheads="1"/>
          </p:cNvSpPr>
          <p:nvPr/>
        </p:nvSpPr>
        <p:spPr bwMode="auto">
          <a:xfrm>
            <a:off x="677863" y="2324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cm</a:t>
            </a:r>
          </a:p>
        </p:txBody>
      </p:sp>
      <p:sp>
        <p:nvSpPr>
          <p:cNvPr id="34842" name="TextBox 12"/>
          <p:cNvSpPr txBox="1">
            <a:spLocks noChangeArrowheads="1"/>
          </p:cNvSpPr>
          <p:nvPr/>
        </p:nvSpPr>
        <p:spPr bwMode="auto">
          <a:xfrm>
            <a:off x="609600" y="28575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mm</a:t>
            </a:r>
          </a:p>
        </p:txBody>
      </p:sp>
      <p:sp>
        <p:nvSpPr>
          <p:cNvPr id="34843" name="TextBox 13"/>
          <p:cNvSpPr txBox="1">
            <a:spLocks noChangeArrowheads="1"/>
          </p:cNvSpPr>
          <p:nvPr/>
        </p:nvSpPr>
        <p:spPr bwMode="auto">
          <a:xfrm>
            <a:off x="438150" y="33909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mm</a:t>
            </a:r>
          </a:p>
        </p:txBody>
      </p:sp>
      <p:sp>
        <p:nvSpPr>
          <p:cNvPr id="34844" name="TextBox 14"/>
          <p:cNvSpPr txBox="1">
            <a:spLocks noChangeArrowheads="1"/>
          </p:cNvSpPr>
          <p:nvPr/>
        </p:nvSpPr>
        <p:spPr bwMode="auto">
          <a:xfrm>
            <a:off x="547688" y="3805238"/>
            <a:ext cx="758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4845" name="TextBox 15"/>
          <p:cNvSpPr txBox="1">
            <a:spLocks noChangeArrowheads="1"/>
          </p:cNvSpPr>
          <p:nvPr/>
        </p:nvSpPr>
        <p:spPr bwMode="auto">
          <a:xfrm>
            <a:off x="661988" y="4262438"/>
            <a:ext cx="644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4846" name="TextBox 16"/>
          <p:cNvSpPr txBox="1">
            <a:spLocks noChangeArrowheads="1"/>
          </p:cNvSpPr>
          <p:nvPr/>
        </p:nvSpPr>
        <p:spPr bwMode="auto">
          <a:xfrm>
            <a:off x="490538" y="4762500"/>
            <a:ext cx="815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4847" name="Text Box 5"/>
          <p:cNvSpPr txBox="1">
            <a:spLocks noChangeArrowheads="1"/>
          </p:cNvSpPr>
          <p:nvPr/>
        </p:nvSpPr>
        <p:spPr bwMode="auto">
          <a:xfrm rot="-5400000">
            <a:off x="-1169988" y="2940051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Spatial resolution</a:t>
            </a:r>
          </a:p>
        </p:txBody>
      </p:sp>
      <p:sp>
        <p:nvSpPr>
          <p:cNvPr id="34848" name="TextBox 17"/>
          <p:cNvSpPr txBox="1">
            <a:spLocks noChangeArrowheads="1"/>
          </p:cNvSpPr>
          <p:nvPr/>
        </p:nvSpPr>
        <p:spPr bwMode="auto">
          <a:xfrm>
            <a:off x="1066800" y="5176838"/>
            <a:ext cx="5715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0" y="1290638"/>
            <a:ext cx="9144000" cy="4572000"/>
          </a:xfrm>
          <a:prstGeom prst="rect">
            <a:avLst/>
          </a:prstGeom>
          <a:noFill/>
          <a:ln w="38100" cap="flat" cmpd="sng" algn="ctr">
            <a:solidFill>
              <a:srgbClr val="3B7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850" name="Text Box 7"/>
          <p:cNvSpPr txBox="1">
            <a:spLocks noChangeArrowheads="1"/>
          </p:cNvSpPr>
          <p:nvPr/>
        </p:nvSpPr>
        <p:spPr bwMode="auto">
          <a:xfrm>
            <a:off x="152400" y="141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Arial" charset="0"/>
                <a:cs typeface="Arial" charset="0"/>
              </a:rPr>
              <a:t>What spatial and temporal scale is relevant for studying systems neuroscience questions?</a:t>
            </a:r>
          </a:p>
        </p:txBody>
      </p:sp>
      <p:sp>
        <p:nvSpPr>
          <p:cNvPr id="34851" name="Text Box 9"/>
          <p:cNvSpPr txBox="1">
            <a:spLocks noChangeArrowheads="1"/>
          </p:cNvSpPr>
          <p:nvPr/>
        </p:nvSpPr>
        <p:spPr bwMode="auto">
          <a:xfrm>
            <a:off x="6705600" y="1752600"/>
            <a:ext cx="1143000" cy="692150"/>
          </a:xfrm>
          <a:prstGeom prst="rect">
            <a:avLst/>
          </a:prstGeom>
          <a:solidFill>
            <a:srgbClr val="BBA4A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lesion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8001000" y="1290638"/>
            <a:ext cx="1143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10"/>
          <p:cNvSpPr>
            <a:spLocks noChangeArrowheads="1"/>
          </p:cNvSpPr>
          <p:nvPr/>
        </p:nvSpPr>
        <p:spPr bwMode="auto">
          <a:xfrm>
            <a:off x="0" y="5176838"/>
            <a:ext cx="891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0" y="1290638"/>
            <a:ext cx="12954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276600" y="540543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Temporal resolution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Adapted from: PS Churchland and TJ Sejnowski,  Perspectives on cognitive neuroscience, 1988 Science, Vol 242, Issue 4879, 741-745</a:t>
            </a:r>
          </a:p>
        </p:txBody>
      </p:sp>
      <p:sp>
        <p:nvSpPr>
          <p:cNvPr id="36871" name="TextBox 17"/>
          <p:cNvSpPr txBox="1">
            <a:spLocks noChangeArrowheads="1"/>
          </p:cNvSpPr>
          <p:nvPr/>
        </p:nvSpPr>
        <p:spPr bwMode="auto">
          <a:xfrm>
            <a:off x="838200" y="1333500"/>
            <a:ext cx="468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</a:t>
            </a:r>
          </a:p>
        </p:txBody>
      </p:sp>
      <p:sp>
        <p:nvSpPr>
          <p:cNvPr id="36872" name="TextBox 18"/>
          <p:cNvSpPr txBox="1">
            <a:spLocks noChangeArrowheads="1"/>
          </p:cNvSpPr>
          <p:nvPr/>
        </p:nvSpPr>
        <p:spPr bwMode="auto">
          <a:xfrm>
            <a:off x="563563" y="1866900"/>
            <a:ext cx="742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cm</a:t>
            </a:r>
          </a:p>
        </p:txBody>
      </p:sp>
      <p:sp>
        <p:nvSpPr>
          <p:cNvPr id="36873" name="TextBox 19"/>
          <p:cNvSpPr txBox="1">
            <a:spLocks noChangeArrowheads="1"/>
          </p:cNvSpPr>
          <p:nvPr/>
        </p:nvSpPr>
        <p:spPr bwMode="auto">
          <a:xfrm>
            <a:off x="677863" y="2324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cm</a:t>
            </a:r>
          </a:p>
        </p:txBody>
      </p:sp>
      <p:sp>
        <p:nvSpPr>
          <p:cNvPr id="36874" name="TextBox 20"/>
          <p:cNvSpPr txBox="1">
            <a:spLocks noChangeArrowheads="1"/>
          </p:cNvSpPr>
          <p:nvPr/>
        </p:nvSpPr>
        <p:spPr bwMode="auto">
          <a:xfrm>
            <a:off x="609600" y="28575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mm</a:t>
            </a:r>
          </a:p>
        </p:txBody>
      </p:sp>
      <p:sp>
        <p:nvSpPr>
          <p:cNvPr id="36875" name="TextBox 21"/>
          <p:cNvSpPr txBox="1">
            <a:spLocks noChangeArrowheads="1"/>
          </p:cNvSpPr>
          <p:nvPr/>
        </p:nvSpPr>
        <p:spPr bwMode="auto">
          <a:xfrm>
            <a:off x="438150" y="33909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mm</a:t>
            </a:r>
          </a:p>
        </p:txBody>
      </p:sp>
      <p:sp>
        <p:nvSpPr>
          <p:cNvPr id="36876" name="TextBox 22"/>
          <p:cNvSpPr txBox="1">
            <a:spLocks noChangeArrowheads="1"/>
          </p:cNvSpPr>
          <p:nvPr/>
        </p:nvSpPr>
        <p:spPr bwMode="auto">
          <a:xfrm>
            <a:off x="547688" y="3805238"/>
            <a:ext cx="758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6877" name="TextBox 23"/>
          <p:cNvSpPr txBox="1">
            <a:spLocks noChangeArrowheads="1"/>
          </p:cNvSpPr>
          <p:nvPr/>
        </p:nvSpPr>
        <p:spPr bwMode="auto">
          <a:xfrm>
            <a:off x="661988" y="4262438"/>
            <a:ext cx="644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6878" name="TextBox 24"/>
          <p:cNvSpPr txBox="1">
            <a:spLocks noChangeArrowheads="1"/>
          </p:cNvSpPr>
          <p:nvPr/>
        </p:nvSpPr>
        <p:spPr bwMode="auto">
          <a:xfrm>
            <a:off x="490538" y="4762500"/>
            <a:ext cx="815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6879" name="Text Box 5"/>
          <p:cNvSpPr txBox="1">
            <a:spLocks noChangeArrowheads="1"/>
          </p:cNvSpPr>
          <p:nvPr/>
        </p:nvSpPr>
        <p:spPr bwMode="auto">
          <a:xfrm rot="-5400000">
            <a:off x="-1169988" y="2940051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Spatial resolution</a:t>
            </a:r>
          </a:p>
        </p:txBody>
      </p:sp>
      <p:sp>
        <p:nvSpPr>
          <p:cNvPr id="36880" name="TextBox 26"/>
          <p:cNvSpPr txBox="1">
            <a:spLocks noChangeArrowheads="1"/>
          </p:cNvSpPr>
          <p:nvPr/>
        </p:nvSpPr>
        <p:spPr bwMode="auto">
          <a:xfrm>
            <a:off x="1066800" y="5176838"/>
            <a:ext cx="5715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1ms</a:t>
            </a:r>
          </a:p>
        </p:txBody>
      </p:sp>
      <p:sp>
        <p:nvSpPr>
          <p:cNvPr id="36881" name="TextBox 27"/>
          <p:cNvSpPr txBox="1">
            <a:spLocks noChangeArrowheads="1"/>
          </p:cNvSpPr>
          <p:nvPr/>
        </p:nvSpPr>
        <p:spPr bwMode="auto">
          <a:xfrm>
            <a:off x="1638300" y="5176838"/>
            <a:ext cx="685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10ms</a:t>
            </a:r>
          </a:p>
        </p:txBody>
      </p:sp>
      <p:sp>
        <p:nvSpPr>
          <p:cNvPr id="36882" name="TextBox 28"/>
          <p:cNvSpPr txBox="1">
            <a:spLocks noChangeArrowheads="1"/>
          </p:cNvSpPr>
          <p:nvPr/>
        </p:nvSpPr>
        <p:spPr bwMode="auto">
          <a:xfrm>
            <a:off x="2438400" y="5176838"/>
            <a:ext cx="5730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0.1s</a:t>
            </a:r>
          </a:p>
        </p:txBody>
      </p:sp>
      <p:sp>
        <p:nvSpPr>
          <p:cNvPr id="36883" name="TextBox 29"/>
          <p:cNvSpPr txBox="1">
            <a:spLocks noChangeArrowheads="1"/>
          </p:cNvSpPr>
          <p:nvPr/>
        </p:nvSpPr>
        <p:spPr bwMode="auto">
          <a:xfrm>
            <a:off x="3048000" y="5176838"/>
            <a:ext cx="4016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1s</a:t>
            </a:r>
          </a:p>
        </p:txBody>
      </p:sp>
      <p:sp>
        <p:nvSpPr>
          <p:cNvPr id="36884" name="TextBox 30"/>
          <p:cNvSpPr txBox="1">
            <a:spLocks noChangeArrowheads="1"/>
          </p:cNvSpPr>
          <p:nvPr/>
        </p:nvSpPr>
        <p:spPr bwMode="auto">
          <a:xfrm>
            <a:off x="3886200" y="5176838"/>
            <a:ext cx="628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1min</a:t>
            </a:r>
          </a:p>
        </p:txBody>
      </p:sp>
      <p:sp>
        <p:nvSpPr>
          <p:cNvPr id="36885" name="TextBox 31"/>
          <p:cNvSpPr txBox="1">
            <a:spLocks noChangeArrowheads="1"/>
          </p:cNvSpPr>
          <p:nvPr/>
        </p:nvSpPr>
        <p:spPr bwMode="auto">
          <a:xfrm>
            <a:off x="5100638" y="5176838"/>
            <a:ext cx="5381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hr</a:t>
            </a:r>
          </a:p>
        </p:txBody>
      </p:sp>
      <p:sp>
        <p:nvSpPr>
          <p:cNvPr id="36886" name="TextBox 32"/>
          <p:cNvSpPr txBox="1">
            <a:spLocks noChangeArrowheads="1"/>
          </p:cNvSpPr>
          <p:nvPr/>
        </p:nvSpPr>
        <p:spPr bwMode="auto">
          <a:xfrm>
            <a:off x="5867400" y="5176838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day</a:t>
            </a:r>
          </a:p>
        </p:txBody>
      </p:sp>
      <p:sp>
        <p:nvSpPr>
          <p:cNvPr id="36887" name="TextBox 33"/>
          <p:cNvSpPr txBox="1">
            <a:spLocks noChangeArrowheads="1"/>
          </p:cNvSpPr>
          <p:nvPr/>
        </p:nvSpPr>
        <p:spPr bwMode="auto">
          <a:xfrm>
            <a:off x="6464300" y="517683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week</a:t>
            </a:r>
          </a:p>
        </p:txBody>
      </p:sp>
      <p:sp>
        <p:nvSpPr>
          <p:cNvPr id="36888" name="TextBox 34"/>
          <p:cNvSpPr txBox="1">
            <a:spLocks noChangeArrowheads="1"/>
          </p:cNvSpPr>
          <p:nvPr/>
        </p:nvSpPr>
        <p:spPr bwMode="auto">
          <a:xfrm>
            <a:off x="7239000" y="5176838"/>
            <a:ext cx="755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year</a:t>
            </a:r>
          </a:p>
        </p:txBody>
      </p:sp>
      <p:sp>
        <p:nvSpPr>
          <p:cNvPr id="36889" name="TextBox 35"/>
          <p:cNvSpPr txBox="1">
            <a:spLocks noChangeArrowheads="1"/>
          </p:cNvSpPr>
          <p:nvPr/>
        </p:nvSpPr>
        <p:spPr bwMode="auto">
          <a:xfrm>
            <a:off x="8154988" y="1638300"/>
            <a:ext cx="6413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brain</a:t>
            </a:r>
          </a:p>
        </p:txBody>
      </p:sp>
      <p:sp>
        <p:nvSpPr>
          <p:cNvPr id="36890" name="TextBox 36"/>
          <p:cNvSpPr txBox="1">
            <a:spLocks noChangeArrowheads="1"/>
          </p:cNvSpPr>
          <p:nvPr/>
        </p:nvSpPr>
        <p:spPr bwMode="auto">
          <a:xfrm>
            <a:off x="8132763" y="2095500"/>
            <a:ext cx="685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gyrus</a:t>
            </a:r>
          </a:p>
        </p:txBody>
      </p:sp>
      <p:sp>
        <p:nvSpPr>
          <p:cNvPr id="36891" name="TextBox 37"/>
          <p:cNvSpPr txBox="1">
            <a:spLocks noChangeArrowheads="1"/>
          </p:cNvSpPr>
          <p:nvPr/>
        </p:nvSpPr>
        <p:spPr bwMode="auto">
          <a:xfrm>
            <a:off x="8137525" y="2552700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voxel</a:t>
            </a:r>
          </a:p>
        </p:txBody>
      </p:sp>
      <p:sp>
        <p:nvSpPr>
          <p:cNvPr id="36892" name="TextBox 38"/>
          <p:cNvSpPr txBox="1">
            <a:spLocks noChangeArrowheads="1"/>
          </p:cNvSpPr>
          <p:nvPr/>
        </p:nvSpPr>
        <p:spPr bwMode="auto">
          <a:xfrm>
            <a:off x="8051800" y="3043238"/>
            <a:ext cx="8461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cortical</a:t>
            </a:r>
          </a:p>
          <a:p>
            <a:pPr algn="ctr"/>
            <a:r>
              <a:rPr lang="en-US" sz="1600">
                <a:ea typeface="Arial" charset="0"/>
                <a:cs typeface="Arial" charset="0"/>
              </a:rPr>
              <a:t>column</a:t>
            </a:r>
          </a:p>
        </p:txBody>
      </p:sp>
      <p:sp>
        <p:nvSpPr>
          <p:cNvPr id="36893" name="TextBox 39"/>
          <p:cNvSpPr txBox="1">
            <a:spLocks noChangeArrowheads="1"/>
          </p:cNvSpPr>
          <p:nvPr/>
        </p:nvSpPr>
        <p:spPr bwMode="auto">
          <a:xfrm>
            <a:off x="8062913" y="3754438"/>
            <a:ext cx="823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neuron</a:t>
            </a:r>
          </a:p>
        </p:txBody>
      </p:sp>
      <p:sp>
        <p:nvSpPr>
          <p:cNvPr id="36894" name="TextBox 40"/>
          <p:cNvSpPr txBox="1">
            <a:spLocks noChangeArrowheads="1"/>
          </p:cNvSpPr>
          <p:nvPr/>
        </p:nvSpPr>
        <p:spPr bwMode="auto">
          <a:xfrm>
            <a:off x="8161338" y="4229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axon</a:t>
            </a:r>
          </a:p>
        </p:txBody>
      </p:sp>
      <p:sp>
        <p:nvSpPr>
          <p:cNvPr id="36895" name="TextBox 41"/>
          <p:cNvSpPr txBox="1">
            <a:spLocks noChangeArrowheads="1"/>
          </p:cNvSpPr>
          <p:nvPr/>
        </p:nvSpPr>
        <p:spPr bwMode="auto">
          <a:xfrm>
            <a:off x="8001000" y="4838700"/>
            <a:ext cx="949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synapse</a:t>
            </a:r>
          </a:p>
        </p:txBody>
      </p:sp>
      <p:sp>
        <p:nvSpPr>
          <p:cNvPr id="36896" name="Rectangle 3"/>
          <p:cNvSpPr>
            <a:spLocks noChangeArrowheads="1"/>
          </p:cNvSpPr>
          <p:nvPr/>
        </p:nvSpPr>
        <p:spPr bwMode="auto">
          <a:xfrm>
            <a:off x="1295400" y="1317625"/>
            <a:ext cx="6705600" cy="3810000"/>
          </a:xfrm>
          <a:prstGeom prst="rect">
            <a:avLst/>
          </a:prstGeom>
          <a:solidFill>
            <a:srgbClr val="CFEB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charset="0"/>
              <a:cs typeface="Arial" charset="0"/>
            </a:endParaRPr>
          </a:p>
        </p:txBody>
      </p:sp>
      <p:sp>
        <p:nvSpPr>
          <p:cNvPr id="36897" name="Text Box 9"/>
          <p:cNvSpPr txBox="1">
            <a:spLocks noChangeArrowheads="1"/>
          </p:cNvSpPr>
          <p:nvPr/>
        </p:nvSpPr>
        <p:spPr bwMode="auto">
          <a:xfrm>
            <a:off x="1295400" y="3352800"/>
            <a:ext cx="5943600" cy="457200"/>
          </a:xfrm>
          <a:prstGeom prst="rect">
            <a:avLst/>
          </a:prstGeom>
          <a:solidFill>
            <a:srgbClr val="25B47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Single neuron recording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0" y="1290638"/>
            <a:ext cx="9144000" cy="4572000"/>
          </a:xfrm>
          <a:prstGeom prst="rect">
            <a:avLst/>
          </a:prstGeom>
          <a:noFill/>
          <a:ln w="38100" cap="flat" cmpd="sng" algn="ctr">
            <a:solidFill>
              <a:srgbClr val="3B7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99" name="Text Box 7"/>
          <p:cNvSpPr txBox="1">
            <a:spLocks noChangeArrowheads="1"/>
          </p:cNvSpPr>
          <p:nvPr/>
        </p:nvSpPr>
        <p:spPr bwMode="auto">
          <a:xfrm>
            <a:off x="152400" y="141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Arial" charset="0"/>
                <a:cs typeface="Arial" charset="0"/>
              </a:rPr>
              <a:t>What spatial and temporal scale is relevant for studying systems neuroscience questions?</a:t>
            </a:r>
          </a:p>
        </p:txBody>
      </p:sp>
      <p:sp>
        <p:nvSpPr>
          <p:cNvPr id="36900" name="Text Box 9"/>
          <p:cNvSpPr txBox="1">
            <a:spLocks noChangeArrowheads="1"/>
          </p:cNvSpPr>
          <p:nvPr/>
        </p:nvSpPr>
        <p:spPr bwMode="auto">
          <a:xfrm>
            <a:off x="6705600" y="1752600"/>
            <a:ext cx="1143000" cy="692150"/>
          </a:xfrm>
          <a:prstGeom prst="rect">
            <a:avLst/>
          </a:prstGeom>
          <a:solidFill>
            <a:srgbClr val="BBA4A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lesion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8001000" y="1290638"/>
            <a:ext cx="1143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0" y="5176838"/>
            <a:ext cx="891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0" y="1290638"/>
            <a:ext cx="12954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276600" y="540543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Temporal resolution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Adapted from: PS Churchland and TJ Sejnowski,  Perspectives on cognitive neuroscience, 1988 Science, Vol 242, Issue 4879, 741-745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6705600" y="1976438"/>
            <a:ext cx="1143000" cy="457200"/>
          </a:xfrm>
          <a:prstGeom prst="rect">
            <a:avLst/>
          </a:prstGeom>
          <a:solidFill>
            <a:srgbClr val="BBA4A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lesion</a:t>
            </a:r>
          </a:p>
        </p:txBody>
      </p:sp>
      <p:sp>
        <p:nvSpPr>
          <p:cNvPr id="38920" name="TextBox 18"/>
          <p:cNvSpPr txBox="1">
            <a:spLocks noChangeArrowheads="1"/>
          </p:cNvSpPr>
          <p:nvPr/>
        </p:nvSpPr>
        <p:spPr bwMode="auto">
          <a:xfrm>
            <a:off x="838200" y="1333500"/>
            <a:ext cx="468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</a:t>
            </a:r>
          </a:p>
        </p:txBody>
      </p:sp>
      <p:sp>
        <p:nvSpPr>
          <p:cNvPr id="38921" name="TextBox 19"/>
          <p:cNvSpPr txBox="1">
            <a:spLocks noChangeArrowheads="1"/>
          </p:cNvSpPr>
          <p:nvPr/>
        </p:nvSpPr>
        <p:spPr bwMode="auto">
          <a:xfrm>
            <a:off x="563563" y="1866900"/>
            <a:ext cx="742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cm</a:t>
            </a:r>
          </a:p>
        </p:txBody>
      </p:sp>
      <p:sp>
        <p:nvSpPr>
          <p:cNvPr id="38922" name="TextBox 20"/>
          <p:cNvSpPr txBox="1">
            <a:spLocks noChangeArrowheads="1"/>
          </p:cNvSpPr>
          <p:nvPr/>
        </p:nvSpPr>
        <p:spPr bwMode="auto">
          <a:xfrm>
            <a:off x="677863" y="2324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cm</a:t>
            </a:r>
          </a:p>
        </p:txBody>
      </p:sp>
      <p:sp>
        <p:nvSpPr>
          <p:cNvPr id="38923" name="TextBox 21"/>
          <p:cNvSpPr txBox="1">
            <a:spLocks noChangeArrowheads="1"/>
          </p:cNvSpPr>
          <p:nvPr/>
        </p:nvSpPr>
        <p:spPr bwMode="auto">
          <a:xfrm>
            <a:off x="609600" y="28575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mm</a:t>
            </a:r>
          </a:p>
        </p:txBody>
      </p:sp>
      <p:sp>
        <p:nvSpPr>
          <p:cNvPr id="38924" name="TextBox 22"/>
          <p:cNvSpPr txBox="1">
            <a:spLocks noChangeArrowheads="1"/>
          </p:cNvSpPr>
          <p:nvPr/>
        </p:nvSpPr>
        <p:spPr bwMode="auto">
          <a:xfrm>
            <a:off x="438150" y="33909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mm</a:t>
            </a:r>
          </a:p>
        </p:txBody>
      </p:sp>
      <p:sp>
        <p:nvSpPr>
          <p:cNvPr id="38925" name="TextBox 23"/>
          <p:cNvSpPr txBox="1">
            <a:spLocks noChangeArrowheads="1"/>
          </p:cNvSpPr>
          <p:nvPr/>
        </p:nvSpPr>
        <p:spPr bwMode="auto">
          <a:xfrm>
            <a:off x="547688" y="3805238"/>
            <a:ext cx="758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8926" name="TextBox 24"/>
          <p:cNvSpPr txBox="1">
            <a:spLocks noChangeArrowheads="1"/>
          </p:cNvSpPr>
          <p:nvPr/>
        </p:nvSpPr>
        <p:spPr bwMode="auto">
          <a:xfrm>
            <a:off x="661988" y="4262438"/>
            <a:ext cx="644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8927" name="TextBox 25"/>
          <p:cNvSpPr txBox="1">
            <a:spLocks noChangeArrowheads="1"/>
          </p:cNvSpPr>
          <p:nvPr/>
        </p:nvSpPr>
        <p:spPr bwMode="auto">
          <a:xfrm>
            <a:off x="490538" y="4762500"/>
            <a:ext cx="815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8928" name="Text Box 5"/>
          <p:cNvSpPr txBox="1">
            <a:spLocks noChangeArrowheads="1"/>
          </p:cNvSpPr>
          <p:nvPr/>
        </p:nvSpPr>
        <p:spPr bwMode="auto">
          <a:xfrm rot="-5400000">
            <a:off x="-1169988" y="2940051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Spatial resolution</a:t>
            </a:r>
          </a:p>
        </p:txBody>
      </p:sp>
      <p:sp>
        <p:nvSpPr>
          <p:cNvPr id="38929" name="TextBox 27"/>
          <p:cNvSpPr txBox="1">
            <a:spLocks noChangeArrowheads="1"/>
          </p:cNvSpPr>
          <p:nvPr/>
        </p:nvSpPr>
        <p:spPr bwMode="auto">
          <a:xfrm>
            <a:off x="1066800" y="5176838"/>
            <a:ext cx="5715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1ms</a:t>
            </a:r>
          </a:p>
        </p:txBody>
      </p:sp>
      <p:sp>
        <p:nvSpPr>
          <p:cNvPr id="38930" name="TextBox 28"/>
          <p:cNvSpPr txBox="1">
            <a:spLocks noChangeArrowheads="1"/>
          </p:cNvSpPr>
          <p:nvPr/>
        </p:nvSpPr>
        <p:spPr bwMode="auto">
          <a:xfrm>
            <a:off x="1638300" y="5176838"/>
            <a:ext cx="685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10ms</a:t>
            </a:r>
          </a:p>
        </p:txBody>
      </p:sp>
      <p:sp>
        <p:nvSpPr>
          <p:cNvPr id="38931" name="TextBox 29"/>
          <p:cNvSpPr txBox="1">
            <a:spLocks noChangeArrowheads="1"/>
          </p:cNvSpPr>
          <p:nvPr/>
        </p:nvSpPr>
        <p:spPr bwMode="auto">
          <a:xfrm>
            <a:off x="2438400" y="5176838"/>
            <a:ext cx="5730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0.1s</a:t>
            </a:r>
          </a:p>
        </p:txBody>
      </p:sp>
      <p:sp>
        <p:nvSpPr>
          <p:cNvPr id="38932" name="TextBox 30"/>
          <p:cNvSpPr txBox="1">
            <a:spLocks noChangeArrowheads="1"/>
          </p:cNvSpPr>
          <p:nvPr/>
        </p:nvSpPr>
        <p:spPr bwMode="auto">
          <a:xfrm>
            <a:off x="3048000" y="5176838"/>
            <a:ext cx="4016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1s</a:t>
            </a:r>
          </a:p>
        </p:txBody>
      </p:sp>
      <p:sp>
        <p:nvSpPr>
          <p:cNvPr id="38933" name="TextBox 31"/>
          <p:cNvSpPr txBox="1">
            <a:spLocks noChangeArrowheads="1"/>
          </p:cNvSpPr>
          <p:nvPr/>
        </p:nvSpPr>
        <p:spPr bwMode="auto">
          <a:xfrm>
            <a:off x="3886200" y="5176838"/>
            <a:ext cx="628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1min</a:t>
            </a:r>
          </a:p>
        </p:txBody>
      </p:sp>
      <p:sp>
        <p:nvSpPr>
          <p:cNvPr id="38934" name="TextBox 32"/>
          <p:cNvSpPr txBox="1">
            <a:spLocks noChangeArrowheads="1"/>
          </p:cNvSpPr>
          <p:nvPr/>
        </p:nvSpPr>
        <p:spPr bwMode="auto">
          <a:xfrm>
            <a:off x="5100638" y="5176838"/>
            <a:ext cx="5381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hr</a:t>
            </a:r>
          </a:p>
        </p:txBody>
      </p:sp>
      <p:sp>
        <p:nvSpPr>
          <p:cNvPr id="38935" name="TextBox 33"/>
          <p:cNvSpPr txBox="1">
            <a:spLocks noChangeArrowheads="1"/>
          </p:cNvSpPr>
          <p:nvPr/>
        </p:nvSpPr>
        <p:spPr bwMode="auto">
          <a:xfrm>
            <a:off x="5867400" y="5176838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day</a:t>
            </a:r>
          </a:p>
        </p:txBody>
      </p:sp>
      <p:sp>
        <p:nvSpPr>
          <p:cNvPr id="38936" name="TextBox 34"/>
          <p:cNvSpPr txBox="1">
            <a:spLocks noChangeArrowheads="1"/>
          </p:cNvSpPr>
          <p:nvPr/>
        </p:nvSpPr>
        <p:spPr bwMode="auto">
          <a:xfrm>
            <a:off x="6464300" y="517683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week</a:t>
            </a:r>
          </a:p>
        </p:txBody>
      </p:sp>
      <p:sp>
        <p:nvSpPr>
          <p:cNvPr id="38937" name="TextBox 35"/>
          <p:cNvSpPr txBox="1">
            <a:spLocks noChangeArrowheads="1"/>
          </p:cNvSpPr>
          <p:nvPr/>
        </p:nvSpPr>
        <p:spPr bwMode="auto">
          <a:xfrm>
            <a:off x="7239000" y="5176838"/>
            <a:ext cx="755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year</a:t>
            </a:r>
          </a:p>
        </p:txBody>
      </p:sp>
      <p:sp>
        <p:nvSpPr>
          <p:cNvPr id="38938" name="TextBox 36"/>
          <p:cNvSpPr txBox="1">
            <a:spLocks noChangeArrowheads="1"/>
          </p:cNvSpPr>
          <p:nvPr/>
        </p:nvSpPr>
        <p:spPr bwMode="auto">
          <a:xfrm>
            <a:off x="8154988" y="1638300"/>
            <a:ext cx="6413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brain</a:t>
            </a:r>
          </a:p>
        </p:txBody>
      </p:sp>
      <p:sp>
        <p:nvSpPr>
          <p:cNvPr id="38939" name="TextBox 37"/>
          <p:cNvSpPr txBox="1">
            <a:spLocks noChangeArrowheads="1"/>
          </p:cNvSpPr>
          <p:nvPr/>
        </p:nvSpPr>
        <p:spPr bwMode="auto">
          <a:xfrm>
            <a:off x="8132763" y="2095500"/>
            <a:ext cx="685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gyrus</a:t>
            </a:r>
          </a:p>
        </p:txBody>
      </p:sp>
      <p:sp>
        <p:nvSpPr>
          <p:cNvPr id="38940" name="TextBox 38"/>
          <p:cNvSpPr txBox="1">
            <a:spLocks noChangeArrowheads="1"/>
          </p:cNvSpPr>
          <p:nvPr/>
        </p:nvSpPr>
        <p:spPr bwMode="auto">
          <a:xfrm>
            <a:off x="8137525" y="2552700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voxel</a:t>
            </a:r>
          </a:p>
        </p:txBody>
      </p:sp>
      <p:sp>
        <p:nvSpPr>
          <p:cNvPr id="38941" name="TextBox 39"/>
          <p:cNvSpPr txBox="1">
            <a:spLocks noChangeArrowheads="1"/>
          </p:cNvSpPr>
          <p:nvPr/>
        </p:nvSpPr>
        <p:spPr bwMode="auto">
          <a:xfrm>
            <a:off x="8051800" y="3043238"/>
            <a:ext cx="8461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cortical</a:t>
            </a:r>
          </a:p>
          <a:p>
            <a:pPr algn="ctr"/>
            <a:r>
              <a:rPr lang="en-US" sz="1600">
                <a:ea typeface="Arial" charset="0"/>
                <a:cs typeface="Arial" charset="0"/>
              </a:rPr>
              <a:t>column</a:t>
            </a:r>
          </a:p>
        </p:txBody>
      </p:sp>
      <p:sp>
        <p:nvSpPr>
          <p:cNvPr id="38942" name="TextBox 40"/>
          <p:cNvSpPr txBox="1">
            <a:spLocks noChangeArrowheads="1"/>
          </p:cNvSpPr>
          <p:nvPr/>
        </p:nvSpPr>
        <p:spPr bwMode="auto">
          <a:xfrm>
            <a:off x="8062913" y="3754438"/>
            <a:ext cx="823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neuron</a:t>
            </a:r>
          </a:p>
        </p:txBody>
      </p:sp>
      <p:sp>
        <p:nvSpPr>
          <p:cNvPr id="38943" name="TextBox 41"/>
          <p:cNvSpPr txBox="1">
            <a:spLocks noChangeArrowheads="1"/>
          </p:cNvSpPr>
          <p:nvPr/>
        </p:nvSpPr>
        <p:spPr bwMode="auto">
          <a:xfrm>
            <a:off x="8161338" y="4229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axon</a:t>
            </a:r>
          </a:p>
        </p:txBody>
      </p:sp>
      <p:sp>
        <p:nvSpPr>
          <p:cNvPr id="38944" name="TextBox 42"/>
          <p:cNvSpPr txBox="1">
            <a:spLocks noChangeArrowheads="1"/>
          </p:cNvSpPr>
          <p:nvPr/>
        </p:nvSpPr>
        <p:spPr bwMode="auto">
          <a:xfrm>
            <a:off x="8001000" y="4838700"/>
            <a:ext cx="949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synapse</a:t>
            </a:r>
          </a:p>
        </p:txBody>
      </p:sp>
      <p:sp>
        <p:nvSpPr>
          <p:cNvPr id="38945" name="Rectangle 3"/>
          <p:cNvSpPr>
            <a:spLocks noChangeArrowheads="1"/>
          </p:cNvSpPr>
          <p:nvPr/>
        </p:nvSpPr>
        <p:spPr bwMode="auto">
          <a:xfrm>
            <a:off x="1295400" y="1317625"/>
            <a:ext cx="6705600" cy="3810000"/>
          </a:xfrm>
          <a:prstGeom prst="rect">
            <a:avLst/>
          </a:prstGeom>
          <a:solidFill>
            <a:srgbClr val="CFEB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charset="0"/>
              <a:cs typeface="Arial" charset="0"/>
            </a:endParaRPr>
          </a:p>
        </p:txBody>
      </p:sp>
      <p:sp>
        <p:nvSpPr>
          <p:cNvPr id="38947" name="Text Box 14"/>
          <p:cNvSpPr txBox="1">
            <a:spLocks noChangeArrowheads="1"/>
          </p:cNvSpPr>
          <p:nvPr/>
        </p:nvSpPr>
        <p:spPr bwMode="auto">
          <a:xfrm>
            <a:off x="3124200" y="1924050"/>
            <a:ext cx="4572000" cy="1200150"/>
          </a:xfrm>
          <a:prstGeom prst="rect">
            <a:avLst/>
          </a:prstGeom>
          <a:gradFill rotWithShape="0">
            <a:gsLst>
              <a:gs pos="0">
                <a:srgbClr val="F6E22D">
                  <a:alpha val="65999"/>
                </a:srgbClr>
              </a:gs>
              <a:gs pos="100000">
                <a:srgbClr val="F6E22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  <a:p>
            <a:pPr algn="ctr"/>
            <a:r>
              <a:rPr lang="en-US">
                <a:ea typeface="Arial" charset="0"/>
                <a:cs typeface="Arial" charset="0"/>
              </a:rPr>
              <a:t>fMRI</a:t>
            </a:r>
          </a:p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0" y="1290638"/>
            <a:ext cx="9144000" cy="4572000"/>
          </a:xfrm>
          <a:prstGeom prst="rect">
            <a:avLst/>
          </a:prstGeom>
          <a:noFill/>
          <a:ln w="38100" cap="flat" cmpd="sng" algn="ctr">
            <a:solidFill>
              <a:srgbClr val="3B7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49" name="Text Box 7"/>
          <p:cNvSpPr txBox="1">
            <a:spLocks noChangeArrowheads="1"/>
          </p:cNvSpPr>
          <p:nvPr/>
        </p:nvSpPr>
        <p:spPr bwMode="auto">
          <a:xfrm>
            <a:off x="152400" y="141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Arial" charset="0"/>
                <a:cs typeface="Arial" charset="0"/>
              </a:rPr>
              <a:t>What spatial and temporal scale is relevant for studying systems neuroscience questions?</a:t>
            </a:r>
          </a:p>
        </p:txBody>
      </p:sp>
      <p:sp>
        <p:nvSpPr>
          <p:cNvPr id="38950" name="Text Box 9"/>
          <p:cNvSpPr txBox="1">
            <a:spLocks noChangeArrowheads="1"/>
          </p:cNvSpPr>
          <p:nvPr/>
        </p:nvSpPr>
        <p:spPr bwMode="auto">
          <a:xfrm>
            <a:off x="6705600" y="1752600"/>
            <a:ext cx="1143000" cy="692150"/>
          </a:xfrm>
          <a:prstGeom prst="rect">
            <a:avLst/>
          </a:prstGeom>
          <a:solidFill>
            <a:srgbClr val="BBA4A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lesion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95400" y="3352800"/>
            <a:ext cx="5943600" cy="457200"/>
          </a:xfrm>
          <a:prstGeom prst="rect">
            <a:avLst/>
          </a:prstGeom>
          <a:solidFill>
            <a:srgbClr val="25B47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Single neuron recording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295400" y="1317625"/>
            <a:ext cx="6705600" cy="3810000"/>
          </a:xfrm>
          <a:prstGeom prst="rect">
            <a:avLst/>
          </a:prstGeom>
          <a:solidFill>
            <a:srgbClr val="CFEB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charset="0"/>
              <a:cs typeface="Arial" charset="0"/>
            </a:endParaRPr>
          </a:p>
        </p:txBody>
      </p:sp>
      <p:sp>
        <p:nvSpPr>
          <p:cNvPr id="40962" name="Rectangle 13"/>
          <p:cNvSpPr>
            <a:spLocks noChangeArrowheads="1"/>
          </p:cNvSpPr>
          <p:nvPr/>
        </p:nvSpPr>
        <p:spPr bwMode="auto">
          <a:xfrm>
            <a:off x="8001000" y="1290638"/>
            <a:ext cx="1143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0" y="5176838"/>
            <a:ext cx="891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0" y="1290638"/>
            <a:ext cx="12954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276600" y="540543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Temporal resolution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Adapted from: PS Churchland and TJ Sejnowski,  Perspectives on cognitive neuroscience, 1988 Science, Vol 242, Issue 4879, 741-745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152400" y="141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Arial" charset="0"/>
                <a:cs typeface="Arial" charset="0"/>
              </a:rPr>
              <a:t>What spatial and temporal scale is relevant for studying systems neuroscience questions?</a:t>
            </a:r>
          </a:p>
        </p:txBody>
      </p:sp>
      <p:sp>
        <p:nvSpPr>
          <p:cNvPr id="40969" name="TextBox 21"/>
          <p:cNvSpPr txBox="1">
            <a:spLocks noChangeArrowheads="1"/>
          </p:cNvSpPr>
          <p:nvPr/>
        </p:nvSpPr>
        <p:spPr bwMode="auto">
          <a:xfrm>
            <a:off x="838200" y="1333500"/>
            <a:ext cx="468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</a:t>
            </a:r>
          </a:p>
        </p:txBody>
      </p:sp>
      <p:sp>
        <p:nvSpPr>
          <p:cNvPr id="40970" name="TextBox 22"/>
          <p:cNvSpPr txBox="1">
            <a:spLocks noChangeArrowheads="1"/>
          </p:cNvSpPr>
          <p:nvPr/>
        </p:nvSpPr>
        <p:spPr bwMode="auto">
          <a:xfrm>
            <a:off x="563563" y="1866900"/>
            <a:ext cx="742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cm</a:t>
            </a:r>
          </a:p>
        </p:txBody>
      </p: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677863" y="2324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cm</a:t>
            </a:r>
          </a:p>
        </p:txBody>
      </p:sp>
      <p:sp>
        <p:nvSpPr>
          <p:cNvPr id="40972" name="TextBox 24"/>
          <p:cNvSpPr txBox="1">
            <a:spLocks noChangeArrowheads="1"/>
          </p:cNvSpPr>
          <p:nvPr/>
        </p:nvSpPr>
        <p:spPr bwMode="auto">
          <a:xfrm>
            <a:off x="609600" y="28575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mm</a:t>
            </a:r>
          </a:p>
        </p:txBody>
      </p:sp>
      <p:sp>
        <p:nvSpPr>
          <p:cNvPr id="40973" name="TextBox 25"/>
          <p:cNvSpPr txBox="1">
            <a:spLocks noChangeArrowheads="1"/>
          </p:cNvSpPr>
          <p:nvPr/>
        </p:nvSpPr>
        <p:spPr bwMode="auto">
          <a:xfrm>
            <a:off x="438150" y="33909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mm</a:t>
            </a:r>
          </a:p>
        </p:txBody>
      </p:sp>
      <p:sp>
        <p:nvSpPr>
          <p:cNvPr id="40974" name="TextBox 26"/>
          <p:cNvSpPr txBox="1">
            <a:spLocks noChangeArrowheads="1"/>
          </p:cNvSpPr>
          <p:nvPr/>
        </p:nvSpPr>
        <p:spPr bwMode="auto">
          <a:xfrm>
            <a:off x="547688" y="3805238"/>
            <a:ext cx="758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40975" name="TextBox 27"/>
          <p:cNvSpPr txBox="1">
            <a:spLocks noChangeArrowheads="1"/>
          </p:cNvSpPr>
          <p:nvPr/>
        </p:nvSpPr>
        <p:spPr bwMode="auto">
          <a:xfrm>
            <a:off x="661988" y="4262438"/>
            <a:ext cx="644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40976" name="TextBox 28"/>
          <p:cNvSpPr txBox="1">
            <a:spLocks noChangeArrowheads="1"/>
          </p:cNvSpPr>
          <p:nvPr/>
        </p:nvSpPr>
        <p:spPr bwMode="auto">
          <a:xfrm>
            <a:off x="490538" y="4762500"/>
            <a:ext cx="815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40977" name="Text Box 5"/>
          <p:cNvSpPr txBox="1">
            <a:spLocks noChangeArrowheads="1"/>
          </p:cNvSpPr>
          <p:nvPr/>
        </p:nvSpPr>
        <p:spPr bwMode="auto">
          <a:xfrm rot="-5400000">
            <a:off x="-1169988" y="2940051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Spatial resolution</a:t>
            </a:r>
          </a:p>
        </p:txBody>
      </p:sp>
      <p:sp>
        <p:nvSpPr>
          <p:cNvPr id="40978" name="TextBox 30"/>
          <p:cNvSpPr txBox="1">
            <a:spLocks noChangeArrowheads="1"/>
          </p:cNvSpPr>
          <p:nvPr/>
        </p:nvSpPr>
        <p:spPr bwMode="auto">
          <a:xfrm>
            <a:off x="1066800" y="5176838"/>
            <a:ext cx="5715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1ms</a:t>
            </a:r>
          </a:p>
        </p:txBody>
      </p: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1638300" y="5176838"/>
            <a:ext cx="685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10ms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2438400" y="5176838"/>
            <a:ext cx="5730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0.1s</a:t>
            </a:r>
          </a:p>
        </p:txBody>
      </p:sp>
      <p:sp>
        <p:nvSpPr>
          <p:cNvPr id="40981" name="TextBox 33"/>
          <p:cNvSpPr txBox="1">
            <a:spLocks noChangeArrowheads="1"/>
          </p:cNvSpPr>
          <p:nvPr/>
        </p:nvSpPr>
        <p:spPr bwMode="auto">
          <a:xfrm>
            <a:off x="3048000" y="5176838"/>
            <a:ext cx="4016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1s</a:t>
            </a:r>
          </a:p>
        </p:txBody>
      </p:sp>
      <p:sp>
        <p:nvSpPr>
          <p:cNvPr id="40982" name="TextBox 34"/>
          <p:cNvSpPr txBox="1">
            <a:spLocks noChangeArrowheads="1"/>
          </p:cNvSpPr>
          <p:nvPr/>
        </p:nvSpPr>
        <p:spPr bwMode="auto">
          <a:xfrm>
            <a:off x="3886200" y="5176838"/>
            <a:ext cx="628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1min</a:t>
            </a:r>
          </a:p>
        </p:txBody>
      </p:sp>
      <p:sp>
        <p:nvSpPr>
          <p:cNvPr id="40983" name="TextBox 35"/>
          <p:cNvSpPr txBox="1">
            <a:spLocks noChangeArrowheads="1"/>
          </p:cNvSpPr>
          <p:nvPr/>
        </p:nvSpPr>
        <p:spPr bwMode="auto">
          <a:xfrm>
            <a:off x="5100638" y="5176838"/>
            <a:ext cx="5381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hr</a:t>
            </a:r>
          </a:p>
        </p:txBody>
      </p:sp>
      <p:sp>
        <p:nvSpPr>
          <p:cNvPr id="40984" name="TextBox 36"/>
          <p:cNvSpPr txBox="1">
            <a:spLocks noChangeArrowheads="1"/>
          </p:cNvSpPr>
          <p:nvPr/>
        </p:nvSpPr>
        <p:spPr bwMode="auto">
          <a:xfrm>
            <a:off x="5867400" y="5176838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day</a:t>
            </a:r>
          </a:p>
        </p:txBody>
      </p:sp>
      <p:sp>
        <p:nvSpPr>
          <p:cNvPr id="40985" name="TextBox 37"/>
          <p:cNvSpPr txBox="1">
            <a:spLocks noChangeArrowheads="1"/>
          </p:cNvSpPr>
          <p:nvPr/>
        </p:nvSpPr>
        <p:spPr bwMode="auto">
          <a:xfrm>
            <a:off x="6464300" y="517683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week</a:t>
            </a:r>
          </a:p>
        </p:txBody>
      </p:sp>
      <p:sp>
        <p:nvSpPr>
          <p:cNvPr id="40986" name="TextBox 38"/>
          <p:cNvSpPr txBox="1">
            <a:spLocks noChangeArrowheads="1"/>
          </p:cNvSpPr>
          <p:nvPr/>
        </p:nvSpPr>
        <p:spPr bwMode="auto">
          <a:xfrm>
            <a:off x="7239000" y="5176838"/>
            <a:ext cx="755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year</a:t>
            </a:r>
          </a:p>
        </p:txBody>
      </p:sp>
      <p:sp>
        <p:nvSpPr>
          <p:cNvPr id="40987" name="TextBox 39"/>
          <p:cNvSpPr txBox="1">
            <a:spLocks noChangeArrowheads="1"/>
          </p:cNvSpPr>
          <p:nvPr/>
        </p:nvSpPr>
        <p:spPr bwMode="auto">
          <a:xfrm>
            <a:off x="8154988" y="1638300"/>
            <a:ext cx="6413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brain</a:t>
            </a:r>
          </a:p>
        </p:txBody>
      </p:sp>
      <p:sp>
        <p:nvSpPr>
          <p:cNvPr id="40988" name="TextBox 40"/>
          <p:cNvSpPr txBox="1">
            <a:spLocks noChangeArrowheads="1"/>
          </p:cNvSpPr>
          <p:nvPr/>
        </p:nvSpPr>
        <p:spPr bwMode="auto">
          <a:xfrm>
            <a:off x="8132763" y="2095500"/>
            <a:ext cx="685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gyrus</a:t>
            </a:r>
          </a:p>
        </p:txBody>
      </p:sp>
      <p:sp>
        <p:nvSpPr>
          <p:cNvPr id="40989" name="TextBox 41"/>
          <p:cNvSpPr txBox="1">
            <a:spLocks noChangeArrowheads="1"/>
          </p:cNvSpPr>
          <p:nvPr/>
        </p:nvSpPr>
        <p:spPr bwMode="auto">
          <a:xfrm>
            <a:off x="8137525" y="2552700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voxel</a:t>
            </a:r>
          </a:p>
        </p:txBody>
      </p:sp>
      <p:sp>
        <p:nvSpPr>
          <p:cNvPr id="40990" name="TextBox 42"/>
          <p:cNvSpPr txBox="1">
            <a:spLocks noChangeArrowheads="1"/>
          </p:cNvSpPr>
          <p:nvPr/>
        </p:nvSpPr>
        <p:spPr bwMode="auto">
          <a:xfrm>
            <a:off x="8051800" y="3043238"/>
            <a:ext cx="8461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cortical</a:t>
            </a:r>
          </a:p>
          <a:p>
            <a:pPr algn="ctr"/>
            <a:r>
              <a:rPr lang="en-US" sz="1600">
                <a:ea typeface="Arial" charset="0"/>
                <a:cs typeface="Arial" charset="0"/>
              </a:rPr>
              <a:t>column</a:t>
            </a:r>
          </a:p>
        </p:txBody>
      </p:sp>
      <p:sp>
        <p:nvSpPr>
          <p:cNvPr id="40991" name="TextBox 43"/>
          <p:cNvSpPr txBox="1">
            <a:spLocks noChangeArrowheads="1"/>
          </p:cNvSpPr>
          <p:nvPr/>
        </p:nvSpPr>
        <p:spPr bwMode="auto">
          <a:xfrm>
            <a:off x="8062913" y="3754438"/>
            <a:ext cx="823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neuron</a:t>
            </a:r>
          </a:p>
        </p:txBody>
      </p:sp>
      <p:sp>
        <p:nvSpPr>
          <p:cNvPr id="40992" name="TextBox 44"/>
          <p:cNvSpPr txBox="1">
            <a:spLocks noChangeArrowheads="1"/>
          </p:cNvSpPr>
          <p:nvPr/>
        </p:nvSpPr>
        <p:spPr bwMode="auto">
          <a:xfrm>
            <a:off x="8161338" y="4229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axon</a:t>
            </a:r>
          </a:p>
        </p:txBody>
      </p:sp>
      <p:sp>
        <p:nvSpPr>
          <p:cNvPr id="40993" name="TextBox 45"/>
          <p:cNvSpPr txBox="1">
            <a:spLocks noChangeArrowheads="1"/>
          </p:cNvSpPr>
          <p:nvPr/>
        </p:nvSpPr>
        <p:spPr bwMode="auto">
          <a:xfrm>
            <a:off x="8001000" y="4838700"/>
            <a:ext cx="949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synapse</a:t>
            </a:r>
          </a:p>
        </p:txBody>
      </p:sp>
      <p:sp>
        <p:nvSpPr>
          <p:cNvPr id="40994" name="Text Box 8"/>
          <p:cNvSpPr txBox="1">
            <a:spLocks noChangeArrowheads="1"/>
          </p:cNvSpPr>
          <p:nvPr/>
        </p:nvSpPr>
        <p:spPr bwMode="auto">
          <a:xfrm>
            <a:off x="1371600" y="3352800"/>
            <a:ext cx="3962400" cy="457200"/>
          </a:xfrm>
          <a:prstGeom prst="rect">
            <a:avLst/>
          </a:prstGeom>
          <a:solidFill>
            <a:srgbClr val="25B47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Single neuron recording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0" y="1290638"/>
            <a:ext cx="9144000" cy="4572000"/>
          </a:xfrm>
          <a:prstGeom prst="rect">
            <a:avLst/>
          </a:prstGeom>
          <a:noFill/>
          <a:ln w="38100" cap="flat" cmpd="sng" algn="ctr">
            <a:solidFill>
              <a:srgbClr val="3B7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124200" y="1924050"/>
            <a:ext cx="4572000" cy="1200150"/>
          </a:xfrm>
          <a:prstGeom prst="rect">
            <a:avLst/>
          </a:prstGeom>
          <a:gradFill rotWithShape="0">
            <a:gsLst>
              <a:gs pos="0">
                <a:srgbClr val="F6E22D">
                  <a:alpha val="65999"/>
                </a:srgbClr>
              </a:gs>
              <a:gs pos="100000">
                <a:srgbClr val="F6E22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  <a:p>
            <a:pPr algn="ctr"/>
            <a:r>
              <a:rPr lang="en-US">
                <a:ea typeface="Arial" charset="0"/>
                <a:cs typeface="Arial" charset="0"/>
              </a:rPr>
              <a:t>fMRI</a:t>
            </a:r>
          </a:p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295400" y="3352800"/>
            <a:ext cx="5943600" cy="457200"/>
          </a:xfrm>
          <a:prstGeom prst="rect">
            <a:avLst/>
          </a:prstGeom>
          <a:solidFill>
            <a:srgbClr val="25B47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Single neuron recording</a:t>
            </a:r>
          </a:p>
        </p:txBody>
      </p:sp>
      <p:sp>
        <p:nvSpPr>
          <p:cNvPr id="40995" name="Text Box 9"/>
          <p:cNvSpPr txBox="1">
            <a:spLocks noChangeArrowheads="1"/>
          </p:cNvSpPr>
          <p:nvPr/>
        </p:nvSpPr>
        <p:spPr bwMode="auto">
          <a:xfrm>
            <a:off x="6705600" y="1752600"/>
            <a:ext cx="1143000" cy="692150"/>
          </a:xfrm>
          <a:prstGeom prst="rect">
            <a:avLst/>
          </a:prstGeom>
          <a:solidFill>
            <a:srgbClr val="BBA4A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lesion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447800" y="1938338"/>
            <a:ext cx="2819400" cy="728662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dirty="0">
                <a:ea typeface="Arial" charset="0"/>
                <a:cs typeface="Arial" charset="0"/>
              </a:rPr>
              <a:t>Scalp</a:t>
            </a:r>
          </a:p>
          <a:p>
            <a:pPr algn="ctr">
              <a:lnSpc>
                <a:spcPct val="85000"/>
              </a:lnSpc>
              <a:defRPr/>
            </a:pPr>
            <a:r>
              <a:rPr lang="en-US" dirty="0">
                <a:ea typeface="Arial" charset="0"/>
                <a:cs typeface="Arial" charset="0"/>
              </a:rPr>
              <a:t>MEG/EEG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295400" y="1317625"/>
            <a:ext cx="6705600" cy="3810000"/>
          </a:xfrm>
          <a:prstGeom prst="rect">
            <a:avLst/>
          </a:prstGeom>
          <a:solidFill>
            <a:srgbClr val="CFEB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charset="0"/>
              <a:cs typeface="Arial" charset="0"/>
            </a:endParaRPr>
          </a:p>
        </p:txBody>
      </p:sp>
      <p:sp>
        <p:nvSpPr>
          <p:cNvPr id="40962" name="Rectangle 13"/>
          <p:cNvSpPr>
            <a:spLocks noChangeArrowheads="1"/>
          </p:cNvSpPr>
          <p:nvPr/>
        </p:nvSpPr>
        <p:spPr bwMode="auto">
          <a:xfrm>
            <a:off x="8001000" y="1290638"/>
            <a:ext cx="1143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0" y="5176838"/>
            <a:ext cx="891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0" y="1290638"/>
            <a:ext cx="12954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276600" y="540543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Temporal resolution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Adapted from: PS Churchland and TJ Sejnowski,  Perspectives on cognitive neuroscience, 1988 Science, Vol 242, Issue 4879, 741-745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152400" y="141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Arial" charset="0"/>
                <a:cs typeface="Arial" charset="0"/>
              </a:rPr>
              <a:t>What spatial and temporal scale is relevant for studying systems neuroscience questions?</a:t>
            </a:r>
          </a:p>
        </p:txBody>
      </p:sp>
      <p:sp>
        <p:nvSpPr>
          <p:cNvPr id="40969" name="TextBox 21"/>
          <p:cNvSpPr txBox="1">
            <a:spLocks noChangeArrowheads="1"/>
          </p:cNvSpPr>
          <p:nvPr/>
        </p:nvSpPr>
        <p:spPr bwMode="auto">
          <a:xfrm>
            <a:off x="838200" y="1333500"/>
            <a:ext cx="468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</a:t>
            </a:r>
          </a:p>
        </p:txBody>
      </p:sp>
      <p:sp>
        <p:nvSpPr>
          <p:cNvPr id="40970" name="TextBox 22"/>
          <p:cNvSpPr txBox="1">
            <a:spLocks noChangeArrowheads="1"/>
          </p:cNvSpPr>
          <p:nvPr/>
        </p:nvSpPr>
        <p:spPr bwMode="auto">
          <a:xfrm>
            <a:off x="563563" y="1866900"/>
            <a:ext cx="742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cm</a:t>
            </a:r>
          </a:p>
        </p:txBody>
      </p: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677863" y="2324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cm</a:t>
            </a:r>
          </a:p>
        </p:txBody>
      </p:sp>
      <p:sp>
        <p:nvSpPr>
          <p:cNvPr id="40972" name="TextBox 24"/>
          <p:cNvSpPr txBox="1">
            <a:spLocks noChangeArrowheads="1"/>
          </p:cNvSpPr>
          <p:nvPr/>
        </p:nvSpPr>
        <p:spPr bwMode="auto">
          <a:xfrm>
            <a:off x="609600" y="28575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mm</a:t>
            </a:r>
          </a:p>
        </p:txBody>
      </p:sp>
      <p:sp>
        <p:nvSpPr>
          <p:cNvPr id="40973" name="TextBox 25"/>
          <p:cNvSpPr txBox="1">
            <a:spLocks noChangeArrowheads="1"/>
          </p:cNvSpPr>
          <p:nvPr/>
        </p:nvSpPr>
        <p:spPr bwMode="auto">
          <a:xfrm>
            <a:off x="438150" y="33909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mm</a:t>
            </a:r>
          </a:p>
        </p:txBody>
      </p:sp>
      <p:sp>
        <p:nvSpPr>
          <p:cNvPr id="40974" name="TextBox 26"/>
          <p:cNvSpPr txBox="1">
            <a:spLocks noChangeArrowheads="1"/>
          </p:cNvSpPr>
          <p:nvPr/>
        </p:nvSpPr>
        <p:spPr bwMode="auto">
          <a:xfrm>
            <a:off x="547688" y="3805238"/>
            <a:ext cx="758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40975" name="TextBox 27"/>
          <p:cNvSpPr txBox="1">
            <a:spLocks noChangeArrowheads="1"/>
          </p:cNvSpPr>
          <p:nvPr/>
        </p:nvSpPr>
        <p:spPr bwMode="auto">
          <a:xfrm>
            <a:off x="661988" y="4262438"/>
            <a:ext cx="644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40976" name="TextBox 28"/>
          <p:cNvSpPr txBox="1">
            <a:spLocks noChangeArrowheads="1"/>
          </p:cNvSpPr>
          <p:nvPr/>
        </p:nvSpPr>
        <p:spPr bwMode="auto">
          <a:xfrm>
            <a:off x="490538" y="4762500"/>
            <a:ext cx="815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40977" name="Text Box 5"/>
          <p:cNvSpPr txBox="1">
            <a:spLocks noChangeArrowheads="1"/>
          </p:cNvSpPr>
          <p:nvPr/>
        </p:nvSpPr>
        <p:spPr bwMode="auto">
          <a:xfrm rot="-5400000">
            <a:off x="-1169988" y="2940051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Spatial resolution</a:t>
            </a:r>
          </a:p>
        </p:txBody>
      </p:sp>
      <p:sp>
        <p:nvSpPr>
          <p:cNvPr id="40978" name="TextBox 30"/>
          <p:cNvSpPr txBox="1">
            <a:spLocks noChangeArrowheads="1"/>
          </p:cNvSpPr>
          <p:nvPr/>
        </p:nvSpPr>
        <p:spPr bwMode="auto">
          <a:xfrm>
            <a:off x="1066800" y="5176838"/>
            <a:ext cx="5715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1ms</a:t>
            </a:r>
          </a:p>
        </p:txBody>
      </p: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1638300" y="5176838"/>
            <a:ext cx="685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10ms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2438400" y="5176838"/>
            <a:ext cx="5730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0.1s</a:t>
            </a:r>
          </a:p>
        </p:txBody>
      </p:sp>
      <p:sp>
        <p:nvSpPr>
          <p:cNvPr id="40981" name="TextBox 33"/>
          <p:cNvSpPr txBox="1">
            <a:spLocks noChangeArrowheads="1"/>
          </p:cNvSpPr>
          <p:nvPr/>
        </p:nvSpPr>
        <p:spPr bwMode="auto">
          <a:xfrm>
            <a:off x="3048000" y="5176838"/>
            <a:ext cx="4016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1s</a:t>
            </a:r>
          </a:p>
        </p:txBody>
      </p:sp>
      <p:sp>
        <p:nvSpPr>
          <p:cNvPr id="40982" name="TextBox 34"/>
          <p:cNvSpPr txBox="1">
            <a:spLocks noChangeArrowheads="1"/>
          </p:cNvSpPr>
          <p:nvPr/>
        </p:nvSpPr>
        <p:spPr bwMode="auto">
          <a:xfrm>
            <a:off x="3886200" y="5176838"/>
            <a:ext cx="628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1min</a:t>
            </a:r>
          </a:p>
        </p:txBody>
      </p:sp>
      <p:sp>
        <p:nvSpPr>
          <p:cNvPr id="40983" name="TextBox 35"/>
          <p:cNvSpPr txBox="1">
            <a:spLocks noChangeArrowheads="1"/>
          </p:cNvSpPr>
          <p:nvPr/>
        </p:nvSpPr>
        <p:spPr bwMode="auto">
          <a:xfrm>
            <a:off x="5100638" y="5176838"/>
            <a:ext cx="5381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hr</a:t>
            </a:r>
          </a:p>
        </p:txBody>
      </p:sp>
      <p:sp>
        <p:nvSpPr>
          <p:cNvPr id="40984" name="TextBox 36"/>
          <p:cNvSpPr txBox="1">
            <a:spLocks noChangeArrowheads="1"/>
          </p:cNvSpPr>
          <p:nvPr/>
        </p:nvSpPr>
        <p:spPr bwMode="auto">
          <a:xfrm>
            <a:off x="5867400" y="5176838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day</a:t>
            </a:r>
          </a:p>
        </p:txBody>
      </p:sp>
      <p:sp>
        <p:nvSpPr>
          <p:cNvPr id="40985" name="TextBox 37"/>
          <p:cNvSpPr txBox="1">
            <a:spLocks noChangeArrowheads="1"/>
          </p:cNvSpPr>
          <p:nvPr/>
        </p:nvSpPr>
        <p:spPr bwMode="auto">
          <a:xfrm>
            <a:off x="6464300" y="517683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week</a:t>
            </a:r>
          </a:p>
        </p:txBody>
      </p:sp>
      <p:sp>
        <p:nvSpPr>
          <p:cNvPr id="40986" name="TextBox 38"/>
          <p:cNvSpPr txBox="1">
            <a:spLocks noChangeArrowheads="1"/>
          </p:cNvSpPr>
          <p:nvPr/>
        </p:nvSpPr>
        <p:spPr bwMode="auto">
          <a:xfrm>
            <a:off x="7239000" y="5176838"/>
            <a:ext cx="755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year</a:t>
            </a:r>
          </a:p>
        </p:txBody>
      </p:sp>
      <p:sp>
        <p:nvSpPr>
          <p:cNvPr id="40987" name="TextBox 39"/>
          <p:cNvSpPr txBox="1">
            <a:spLocks noChangeArrowheads="1"/>
          </p:cNvSpPr>
          <p:nvPr/>
        </p:nvSpPr>
        <p:spPr bwMode="auto">
          <a:xfrm>
            <a:off x="8154988" y="1638300"/>
            <a:ext cx="6413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brain</a:t>
            </a:r>
          </a:p>
        </p:txBody>
      </p:sp>
      <p:sp>
        <p:nvSpPr>
          <p:cNvPr id="40988" name="TextBox 40"/>
          <p:cNvSpPr txBox="1">
            <a:spLocks noChangeArrowheads="1"/>
          </p:cNvSpPr>
          <p:nvPr/>
        </p:nvSpPr>
        <p:spPr bwMode="auto">
          <a:xfrm>
            <a:off x="8132763" y="2095500"/>
            <a:ext cx="685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gyrus</a:t>
            </a:r>
          </a:p>
        </p:txBody>
      </p:sp>
      <p:sp>
        <p:nvSpPr>
          <p:cNvPr id="40989" name="TextBox 41"/>
          <p:cNvSpPr txBox="1">
            <a:spLocks noChangeArrowheads="1"/>
          </p:cNvSpPr>
          <p:nvPr/>
        </p:nvSpPr>
        <p:spPr bwMode="auto">
          <a:xfrm>
            <a:off x="8137525" y="2552700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voxel</a:t>
            </a:r>
          </a:p>
        </p:txBody>
      </p:sp>
      <p:sp>
        <p:nvSpPr>
          <p:cNvPr id="40990" name="TextBox 42"/>
          <p:cNvSpPr txBox="1">
            <a:spLocks noChangeArrowheads="1"/>
          </p:cNvSpPr>
          <p:nvPr/>
        </p:nvSpPr>
        <p:spPr bwMode="auto">
          <a:xfrm>
            <a:off x="8051800" y="3043238"/>
            <a:ext cx="8461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cortical</a:t>
            </a:r>
          </a:p>
          <a:p>
            <a:pPr algn="ctr"/>
            <a:r>
              <a:rPr lang="en-US" sz="1600">
                <a:ea typeface="Arial" charset="0"/>
                <a:cs typeface="Arial" charset="0"/>
              </a:rPr>
              <a:t>column</a:t>
            </a:r>
          </a:p>
        </p:txBody>
      </p:sp>
      <p:sp>
        <p:nvSpPr>
          <p:cNvPr id="40991" name="TextBox 43"/>
          <p:cNvSpPr txBox="1">
            <a:spLocks noChangeArrowheads="1"/>
          </p:cNvSpPr>
          <p:nvPr/>
        </p:nvSpPr>
        <p:spPr bwMode="auto">
          <a:xfrm>
            <a:off x="8062913" y="3754438"/>
            <a:ext cx="823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neuron</a:t>
            </a:r>
          </a:p>
        </p:txBody>
      </p:sp>
      <p:sp>
        <p:nvSpPr>
          <p:cNvPr id="40992" name="TextBox 44"/>
          <p:cNvSpPr txBox="1">
            <a:spLocks noChangeArrowheads="1"/>
          </p:cNvSpPr>
          <p:nvPr/>
        </p:nvSpPr>
        <p:spPr bwMode="auto">
          <a:xfrm>
            <a:off x="8161338" y="4229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axon</a:t>
            </a:r>
          </a:p>
        </p:txBody>
      </p:sp>
      <p:sp>
        <p:nvSpPr>
          <p:cNvPr id="40993" name="TextBox 45"/>
          <p:cNvSpPr txBox="1">
            <a:spLocks noChangeArrowheads="1"/>
          </p:cNvSpPr>
          <p:nvPr/>
        </p:nvSpPr>
        <p:spPr bwMode="auto">
          <a:xfrm>
            <a:off x="8001000" y="4838700"/>
            <a:ext cx="949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synapse</a:t>
            </a:r>
          </a:p>
        </p:txBody>
      </p:sp>
      <p:sp>
        <p:nvSpPr>
          <p:cNvPr id="40994" name="Text Box 8"/>
          <p:cNvSpPr txBox="1">
            <a:spLocks noChangeArrowheads="1"/>
          </p:cNvSpPr>
          <p:nvPr/>
        </p:nvSpPr>
        <p:spPr bwMode="auto">
          <a:xfrm>
            <a:off x="1371600" y="3352800"/>
            <a:ext cx="3962400" cy="457200"/>
          </a:xfrm>
          <a:prstGeom prst="rect">
            <a:avLst/>
          </a:prstGeom>
          <a:solidFill>
            <a:srgbClr val="25B47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Single neuron recording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0" y="1290638"/>
            <a:ext cx="9144000" cy="4572000"/>
          </a:xfrm>
          <a:prstGeom prst="rect">
            <a:avLst/>
          </a:prstGeom>
          <a:noFill/>
          <a:ln w="38100" cap="flat" cmpd="sng" algn="ctr">
            <a:solidFill>
              <a:srgbClr val="3B7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124200" y="1924050"/>
            <a:ext cx="4572000" cy="1200150"/>
          </a:xfrm>
          <a:prstGeom prst="rect">
            <a:avLst/>
          </a:prstGeom>
          <a:gradFill rotWithShape="0">
            <a:gsLst>
              <a:gs pos="0">
                <a:srgbClr val="F6E22D">
                  <a:alpha val="65999"/>
                </a:srgbClr>
              </a:gs>
              <a:gs pos="100000">
                <a:srgbClr val="F6E22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ea typeface="Arial" charset="0"/>
              <a:cs typeface="Arial" charset="0"/>
            </a:endParaRPr>
          </a:p>
          <a:p>
            <a:pPr algn="ctr"/>
            <a:r>
              <a:rPr lang="en-US">
                <a:ea typeface="Arial" charset="0"/>
                <a:cs typeface="Arial" charset="0"/>
              </a:rPr>
              <a:t>fMRI</a:t>
            </a:r>
          </a:p>
          <a:p>
            <a:pPr algn="ctr"/>
            <a:endParaRPr lang="en-US">
              <a:ea typeface="Arial" charset="0"/>
              <a:cs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295400" y="3352800"/>
            <a:ext cx="5943600" cy="457200"/>
          </a:xfrm>
          <a:prstGeom prst="rect">
            <a:avLst/>
          </a:prstGeom>
          <a:solidFill>
            <a:srgbClr val="25B47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Single neuron recording</a:t>
            </a:r>
          </a:p>
        </p:txBody>
      </p:sp>
      <p:sp>
        <p:nvSpPr>
          <p:cNvPr id="40995" name="Text Box 9"/>
          <p:cNvSpPr txBox="1">
            <a:spLocks noChangeArrowheads="1"/>
          </p:cNvSpPr>
          <p:nvPr/>
        </p:nvSpPr>
        <p:spPr bwMode="auto">
          <a:xfrm>
            <a:off x="6705600" y="1752600"/>
            <a:ext cx="1143000" cy="692150"/>
          </a:xfrm>
          <a:prstGeom prst="rect">
            <a:avLst/>
          </a:prstGeom>
          <a:solidFill>
            <a:srgbClr val="BBA4A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lesion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447800" y="1938338"/>
            <a:ext cx="2819400" cy="728662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dirty="0">
                <a:ea typeface="Arial" charset="0"/>
                <a:cs typeface="Arial" charset="0"/>
              </a:rPr>
              <a:t>Scalp</a:t>
            </a:r>
          </a:p>
          <a:p>
            <a:pPr algn="ctr">
              <a:lnSpc>
                <a:spcPct val="85000"/>
              </a:lnSpc>
              <a:defRPr/>
            </a:pPr>
            <a:r>
              <a:rPr lang="en-US" dirty="0">
                <a:ea typeface="Arial" charset="0"/>
                <a:cs typeface="Arial" charset="0"/>
              </a:rPr>
              <a:t>MEG/EEG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447800" y="2209800"/>
            <a:ext cx="3581400" cy="914400"/>
          </a:xfrm>
          <a:prstGeom prst="rect">
            <a:avLst/>
          </a:prstGeom>
          <a:solidFill>
            <a:srgbClr val="800000">
              <a:alpha val="3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algn="ctr">
              <a:lnSpc>
                <a:spcPct val="85000"/>
              </a:lnSpc>
              <a:defRPr/>
            </a:pPr>
            <a:endParaRPr lang="en-US" dirty="0">
              <a:ea typeface="Arial" charset="0"/>
              <a:cs typeface="Arial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dirty="0" err="1" smtClean="0">
                <a:ea typeface="Arial" charset="0"/>
                <a:cs typeface="Arial" charset="0"/>
              </a:rPr>
              <a:t>ECoG</a:t>
            </a:r>
            <a:endParaRPr lang="en-US" dirty="0" smtClean="0">
              <a:ea typeface="Arial" charset="0"/>
              <a:cs typeface="Arial" charset="0"/>
            </a:endParaRPr>
          </a:p>
          <a:p>
            <a:pPr algn="ctr">
              <a:lnSpc>
                <a:spcPct val="85000"/>
              </a:lnSpc>
              <a:defRPr/>
            </a:pPr>
            <a:endParaRPr 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Functional MRI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1133" r="20143"/>
          <a:stretch>
            <a:fillRect/>
          </a:stretch>
        </p:blipFill>
        <p:spPr>
          <a:xfrm>
            <a:off x="1638300" y="1295400"/>
            <a:ext cx="5867400" cy="5110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6324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Stanford CNI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00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2B4782"/>
                </a:solidFill>
                <a:latin typeface="Calibri" charset="0"/>
                <a:cs typeface="Calibri" charset="0"/>
              </a:rPr>
              <a:t>From neural signals to BOLD signals</a:t>
            </a:r>
          </a:p>
        </p:txBody>
      </p:sp>
    </p:spTree>
    <p:extLst>
      <p:ext uri="{BB962C8B-B14F-4D97-AF65-F5344CB8AC3E}">
        <p14:creationId xmlns:p14="http://schemas.microsoft.com/office/powerpoint/2010/main" val="836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44"/>
            <a:ext cx="9144000" cy="1323439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000090"/>
                </a:solidFill>
                <a:latin typeface="Calibri" charset="0"/>
                <a:cs typeface="Calibri" charset="0"/>
              </a:rPr>
              <a:t>Blood Oxygen Level Dependent (BOLD) Signal</a:t>
            </a:r>
            <a:endParaRPr lang="en-CA" sz="4000" b="1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914400"/>
            <a:ext cx="9594145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180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1477964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Symbol" charset="0"/>
              <a:buChar char="­"/>
            </a:pP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Wingdings" charset="0"/>
              </a:rPr>
              <a:t>neural activity  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Symbol" charset="0"/>
              </a:rPr>
              <a:t> blood flow 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Symbo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 charset="0"/>
                <a:cs typeface="Wingdings" charset="0"/>
                <a:sym typeface="Wingdings" charset="0"/>
              </a:rPr>
              <a:t>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Symbol" charset="0"/>
              </a:rPr>
              <a:t> deoxyhemoglobin 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Symbol" charset="0"/>
              </a:rPr>
              <a:t>  T2* 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Wingdings" charset="0"/>
              </a:rPr>
              <a:t> 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Symbol" charset="0"/>
              </a:rPr>
              <a:t>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sz="2000">
                <a:solidFill>
                  <a:srgbClr val="64099B"/>
                </a:solidFill>
                <a:latin typeface="Calibri" charset="0"/>
                <a:cs typeface="Calibri" charset="0"/>
                <a:sym typeface="Symbol" charset="0"/>
              </a:rPr>
              <a:t>MR signal </a:t>
            </a:r>
            <a:endParaRPr lang="en-CA" sz="2000">
              <a:solidFill>
                <a:srgbClr val="64099B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pic>
        <p:nvPicPr>
          <p:cNvPr id="18436" name="Picture 5" descr="b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18225" r="2736" b="3705"/>
          <a:stretch>
            <a:fillRect/>
          </a:stretch>
        </p:blipFill>
        <p:spPr bwMode="auto">
          <a:xfrm>
            <a:off x="668867" y="1828800"/>
            <a:ext cx="74930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553200" y="6521450"/>
            <a:ext cx="2128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Source: Jorge Jovicich</a:t>
            </a:r>
            <a:endParaRPr lang="en-CA" sz="1600" i="1"/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1049867" y="5689600"/>
            <a:ext cx="298026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200">
                <a:latin typeface="Calibri" charset="0"/>
                <a:cs typeface="Calibri" charset="0"/>
              </a:rPr>
              <a:t> </a:t>
            </a:r>
            <a:r>
              <a:rPr lang="en-US" sz="1200" b="1">
                <a:solidFill>
                  <a:srgbClr val="830EC8"/>
                </a:solidFill>
                <a:latin typeface="Calibri" charset="0"/>
                <a:cs typeface="Calibri" charset="0"/>
              </a:rPr>
              <a:t>CBV:</a:t>
            </a:r>
            <a:r>
              <a:rPr lang="en-US" sz="1200">
                <a:latin typeface="Calibri" charset="0"/>
                <a:cs typeface="Calibri" charset="0"/>
              </a:rPr>
              <a:t> Cerebral Blood Volume</a:t>
            </a:r>
          </a:p>
          <a:p>
            <a:pPr>
              <a:buFontTx/>
              <a:buChar char="•"/>
            </a:pPr>
            <a:endParaRPr lang="en-US" sz="1200">
              <a:latin typeface="Calibri" charset="0"/>
              <a:cs typeface="Calibri" charset="0"/>
            </a:endParaRPr>
          </a:p>
          <a:p>
            <a:pPr>
              <a:buFontTx/>
              <a:buChar char="•"/>
            </a:pPr>
            <a:r>
              <a:rPr lang="en-US" sz="1200">
                <a:latin typeface="Calibri" charset="0"/>
                <a:cs typeface="Calibri" charset="0"/>
              </a:rPr>
              <a:t> </a:t>
            </a:r>
            <a:r>
              <a:rPr lang="en-US" sz="1200" b="1">
                <a:solidFill>
                  <a:srgbClr val="830EC8"/>
                </a:solidFill>
                <a:latin typeface="Calibri" charset="0"/>
                <a:cs typeface="Calibri" charset="0"/>
              </a:rPr>
              <a:t>CBF:</a:t>
            </a:r>
            <a:r>
              <a:rPr lang="en-US" sz="1200">
                <a:latin typeface="Calibri" charset="0"/>
                <a:cs typeface="Calibri" charset="0"/>
              </a:rPr>
              <a:t> Cerebral Blood Flow</a:t>
            </a:r>
          </a:p>
          <a:p>
            <a:pPr>
              <a:buFontTx/>
              <a:buChar char="•"/>
            </a:pPr>
            <a:endParaRPr lang="en-US" sz="1200">
              <a:latin typeface="Calibri" charset="0"/>
              <a:cs typeface="Calibri" charset="0"/>
            </a:endParaRPr>
          </a:p>
          <a:p>
            <a:pPr>
              <a:buFontTx/>
              <a:buChar char="•"/>
            </a:pPr>
            <a:r>
              <a:rPr lang="en-US" sz="1200">
                <a:latin typeface="Calibri" charset="0"/>
                <a:cs typeface="Calibri" charset="0"/>
              </a:rPr>
              <a:t> </a:t>
            </a:r>
            <a:r>
              <a:rPr lang="en-US" sz="1200" b="1">
                <a:solidFill>
                  <a:srgbClr val="830EC8"/>
                </a:solidFill>
                <a:latin typeface="Calibri" charset="0"/>
                <a:cs typeface="Calibri" charset="0"/>
              </a:rPr>
              <a:t>HBr: </a:t>
            </a:r>
            <a:r>
              <a:rPr lang="en-US" sz="1200">
                <a:latin typeface="Calibri" charset="0"/>
                <a:cs typeface="Calibri" charset="0"/>
              </a:rPr>
              <a:t> Deoxy- Hemoglobin</a:t>
            </a:r>
          </a:p>
        </p:txBody>
      </p:sp>
    </p:spTree>
    <p:extLst>
      <p:ext uri="{BB962C8B-B14F-4D97-AF65-F5344CB8AC3E}">
        <p14:creationId xmlns:p14="http://schemas.microsoft.com/office/powerpoint/2010/main" val="1069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22228B"/>
                </a:solidFill>
                <a:latin typeface="Calibri" charset="0"/>
                <a:cs typeface="Calibri" charset="0"/>
              </a:rPr>
              <a:t>BOLD Signal</a:t>
            </a:r>
            <a:endParaRPr lang="en-CA" sz="4000" b="1">
              <a:solidFill>
                <a:srgbClr val="22228B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705600" y="6376989"/>
            <a:ext cx="2234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Source: Doug Noll’s primer</a:t>
            </a:r>
            <a:endParaRPr lang="en-CA" sz="1400" i="1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877888"/>
            <a:ext cx="9594145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180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/>
          <a:stretch>
            <a:fillRect/>
          </a:stretch>
        </p:blipFill>
        <p:spPr bwMode="auto">
          <a:xfrm>
            <a:off x="1752600" y="914400"/>
            <a:ext cx="54102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415854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 descr="F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1"/>
            <a:ext cx="373521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kwong-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1"/>
            <a:ext cx="3963812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486400" y="56388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i="1" dirty="0" err="1">
                <a:solidFill>
                  <a:srgbClr val="376092"/>
                </a:solidFill>
                <a:latin typeface="Calibri" charset="0"/>
                <a:cs typeface="Calibri" charset="0"/>
              </a:rPr>
              <a:t>Kwong</a:t>
            </a:r>
            <a:r>
              <a:rPr lang="en-US" sz="2400" i="1" dirty="0">
                <a:solidFill>
                  <a:srgbClr val="376092"/>
                </a:solidFill>
                <a:latin typeface="Calibri" charset="0"/>
                <a:cs typeface="Calibri" charset="0"/>
              </a:rPr>
              <a:t> et al. 1992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0" y="1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000090"/>
                </a:solidFill>
                <a:latin typeface="Calibri" charset="0"/>
                <a:cs typeface="Calibri" charset="0"/>
              </a:rPr>
              <a:t>First Functional Images Generated with BOLD Signal</a:t>
            </a:r>
            <a:endParaRPr lang="en-CA" sz="4000" b="1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6667" t="9652" r="17500" b="79395"/>
          <a:stretch>
            <a:fillRect/>
          </a:stretch>
        </p:blipFill>
        <p:spPr>
          <a:xfrm>
            <a:off x="549021" y="76200"/>
            <a:ext cx="8229600" cy="1169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111" r="44827" b="53796"/>
          <a:stretch/>
        </p:blipFill>
        <p:spPr>
          <a:xfrm>
            <a:off x="701421" y="1295400"/>
            <a:ext cx="1813076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25"/>
          <a:stretch/>
        </p:blipFill>
        <p:spPr>
          <a:xfrm>
            <a:off x="2457629" y="3751504"/>
            <a:ext cx="2971800" cy="2230592"/>
          </a:xfrm>
          <a:prstGeom prst="rect">
            <a:avLst/>
          </a:prstGeom>
        </p:spPr>
      </p:pic>
      <p:sp>
        <p:nvSpPr>
          <p:cNvPr id="226" name="Rectangle 25"/>
          <p:cNvSpPr>
            <a:spLocks noChangeAspect="1" noChangeArrowheads="1"/>
          </p:cNvSpPr>
          <p:nvPr/>
        </p:nvSpPr>
        <p:spPr bwMode="auto">
          <a:xfrm>
            <a:off x="1057745" y="6000041"/>
            <a:ext cx="5127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[s]</a:t>
            </a:r>
            <a:endParaRPr lang="en-US" sz="1200" b="1" dirty="0">
              <a:latin typeface="Calibri"/>
              <a:cs typeface="Calibri"/>
            </a:endParaRPr>
          </a:p>
        </p:txBody>
      </p:sp>
      <p:sp>
        <p:nvSpPr>
          <p:cNvPr id="227" name="Rectangle 26"/>
          <p:cNvSpPr>
            <a:spLocks noChangeAspect="1" noChangeArrowheads="1"/>
          </p:cNvSpPr>
          <p:nvPr/>
        </p:nvSpPr>
        <p:spPr bwMode="auto">
          <a:xfrm rot="16200000">
            <a:off x="-115855" y="4896144"/>
            <a:ext cx="8735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% 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endParaRPr lang="en-US" sz="1200" b="1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536408" y="3962400"/>
            <a:ext cx="1460413" cy="2016014"/>
            <a:chOff x="7487104" y="3810000"/>
            <a:chExt cx="2633819" cy="2120390"/>
          </a:xfrm>
        </p:grpSpPr>
        <p:sp>
          <p:nvSpPr>
            <p:cNvPr id="191" name="Line 3"/>
            <p:cNvSpPr>
              <a:spLocks noChangeAspect="1" noChangeShapeType="1"/>
            </p:cNvSpPr>
            <p:nvPr/>
          </p:nvSpPr>
          <p:spPr bwMode="auto">
            <a:xfrm>
              <a:off x="7740605" y="5756460"/>
              <a:ext cx="2366170" cy="2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192" name="Line 4"/>
            <p:cNvSpPr>
              <a:spLocks noChangeAspect="1" noChangeShapeType="1"/>
            </p:cNvSpPr>
            <p:nvPr/>
          </p:nvSpPr>
          <p:spPr bwMode="auto">
            <a:xfrm flipV="1">
              <a:off x="7740605" y="3883095"/>
              <a:ext cx="1179" cy="18733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193" name="Line 5"/>
            <p:cNvSpPr>
              <a:spLocks noChangeAspect="1" noChangeShapeType="1"/>
            </p:cNvSpPr>
            <p:nvPr/>
          </p:nvSpPr>
          <p:spPr bwMode="auto">
            <a:xfrm flipV="1">
              <a:off x="8186252" y="5729344"/>
              <a:ext cx="2358" cy="27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194" name="Rectangle 6"/>
            <p:cNvSpPr>
              <a:spLocks noChangeAspect="1" noChangeArrowheads="1"/>
            </p:cNvSpPr>
            <p:nvPr/>
          </p:nvSpPr>
          <p:spPr bwMode="auto">
            <a:xfrm>
              <a:off x="8150216" y="5776502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0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08" name="Line 7"/>
            <p:cNvSpPr>
              <a:spLocks noChangeAspect="1" noChangeShapeType="1"/>
            </p:cNvSpPr>
            <p:nvPr/>
          </p:nvSpPr>
          <p:spPr bwMode="auto">
            <a:xfrm flipV="1">
              <a:off x="8753331" y="5729344"/>
              <a:ext cx="2358" cy="27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09" name="Rectangle 8"/>
            <p:cNvSpPr>
              <a:spLocks noChangeAspect="1" noChangeArrowheads="1"/>
            </p:cNvSpPr>
            <p:nvPr/>
          </p:nvSpPr>
          <p:spPr bwMode="auto">
            <a:xfrm>
              <a:off x="8717296" y="5776502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5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0" name="Line 9"/>
            <p:cNvSpPr>
              <a:spLocks noChangeAspect="1" noChangeShapeType="1"/>
            </p:cNvSpPr>
            <p:nvPr/>
          </p:nvSpPr>
          <p:spPr bwMode="auto">
            <a:xfrm flipV="1">
              <a:off x="9319231" y="5729344"/>
              <a:ext cx="1179" cy="27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1" name="Rectangle 10"/>
            <p:cNvSpPr>
              <a:spLocks noChangeAspect="1" noChangeArrowheads="1"/>
            </p:cNvSpPr>
            <p:nvPr/>
          </p:nvSpPr>
          <p:spPr bwMode="auto">
            <a:xfrm>
              <a:off x="9250106" y="5776502"/>
              <a:ext cx="1299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10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2" name="Line 11"/>
            <p:cNvSpPr>
              <a:spLocks noChangeAspect="1" noChangeShapeType="1"/>
            </p:cNvSpPr>
            <p:nvPr/>
          </p:nvSpPr>
          <p:spPr bwMode="auto">
            <a:xfrm flipV="1">
              <a:off x="9886310" y="5729344"/>
              <a:ext cx="1179" cy="27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3" name="Rectangle 12"/>
            <p:cNvSpPr>
              <a:spLocks noChangeAspect="1" noChangeArrowheads="1"/>
            </p:cNvSpPr>
            <p:nvPr/>
          </p:nvSpPr>
          <p:spPr bwMode="auto">
            <a:xfrm>
              <a:off x="9814830" y="5776502"/>
              <a:ext cx="1299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15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4" name="Line 13"/>
            <p:cNvSpPr>
              <a:spLocks noChangeAspect="1" noChangeShapeType="1"/>
            </p:cNvSpPr>
            <p:nvPr/>
          </p:nvSpPr>
          <p:spPr bwMode="auto">
            <a:xfrm>
              <a:off x="7740605" y="5756460"/>
              <a:ext cx="21221" cy="2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5" name="Rectangle 14"/>
            <p:cNvSpPr>
              <a:spLocks noChangeAspect="1" noChangeArrowheads="1"/>
            </p:cNvSpPr>
            <p:nvPr/>
          </p:nvSpPr>
          <p:spPr bwMode="auto">
            <a:xfrm>
              <a:off x="7487104" y="5683364"/>
              <a:ext cx="2016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-0.5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6" name="Line 15"/>
            <p:cNvSpPr>
              <a:spLocks noChangeAspect="1" noChangeShapeType="1"/>
            </p:cNvSpPr>
            <p:nvPr/>
          </p:nvSpPr>
          <p:spPr bwMode="auto">
            <a:xfrm>
              <a:off x="7740605" y="5378014"/>
              <a:ext cx="21221" cy="1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7" name="Rectangle 16"/>
            <p:cNvSpPr>
              <a:spLocks noChangeAspect="1" noChangeArrowheads="1"/>
            </p:cNvSpPr>
            <p:nvPr/>
          </p:nvSpPr>
          <p:spPr bwMode="auto">
            <a:xfrm>
              <a:off x="7640239" y="5304919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0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8" name="Line 17"/>
            <p:cNvSpPr>
              <a:spLocks noChangeAspect="1" noChangeShapeType="1"/>
            </p:cNvSpPr>
            <p:nvPr/>
          </p:nvSpPr>
          <p:spPr bwMode="auto">
            <a:xfrm>
              <a:off x="7740605" y="5006642"/>
              <a:ext cx="21221" cy="1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19" name="Rectangle 18"/>
            <p:cNvSpPr>
              <a:spLocks noChangeAspect="1" noChangeArrowheads="1"/>
            </p:cNvSpPr>
            <p:nvPr/>
          </p:nvSpPr>
          <p:spPr bwMode="auto">
            <a:xfrm>
              <a:off x="7532260" y="4933547"/>
              <a:ext cx="1623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0.5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0" name="Line 19"/>
            <p:cNvSpPr>
              <a:spLocks noChangeAspect="1" noChangeShapeType="1"/>
            </p:cNvSpPr>
            <p:nvPr/>
          </p:nvSpPr>
          <p:spPr bwMode="auto">
            <a:xfrm>
              <a:off x="7740605" y="4628197"/>
              <a:ext cx="21221" cy="1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1" name="Rectangle 20"/>
            <p:cNvSpPr>
              <a:spLocks noChangeAspect="1" noChangeArrowheads="1"/>
            </p:cNvSpPr>
            <p:nvPr/>
          </p:nvSpPr>
          <p:spPr bwMode="auto">
            <a:xfrm>
              <a:off x="7640239" y="4555102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2" name="Line 21"/>
            <p:cNvSpPr>
              <a:spLocks noChangeAspect="1" noChangeShapeType="1"/>
            </p:cNvSpPr>
            <p:nvPr/>
          </p:nvSpPr>
          <p:spPr bwMode="auto">
            <a:xfrm>
              <a:off x="7740605" y="4255646"/>
              <a:ext cx="21221" cy="23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3" name="Rectangle 22"/>
            <p:cNvSpPr>
              <a:spLocks noChangeAspect="1" noChangeArrowheads="1"/>
            </p:cNvSpPr>
            <p:nvPr/>
          </p:nvSpPr>
          <p:spPr bwMode="auto">
            <a:xfrm>
              <a:off x="7532260" y="4183729"/>
              <a:ext cx="1623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1.5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4" name="Line 23"/>
            <p:cNvSpPr>
              <a:spLocks noChangeAspect="1" noChangeShapeType="1"/>
            </p:cNvSpPr>
            <p:nvPr/>
          </p:nvSpPr>
          <p:spPr bwMode="auto">
            <a:xfrm>
              <a:off x="7740605" y="3883095"/>
              <a:ext cx="21221" cy="1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5" name="Rectangle 24"/>
            <p:cNvSpPr>
              <a:spLocks noChangeAspect="1" noChangeArrowheads="1"/>
            </p:cNvSpPr>
            <p:nvPr/>
          </p:nvSpPr>
          <p:spPr bwMode="auto">
            <a:xfrm>
              <a:off x="7640239" y="3810000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2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8" name="Line 27"/>
            <p:cNvSpPr>
              <a:spLocks noChangeAspect="1" noChangeShapeType="1"/>
            </p:cNvSpPr>
            <p:nvPr/>
          </p:nvSpPr>
          <p:spPr bwMode="auto">
            <a:xfrm>
              <a:off x="7740605" y="5385088"/>
              <a:ext cx="1179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29" name="Line 28"/>
            <p:cNvSpPr>
              <a:spLocks noChangeAspect="1" noChangeShapeType="1"/>
            </p:cNvSpPr>
            <p:nvPr/>
          </p:nvSpPr>
          <p:spPr bwMode="auto">
            <a:xfrm>
              <a:off x="7740605" y="5385088"/>
              <a:ext cx="21221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0" name="Line 29"/>
            <p:cNvSpPr>
              <a:spLocks noChangeAspect="1" noChangeShapeType="1"/>
            </p:cNvSpPr>
            <p:nvPr/>
          </p:nvSpPr>
          <p:spPr bwMode="auto">
            <a:xfrm>
              <a:off x="7740605" y="5444036"/>
              <a:ext cx="21221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1" name="Line 30"/>
            <p:cNvSpPr>
              <a:spLocks noChangeAspect="1" noChangeShapeType="1"/>
            </p:cNvSpPr>
            <p:nvPr/>
          </p:nvSpPr>
          <p:spPr bwMode="auto">
            <a:xfrm>
              <a:off x="7846712" y="5332035"/>
              <a:ext cx="2358" cy="577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2" name="Line 31"/>
            <p:cNvSpPr>
              <a:spLocks noChangeAspect="1" noChangeShapeType="1"/>
            </p:cNvSpPr>
            <p:nvPr/>
          </p:nvSpPr>
          <p:spPr bwMode="auto">
            <a:xfrm>
              <a:off x="7825490" y="5332035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3" name="Line 32"/>
            <p:cNvSpPr>
              <a:spLocks noChangeAspect="1" noChangeShapeType="1"/>
            </p:cNvSpPr>
            <p:nvPr/>
          </p:nvSpPr>
          <p:spPr bwMode="auto">
            <a:xfrm>
              <a:off x="7825490" y="5389804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4" name="Line 33"/>
            <p:cNvSpPr>
              <a:spLocks noChangeAspect="1" noChangeShapeType="1"/>
            </p:cNvSpPr>
            <p:nvPr/>
          </p:nvSpPr>
          <p:spPr bwMode="auto">
            <a:xfrm>
              <a:off x="7958713" y="5332035"/>
              <a:ext cx="2358" cy="577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5" name="Line 34"/>
            <p:cNvSpPr>
              <a:spLocks noChangeAspect="1" noChangeShapeType="1"/>
            </p:cNvSpPr>
            <p:nvPr/>
          </p:nvSpPr>
          <p:spPr bwMode="auto">
            <a:xfrm>
              <a:off x="7937492" y="5332035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6" name="Line 35"/>
            <p:cNvSpPr>
              <a:spLocks noChangeAspect="1" noChangeShapeType="1"/>
            </p:cNvSpPr>
            <p:nvPr/>
          </p:nvSpPr>
          <p:spPr bwMode="auto">
            <a:xfrm>
              <a:off x="7937492" y="5389804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7" name="Line 36"/>
            <p:cNvSpPr>
              <a:spLocks noChangeAspect="1" noChangeShapeType="1"/>
            </p:cNvSpPr>
            <p:nvPr/>
          </p:nvSpPr>
          <p:spPr bwMode="auto">
            <a:xfrm>
              <a:off x="8073072" y="5324961"/>
              <a:ext cx="1179" cy="601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8" name="Line 37"/>
            <p:cNvSpPr>
              <a:spLocks noChangeAspect="1" noChangeShapeType="1"/>
            </p:cNvSpPr>
            <p:nvPr/>
          </p:nvSpPr>
          <p:spPr bwMode="auto">
            <a:xfrm>
              <a:off x="8051850" y="5324961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39" name="Line 38"/>
            <p:cNvSpPr>
              <a:spLocks noChangeAspect="1" noChangeShapeType="1"/>
            </p:cNvSpPr>
            <p:nvPr/>
          </p:nvSpPr>
          <p:spPr bwMode="auto">
            <a:xfrm>
              <a:off x="8051850" y="5385088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0" name="Line 39"/>
            <p:cNvSpPr>
              <a:spLocks noChangeAspect="1" noChangeShapeType="1"/>
            </p:cNvSpPr>
            <p:nvPr/>
          </p:nvSpPr>
          <p:spPr bwMode="auto">
            <a:xfrm>
              <a:off x="8186252" y="5343824"/>
              <a:ext cx="2358" cy="683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1" name="Line 40"/>
            <p:cNvSpPr>
              <a:spLocks noChangeAspect="1" noChangeShapeType="1"/>
            </p:cNvSpPr>
            <p:nvPr/>
          </p:nvSpPr>
          <p:spPr bwMode="auto">
            <a:xfrm>
              <a:off x="8165030" y="5343824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2" name="Line 41"/>
            <p:cNvSpPr>
              <a:spLocks noChangeAspect="1" noChangeShapeType="1"/>
            </p:cNvSpPr>
            <p:nvPr/>
          </p:nvSpPr>
          <p:spPr bwMode="auto">
            <a:xfrm>
              <a:off x="8165030" y="5412204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3" name="Line 42"/>
            <p:cNvSpPr>
              <a:spLocks noChangeAspect="1" noChangeShapeType="1"/>
            </p:cNvSpPr>
            <p:nvPr/>
          </p:nvSpPr>
          <p:spPr bwMode="auto">
            <a:xfrm>
              <a:off x="8300611" y="5357972"/>
              <a:ext cx="1179" cy="660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4" name="Line 43"/>
            <p:cNvSpPr>
              <a:spLocks noChangeAspect="1" noChangeShapeType="1"/>
            </p:cNvSpPr>
            <p:nvPr/>
          </p:nvSpPr>
          <p:spPr bwMode="auto">
            <a:xfrm>
              <a:off x="8279390" y="5357972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5" name="Line 44"/>
            <p:cNvSpPr>
              <a:spLocks noChangeAspect="1" noChangeShapeType="1"/>
            </p:cNvSpPr>
            <p:nvPr/>
          </p:nvSpPr>
          <p:spPr bwMode="auto">
            <a:xfrm>
              <a:off x="8279390" y="5423993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6" name="Line 45"/>
            <p:cNvSpPr>
              <a:spLocks noChangeAspect="1" noChangeShapeType="1"/>
            </p:cNvSpPr>
            <p:nvPr/>
          </p:nvSpPr>
          <p:spPr bwMode="auto">
            <a:xfrm>
              <a:off x="8412612" y="5132791"/>
              <a:ext cx="1179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7" name="Line 46"/>
            <p:cNvSpPr>
              <a:spLocks noChangeAspect="1" noChangeShapeType="1"/>
            </p:cNvSpPr>
            <p:nvPr/>
          </p:nvSpPr>
          <p:spPr bwMode="auto">
            <a:xfrm>
              <a:off x="8391390" y="5132791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8" name="Line 47"/>
            <p:cNvSpPr>
              <a:spLocks noChangeAspect="1" noChangeShapeType="1"/>
            </p:cNvSpPr>
            <p:nvPr/>
          </p:nvSpPr>
          <p:spPr bwMode="auto">
            <a:xfrm>
              <a:off x="8391390" y="5191739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49" name="Line 48"/>
            <p:cNvSpPr>
              <a:spLocks noChangeAspect="1" noChangeShapeType="1"/>
            </p:cNvSpPr>
            <p:nvPr/>
          </p:nvSpPr>
          <p:spPr bwMode="auto">
            <a:xfrm>
              <a:off x="8525792" y="4660029"/>
              <a:ext cx="2358" cy="601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0" name="Line 49"/>
            <p:cNvSpPr>
              <a:spLocks noChangeAspect="1" noChangeShapeType="1"/>
            </p:cNvSpPr>
            <p:nvPr/>
          </p:nvSpPr>
          <p:spPr bwMode="auto">
            <a:xfrm>
              <a:off x="8504570" y="4660029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1" name="Line 50"/>
            <p:cNvSpPr>
              <a:spLocks noChangeAspect="1" noChangeShapeType="1"/>
            </p:cNvSpPr>
            <p:nvPr/>
          </p:nvSpPr>
          <p:spPr bwMode="auto">
            <a:xfrm>
              <a:off x="8504570" y="4720156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2" name="Line 51"/>
            <p:cNvSpPr>
              <a:spLocks noChangeAspect="1" noChangeShapeType="1"/>
            </p:cNvSpPr>
            <p:nvPr/>
          </p:nvSpPr>
          <p:spPr bwMode="auto">
            <a:xfrm>
              <a:off x="8640151" y="4268614"/>
              <a:ext cx="1179" cy="660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3" name="Line 52"/>
            <p:cNvSpPr>
              <a:spLocks noChangeAspect="1" noChangeShapeType="1"/>
            </p:cNvSpPr>
            <p:nvPr/>
          </p:nvSpPr>
          <p:spPr bwMode="auto">
            <a:xfrm>
              <a:off x="8618930" y="4268614"/>
              <a:ext cx="42443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4" name="Line 53"/>
            <p:cNvSpPr>
              <a:spLocks noChangeAspect="1" noChangeShapeType="1"/>
            </p:cNvSpPr>
            <p:nvPr/>
          </p:nvSpPr>
          <p:spPr bwMode="auto">
            <a:xfrm>
              <a:off x="8618930" y="4334636"/>
              <a:ext cx="42443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5" name="Line 54"/>
            <p:cNvSpPr>
              <a:spLocks noChangeAspect="1" noChangeShapeType="1"/>
            </p:cNvSpPr>
            <p:nvPr/>
          </p:nvSpPr>
          <p:spPr bwMode="auto">
            <a:xfrm>
              <a:off x="8753331" y="4169582"/>
              <a:ext cx="2358" cy="601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6" name="Line 55"/>
            <p:cNvSpPr>
              <a:spLocks noChangeAspect="1" noChangeShapeType="1"/>
            </p:cNvSpPr>
            <p:nvPr/>
          </p:nvSpPr>
          <p:spPr bwMode="auto">
            <a:xfrm>
              <a:off x="8732110" y="4169582"/>
              <a:ext cx="42443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7" name="Line 56"/>
            <p:cNvSpPr>
              <a:spLocks noChangeAspect="1" noChangeShapeType="1"/>
            </p:cNvSpPr>
            <p:nvPr/>
          </p:nvSpPr>
          <p:spPr bwMode="auto">
            <a:xfrm>
              <a:off x="8732110" y="4229709"/>
              <a:ext cx="42443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8" name="Line 57"/>
            <p:cNvSpPr>
              <a:spLocks noChangeAspect="1" noChangeShapeType="1"/>
            </p:cNvSpPr>
            <p:nvPr/>
          </p:nvSpPr>
          <p:spPr bwMode="auto">
            <a:xfrm>
              <a:off x="8865332" y="4374721"/>
              <a:ext cx="2358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59" name="Line 58"/>
            <p:cNvSpPr>
              <a:spLocks noChangeAspect="1" noChangeShapeType="1"/>
            </p:cNvSpPr>
            <p:nvPr/>
          </p:nvSpPr>
          <p:spPr bwMode="auto">
            <a:xfrm>
              <a:off x="8844110" y="4374721"/>
              <a:ext cx="42443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0" name="Line 59"/>
            <p:cNvSpPr>
              <a:spLocks noChangeAspect="1" noChangeShapeType="1"/>
            </p:cNvSpPr>
            <p:nvPr/>
          </p:nvSpPr>
          <p:spPr bwMode="auto">
            <a:xfrm>
              <a:off x="8844110" y="4433669"/>
              <a:ext cx="42443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1" name="Line 60"/>
            <p:cNvSpPr>
              <a:spLocks noChangeAspect="1" noChangeShapeType="1"/>
            </p:cNvSpPr>
            <p:nvPr/>
          </p:nvSpPr>
          <p:spPr bwMode="auto">
            <a:xfrm>
              <a:off x="8979691" y="4693039"/>
              <a:ext cx="1179" cy="683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2" name="Line 61"/>
            <p:cNvSpPr>
              <a:spLocks noChangeAspect="1" noChangeShapeType="1"/>
            </p:cNvSpPr>
            <p:nvPr/>
          </p:nvSpPr>
          <p:spPr bwMode="auto">
            <a:xfrm>
              <a:off x="8958470" y="4693039"/>
              <a:ext cx="42443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3" name="Line 62"/>
            <p:cNvSpPr>
              <a:spLocks noChangeAspect="1" noChangeShapeType="1"/>
            </p:cNvSpPr>
            <p:nvPr/>
          </p:nvSpPr>
          <p:spPr bwMode="auto">
            <a:xfrm>
              <a:off x="8958470" y="4761419"/>
              <a:ext cx="42443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4" name="Line 63"/>
            <p:cNvSpPr>
              <a:spLocks noChangeAspect="1" noChangeShapeType="1"/>
            </p:cNvSpPr>
            <p:nvPr/>
          </p:nvSpPr>
          <p:spPr bwMode="auto">
            <a:xfrm>
              <a:off x="9092871" y="4979527"/>
              <a:ext cx="2358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5" name="Line 64"/>
            <p:cNvSpPr>
              <a:spLocks noChangeAspect="1" noChangeShapeType="1"/>
            </p:cNvSpPr>
            <p:nvPr/>
          </p:nvSpPr>
          <p:spPr bwMode="auto">
            <a:xfrm>
              <a:off x="9071650" y="4979527"/>
              <a:ext cx="42443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6" name="Line 65"/>
            <p:cNvSpPr>
              <a:spLocks noChangeAspect="1" noChangeShapeType="1"/>
            </p:cNvSpPr>
            <p:nvPr/>
          </p:nvSpPr>
          <p:spPr bwMode="auto">
            <a:xfrm>
              <a:off x="9071650" y="5038474"/>
              <a:ext cx="42443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7" name="Line 66"/>
            <p:cNvSpPr>
              <a:spLocks noChangeAspect="1" noChangeShapeType="1"/>
            </p:cNvSpPr>
            <p:nvPr/>
          </p:nvSpPr>
          <p:spPr bwMode="auto">
            <a:xfrm>
              <a:off x="9207230" y="5205887"/>
              <a:ext cx="1179" cy="6484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8" name="Line 67"/>
            <p:cNvSpPr>
              <a:spLocks noChangeAspect="1" noChangeShapeType="1"/>
            </p:cNvSpPr>
            <p:nvPr/>
          </p:nvSpPr>
          <p:spPr bwMode="auto">
            <a:xfrm>
              <a:off x="9186008" y="5205887"/>
              <a:ext cx="42443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69" name="Line 68"/>
            <p:cNvSpPr>
              <a:spLocks noChangeAspect="1" noChangeShapeType="1"/>
            </p:cNvSpPr>
            <p:nvPr/>
          </p:nvSpPr>
          <p:spPr bwMode="auto">
            <a:xfrm>
              <a:off x="9186008" y="5270729"/>
              <a:ext cx="42443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0" name="Line 69"/>
            <p:cNvSpPr>
              <a:spLocks noChangeAspect="1" noChangeShapeType="1"/>
            </p:cNvSpPr>
            <p:nvPr/>
          </p:nvSpPr>
          <p:spPr bwMode="auto">
            <a:xfrm>
              <a:off x="9319231" y="5336751"/>
              <a:ext cx="1179" cy="601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1" name="Line 70"/>
            <p:cNvSpPr>
              <a:spLocks noChangeAspect="1" noChangeShapeType="1"/>
            </p:cNvSpPr>
            <p:nvPr/>
          </p:nvSpPr>
          <p:spPr bwMode="auto">
            <a:xfrm>
              <a:off x="9292115" y="5336751"/>
              <a:ext cx="48338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2" name="Line 71"/>
            <p:cNvSpPr>
              <a:spLocks noChangeAspect="1" noChangeShapeType="1"/>
            </p:cNvSpPr>
            <p:nvPr/>
          </p:nvSpPr>
          <p:spPr bwMode="auto">
            <a:xfrm>
              <a:off x="9292115" y="5396878"/>
              <a:ext cx="48338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3" name="Line 72"/>
            <p:cNvSpPr>
              <a:spLocks noChangeAspect="1" noChangeShapeType="1"/>
            </p:cNvSpPr>
            <p:nvPr/>
          </p:nvSpPr>
          <p:spPr bwMode="auto">
            <a:xfrm>
              <a:off x="9432411" y="5385088"/>
              <a:ext cx="2358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4" name="Line 73"/>
            <p:cNvSpPr>
              <a:spLocks noChangeAspect="1" noChangeShapeType="1"/>
            </p:cNvSpPr>
            <p:nvPr/>
          </p:nvSpPr>
          <p:spPr bwMode="auto">
            <a:xfrm>
              <a:off x="9404116" y="5385088"/>
              <a:ext cx="50695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5" name="Line 74"/>
            <p:cNvSpPr>
              <a:spLocks noChangeAspect="1" noChangeShapeType="1"/>
            </p:cNvSpPr>
            <p:nvPr/>
          </p:nvSpPr>
          <p:spPr bwMode="auto">
            <a:xfrm>
              <a:off x="9404116" y="5444036"/>
              <a:ext cx="50695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6" name="Line 75"/>
            <p:cNvSpPr>
              <a:spLocks noChangeAspect="1" noChangeShapeType="1"/>
            </p:cNvSpPr>
            <p:nvPr/>
          </p:nvSpPr>
          <p:spPr bwMode="auto">
            <a:xfrm>
              <a:off x="9546770" y="5431067"/>
              <a:ext cx="1179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7" name="Line 76"/>
            <p:cNvSpPr>
              <a:spLocks noChangeAspect="1" noChangeShapeType="1"/>
            </p:cNvSpPr>
            <p:nvPr/>
          </p:nvSpPr>
          <p:spPr bwMode="auto">
            <a:xfrm>
              <a:off x="9518475" y="5431067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8" name="Line 77"/>
            <p:cNvSpPr>
              <a:spLocks noChangeAspect="1" noChangeShapeType="1"/>
            </p:cNvSpPr>
            <p:nvPr/>
          </p:nvSpPr>
          <p:spPr bwMode="auto">
            <a:xfrm>
              <a:off x="9518475" y="5490015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79" name="Line 78"/>
            <p:cNvSpPr>
              <a:spLocks noChangeAspect="1" noChangeShapeType="1"/>
            </p:cNvSpPr>
            <p:nvPr/>
          </p:nvSpPr>
          <p:spPr bwMode="auto">
            <a:xfrm>
              <a:off x="9659950" y="5431067"/>
              <a:ext cx="2358" cy="660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0" name="Line 79"/>
            <p:cNvSpPr>
              <a:spLocks noChangeAspect="1" noChangeShapeType="1"/>
            </p:cNvSpPr>
            <p:nvPr/>
          </p:nvSpPr>
          <p:spPr bwMode="auto">
            <a:xfrm>
              <a:off x="9631655" y="5431067"/>
              <a:ext cx="5069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1" name="Line 80"/>
            <p:cNvSpPr>
              <a:spLocks noChangeAspect="1" noChangeShapeType="1"/>
            </p:cNvSpPr>
            <p:nvPr/>
          </p:nvSpPr>
          <p:spPr bwMode="auto">
            <a:xfrm>
              <a:off x="9631655" y="5497089"/>
              <a:ext cx="5069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2" name="Line 81"/>
            <p:cNvSpPr>
              <a:spLocks noChangeAspect="1" noChangeShapeType="1"/>
            </p:cNvSpPr>
            <p:nvPr/>
          </p:nvSpPr>
          <p:spPr bwMode="auto">
            <a:xfrm>
              <a:off x="9771951" y="5357972"/>
              <a:ext cx="2358" cy="589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3" name="Line 82"/>
            <p:cNvSpPr>
              <a:spLocks noChangeAspect="1" noChangeShapeType="1"/>
            </p:cNvSpPr>
            <p:nvPr/>
          </p:nvSpPr>
          <p:spPr bwMode="auto">
            <a:xfrm>
              <a:off x="9746014" y="5357972"/>
              <a:ext cx="48337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4" name="Line 83"/>
            <p:cNvSpPr>
              <a:spLocks noChangeAspect="1" noChangeShapeType="1"/>
            </p:cNvSpPr>
            <p:nvPr/>
          </p:nvSpPr>
          <p:spPr bwMode="auto">
            <a:xfrm>
              <a:off x="9746014" y="5416920"/>
              <a:ext cx="48337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5" name="Line 84"/>
            <p:cNvSpPr>
              <a:spLocks noChangeAspect="1" noChangeShapeType="1"/>
            </p:cNvSpPr>
            <p:nvPr/>
          </p:nvSpPr>
          <p:spPr bwMode="auto">
            <a:xfrm>
              <a:off x="9886310" y="5343824"/>
              <a:ext cx="1179" cy="683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6" name="Line 85"/>
            <p:cNvSpPr>
              <a:spLocks noChangeAspect="1" noChangeShapeType="1"/>
            </p:cNvSpPr>
            <p:nvPr/>
          </p:nvSpPr>
          <p:spPr bwMode="auto">
            <a:xfrm>
              <a:off x="9858015" y="5343824"/>
              <a:ext cx="4951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7" name="Line 86"/>
            <p:cNvSpPr>
              <a:spLocks noChangeAspect="1" noChangeShapeType="1"/>
            </p:cNvSpPr>
            <p:nvPr/>
          </p:nvSpPr>
          <p:spPr bwMode="auto">
            <a:xfrm>
              <a:off x="9858015" y="5412204"/>
              <a:ext cx="4951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8" name="Line 87"/>
            <p:cNvSpPr>
              <a:spLocks noChangeAspect="1" noChangeShapeType="1"/>
            </p:cNvSpPr>
            <p:nvPr/>
          </p:nvSpPr>
          <p:spPr bwMode="auto">
            <a:xfrm>
              <a:off x="9999490" y="5350898"/>
              <a:ext cx="2358" cy="6130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89" name="Line 88"/>
            <p:cNvSpPr>
              <a:spLocks noChangeAspect="1" noChangeShapeType="1"/>
            </p:cNvSpPr>
            <p:nvPr/>
          </p:nvSpPr>
          <p:spPr bwMode="auto">
            <a:xfrm>
              <a:off x="9971195" y="5350898"/>
              <a:ext cx="50696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0" name="Line 89"/>
            <p:cNvSpPr>
              <a:spLocks noChangeAspect="1" noChangeShapeType="1"/>
            </p:cNvSpPr>
            <p:nvPr/>
          </p:nvSpPr>
          <p:spPr bwMode="auto">
            <a:xfrm>
              <a:off x="9971195" y="5412204"/>
              <a:ext cx="50696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1" name="Line 90"/>
            <p:cNvSpPr>
              <a:spLocks noChangeAspect="1" noChangeShapeType="1"/>
            </p:cNvSpPr>
            <p:nvPr/>
          </p:nvSpPr>
          <p:spPr bwMode="auto">
            <a:xfrm>
              <a:off x="10106775" y="5363867"/>
              <a:ext cx="1179" cy="60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2" name="Line 91"/>
            <p:cNvSpPr>
              <a:spLocks noChangeAspect="1" noChangeShapeType="1"/>
            </p:cNvSpPr>
            <p:nvPr/>
          </p:nvSpPr>
          <p:spPr bwMode="auto">
            <a:xfrm>
              <a:off x="10085554" y="5363867"/>
              <a:ext cx="35369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3" name="Line 92"/>
            <p:cNvSpPr>
              <a:spLocks noChangeAspect="1" noChangeShapeType="1"/>
            </p:cNvSpPr>
            <p:nvPr/>
          </p:nvSpPr>
          <p:spPr bwMode="auto">
            <a:xfrm>
              <a:off x="10085554" y="5423993"/>
              <a:ext cx="35369" cy="23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4" name="Line 93"/>
            <p:cNvSpPr>
              <a:spLocks noChangeAspect="1" noChangeShapeType="1"/>
            </p:cNvSpPr>
            <p:nvPr/>
          </p:nvSpPr>
          <p:spPr bwMode="auto">
            <a:xfrm>
              <a:off x="7740605" y="5263655"/>
              <a:ext cx="1179" cy="14029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5" name="Line 94"/>
            <p:cNvSpPr>
              <a:spLocks noChangeAspect="1" noChangeShapeType="1"/>
            </p:cNvSpPr>
            <p:nvPr/>
          </p:nvSpPr>
          <p:spPr bwMode="auto">
            <a:xfrm>
              <a:off x="7740605" y="5263655"/>
              <a:ext cx="21221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6" name="Line 95"/>
            <p:cNvSpPr>
              <a:spLocks noChangeAspect="1" noChangeShapeType="1"/>
            </p:cNvSpPr>
            <p:nvPr/>
          </p:nvSpPr>
          <p:spPr bwMode="auto">
            <a:xfrm>
              <a:off x="7740605" y="5403952"/>
              <a:ext cx="21221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7" name="Line 96"/>
            <p:cNvSpPr>
              <a:spLocks noChangeAspect="1" noChangeShapeType="1"/>
            </p:cNvSpPr>
            <p:nvPr/>
          </p:nvSpPr>
          <p:spPr bwMode="auto">
            <a:xfrm>
              <a:off x="7846712" y="5297845"/>
              <a:ext cx="2358" cy="14029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8" name="Line 97"/>
            <p:cNvSpPr>
              <a:spLocks noChangeAspect="1" noChangeShapeType="1"/>
            </p:cNvSpPr>
            <p:nvPr/>
          </p:nvSpPr>
          <p:spPr bwMode="auto">
            <a:xfrm>
              <a:off x="7825490" y="5297845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299" name="Line 98"/>
            <p:cNvSpPr>
              <a:spLocks noChangeAspect="1" noChangeShapeType="1"/>
            </p:cNvSpPr>
            <p:nvPr/>
          </p:nvSpPr>
          <p:spPr bwMode="auto">
            <a:xfrm>
              <a:off x="7825490" y="5438141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0" name="Line 99"/>
            <p:cNvSpPr>
              <a:spLocks noChangeAspect="1" noChangeShapeType="1"/>
            </p:cNvSpPr>
            <p:nvPr/>
          </p:nvSpPr>
          <p:spPr bwMode="auto">
            <a:xfrm>
              <a:off x="7958713" y="5297845"/>
              <a:ext cx="2358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1" name="Line 100"/>
            <p:cNvSpPr>
              <a:spLocks noChangeAspect="1" noChangeShapeType="1"/>
            </p:cNvSpPr>
            <p:nvPr/>
          </p:nvSpPr>
          <p:spPr bwMode="auto">
            <a:xfrm>
              <a:off x="7937492" y="5297845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2" name="Line 101"/>
            <p:cNvSpPr>
              <a:spLocks noChangeAspect="1" noChangeShapeType="1"/>
            </p:cNvSpPr>
            <p:nvPr/>
          </p:nvSpPr>
          <p:spPr bwMode="auto">
            <a:xfrm>
              <a:off x="7937492" y="5444036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3" name="Line 102"/>
            <p:cNvSpPr>
              <a:spLocks noChangeAspect="1" noChangeShapeType="1"/>
            </p:cNvSpPr>
            <p:nvPr/>
          </p:nvSpPr>
          <p:spPr bwMode="auto">
            <a:xfrm>
              <a:off x="8073072" y="5357972"/>
              <a:ext cx="1179" cy="139117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4" name="Line 103"/>
            <p:cNvSpPr>
              <a:spLocks noChangeAspect="1" noChangeShapeType="1"/>
            </p:cNvSpPr>
            <p:nvPr/>
          </p:nvSpPr>
          <p:spPr bwMode="auto">
            <a:xfrm>
              <a:off x="8051850" y="5357972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5" name="Line 104"/>
            <p:cNvSpPr>
              <a:spLocks noChangeAspect="1" noChangeShapeType="1"/>
            </p:cNvSpPr>
            <p:nvPr/>
          </p:nvSpPr>
          <p:spPr bwMode="auto">
            <a:xfrm>
              <a:off x="8051850" y="5497089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6" name="Line 105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7" name="Line 106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8" name="Line 107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09" name="Line 108"/>
            <p:cNvSpPr>
              <a:spLocks noChangeAspect="1" noChangeShapeType="1"/>
            </p:cNvSpPr>
            <p:nvPr/>
          </p:nvSpPr>
          <p:spPr bwMode="auto">
            <a:xfrm>
              <a:off x="8300611" y="5251866"/>
              <a:ext cx="1179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0" name="Line 109"/>
            <p:cNvSpPr>
              <a:spLocks noChangeAspect="1" noChangeShapeType="1"/>
            </p:cNvSpPr>
            <p:nvPr/>
          </p:nvSpPr>
          <p:spPr bwMode="auto">
            <a:xfrm>
              <a:off x="8279390" y="5251866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1" name="Line 110"/>
            <p:cNvSpPr>
              <a:spLocks noChangeAspect="1" noChangeShapeType="1"/>
            </p:cNvSpPr>
            <p:nvPr/>
          </p:nvSpPr>
          <p:spPr bwMode="auto">
            <a:xfrm>
              <a:off x="8279390" y="5396878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2" name="Line 111"/>
            <p:cNvSpPr>
              <a:spLocks noChangeAspect="1" noChangeShapeType="1"/>
            </p:cNvSpPr>
            <p:nvPr/>
          </p:nvSpPr>
          <p:spPr bwMode="auto">
            <a:xfrm>
              <a:off x="8412612" y="5052622"/>
              <a:ext cx="1179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3" name="Line 112"/>
            <p:cNvSpPr>
              <a:spLocks noChangeAspect="1" noChangeShapeType="1"/>
            </p:cNvSpPr>
            <p:nvPr/>
          </p:nvSpPr>
          <p:spPr bwMode="auto">
            <a:xfrm>
              <a:off x="8391390" y="5052622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4" name="Line 113"/>
            <p:cNvSpPr>
              <a:spLocks noChangeAspect="1" noChangeShapeType="1"/>
            </p:cNvSpPr>
            <p:nvPr/>
          </p:nvSpPr>
          <p:spPr bwMode="auto">
            <a:xfrm>
              <a:off x="8391390" y="5198813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5" name="Line 114"/>
            <p:cNvSpPr>
              <a:spLocks noChangeAspect="1" noChangeShapeType="1"/>
            </p:cNvSpPr>
            <p:nvPr/>
          </p:nvSpPr>
          <p:spPr bwMode="auto">
            <a:xfrm>
              <a:off x="8525792" y="4639987"/>
              <a:ext cx="2358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6" name="Line 115"/>
            <p:cNvSpPr>
              <a:spLocks noChangeAspect="1" noChangeShapeType="1"/>
            </p:cNvSpPr>
            <p:nvPr/>
          </p:nvSpPr>
          <p:spPr bwMode="auto">
            <a:xfrm>
              <a:off x="8504570" y="4639987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7" name="Line 116"/>
            <p:cNvSpPr>
              <a:spLocks noChangeAspect="1" noChangeShapeType="1"/>
            </p:cNvSpPr>
            <p:nvPr/>
          </p:nvSpPr>
          <p:spPr bwMode="auto">
            <a:xfrm>
              <a:off x="8504570" y="4786177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8" name="Line 117"/>
            <p:cNvSpPr>
              <a:spLocks noChangeAspect="1" noChangeShapeType="1"/>
            </p:cNvSpPr>
            <p:nvPr/>
          </p:nvSpPr>
          <p:spPr bwMode="auto">
            <a:xfrm>
              <a:off x="8640151" y="4314594"/>
              <a:ext cx="1179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19" name="Line 118"/>
            <p:cNvSpPr>
              <a:spLocks noChangeAspect="1" noChangeShapeType="1"/>
            </p:cNvSpPr>
            <p:nvPr/>
          </p:nvSpPr>
          <p:spPr bwMode="auto">
            <a:xfrm>
              <a:off x="8618930" y="4314594"/>
              <a:ext cx="42443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0" name="Line 119"/>
            <p:cNvSpPr>
              <a:spLocks noChangeAspect="1" noChangeShapeType="1"/>
            </p:cNvSpPr>
            <p:nvPr/>
          </p:nvSpPr>
          <p:spPr bwMode="auto">
            <a:xfrm>
              <a:off x="8618930" y="4460785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1" name="Line 120"/>
            <p:cNvSpPr>
              <a:spLocks noChangeAspect="1" noChangeShapeType="1"/>
            </p:cNvSpPr>
            <p:nvPr/>
          </p:nvSpPr>
          <p:spPr bwMode="auto">
            <a:xfrm>
              <a:off x="8753331" y="4309878"/>
              <a:ext cx="2358" cy="14501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2" name="Line 121"/>
            <p:cNvSpPr>
              <a:spLocks noChangeAspect="1" noChangeShapeType="1"/>
            </p:cNvSpPr>
            <p:nvPr/>
          </p:nvSpPr>
          <p:spPr bwMode="auto">
            <a:xfrm>
              <a:off x="8732110" y="4309878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3" name="Line 122"/>
            <p:cNvSpPr>
              <a:spLocks noChangeAspect="1" noChangeShapeType="1"/>
            </p:cNvSpPr>
            <p:nvPr/>
          </p:nvSpPr>
          <p:spPr bwMode="auto">
            <a:xfrm>
              <a:off x="8732110" y="4454890"/>
              <a:ext cx="42443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4" name="Line 123"/>
            <p:cNvSpPr>
              <a:spLocks noChangeAspect="1" noChangeShapeType="1"/>
            </p:cNvSpPr>
            <p:nvPr/>
          </p:nvSpPr>
          <p:spPr bwMode="auto">
            <a:xfrm>
              <a:off x="8865332" y="4493796"/>
              <a:ext cx="2358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5" name="Line 124"/>
            <p:cNvSpPr>
              <a:spLocks noChangeAspect="1" noChangeShapeType="1"/>
            </p:cNvSpPr>
            <p:nvPr/>
          </p:nvSpPr>
          <p:spPr bwMode="auto">
            <a:xfrm>
              <a:off x="8844110" y="4493796"/>
              <a:ext cx="42443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6" name="Line 125"/>
            <p:cNvSpPr>
              <a:spLocks noChangeAspect="1" noChangeShapeType="1"/>
            </p:cNvSpPr>
            <p:nvPr/>
          </p:nvSpPr>
          <p:spPr bwMode="auto">
            <a:xfrm>
              <a:off x="8844110" y="4639987"/>
              <a:ext cx="42443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7" name="Line 126"/>
            <p:cNvSpPr>
              <a:spLocks noChangeAspect="1" noChangeShapeType="1"/>
            </p:cNvSpPr>
            <p:nvPr/>
          </p:nvSpPr>
          <p:spPr bwMode="auto">
            <a:xfrm>
              <a:off x="8979691" y="4786177"/>
              <a:ext cx="1179" cy="14736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8" name="Line 127"/>
            <p:cNvSpPr>
              <a:spLocks noChangeAspect="1" noChangeShapeType="1"/>
            </p:cNvSpPr>
            <p:nvPr/>
          </p:nvSpPr>
          <p:spPr bwMode="auto">
            <a:xfrm>
              <a:off x="8958470" y="4786177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29" name="Line 128"/>
            <p:cNvSpPr>
              <a:spLocks noChangeAspect="1" noChangeShapeType="1"/>
            </p:cNvSpPr>
            <p:nvPr/>
          </p:nvSpPr>
          <p:spPr bwMode="auto">
            <a:xfrm>
              <a:off x="8958470" y="4933547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0" name="Line 129"/>
            <p:cNvSpPr>
              <a:spLocks noChangeAspect="1" noChangeShapeType="1"/>
            </p:cNvSpPr>
            <p:nvPr/>
          </p:nvSpPr>
          <p:spPr bwMode="auto">
            <a:xfrm>
              <a:off x="9092871" y="5045548"/>
              <a:ext cx="2358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1" name="Line 130"/>
            <p:cNvSpPr>
              <a:spLocks noChangeAspect="1" noChangeShapeType="1"/>
            </p:cNvSpPr>
            <p:nvPr/>
          </p:nvSpPr>
          <p:spPr bwMode="auto">
            <a:xfrm>
              <a:off x="9071650" y="5045548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2" name="Line 131"/>
            <p:cNvSpPr>
              <a:spLocks noChangeAspect="1" noChangeShapeType="1"/>
            </p:cNvSpPr>
            <p:nvPr/>
          </p:nvSpPr>
          <p:spPr bwMode="auto">
            <a:xfrm>
              <a:off x="9071650" y="5191739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3" name="Line 132"/>
            <p:cNvSpPr>
              <a:spLocks noChangeAspect="1" noChangeShapeType="1"/>
            </p:cNvSpPr>
            <p:nvPr/>
          </p:nvSpPr>
          <p:spPr bwMode="auto">
            <a:xfrm>
              <a:off x="9207230" y="5251866"/>
              <a:ext cx="1179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4" name="Line 133"/>
            <p:cNvSpPr>
              <a:spLocks noChangeAspect="1" noChangeShapeType="1"/>
            </p:cNvSpPr>
            <p:nvPr/>
          </p:nvSpPr>
          <p:spPr bwMode="auto">
            <a:xfrm>
              <a:off x="9186008" y="5251866"/>
              <a:ext cx="42443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5" name="Line 134"/>
            <p:cNvSpPr>
              <a:spLocks noChangeAspect="1" noChangeShapeType="1"/>
            </p:cNvSpPr>
            <p:nvPr/>
          </p:nvSpPr>
          <p:spPr bwMode="auto">
            <a:xfrm>
              <a:off x="9186008" y="5396878"/>
              <a:ext cx="42443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6" name="Line 135"/>
            <p:cNvSpPr>
              <a:spLocks noChangeAspect="1" noChangeShapeType="1"/>
            </p:cNvSpPr>
            <p:nvPr/>
          </p:nvSpPr>
          <p:spPr bwMode="auto">
            <a:xfrm>
              <a:off x="9319231" y="5304919"/>
              <a:ext cx="1179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7" name="Line 136"/>
            <p:cNvSpPr>
              <a:spLocks noChangeAspect="1" noChangeShapeType="1"/>
            </p:cNvSpPr>
            <p:nvPr/>
          </p:nvSpPr>
          <p:spPr bwMode="auto">
            <a:xfrm>
              <a:off x="9292115" y="5304919"/>
              <a:ext cx="48338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8" name="Line 137"/>
            <p:cNvSpPr>
              <a:spLocks noChangeAspect="1" noChangeShapeType="1"/>
            </p:cNvSpPr>
            <p:nvPr/>
          </p:nvSpPr>
          <p:spPr bwMode="auto">
            <a:xfrm>
              <a:off x="9292115" y="5451110"/>
              <a:ext cx="48338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39" name="Line 138"/>
            <p:cNvSpPr>
              <a:spLocks noChangeAspect="1" noChangeShapeType="1"/>
            </p:cNvSpPr>
            <p:nvPr/>
          </p:nvSpPr>
          <p:spPr bwMode="auto">
            <a:xfrm>
              <a:off x="9432411" y="5317887"/>
              <a:ext cx="2358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0" name="Line 139"/>
            <p:cNvSpPr>
              <a:spLocks noChangeAspect="1" noChangeShapeType="1"/>
            </p:cNvSpPr>
            <p:nvPr/>
          </p:nvSpPr>
          <p:spPr bwMode="auto">
            <a:xfrm>
              <a:off x="9404116" y="5317887"/>
              <a:ext cx="50695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1" name="Line 140"/>
            <p:cNvSpPr>
              <a:spLocks noChangeAspect="1" noChangeShapeType="1"/>
            </p:cNvSpPr>
            <p:nvPr/>
          </p:nvSpPr>
          <p:spPr bwMode="auto">
            <a:xfrm>
              <a:off x="9404116" y="5462899"/>
              <a:ext cx="50695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2" name="Line 141"/>
            <p:cNvSpPr>
              <a:spLocks noChangeAspect="1" noChangeShapeType="1"/>
            </p:cNvSpPr>
            <p:nvPr/>
          </p:nvSpPr>
          <p:spPr bwMode="auto">
            <a:xfrm>
              <a:off x="9546770" y="5317887"/>
              <a:ext cx="1179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3" name="Line 142"/>
            <p:cNvSpPr>
              <a:spLocks noChangeAspect="1" noChangeShapeType="1"/>
            </p:cNvSpPr>
            <p:nvPr/>
          </p:nvSpPr>
          <p:spPr bwMode="auto">
            <a:xfrm>
              <a:off x="9518475" y="5317887"/>
              <a:ext cx="4951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4" name="Line 143"/>
            <p:cNvSpPr>
              <a:spLocks noChangeAspect="1" noChangeShapeType="1"/>
            </p:cNvSpPr>
            <p:nvPr/>
          </p:nvSpPr>
          <p:spPr bwMode="auto">
            <a:xfrm>
              <a:off x="9518475" y="5462899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5" name="Line 144"/>
            <p:cNvSpPr>
              <a:spLocks noChangeAspect="1" noChangeShapeType="1"/>
            </p:cNvSpPr>
            <p:nvPr/>
          </p:nvSpPr>
          <p:spPr bwMode="auto">
            <a:xfrm>
              <a:off x="9659950" y="5290772"/>
              <a:ext cx="2358" cy="14736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6" name="Line 145"/>
            <p:cNvSpPr>
              <a:spLocks noChangeAspect="1" noChangeShapeType="1"/>
            </p:cNvSpPr>
            <p:nvPr/>
          </p:nvSpPr>
          <p:spPr bwMode="auto">
            <a:xfrm>
              <a:off x="9631655" y="5290772"/>
              <a:ext cx="5069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7" name="Line 146"/>
            <p:cNvSpPr>
              <a:spLocks noChangeAspect="1" noChangeShapeType="1"/>
            </p:cNvSpPr>
            <p:nvPr/>
          </p:nvSpPr>
          <p:spPr bwMode="auto">
            <a:xfrm>
              <a:off x="9631655" y="5438141"/>
              <a:ext cx="5069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8" name="Line 147"/>
            <p:cNvSpPr>
              <a:spLocks noChangeAspect="1" noChangeShapeType="1"/>
            </p:cNvSpPr>
            <p:nvPr/>
          </p:nvSpPr>
          <p:spPr bwMode="auto">
            <a:xfrm>
              <a:off x="9771951" y="5251866"/>
              <a:ext cx="2358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49" name="Line 148"/>
            <p:cNvSpPr>
              <a:spLocks noChangeAspect="1" noChangeShapeType="1"/>
            </p:cNvSpPr>
            <p:nvPr/>
          </p:nvSpPr>
          <p:spPr bwMode="auto">
            <a:xfrm>
              <a:off x="9746014" y="5251866"/>
              <a:ext cx="48337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0" name="Line 149"/>
            <p:cNvSpPr>
              <a:spLocks noChangeAspect="1" noChangeShapeType="1"/>
            </p:cNvSpPr>
            <p:nvPr/>
          </p:nvSpPr>
          <p:spPr bwMode="auto">
            <a:xfrm>
              <a:off x="9746014" y="5396878"/>
              <a:ext cx="48337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1" name="Line 150"/>
            <p:cNvSpPr>
              <a:spLocks noChangeAspect="1" noChangeShapeType="1"/>
            </p:cNvSpPr>
            <p:nvPr/>
          </p:nvSpPr>
          <p:spPr bwMode="auto">
            <a:xfrm>
              <a:off x="9886310" y="5270729"/>
              <a:ext cx="1179" cy="146191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2" name="Line 151"/>
            <p:cNvSpPr>
              <a:spLocks noChangeAspect="1" noChangeShapeType="1"/>
            </p:cNvSpPr>
            <p:nvPr/>
          </p:nvSpPr>
          <p:spPr bwMode="auto">
            <a:xfrm>
              <a:off x="9858015" y="5270729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3" name="Line 152"/>
            <p:cNvSpPr>
              <a:spLocks noChangeAspect="1" noChangeShapeType="1"/>
            </p:cNvSpPr>
            <p:nvPr/>
          </p:nvSpPr>
          <p:spPr bwMode="auto">
            <a:xfrm>
              <a:off x="9858015" y="5416920"/>
              <a:ext cx="4951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4" name="Line 153"/>
            <p:cNvSpPr>
              <a:spLocks noChangeAspect="1" noChangeShapeType="1"/>
            </p:cNvSpPr>
            <p:nvPr/>
          </p:nvSpPr>
          <p:spPr bwMode="auto">
            <a:xfrm>
              <a:off x="9999490" y="5317887"/>
              <a:ext cx="2358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5" name="Line 154"/>
            <p:cNvSpPr>
              <a:spLocks noChangeAspect="1" noChangeShapeType="1"/>
            </p:cNvSpPr>
            <p:nvPr/>
          </p:nvSpPr>
          <p:spPr bwMode="auto">
            <a:xfrm>
              <a:off x="9971195" y="5317887"/>
              <a:ext cx="50696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6" name="Line 155"/>
            <p:cNvSpPr>
              <a:spLocks noChangeAspect="1" noChangeShapeType="1"/>
            </p:cNvSpPr>
            <p:nvPr/>
          </p:nvSpPr>
          <p:spPr bwMode="auto">
            <a:xfrm>
              <a:off x="9971195" y="5462899"/>
              <a:ext cx="50696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7" name="Line 156"/>
            <p:cNvSpPr>
              <a:spLocks noChangeAspect="1" noChangeShapeType="1"/>
            </p:cNvSpPr>
            <p:nvPr/>
          </p:nvSpPr>
          <p:spPr bwMode="auto">
            <a:xfrm>
              <a:off x="10106775" y="5317887"/>
              <a:ext cx="1179" cy="14501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8" name="Line 157"/>
            <p:cNvSpPr>
              <a:spLocks noChangeAspect="1" noChangeShapeType="1"/>
            </p:cNvSpPr>
            <p:nvPr/>
          </p:nvSpPr>
          <p:spPr bwMode="auto">
            <a:xfrm>
              <a:off x="10085554" y="5317887"/>
              <a:ext cx="35369" cy="117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59" name="Line 158"/>
            <p:cNvSpPr>
              <a:spLocks noChangeAspect="1" noChangeShapeType="1"/>
            </p:cNvSpPr>
            <p:nvPr/>
          </p:nvSpPr>
          <p:spPr bwMode="auto">
            <a:xfrm>
              <a:off x="10085554" y="5462899"/>
              <a:ext cx="35369" cy="235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0" name="Line 159"/>
            <p:cNvSpPr>
              <a:spLocks noChangeAspect="1" noChangeShapeType="1"/>
            </p:cNvSpPr>
            <p:nvPr/>
          </p:nvSpPr>
          <p:spPr bwMode="auto">
            <a:xfrm>
              <a:off x="7740605" y="5378014"/>
              <a:ext cx="1179" cy="14501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1" name="Line 160"/>
            <p:cNvSpPr>
              <a:spLocks noChangeAspect="1" noChangeShapeType="1"/>
            </p:cNvSpPr>
            <p:nvPr/>
          </p:nvSpPr>
          <p:spPr bwMode="auto">
            <a:xfrm>
              <a:off x="7740605" y="5378014"/>
              <a:ext cx="21221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2" name="Line 161"/>
            <p:cNvSpPr>
              <a:spLocks noChangeAspect="1" noChangeShapeType="1"/>
            </p:cNvSpPr>
            <p:nvPr/>
          </p:nvSpPr>
          <p:spPr bwMode="auto">
            <a:xfrm>
              <a:off x="7740605" y="5523026"/>
              <a:ext cx="21221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3" name="Line 162"/>
            <p:cNvSpPr>
              <a:spLocks noChangeAspect="1" noChangeShapeType="1"/>
            </p:cNvSpPr>
            <p:nvPr/>
          </p:nvSpPr>
          <p:spPr bwMode="auto">
            <a:xfrm>
              <a:off x="7846712" y="5350898"/>
              <a:ext cx="2358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4" name="Line 163"/>
            <p:cNvSpPr>
              <a:spLocks noChangeAspect="1" noChangeShapeType="1"/>
            </p:cNvSpPr>
            <p:nvPr/>
          </p:nvSpPr>
          <p:spPr bwMode="auto">
            <a:xfrm>
              <a:off x="7825490" y="5350898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5" name="Line 164"/>
            <p:cNvSpPr>
              <a:spLocks noChangeAspect="1" noChangeShapeType="1"/>
            </p:cNvSpPr>
            <p:nvPr/>
          </p:nvSpPr>
          <p:spPr bwMode="auto">
            <a:xfrm>
              <a:off x="7825490" y="5497089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6" name="Line 165"/>
            <p:cNvSpPr>
              <a:spLocks noChangeAspect="1" noChangeShapeType="1"/>
            </p:cNvSpPr>
            <p:nvPr/>
          </p:nvSpPr>
          <p:spPr bwMode="auto">
            <a:xfrm>
              <a:off x="7958713" y="5317887"/>
              <a:ext cx="2358" cy="152086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7" name="Line 166"/>
            <p:cNvSpPr>
              <a:spLocks noChangeAspect="1" noChangeShapeType="1"/>
            </p:cNvSpPr>
            <p:nvPr/>
          </p:nvSpPr>
          <p:spPr bwMode="auto">
            <a:xfrm>
              <a:off x="7937492" y="5317887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8" name="Line 167"/>
            <p:cNvSpPr>
              <a:spLocks noChangeAspect="1" noChangeShapeType="1"/>
            </p:cNvSpPr>
            <p:nvPr/>
          </p:nvSpPr>
          <p:spPr bwMode="auto">
            <a:xfrm>
              <a:off x="7937492" y="5469973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69" name="Line 168"/>
            <p:cNvSpPr>
              <a:spLocks noChangeAspect="1" noChangeShapeType="1"/>
            </p:cNvSpPr>
            <p:nvPr/>
          </p:nvSpPr>
          <p:spPr bwMode="auto">
            <a:xfrm>
              <a:off x="8073072" y="5304919"/>
              <a:ext cx="1179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0" name="Line 169"/>
            <p:cNvSpPr>
              <a:spLocks noChangeAspect="1" noChangeShapeType="1"/>
            </p:cNvSpPr>
            <p:nvPr/>
          </p:nvSpPr>
          <p:spPr bwMode="auto">
            <a:xfrm>
              <a:off x="805185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1" name="Line 170"/>
            <p:cNvSpPr>
              <a:spLocks noChangeAspect="1" noChangeShapeType="1"/>
            </p:cNvSpPr>
            <p:nvPr/>
          </p:nvSpPr>
          <p:spPr bwMode="auto">
            <a:xfrm>
              <a:off x="805185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2" name="Line 171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3" name="Line 172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4" name="Line 173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5" name="Line 174"/>
            <p:cNvSpPr>
              <a:spLocks noChangeAspect="1" noChangeShapeType="1"/>
            </p:cNvSpPr>
            <p:nvPr/>
          </p:nvSpPr>
          <p:spPr bwMode="auto">
            <a:xfrm>
              <a:off x="8300611" y="5324961"/>
              <a:ext cx="1179" cy="145012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6" name="Line 175"/>
            <p:cNvSpPr>
              <a:spLocks noChangeAspect="1" noChangeShapeType="1"/>
            </p:cNvSpPr>
            <p:nvPr/>
          </p:nvSpPr>
          <p:spPr bwMode="auto">
            <a:xfrm>
              <a:off x="8279390" y="5324961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7" name="Line 176"/>
            <p:cNvSpPr>
              <a:spLocks noChangeAspect="1" noChangeShapeType="1"/>
            </p:cNvSpPr>
            <p:nvPr/>
          </p:nvSpPr>
          <p:spPr bwMode="auto">
            <a:xfrm>
              <a:off x="8279390" y="5469973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8" name="Line 177"/>
            <p:cNvSpPr>
              <a:spLocks noChangeAspect="1" noChangeShapeType="1"/>
            </p:cNvSpPr>
            <p:nvPr/>
          </p:nvSpPr>
          <p:spPr bwMode="auto">
            <a:xfrm>
              <a:off x="8412612" y="5079738"/>
              <a:ext cx="1179" cy="152086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79" name="Line 178"/>
            <p:cNvSpPr>
              <a:spLocks noChangeAspect="1" noChangeShapeType="1"/>
            </p:cNvSpPr>
            <p:nvPr/>
          </p:nvSpPr>
          <p:spPr bwMode="auto">
            <a:xfrm>
              <a:off x="8391390" y="5079738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0" name="Line 179"/>
            <p:cNvSpPr>
              <a:spLocks noChangeAspect="1" noChangeShapeType="1"/>
            </p:cNvSpPr>
            <p:nvPr/>
          </p:nvSpPr>
          <p:spPr bwMode="auto">
            <a:xfrm>
              <a:off x="8391390" y="5231824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1" name="Line 180"/>
            <p:cNvSpPr>
              <a:spLocks noChangeAspect="1" noChangeShapeType="1"/>
            </p:cNvSpPr>
            <p:nvPr/>
          </p:nvSpPr>
          <p:spPr bwMode="auto">
            <a:xfrm>
              <a:off x="8525792" y="4713082"/>
              <a:ext cx="2358" cy="153265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2" name="Line 181"/>
            <p:cNvSpPr>
              <a:spLocks noChangeAspect="1" noChangeShapeType="1"/>
            </p:cNvSpPr>
            <p:nvPr/>
          </p:nvSpPr>
          <p:spPr bwMode="auto">
            <a:xfrm>
              <a:off x="8504570" y="4713082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3" name="Line 182"/>
            <p:cNvSpPr>
              <a:spLocks noChangeAspect="1" noChangeShapeType="1"/>
            </p:cNvSpPr>
            <p:nvPr/>
          </p:nvSpPr>
          <p:spPr bwMode="auto">
            <a:xfrm>
              <a:off x="8504570" y="4866347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4" name="Line 183"/>
            <p:cNvSpPr>
              <a:spLocks noChangeAspect="1" noChangeShapeType="1"/>
            </p:cNvSpPr>
            <p:nvPr/>
          </p:nvSpPr>
          <p:spPr bwMode="auto">
            <a:xfrm>
              <a:off x="8640151" y="4428953"/>
              <a:ext cx="1179" cy="145012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5" name="Line 184"/>
            <p:cNvSpPr>
              <a:spLocks noChangeAspect="1" noChangeShapeType="1"/>
            </p:cNvSpPr>
            <p:nvPr/>
          </p:nvSpPr>
          <p:spPr bwMode="auto">
            <a:xfrm>
              <a:off x="8618930" y="4428953"/>
              <a:ext cx="42443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6" name="Line 185"/>
            <p:cNvSpPr>
              <a:spLocks noChangeAspect="1" noChangeShapeType="1"/>
            </p:cNvSpPr>
            <p:nvPr/>
          </p:nvSpPr>
          <p:spPr bwMode="auto">
            <a:xfrm>
              <a:off x="8618930" y="4573965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7" name="Line 186"/>
            <p:cNvSpPr>
              <a:spLocks noChangeAspect="1" noChangeShapeType="1"/>
            </p:cNvSpPr>
            <p:nvPr/>
          </p:nvSpPr>
          <p:spPr bwMode="auto">
            <a:xfrm>
              <a:off x="8753331" y="4401837"/>
              <a:ext cx="2358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8" name="Line 187"/>
            <p:cNvSpPr>
              <a:spLocks noChangeAspect="1" noChangeShapeType="1"/>
            </p:cNvSpPr>
            <p:nvPr/>
          </p:nvSpPr>
          <p:spPr bwMode="auto">
            <a:xfrm>
              <a:off x="8732110" y="4401837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89" name="Line 188"/>
            <p:cNvSpPr>
              <a:spLocks noChangeAspect="1" noChangeShapeType="1"/>
            </p:cNvSpPr>
            <p:nvPr/>
          </p:nvSpPr>
          <p:spPr bwMode="auto">
            <a:xfrm>
              <a:off x="8732110" y="4548028"/>
              <a:ext cx="42443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0" name="Line 189"/>
            <p:cNvSpPr>
              <a:spLocks noChangeAspect="1" noChangeShapeType="1"/>
            </p:cNvSpPr>
            <p:nvPr/>
          </p:nvSpPr>
          <p:spPr bwMode="auto">
            <a:xfrm>
              <a:off x="8865332" y="4581039"/>
              <a:ext cx="2358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1" name="Line 190"/>
            <p:cNvSpPr>
              <a:spLocks noChangeAspect="1" noChangeShapeType="1"/>
            </p:cNvSpPr>
            <p:nvPr/>
          </p:nvSpPr>
          <p:spPr bwMode="auto">
            <a:xfrm>
              <a:off x="8844110" y="4581039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2" name="Line 191"/>
            <p:cNvSpPr>
              <a:spLocks noChangeAspect="1" noChangeShapeType="1"/>
            </p:cNvSpPr>
            <p:nvPr/>
          </p:nvSpPr>
          <p:spPr bwMode="auto">
            <a:xfrm>
              <a:off x="8844110" y="4727230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3" name="Line 192"/>
            <p:cNvSpPr>
              <a:spLocks noChangeAspect="1" noChangeShapeType="1"/>
            </p:cNvSpPr>
            <p:nvPr/>
          </p:nvSpPr>
          <p:spPr bwMode="auto">
            <a:xfrm>
              <a:off x="8979691" y="4812115"/>
              <a:ext cx="1179" cy="153265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4" name="Line 193"/>
            <p:cNvSpPr>
              <a:spLocks noChangeAspect="1" noChangeShapeType="1"/>
            </p:cNvSpPr>
            <p:nvPr/>
          </p:nvSpPr>
          <p:spPr bwMode="auto">
            <a:xfrm>
              <a:off x="8958470" y="4812115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5" name="Line 194"/>
            <p:cNvSpPr>
              <a:spLocks noChangeAspect="1" noChangeShapeType="1"/>
            </p:cNvSpPr>
            <p:nvPr/>
          </p:nvSpPr>
          <p:spPr bwMode="auto">
            <a:xfrm>
              <a:off x="8958470" y="4965379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6" name="Line 195"/>
            <p:cNvSpPr>
              <a:spLocks noChangeAspect="1" noChangeShapeType="1"/>
            </p:cNvSpPr>
            <p:nvPr/>
          </p:nvSpPr>
          <p:spPr bwMode="auto">
            <a:xfrm>
              <a:off x="9092871" y="5038474"/>
              <a:ext cx="2358" cy="14736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7" name="Line 196"/>
            <p:cNvSpPr>
              <a:spLocks noChangeAspect="1" noChangeShapeType="1"/>
            </p:cNvSpPr>
            <p:nvPr/>
          </p:nvSpPr>
          <p:spPr bwMode="auto">
            <a:xfrm>
              <a:off x="9071650" y="5038474"/>
              <a:ext cx="42443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8" name="Line 197"/>
            <p:cNvSpPr>
              <a:spLocks noChangeAspect="1" noChangeShapeType="1"/>
            </p:cNvSpPr>
            <p:nvPr/>
          </p:nvSpPr>
          <p:spPr bwMode="auto">
            <a:xfrm>
              <a:off x="9071650" y="5185844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399" name="Line 198"/>
            <p:cNvSpPr>
              <a:spLocks noChangeAspect="1" noChangeShapeType="1"/>
            </p:cNvSpPr>
            <p:nvPr/>
          </p:nvSpPr>
          <p:spPr bwMode="auto">
            <a:xfrm>
              <a:off x="9207230" y="5205887"/>
              <a:ext cx="1179" cy="14501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0" name="Line 199"/>
            <p:cNvSpPr>
              <a:spLocks noChangeAspect="1" noChangeShapeType="1"/>
            </p:cNvSpPr>
            <p:nvPr/>
          </p:nvSpPr>
          <p:spPr bwMode="auto">
            <a:xfrm>
              <a:off x="9186008" y="5205887"/>
              <a:ext cx="42443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1" name="Line 200"/>
            <p:cNvSpPr>
              <a:spLocks noChangeAspect="1" noChangeShapeType="1"/>
            </p:cNvSpPr>
            <p:nvPr/>
          </p:nvSpPr>
          <p:spPr bwMode="auto">
            <a:xfrm>
              <a:off x="9186008" y="5350898"/>
              <a:ext cx="42443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2" name="Line 201"/>
            <p:cNvSpPr>
              <a:spLocks noChangeAspect="1" noChangeShapeType="1"/>
            </p:cNvSpPr>
            <p:nvPr/>
          </p:nvSpPr>
          <p:spPr bwMode="auto">
            <a:xfrm>
              <a:off x="9319231" y="5237718"/>
              <a:ext cx="1179" cy="152086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3" name="Line 202"/>
            <p:cNvSpPr>
              <a:spLocks noChangeAspect="1" noChangeShapeType="1"/>
            </p:cNvSpPr>
            <p:nvPr/>
          </p:nvSpPr>
          <p:spPr bwMode="auto">
            <a:xfrm>
              <a:off x="9292115" y="5237718"/>
              <a:ext cx="48338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4" name="Line 203"/>
            <p:cNvSpPr>
              <a:spLocks noChangeAspect="1" noChangeShapeType="1"/>
            </p:cNvSpPr>
            <p:nvPr/>
          </p:nvSpPr>
          <p:spPr bwMode="auto">
            <a:xfrm>
              <a:off x="9292115" y="5389804"/>
              <a:ext cx="48338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5" name="Line 204"/>
            <p:cNvSpPr>
              <a:spLocks noChangeAspect="1" noChangeShapeType="1"/>
            </p:cNvSpPr>
            <p:nvPr/>
          </p:nvSpPr>
          <p:spPr bwMode="auto">
            <a:xfrm>
              <a:off x="9432411" y="5324961"/>
              <a:ext cx="2358" cy="145012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6" name="Line 205"/>
            <p:cNvSpPr>
              <a:spLocks noChangeAspect="1" noChangeShapeType="1"/>
            </p:cNvSpPr>
            <p:nvPr/>
          </p:nvSpPr>
          <p:spPr bwMode="auto">
            <a:xfrm>
              <a:off x="9404116" y="5324961"/>
              <a:ext cx="50695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7" name="Line 206"/>
            <p:cNvSpPr>
              <a:spLocks noChangeAspect="1" noChangeShapeType="1"/>
            </p:cNvSpPr>
            <p:nvPr/>
          </p:nvSpPr>
          <p:spPr bwMode="auto">
            <a:xfrm>
              <a:off x="9404116" y="5469973"/>
              <a:ext cx="50695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8" name="Line 207"/>
            <p:cNvSpPr>
              <a:spLocks noChangeAspect="1" noChangeShapeType="1"/>
            </p:cNvSpPr>
            <p:nvPr/>
          </p:nvSpPr>
          <p:spPr bwMode="auto">
            <a:xfrm>
              <a:off x="9546770" y="5304919"/>
              <a:ext cx="1179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09" name="Line 208"/>
            <p:cNvSpPr>
              <a:spLocks noChangeAspect="1" noChangeShapeType="1"/>
            </p:cNvSpPr>
            <p:nvPr/>
          </p:nvSpPr>
          <p:spPr bwMode="auto">
            <a:xfrm>
              <a:off x="9518475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0" name="Line 209"/>
            <p:cNvSpPr>
              <a:spLocks noChangeAspect="1" noChangeShapeType="1"/>
            </p:cNvSpPr>
            <p:nvPr/>
          </p:nvSpPr>
          <p:spPr bwMode="auto">
            <a:xfrm>
              <a:off x="9518475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1" name="Line 210"/>
            <p:cNvSpPr>
              <a:spLocks noChangeAspect="1" noChangeShapeType="1"/>
            </p:cNvSpPr>
            <p:nvPr/>
          </p:nvSpPr>
          <p:spPr bwMode="auto">
            <a:xfrm>
              <a:off x="9659950" y="5311993"/>
              <a:ext cx="2358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2" name="Line 211"/>
            <p:cNvSpPr>
              <a:spLocks noChangeAspect="1" noChangeShapeType="1"/>
            </p:cNvSpPr>
            <p:nvPr/>
          </p:nvSpPr>
          <p:spPr bwMode="auto">
            <a:xfrm>
              <a:off x="9631655" y="5311993"/>
              <a:ext cx="5069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3" name="Line 212"/>
            <p:cNvSpPr>
              <a:spLocks noChangeAspect="1" noChangeShapeType="1"/>
            </p:cNvSpPr>
            <p:nvPr/>
          </p:nvSpPr>
          <p:spPr bwMode="auto">
            <a:xfrm>
              <a:off x="9631655" y="5458184"/>
              <a:ext cx="5069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4" name="Line 213"/>
            <p:cNvSpPr>
              <a:spLocks noChangeAspect="1" noChangeShapeType="1"/>
            </p:cNvSpPr>
            <p:nvPr/>
          </p:nvSpPr>
          <p:spPr bwMode="auto">
            <a:xfrm>
              <a:off x="9771951" y="5324961"/>
              <a:ext cx="2358" cy="145012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5" name="Line 214"/>
            <p:cNvSpPr>
              <a:spLocks noChangeAspect="1" noChangeShapeType="1"/>
            </p:cNvSpPr>
            <p:nvPr/>
          </p:nvSpPr>
          <p:spPr bwMode="auto">
            <a:xfrm>
              <a:off x="9746014" y="5324961"/>
              <a:ext cx="48337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6" name="Line 215"/>
            <p:cNvSpPr>
              <a:spLocks noChangeAspect="1" noChangeShapeType="1"/>
            </p:cNvSpPr>
            <p:nvPr/>
          </p:nvSpPr>
          <p:spPr bwMode="auto">
            <a:xfrm>
              <a:off x="9746014" y="5469973"/>
              <a:ext cx="48337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7" name="Line 216"/>
            <p:cNvSpPr>
              <a:spLocks noChangeAspect="1" noChangeShapeType="1"/>
            </p:cNvSpPr>
            <p:nvPr/>
          </p:nvSpPr>
          <p:spPr bwMode="auto">
            <a:xfrm>
              <a:off x="9886310" y="5350898"/>
              <a:ext cx="1179" cy="14619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8" name="Line 217"/>
            <p:cNvSpPr>
              <a:spLocks noChangeAspect="1" noChangeShapeType="1"/>
            </p:cNvSpPr>
            <p:nvPr/>
          </p:nvSpPr>
          <p:spPr bwMode="auto">
            <a:xfrm>
              <a:off x="9858015" y="5350898"/>
              <a:ext cx="4951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19" name="Line 218"/>
            <p:cNvSpPr>
              <a:spLocks noChangeAspect="1" noChangeShapeType="1"/>
            </p:cNvSpPr>
            <p:nvPr/>
          </p:nvSpPr>
          <p:spPr bwMode="auto">
            <a:xfrm>
              <a:off x="9858015" y="5497089"/>
              <a:ext cx="4951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0" name="Line 219"/>
            <p:cNvSpPr>
              <a:spLocks noChangeAspect="1" noChangeShapeType="1"/>
            </p:cNvSpPr>
            <p:nvPr/>
          </p:nvSpPr>
          <p:spPr bwMode="auto">
            <a:xfrm>
              <a:off x="9999490" y="5370941"/>
              <a:ext cx="2358" cy="14501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1" name="Line 220"/>
            <p:cNvSpPr>
              <a:spLocks noChangeAspect="1" noChangeShapeType="1"/>
            </p:cNvSpPr>
            <p:nvPr/>
          </p:nvSpPr>
          <p:spPr bwMode="auto">
            <a:xfrm>
              <a:off x="9971195" y="5370941"/>
              <a:ext cx="50696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2" name="Line 221"/>
            <p:cNvSpPr>
              <a:spLocks noChangeAspect="1" noChangeShapeType="1"/>
            </p:cNvSpPr>
            <p:nvPr/>
          </p:nvSpPr>
          <p:spPr bwMode="auto">
            <a:xfrm>
              <a:off x="9971195" y="5515952"/>
              <a:ext cx="50696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3" name="Line 222"/>
            <p:cNvSpPr>
              <a:spLocks noChangeAspect="1" noChangeShapeType="1"/>
            </p:cNvSpPr>
            <p:nvPr/>
          </p:nvSpPr>
          <p:spPr bwMode="auto">
            <a:xfrm>
              <a:off x="10106775" y="5378014"/>
              <a:ext cx="1179" cy="145011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4" name="Line 223"/>
            <p:cNvSpPr>
              <a:spLocks noChangeAspect="1" noChangeShapeType="1"/>
            </p:cNvSpPr>
            <p:nvPr/>
          </p:nvSpPr>
          <p:spPr bwMode="auto">
            <a:xfrm>
              <a:off x="10085554" y="5378014"/>
              <a:ext cx="35369" cy="117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5" name="Line 224"/>
            <p:cNvSpPr>
              <a:spLocks noChangeAspect="1" noChangeShapeType="1"/>
            </p:cNvSpPr>
            <p:nvPr/>
          </p:nvSpPr>
          <p:spPr bwMode="auto">
            <a:xfrm>
              <a:off x="10085554" y="5523026"/>
              <a:ext cx="35369" cy="235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6" name="Line 225"/>
            <p:cNvSpPr>
              <a:spLocks noChangeAspect="1" noChangeShapeType="1"/>
            </p:cNvSpPr>
            <p:nvPr/>
          </p:nvSpPr>
          <p:spPr bwMode="auto">
            <a:xfrm>
              <a:off x="7740605" y="5423993"/>
              <a:ext cx="1179" cy="14619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7" name="Line 226"/>
            <p:cNvSpPr>
              <a:spLocks noChangeAspect="1" noChangeShapeType="1"/>
            </p:cNvSpPr>
            <p:nvPr/>
          </p:nvSpPr>
          <p:spPr bwMode="auto">
            <a:xfrm>
              <a:off x="7740605" y="5423993"/>
              <a:ext cx="21221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8" name="Line 227"/>
            <p:cNvSpPr>
              <a:spLocks noChangeAspect="1" noChangeShapeType="1"/>
            </p:cNvSpPr>
            <p:nvPr/>
          </p:nvSpPr>
          <p:spPr bwMode="auto">
            <a:xfrm>
              <a:off x="7740605" y="5570184"/>
              <a:ext cx="21221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29" name="Line 228"/>
            <p:cNvSpPr>
              <a:spLocks noChangeAspect="1" noChangeShapeType="1"/>
            </p:cNvSpPr>
            <p:nvPr/>
          </p:nvSpPr>
          <p:spPr bwMode="auto">
            <a:xfrm>
              <a:off x="7846712" y="5357972"/>
              <a:ext cx="2358" cy="14619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0" name="Line 229"/>
            <p:cNvSpPr>
              <a:spLocks noChangeAspect="1" noChangeShapeType="1"/>
            </p:cNvSpPr>
            <p:nvPr/>
          </p:nvSpPr>
          <p:spPr bwMode="auto">
            <a:xfrm>
              <a:off x="7825490" y="5357972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1" name="Line 230"/>
            <p:cNvSpPr>
              <a:spLocks noChangeAspect="1" noChangeShapeType="1"/>
            </p:cNvSpPr>
            <p:nvPr/>
          </p:nvSpPr>
          <p:spPr bwMode="auto">
            <a:xfrm>
              <a:off x="7825490" y="5504163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2" name="Line 231"/>
            <p:cNvSpPr>
              <a:spLocks noChangeAspect="1" noChangeShapeType="1"/>
            </p:cNvSpPr>
            <p:nvPr/>
          </p:nvSpPr>
          <p:spPr bwMode="auto">
            <a:xfrm>
              <a:off x="7958713" y="5297845"/>
              <a:ext cx="2358" cy="14619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3" name="Line 232"/>
            <p:cNvSpPr>
              <a:spLocks noChangeAspect="1" noChangeShapeType="1"/>
            </p:cNvSpPr>
            <p:nvPr/>
          </p:nvSpPr>
          <p:spPr bwMode="auto">
            <a:xfrm>
              <a:off x="7937492" y="5297845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4" name="Line 233"/>
            <p:cNvSpPr>
              <a:spLocks noChangeAspect="1" noChangeShapeType="1"/>
            </p:cNvSpPr>
            <p:nvPr/>
          </p:nvSpPr>
          <p:spPr bwMode="auto">
            <a:xfrm>
              <a:off x="7937492" y="5444036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5" name="Line 234"/>
            <p:cNvSpPr>
              <a:spLocks noChangeAspect="1" noChangeShapeType="1"/>
            </p:cNvSpPr>
            <p:nvPr/>
          </p:nvSpPr>
          <p:spPr bwMode="auto">
            <a:xfrm>
              <a:off x="8073072" y="5258939"/>
              <a:ext cx="1179" cy="145012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6" name="Line 235"/>
            <p:cNvSpPr>
              <a:spLocks noChangeAspect="1" noChangeShapeType="1"/>
            </p:cNvSpPr>
            <p:nvPr/>
          </p:nvSpPr>
          <p:spPr bwMode="auto">
            <a:xfrm>
              <a:off x="8051850" y="5258939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7" name="Line 236"/>
            <p:cNvSpPr>
              <a:spLocks noChangeAspect="1" noChangeShapeType="1"/>
            </p:cNvSpPr>
            <p:nvPr/>
          </p:nvSpPr>
          <p:spPr bwMode="auto">
            <a:xfrm>
              <a:off x="8051850" y="5403952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8" name="Line 237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39" name="Line 238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0" name="Line 239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1" name="Line 240"/>
            <p:cNvSpPr>
              <a:spLocks noChangeAspect="1" noChangeShapeType="1"/>
            </p:cNvSpPr>
            <p:nvPr/>
          </p:nvSpPr>
          <p:spPr bwMode="auto">
            <a:xfrm>
              <a:off x="8300611" y="5317887"/>
              <a:ext cx="1179" cy="145012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2" name="Line 241"/>
            <p:cNvSpPr>
              <a:spLocks noChangeAspect="1" noChangeShapeType="1"/>
            </p:cNvSpPr>
            <p:nvPr/>
          </p:nvSpPr>
          <p:spPr bwMode="auto">
            <a:xfrm>
              <a:off x="8279390" y="5317887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3" name="Line 242"/>
            <p:cNvSpPr>
              <a:spLocks noChangeAspect="1" noChangeShapeType="1"/>
            </p:cNvSpPr>
            <p:nvPr/>
          </p:nvSpPr>
          <p:spPr bwMode="auto">
            <a:xfrm>
              <a:off x="8279390" y="5462899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4" name="Line 243"/>
            <p:cNvSpPr>
              <a:spLocks noChangeAspect="1" noChangeShapeType="1"/>
            </p:cNvSpPr>
            <p:nvPr/>
          </p:nvSpPr>
          <p:spPr bwMode="auto">
            <a:xfrm>
              <a:off x="8412612" y="5118644"/>
              <a:ext cx="1179" cy="15208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5" name="Line 244"/>
            <p:cNvSpPr>
              <a:spLocks noChangeAspect="1" noChangeShapeType="1"/>
            </p:cNvSpPr>
            <p:nvPr/>
          </p:nvSpPr>
          <p:spPr bwMode="auto">
            <a:xfrm>
              <a:off x="8391390" y="5118644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6" name="Line 245"/>
            <p:cNvSpPr>
              <a:spLocks noChangeAspect="1" noChangeShapeType="1"/>
            </p:cNvSpPr>
            <p:nvPr/>
          </p:nvSpPr>
          <p:spPr bwMode="auto">
            <a:xfrm>
              <a:off x="8391390" y="5270729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7" name="Line 246"/>
            <p:cNvSpPr>
              <a:spLocks noChangeAspect="1" noChangeShapeType="1"/>
            </p:cNvSpPr>
            <p:nvPr/>
          </p:nvSpPr>
          <p:spPr bwMode="auto">
            <a:xfrm>
              <a:off x="8525792" y="4720156"/>
              <a:ext cx="2358" cy="14619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8" name="Line 247"/>
            <p:cNvSpPr>
              <a:spLocks noChangeAspect="1" noChangeShapeType="1"/>
            </p:cNvSpPr>
            <p:nvPr/>
          </p:nvSpPr>
          <p:spPr bwMode="auto">
            <a:xfrm>
              <a:off x="8504570" y="4720156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49" name="Line 248"/>
            <p:cNvSpPr>
              <a:spLocks noChangeAspect="1" noChangeShapeType="1"/>
            </p:cNvSpPr>
            <p:nvPr/>
          </p:nvSpPr>
          <p:spPr bwMode="auto">
            <a:xfrm>
              <a:off x="8504570" y="4866347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0" name="Line 249"/>
            <p:cNvSpPr>
              <a:spLocks noChangeAspect="1" noChangeShapeType="1"/>
            </p:cNvSpPr>
            <p:nvPr/>
          </p:nvSpPr>
          <p:spPr bwMode="auto">
            <a:xfrm>
              <a:off x="8640151" y="4440742"/>
              <a:ext cx="1179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1" name="Line 250"/>
            <p:cNvSpPr>
              <a:spLocks noChangeAspect="1" noChangeShapeType="1"/>
            </p:cNvSpPr>
            <p:nvPr/>
          </p:nvSpPr>
          <p:spPr bwMode="auto">
            <a:xfrm>
              <a:off x="8618930" y="4440742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2" name="Line 251"/>
            <p:cNvSpPr>
              <a:spLocks noChangeAspect="1" noChangeShapeType="1"/>
            </p:cNvSpPr>
            <p:nvPr/>
          </p:nvSpPr>
          <p:spPr bwMode="auto">
            <a:xfrm>
              <a:off x="8618930" y="4594007"/>
              <a:ext cx="42443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3" name="Line 252"/>
            <p:cNvSpPr>
              <a:spLocks noChangeAspect="1" noChangeShapeType="1"/>
            </p:cNvSpPr>
            <p:nvPr/>
          </p:nvSpPr>
          <p:spPr bwMode="auto">
            <a:xfrm>
              <a:off x="8753331" y="4360573"/>
              <a:ext cx="2358" cy="14854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4" name="Line 253"/>
            <p:cNvSpPr>
              <a:spLocks noChangeAspect="1" noChangeShapeType="1"/>
            </p:cNvSpPr>
            <p:nvPr/>
          </p:nvSpPr>
          <p:spPr bwMode="auto">
            <a:xfrm>
              <a:off x="8732110" y="4360573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5" name="Line 254"/>
            <p:cNvSpPr>
              <a:spLocks noChangeAspect="1" noChangeShapeType="1"/>
            </p:cNvSpPr>
            <p:nvPr/>
          </p:nvSpPr>
          <p:spPr bwMode="auto">
            <a:xfrm>
              <a:off x="8732110" y="4509122"/>
              <a:ext cx="42443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6" name="Line 255"/>
            <p:cNvSpPr>
              <a:spLocks noChangeAspect="1" noChangeShapeType="1"/>
            </p:cNvSpPr>
            <p:nvPr/>
          </p:nvSpPr>
          <p:spPr bwMode="auto">
            <a:xfrm>
              <a:off x="8865332" y="4621123"/>
              <a:ext cx="2358" cy="15208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7" name="Line 256"/>
            <p:cNvSpPr>
              <a:spLocks noChangeAspect="1" noChangeShapeType="1"/>
            </p:cNvSpPr>
            <p:nvPr/>
          </p:nvSpPr>
          <p:spPr bwMode="auto">
            <a:xfrm>
              <a:off x="8844110" y="4621123"/>
              <a:ext cx="42443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8" name="Line 257"/>
            <p:cNvSpPr>
              <a:spLocks noChangeAspect="1" noChangeShapeType="1"/>
            </p:cNvSpPr>
            <p:nvPr/>
          </p:nvSpPr>
          <p:spPr bwMode="auto">
            <a:xfrm>
              <a:off x="8844110" y="4773209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59" name="Line 258"/>
            <p:cNvSpPr>
              <a:spLocks noChangeAspect="1" noChangeShapeType="1"/>
            </p:cNvSpPr>
            <p:nvPr/>
          </p:nvSpPr>
          <p:spPr bwMode="auto">
            <a:xfrm>
              <a:off x="8979691" y="4866347"/>
              <a:ext cx="1179" cy="14501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0" name="Line 259"/>
            <p:cNvSpPr>
              <a:spLocks noChangeAspect="1" noChangeShapeType="1"/>
            </p:cNvSpPr>
            <p:nvPr/>
          </p:nvSpPr>
          <p:spPr bwMode="auto">
            <a:xfrm>
              <a:off x="8958470" y="4866347"/>
              <a:ext cx="42443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1" name="Line 260"/>
            <p:cNvSpPr>
              <a:spLocks noChangeAspect="1" noChangeShapeType="1"/>
            </p:cNvSpPr>
            <p:nvPr/>
          </p:nvSpPr>
          <p:spPr bwMode="auto">
            <a:xfrm>
              <a:off x="8958470" y="5011358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2" name="Line 261"/>
            <p:cNvSpPr>
              <a:spLocks noChangeAspect="1" noChangeShapeType="1"/>
            </p:cNvSpPr>
            <p:nvPr/>
          </p:nvSpPr>
          <p:spPr bwMode="auto">
            <a:xfrm>
              <a:off x="9092871" y="5011358"/>
              <a:ext cx="2358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3" name="Line 262"/>
            <p:cNvSpPr>
              <a:spLocks noChangeAspect="1" noChangeShapeType="1"/>
            </p:cNvSpPr>
            <p:nvPr/>
          </p:nvSpPr>
          <p:spPr bwMode="auto">
            <a:xfrm>
              <a:off x="9071650" y="5011358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4" name="Line 263"/>
            <p:cNvSpPr>
              <a:spLocks noChangeAspect="1" noChangeShapeType="1"/>
            </p:cNvSpPr>
            <p:nvPr/>
          </p:nvSpPr>
          <p:spPr bwMode="auto">
            <a:xfrm>
              <a:off x="9071650" y="5164623"/>
              <a:ext cx="42443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5" name="Line 264"/>
            <p:cNvSpPr>
              <a:spLocks noChangeAspect="1" noChangeShapeType="1"/>
            </p:cNvSpPr>
            <p:nvPr/>
          </p:nvSpPr>
          <p:spPr bwMode="auto">
            <a:xfrm>
              <a:off x="9207230" y="5158728"/>
              <a:ext cx="1179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6" name="Line 265"/>
            <p:cNvSpPr>
              <a:spLocks noChangeAspect="1" noChangeShapeType="1"/>
            </p:cNvSpPr>
            <p:nvPr/>
          </p:nvSpPr>
          <p:spPr bwMode="auto">
            <a:xfrm>
              <a:off x="9186008" y="5158728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7" name="Line 266"/>
            <p:cNvSpPr>
              <a:spLocks noChangeAspect="1" noChangeShapeType="1"/>
            </p:cNvSpPr>
            <p:nvPr/>
          </p:nvSpPr>
          <p:spPr bwMode="auto">
            <a:xfrm>
              <a:off x="9186008" y="5311993"/>
              <a:ext cx="42443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8" name="Line 267"/>
            <p:cNvSpPr>
              <a:spLocks noChangeAspect="1" noChangeShapeType="1"/>
            </p:cNvSpPr>
            <p:nvPr/>
          </p:nvSpPr>
          <p:spPr bwMode="auto">
            <a:xfrm>
              <a:off x="9319231" y="5217676"/>
              <a:ext cx="1179" cy="14619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69" name="Line 268"/>
            <p:cNvSpPr>
              <a:spLocks noChangeAspect="1" noChangeShapeType="1"/>
            </p:cNvSpPr>
            <p:nvPr/>
          </p:nvSpPr>
          <p:spPr bwMode="auto">
            <a:xfrm>
              <a:off x="9292115" y="5217676"/>
              <a:ext cx="48338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0" name="Line 269"/>
            <p:cNvSpPr>
              <a:spLocks noChangeAspect="1" noChangeShapeType="1"/>
            </p:cNvSpPr>
            <p:nvPr/>
          </p:nvSpPr>
          <p:spPr bwMode="auto">
            <a:xfrm>
              <a:off x="9292115" y="5363867"/>
              <a:ext cx="48338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1" name="Line 270"/>
            <p:cNvSpPr>
              <a:spLocks noChangeAspect="1" noChangeShapeType="1"/>
            </p:cNvSpPr>
            <p:nvPr/>
          </p:nvSpPr>
          <p:spPr bwMode="auto">
            <a:xfrm>
              <a:off x="9432411" y="5224750"/>
              <a:ext cx="2358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2" name="Line 271"/>
            <p:cNvSpPr>
              <a:spLocks noChangeAspect="1" noChangeShapeType="1"/>
            </p:cNvSpPr>
            <p:nvPr/>
          </p:nvSpPr>
          <p:spPr bwMode="auto">
            <a:xfrm>
              <a:off x="9404116" y="5224750"/>
              <a:ext cx="50695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3" name="Line 272"/>
            <p:cNvSpPr>
              <a:spLocks noChangeAspect="1" noChangeShapeType="1"/>
            </p:cNvSpPr>
            <p:nvPr/>
          </p:nvSpPr>
          <p:spPr bwMode="auto">
            <a:xfrm>
              <a:off x="9404116" y="5378014"/>
              <a:ext cx="50695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4" name="Line 273"/>
            <p:cNvSpPr>
              <a:spLocks noChangeAspect="1" noChangeShapeType="1"/>
            </p:cNvSpPr>
            <p:nvPr/>
          </p:nvSpPr>
          <p:spPr bwMode="auto">
            <a:xfrm>
              <a:off x="9546770" y="5270729"/>
              <a:ext cx="1179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5" name="Line 274"/>
            <p:cNvSpPr>
              <a:spLocks noChangeAspect="1" noChangeShapeType="1"/>
            </p:cNvSpPr>
            <p:nvPr/>
          </p:nvSpPr>
          <p:spPr bwMode="auto">
            <a:xfrm>
              <a:off x="9518475" y="5270729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6" name="Line 275"/>
            <p:cNvSpPr>
              <a:spLocks noChangeAspect="1" noChangeShapeType="1"/>
            </p:cNvSpPr>
            <p:nvPr/>
          </p:nvSpPr>
          <p:spPr bwMode="auto">
            <a:xfrm>
              <a:off x="9518475" y="5423993"/>
              <a:ext cx="4951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7" name="Line 276"/>
            <p:cNvSpPr>
              <a:spLocks noChangeAspect="1" noChangeShapeType="1"/>
            </p:cNvSpPr>
            <p:nvPr/>
          </p:nvSpPr>
          <p:spPr bwMode="auto">
            <a:xfrm>
              <a:off x="9659950" y="5251866"/>
              <a:ext cx="2358" cy="145012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8" name="Line 277"/>
            <p:cNvSpPr>
              <a:spLocks noChangeAspect="1" noChangeShapeType="1"/>
            </p:cNvSpPr>
            <p:nvPr/>
          </p:nvSpPr>
          <p:spPr bwMode="auto">
            <a:xfrm>
              <a:off x="9631655" y="5251866"/>
              <a:ext cx="5069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79" name="Line 278"/>
            <p:cNvSpPr>
              <a:spLocks noChangeAspect="1" noChangeShapeType="1"/>
            </p:cNvSpPr>
            <p:nvPr/>
          </p:nvSpPr>
          <p:spPr bwMode="auto">
            <a:xfrm>
              <a:off x="9631655" y="5396878"/>
              <a:ext cx="5069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0" name="Line 279"/>
            <p:cNvSpPr>
              <a:spLocks noChangeAspect="1" noChangeShapeType="1"/>
            </p:cNvSpPr>
            <p:nvPr/>
          </p:nvSpPr>
          <p:spPr bwMode="auto">
            <a:xfrm>
              <a:off x="9771951" y="5178770"/>
              <a:ext cx="2358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1" name="Line 280"/>
            <p:cNvSpPr>
              <a:spLocks noChangeAspect="1" noChangeShapeType="1"/>
            </p:cNvSpPr>
            <p:nvPr/>
          </p:nvSpPr>
          <p:spPr bwMode="auto">
            <a:xfrm>
              <a:off x="9746014" y="5178770"/>
              <a:ext cx="48337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2" name="Line 281"/>
            <p:cNvSpPr>
              <a:spLocks noChangeAspect="1" noChangeShapeType="1"/>
            </p:cNvSpPr>
            <p:nvPr/>
          </p:nvSpPr>
          <p:spPr bwMode="auto">
            <a:xfrm>
              <a:off x="9746014" y="5332035"/>
              <a:ext cx="48337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3" name="Line 282"/>
            <p:cNvSpPr>
              <a:spLocks noChangeAspect="1" noChangeShapeType="1"/>
            </p:cNvSpPr>
            <p:nvPr/>
          </p:nvSpPr>
          <p:spPr bwMode="auto">
            <a:xfrm>
              <a:off x="9886310" y="5178770"/>
              <a:ext cx="1179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4" name="Line 283"/>
            <p:cNvSpPr>
              <a:spLocks noChangeAspect="1" noChangeShapeType="1"/>
            </p:cNvSpPr>
            <p:nvPr/>
          </p:nvSpPr>
          <p:spPr bwMode="auto">
            <a:xfrm>
              <a:off x="9858015" y="5178770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5" name="Line 284"/>
            <p:cNvSpPr>
              <a:spLocks noChangeAspect="1" noChangeShapeType="1"/>
            </p:cNvSpPr>
            <p:nvPr/>
          </p:nvSpPr>
          <p:spPr bwMode="auto">
            <a:xfrm>
              <a:off x="9858015" y="5332035"/>
              <a:ext cx="4951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6" name="Line 285"/>
            <p:cNvSpPr>
              <a:spLocks noChangeAspect="1" noChangeShapeType="1"/>
            </p:cNvSpPr>
            <p:nvPr/>
          </p:nvSpPr>
          <p:spPr bwMode="auto">
            <a:xfrm>
              <a:off x="9999490" y="5191739"/>
              <a:ext cx="2358" cy="145011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7" name="Line 286"/>
            <p:cNvSpPr>
              <a:spLocks noChangeAspect="1" noChangeShapeType="1"/>
            </p:cNvSpPr>
            <p:nvPr/>
          </p:nvSpPr>
          <p:spPr bwMode="auto">
            <a:xfrm>
              <a:off x="9971195" y="5191739"/>
              <a:ext cx="50696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8" name="Line 287"/>
            <p:cNvSpPr>
              <a:spLocks noChangeAspect="1" noChangeShapeType="1"/>
            </p:cNvSpPr>
            <p:nvPr/>
          </p:nvSpPr>
          <p:spPr bwMode="auto">
            <a:xfrm>
              <a:off x="9971195" y="5336751"/>
              <a:ext cx="50696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89" name="Line 288"/>
            <p:cNvSpPr>
              <a:spLocks noChangeAspect="1" noChangeShapeType="1"/>
            </p:cNvSpPr>
            <p:nvPr/>
          </p:nvSpPr>
          <p:spPr bwMode="auto">
            <a:xfrm>
              <a:off x="10106775" y="5231824"/>
              <a:ext cx="1179" cy="1532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0" name="Line 289"/>
            <p:cNvSpPr>
              <a:spLocks noChangeAspect="1" noChangeShapeType="1"/>
            </p:cNvSpPr>
            <p:nvPr/>
          </p:nvSpPr>
          <p:spPr bwMode="auto">
            <a:xfrm>
              <a:off x="10085554" y="5231824"/>
              <a:ext cx="35369" cy="235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1" name="Line 290"/>
            <p:cNvSpPr>
              <a:spLocks noChangeAspect="1" noChangeShapeType="1"/>
            </p:cNvSpPr>
            <p:nvPr/>
          </p:nvSpPr>
          <p:spPr bwMode="auto">
            <a:xfrm>
              <a:off x="10085554" y="5385088"/>
              <a:ext cx="35369" cy="117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2" name="Line 291"/>
            <p:cNvSpPr>
              <a:spLocks noChangeAspect="1" noChangeShapeType="1"/>
            </p:cNvSpPr>
            <p:nvPr/>
          </p:nvSpPr>
          <p:spPr bwMode="auto">
            <a:xfrm>
              <a:off x="7740605" y="5350898"/>
              <a:ext cx="1179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3" name="Line 292"/>
            <p:cNvSpPr>
              <a:spLocks noChangeAspect="1" noChangeShapeType="1"/>
            </p:cNvSpPr>
            <p:nvPr/>
          </p:nvSpPr>
          <p:spPr bwMode="auto">
            <a:xfrm>
              <a:off x="7740605" y="5350898"/>
              <a:ext cx="21221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4" name="Line 293"/>
            <p:cNvSpPr>
              <a:spLocks noChangeAspect="1" noChangeShapeType="1"/>
            </p:cNvSpPr>
            <p:nvPr/>
          </p:nvSpPr>
          <p:spPr bwMode="auto">
            <a:xfrm>
              <a:off x="7740605" y="5497089"/>
              <a:ext cx="21221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5" name="Line 294"/>
            <p:cNvSpPr>
              <a:spLocks noChangeAspect="1" noChangeShapeType="1"/>
            </p:cNvSpPr>
            <p:nvPr/>
          </p:nvSpPr>
          <p:spPr bwMode="auto">
            <a:xfrm>
              <a:off x="7846712" y="5324961"/>
              <a:ext cx="2358" cy="14501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6" name="Line 295"/>
            <p:cNvSpPr>
              <a:spLocks noChangeAspect="1" noChangeShapeType="1"/>
            </p:cNvSpPr>
            <p:nvPr/>
          </p:nvSpPr>
          <p:spPr bwMode="auto">
            <a:xfrm>
              <a:off x="7825490" y="5324961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7" name="Line 296"/>
            <p:cNvSpPr>
              <a:spLocks noChangeAspect="1" noChangeShapeType="1"/>
            </p:cNvSpPr>
            <p:nvPr/>
          </p:nvSpPr>
          <p:spPr bwMode="auto">
            <a:xfrm>
              <a:off x="7825490" y="5469973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8" name="Line 297"/>
            <p:cNvSpPr>
              <a:spLocks noChangeAspect="1" noChangeShapeType="1"/>
            </p:cNvSpPr>
            <p:nvPr/>
          </p:nvSpPr>
          <p:spPr bwMode="auto">
            <a:xfrm>
              <a:off x="7958713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499" name="Line 298"/>
            <p:cNvSpPr>
              <a:spLocks noChangeAspect="1" noChangeShapeType="1"/>
            </p:cNvSpPr>
            <p:nvPr/>
          </p:nvSpPr>
          <p:spPr bwMode="auto">
            <a:xfrm>
              <a:off x="7937492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0" name="Line 299"/>
            <p:cNvSpPr>
              <a:spLocks noChangeAspect="1" noChangeShapeType="1"/>
            </p:cNvSpPr>
            <p:nvPr/>
          </p:nvSpPr>
          <p:spPr bwMode="auto">
            <a:xfrm>
              <a:off x="7937492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1" name="Line 300"/>
            <p:cNvSpPr>
              <a:spLocks noChangeAspect="1" noChangeShapeType="1"/>
            </p:cNvSpPr>
            <p:nvPr/>
          </p:nvSpPr>
          <p:spPr bwMode="auto">
            <a:xfrm>
              <a:off x="8073072" y="5290772"/>
              <a:ext cx="1179" cy="14736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2" name="Line 301"/>
            <p:cNvSpPr>
              <a:spLocks noChangeAspect="1" noChangeShapeType="1"/>
            </p:cNvSpPr>
            <p:nvPr/>
          </p:nvSpPr>
          <p:spPr bwMode="auto">
            <a:xfrm>
              <a:off x="8051850" y="5290772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3" name="Line 302"/>
            <p:cNvSpPr>
              <a:spLocks noChangeAspect="1" noChangeShapeType="1"/>
            </p:cNvSpPr>
            <p:nvPr/>
          </p:nvSpPr>
          <p:spPr bwMode="auto">
            <a:xfrm>
              <a:off x="8051850" y="5438141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4" name="Line 303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5" name="Line 304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6" name="Line 305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7" name="Line 306"/>
            <p:cNvSpPr>
              <a:spLocks noChangeAspect="1" noChangeShapeType="1"/>
            </p:cNvSpPr>
            <p:nvPr/>
          </p:nvSpPr>
          <p:spPr bwMode="auto">
            <a:xfrm>
              <a:off x="8300611" y="5350898"/>
              <a:ext cx="1179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8" name="Line 307"/>
            <p:cNvSpPr>
              <a:spLocks noChangeAspect="1" noChangeShapeType="1"/>
            </p:cNvSpPr>
            <p:nvPr/>
          </p:nvSpPr>
          <p:spPr bwMode="auto">
            <a:xfrm>
              <a:off x="8279390" y="5350898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09" name="Line 308"/>
            <p:cNvSpPr>
              <a:spLocks noChangeAspect="1" noChangeShapeType="1"/>
            </p:cNvSpPr>
            <p:nvPr/>
          </p:nvSpPr>
          <p:spPr bwMode="auto">
            <a:xfrm>
              <a:off x="8279390" y="5497089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0" name="Line 309"/>
            <p:cNvSpPr>
              <a:spLocks noChangeAspect="1" noChangeShapeType="1"/>
            </p:cNvSpPr>
            <p:nvPr/>
          </p:nvSpPr>
          <p:spPr bwMode="auto">
            <a:xfrm>
              <a:off x="8412612" y="5118644"/>
              <a:ext cx="1179" cy="14501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1" name="Line 310"/>
            <p:cNvSpPr>
              <a:spLocks noChangeAspect="1" noChangeShapeType="1"/>
            </p:cNvSpPr>
            <p:nvPr/>
          </p:nvSpPr>
          <p:spPr bwMode="auto">
            <a:xfrm>
              <a:off x="8391390" y="5118644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2" name="Line 311"/>
            <p:cNvSpPr>
              <a:spLocks noChangeAspect="1" noChangeShapeType="1"/>
            </p:cNvSpPr>
            <p:nvPr/>
          </p:nvSpPr>
          <p:spPr bwMode="auto">
            <a:xfrm>
              <a:off x="8391390" y="5263655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3" name="Line 312"/>
            <p:cNvSpPr>
              <a:spLocks noChangeAspect="1" noChangeShapeType="1"/>
            </p:cNvSpPr>
            <p:nvPr/>
          </p:nvSpPr>
          <p:spPr bwMode="auto">
            <a:xfrm>
              <a:off x="8525792" y="4786177"/>
              <a:ext cx="2358" cy="14736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4" name="Line 313"/>
            <p:cNvSpPr>
              <a:spLocks noChangeAspect="1" noChangeShapeType="1"/>
            </p:cNvSpPr>
            <p:nvPr/>
          </p:nvSpPr>
          <p:spPr bwMode="auto">
            <a:xfrm>
              <a:off x="8504570" y="4786177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5" name="Line 314"/>
            <p:cNvSpPr>
              <a:spLocks noChangeAspect="1" noChangeShapeType="1"/>
            </p:cNvSpPr>
            <p:nvPr/>
          </p:nvSpPr>
          <p:spPr bwMode="auto">
            <a:xfrm>
              <a:off x="8504570" y="4933547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6" name="Line 315"/>
            <p:cNvSpPr>
              <a:spLocks noChangeAspect="1" noChangeShapeType="1"/>
            </p:cNvSpPr>
            <p:nvPr/>
          </p:nvSpPr>
          <p:spPr bwMode="auto">
            <a:xfrm>
              <a:off x="8640151" y="4559817"/>
              <a:ext cx="1179" cy="14736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7" name="Line 316"/>
            <p:cNvSpPr>
              <a:spLocks noChangeAspect="1" noChangeShapeType="1"/>
            </p:cNvSpPr>
            <p:nvPr/>
          </p:nvSpPr>
          <p:spPr bwMode="auto">
            <a:xfrm>
              <a:off x="8618930" y="4559817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8" name="Line 317"/>
            <p:cNvSpPr>
              <a:spLocks noChangeAspect="1" noChangeShapeType="1"/>
            </p:cNvSpPr>
            <p:nvPr/>
          </p:nvSpPr>
          <p:spPr bwMode="auto">
            <a:xfrm>
              <a:off x="8618930" y="4707187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19" name="Line 318"/>
            <p:cNvSpPr>
              <a:spLocks noChangeAspect="1" noChangeShapeType="1"/>
            </p:cNvSpPr>
            <p:nvPr/>
          </p:nvSpPr>
          <p:spPr bwMode="auto">
            <a:xfrm>
              <a:off x="8753331" y="4502048"/>
              <a:ext cx="2358" cy="14501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0" name="Line 319"/>
            <p:cNvSpPr>
              <a:spLocks noChangeAspect="1" noChangeShapeType="1"/>
            </p:cNvSpPr>
            <p:nvPr/>
          </p:nvSpPr>
          <p:spPr bwMode="auto">
            <a:xfrm>
              <a:off x="8732110" y="4502048"/>
              <a:ext cx="42443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1" name="Line 320"/>
            <p:cNvSpPr>
              <a:spLocks noChangeAspect="1" noChangeShapeType="1"/>
            </p:cNvSpPr>
            <p:nvPr/>
          </p:nvSpPr>
          <p:spPr bwMode="auto">
            <a:xfrm>
              <a:off x="8732110" y="4647060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2" name="Line 321"/>
            <p:cNvSpPr>
              <a:spLocks noChangeAspect="1" noChangeShapeType="1"/>
            </p:cNvSpPr>
            <p:nvPr/>
          </p:nvSpPr>
          <p:spPr bwMode="auto">
            <a:xfrm>
              <a:off x="8865332" y="4700113"/>
              <a:ext cx="2358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3" name="Line 322"/>
            <p:cNvSpPr>
              <a:spLocks noChangeAspect="1" noChangeShapeType="1"/>
            </p:cNvSpPr>
            <p:nvPr/>
          </p:nvSpPr>
          <p:spPr bwMode="auto">
            <a:xfrm>
              <a:off x="8844110" y="4700113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4" name="Line 323"/>
            <p:cNvSpPr>
              <a:spLocks noChangeAspect="1" noChangeShapeType="1"/>
            </p:cNvSpPr>
            <p:nvPr/>
          </p:nvSpPr>
          <p:spPr bwMode="auto">
            <a:xfrm>
              <a:off x="8844110" y="4846304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5" name="Line 324"/>
            <p:cNvSpPr>
              <a:spLocks noChangeAspect="1" noChangeShapeType="1"/>
            </p:cNvSpPr>
            <p:nvPr/>
          </p:nvSpPr>
          <p:spPr bwMode="auto">
            <a:xfrm>
              <a:off x="8979691" y="4960663"/>
              <a:ext cx="1179" cy="14501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6" name="Line 325"/>
            <p:cNvSpPr>
              <a:spLocks noChangeAspect="1" noChangeShapeType="1"/>
            </p:cNvSpPr>
            <p:nvPr/>
          </p:nvSpPr>
          <p:spPr bwMode="auto">
            <a:xfrm>
              <a:off x="8958470" y="4960663"/>
              <a:ext cx="42443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7" name="Line 326"/>
            <p:cNvSpPr>
              <a:spLocks noChangeAspect="1" noChangeShapeType="1"/>
            </p:cNvSpPr>
            <p:nvPr/>
          </p:nvSpPr>
          <p:spPr bwMode="auto">
            <a:xfrm>
              <a:off x="8958470" y="5105675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8" name="Line 327"/>
            <p:cNvSpPr>
              <a:spLocks noChangeAspect="1" noChangeShapeType="1"/>
            </p:cNvSpPr>
            <p:nvPr/>
          </p:nvSpPr>
          <p:spPr bwMode="auto">
            <a:xfrm>
              <a:off x="9092871" y="5091527"/>
              <a:ext cx="2358" cy="1532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29" name="Line 328"/>
            <p:cNvSpPr>
              <a:spLocks noChangeAspect="1" noChangeShapeType="1"/>
            </p:cNvSpPr>
            <p:nvPr/>
          </p:nvSpPr>
          <p:spPr bwMode="auto">
            <a:xfrm>
              <a:off x="9071650" y="5091527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0" name="Line 329"/>
            <p:cNvSpPr>
              <a:spLocks noChangeAspect="1" noChangeShapeType="1"/>
            </p:cNvSpPr>
            <p:nvPr/>
          </p:nvSpPr>
          <p:spPr bwMode="auto">
            <a:xfrm>
              <a:off x="9071650" y="5244792"/>
              <a:ext cx="42443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1" name="Line 330"/>
            <p:cNvSpPr>
              <a:spLocks noChangeAspect="1" noChangeShapeType="1"/>
            </p:cNvSpPr>
            <p:nvPr/>
          </p:nvSpPr>
          <p:spPr bwMode="auto">
            <a:xfrm>
              <a:off x="9207230" y="5212960"/>
              <a:ext cx="1179" cy="14501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2" name="Line 331"/>
            <p:cNvSpPr>
              <a:spLocks noChangeAspect="1" noChangeShapeType="1"/>
            </p:cNvSpPr>
            <p:nvPr/>
          </p:nvSpPr>
          <p:spPr bwMode="auto">
            <a:xfrm>
              <a:off x="9186008" y="5212960"/>
              <a:ext cx="42443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3" name="Line 332"/>
            <p:cNvSpPr>
              <a:spLocks noChangeAspect="1" noChangeShapeType="1"/>
            </p:cNvSpPr>
            <p:nvPr/>
          </p:nvSpPr>
          <p:spPr bwMode="auto">
            <a:xfrm>
              <a:off x="9186008" y="5357972"/>
              <a:ext cx="42443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4" name="Line 333"/>
            <p:cNvSpPr>
              <a:spLocks noChangeAspect="1" noChangeShapeType="1"/>
            </p:cNvSpPr>
            <p:nvPr/>
          </p:nvSpPr>
          <p:spPr bwMode="auto">
            <a:xfrm>
              <a:off x="9319231" y="5304919"/>
              <a:ext cx="1179" cy="1532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5" name="Line 334"/>
            <p:cNvSpPr>
              <a:spLocks noChangeAspect="1" noChangeShapeType="1"/>
            </p:cNvSpPr>
            <p:nvPr/>
          </p:nvSpPr>
          <p:spPr bwMode="auto">
            <a:xfrm>
              <a:off x="9292115" y="5304919"/>
              <a:ext cx="48338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6" name="Line 335"/>
            <p:cNvSpPr>
              <a:spLocks noChangeAspect="1" noChangeShapeType="1"/>
            </p:cNvSpPr>
            <p:nvPr/>
          </p:nvSpPr>
          <p:spPr bwMode="auto">
            <a:xfrm>
              <a:off x="9292115" y="5458184"/>
              <a:ext cx="48338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7" name="Line 336"/>
            <p:cNvSpPr>
              <a:spLocks noChangeAspect="1" noChangeShapeType="1"/>
            </p:cNvSpPr>
            <p:nvPr/>
          </p:nvSpPr>
          <p:spPr bwMode="auto">
            <a:xfrm>
              <a:off x="9432411" y="5244792"/>
              <a:ext cx="2358" cy="14501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8" name="Line 337"/>
            <p:cNvSpPr>
              <a:spLocks noChangeAspect="1" noChangeShapeType="1"/>
            </p:cNvSpPr>
            <p:nvPr/>
          </p:nvSpPr>
          <p:spPr bwMode="auto">
            <a:xfrm>
              <a:off x="9404116" y="5244792"/>
              <a:ext cx="50695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39" name="Line 338"/>
            <p:cNvSpPr>
              <a:spLocks noChangeAspect="1" noChangeShapeType="1"/>
            </p:cNvSpPr>
            <p:nvPr/>
          </p:nvSpPr>
          <p:spPr bwMode="auto">
            <a:xfrm>
              <a:off x="9404116" y="5389804"/>
              <a:ext cx="50695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0" name="Line 339"/>
            <p:cNvSpPr>
              <a:spLocks noChangeAspect="1" noChangeShapeType="1"/>
            </p:cNvSpPr>
            <p:nvPr/>
          </p:nvSpPr>
          <p:spPr bwMode="auto">
            <a:xfrm>
              <a:off x="9546770" y="5297845"/>
              <a:ext cx="1179" cy="1532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1" name="Line 340"/>
            <p:cNvSpPr>
              <a:spLocks noChangeAspect="1" noChangeShapeType="1"/>
            </p:cNvSpPr>
            <p:nvPr/>
          </p:nvSpPr>
          <p:spPr bwMode="auto">
            <a:xfrm>
              <a:off x="9518475" y="5297845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2" name="Line 341"/>
            <p:cNvSpPr>
              <a:spLocks noChangeAspect="1" noChangeShapeType="1"/>
            </p:cNvSpPr>
            <p:nvPr/>
          </p:nvSpPr>
          <p:spPr bwMode="auto">
            <a:xfrm>
              <a:off x="9518475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3" name="Line 342"/>
            <p:cNvSpPr>
              <a:spLocks noChangeAspect="1" noChangeShapeType="1"/>
            </p:cNvSpPr>
            <p:nvPr/>
          </p:nvSpPr>
          <p:spPr bwMode="auto">
            <a:xfrm>
              <a:off x="9659950" y="5343824"/>
              <a:ext cx="2358" cy="15326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4" name="Line 343"/>
            <p:cNvSpPr>
              <a:spLocks noChangeAspect="1" noChangeShapeType="1"/>
            </p:cNvSpPr>
            <p:nvPr/>
          </p:nvSpPr>
          <p:spPr bwMode="auto">
            <a:xfrm>
              <a:off x="9631655" y="5343824"/>
              <a:ext cx="5069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5" name="Line 344"/>
            <p:cNvSpPr>
              <a:spLocks noChangeAspect="1" noChangeShapeType="1"/>
            </p:cNvSpPr>
            <p:nvPr/>
          </p:nvSpPr>
          <p:spPr bwMode="auto">
            <a:xfrm>
              <a:off x="9631655" y="5497089"/>
              <a:ext cx="5069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6" name="Line 345"/>
            <p:cNvSpPr>
              <a:spLocks noChangeAspect="1" noChangeShapeType="1"/>
            </p:cNvSpPr>
            <p:nvPr/>
          </p:nvSpPr>
          <p:spPr bwMode="auto">
            <a:xfrm>
              <a:off x="9771951" y="5270729"/>
              <a:ext cx="2358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7" name="Line 346"/>
            <p:cNvSpPr>
              <a:spLocks noChangeAspect="1" noChangeShapeType="1"/>
            </p:cNvSpPr>
            <p:nvPr/>
          </p:nvSpPr>
          <p:spPr bwMode="auto">
            <a:xfrm>
              <a:off x="9746014" y="5270729"/>
              <a:ext cx="48337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8" name="Line 347"/>
            <p:cNvSpPr>
              <a:spLocks noChangeAspect="1" noChangeShapeType="1"/>
            </p:cNvSpPr>
            <p:nvPr/>
          </p:nvSpPr>
          <p:spPr bwMode="auto">
            <a:xfrm>
              <a:off x="9746014" y="5416920"/>
              <a:ext cx="48337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49" name="Line 348"/>
            <p:cNvSpPr>
              <a:spLocks noChangeAspect="1" noChangeShapeType="1"/>
            </p:cNvSpPr>
            <p:nvPr/>
          </p:nvSpPr>
          <p:spPr bwMode="auto">
            <a:xfrm>
              <a:off x="9886310" y="5284876"/>
              <a:ext cx="1179" cy="1461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0" name="Line 349"/>
            <p:cNvSpPr>
              <a:spLocks noChangeAspect="1" noChangeShapeType="1"/>
            </p:cNvSpPr>
            <p:nvPr/>
          </p:nvSpPr>
          <p:spPr bwMode="auto">
            <a:xfrm>
              <a:off x="9858015" y="5284876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1" name="Line 350"/>
            <p:cNvSpPr>
              <a:spLocks noChangeAspect="1" noChangeShapeType="1"/>
            </p:cNvSpPr>
            <p:nvPr/>
          </p:nvSpPr>
          <p:spPr bwMode="auto">
            <a:xfrm>
              <a:off x="9858015" y="5431067"/>
              <a:ext cx="4951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2" name="Line 351"/>
            <p:cNvSpPr>
              <a:spLocks noChangeAspect="1" noChangeShapeType="1"/>
            </p:cNvSpPr>
            <p:nvPr/>
          </p:nvSpPr>
          <p:spPr bwMode="auto">
            <a:xfrm>
              <a:off x="9999490" y="5332035"/>
              <a:ext cx="2358" cy="14501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3" name="Line 352"/>
            <p:cNvSpPr>
              <a:spLocks noChangeAspect="1" noChangeShapeType="1"/>
            </p:cNvSpPr>
            <p:nvPr/>
          </p:nvSpPr>
          <p:spPr bwMode="auto">
            <a:xfrm>
              <a:off x="9971195" y="5332035"/>
              <a:ext cx="50696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4" name="Line 353"/>
            <p:cNvSpPr>
              <a:spLocks noChangeAspect="1" noChangeShapeType="1"/>
            </p:cNvSpPr>
            <p:nvPr/>
          </p:nvSpPr>
          <p:spPr bwMode="auto">
            <a:xfrm>
              <a:off x="9971195" y="5477047"/>
              <a:ext cx="50696" cy="23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5" name="Line 354"/>
            <p:cNvSpPr>
              <a:spLocks noChangeAspect="1" noChangeShapeType="1"/>
            </p:cNvSpPr>
            <p:nvPr/>
          </p:nvSpPr>
          <p:spPr bwMode="auto">
            <a:xfrm>
              <a:off x="10106775" y="5363867"/>
              <a:ext cx="1179" cy="14736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6" name="Line 355"/>
            <p:cNvSpPr>
              <a:spLocks noChangeAspect="1" noChangeShapeType="1"/>
            </p:cNvSpPr>
            <p:nvPr/>
          </p:nvSpPr>
          <p:spPr bwMode="auto">
            <a:xfrm>
              <a:off x="10085554" y="5363867"/>
              <a:ext cx="35369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7" name="Line 356"/>
            <p:cNvSpPr>
              <a:spLocks noChangeAspect="1" noChangeShapeType="1"/>
            </p:cNvSpPr>
            <p:nvPr/>
          </p:nvSpPr>
          <p:spPr bwMode="auto">
            <a:xfrm>
              <a:off x="10085554" y="5511236"/>
              <a:ext cx="35369" cy="117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8" name="Line 357"/>
            <p:cNvSpPr>
              <a:spLocks noChangeAspect="1" noChangeShapeType="1"/>
            </p:cNvSpPr>
            <p:nvPr/>
          </p:nvSpPr>
          <p:spPr bwMode="auto">
            <a:xfrm>
              <a:off x="7740605" y="5370941"/>
              <a:ext cx="1179" cy="14501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59" name="Line 358"/>
            <p:cNvSpPr>
              <a:spLocks noChangeAspect="1" noChangeShapeType="1"/>
            </p:cNvSpPr>
            <p:nvPr/>
          </p:nvSpPr>
          <p:spPr bwMode="auto">
            <a:xfrm>
              <a:off x="7740605" y="5370941"/>
              <a:ext cx="21221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0" name="Line 359"/>
            <p:cNvSpPr>
              <a:spLocks noChangeAspect="1" noChangeShapeType="1"/>
            </p:cNvSpPr>
            <p:nvPr/>
          </p:nvSpPr>
          <p:spPr bwMode="auto">
            <a:xfrm>
              <a:off x="7740605" y="5515952"/>
              <a:ext cx="21221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1" name="Line 360"/>
            <p:cNvSpPr>
              <a:spLocks noChangeAspect="1" noChangeShapeType="1"/>
            </p:cNvSpPr>
            <p:nvPr/>
          </p:nvSpPr>
          <p:spPr bwMode="auto">
            <a:xfrm>
              <a:off x="7846712" y="5317887"/>
              <a:ext cx="2358" cy="145012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2" name="Line 361"/>
            <p:cNvSpPr>
              <a:spLocks noChangeAspect="1" noChangeShapeType="1"/>
            </p:cNvSpPr>
            <p:nvPr/>
          </p:nvSpPr>
          <p:spPr bwMode="auto">
            <a:xfrm>
              <a:off x="7825490" y="5317887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3" name="Line 362"/>
            <p:cNvSpPr>
              <a:spLocks noChangeAspect="1" noChangeShapeType="1"/>
            </p:cNvSpPr>
            <p:nvPr/>
          </p:nvSpPr>
          <p:spPr bwMode="auto">
            <a:xfrm>
              <a:off x="7825490" y="5462899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4" name="Line 363"/>
            <p:cNvSpPr>
              <a:spLocks noChangeAspect="1" noChangeShapeType="1"/>
            </p:cNvSpPr>
            <p:nvPr/>
          </p:nvSpPr>
          <p:spPr bwMode="auto">
            <a:xfrm>
              <a:off x="7958713" y="5332035"/>
              <a:ext cx="2358" cy="145012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5" name="Line 364"/>
            <p:cNvSpPr>
              <a:spLocks noChangeAspect="1" noChangeShapeType="1"/>
            </p:cNvSpPr>
            <p:nvPr/>
          </p:nvSpPr>
          <p:spPr bwMode="auto">
            <a:xfrm>
              <a:off x="7937492" y="5332035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6" name="Line 365"/>
            <p:cNvSpPr>
              <a:spLocks noChangeAspect="1" noChangeShapeType="1"/>
            </p:cNvSpPr>
            <p:nvPr/>
          </p:nvSpPr>
          <p:spPr bwMode="auto">
            <a:xfrm>
              <a:off x="7937492" y="5477047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7" name="Line 366"/>
            <p:cNvSpPr>
              <a:spLocks noChangeAspect="1" noChangeShapeType="1"/>
            </p:cNvSpPr>
            <p:nvPr/>
          </p:nvSpPr>
          <p:spPr bwMode="auto">
            <a:xfrm>
              <a:off x="8073072" y="5317887"/>
              <a:ext cx="1179" cy="145012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8" name="Line 367"/>
            <p:cNvSpPr>
              <a:spLocks noChangeAspect="1" noChangeShapeType="1"/>
            </p:cNvSpPr>
            <p:nvPr/>
          </p:nvSpPr>
          <p:spPr bwMode="auto">
            <a:xfrm>
              <a:off x="8051850" y="5317887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69" name="Line 368"/>
            <p:cNvSpPr>
              <a:spLocks noChangeAspect="1" noChangeShapeType="1"/>
            </p:cNvSpPr>
            <p:nvPr/>
          </p:nvSpPr>
          <p:spPr bwMode="auto">
            <a:xfrm>
              <a:off x="8051850" y="5462899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0" name="Line 369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1" name="Line 370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2" name="Line 371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3" name="Line 372"/>
            <p:cNvSpPr>
              <a:spLocks noChangeAspect="1" noChangeShapeType="1"/>
            </p:cNvSpPr>
            <p:nvPr/>
          </p:nvSpPr>
          <p:spPr bwMode="auto">
            <a:xfrm>
              <a:off x="8300611" y="5332035"/>
              <a:ext cx="1179" cy="145012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4" name="Line 373"/>
            <p:cNvSpPr>
              <a:spLocks noChangeAspect="1" noChangeShapeType="1"/>
            </p:cNvSpPr>
            <p:nvPr/>
          </p:nvSpPr>
          <p:spPr bwMode="auto">
            <a:xfrm>
              <a:off x="8279390" y="5332035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5" name="Line 374"/>
            <p:cNvSpPr>
              <a:spLocks noChangeAspect="1" noChangeShapeType="1"/>
            </p:cNvSpPr>
            <p:nvPr/>
          </p:nvSpPr>
          <p:spPr bwMode="auto">
            <a:xfrm>
              <a:off x="8279390" y="5477047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6" name="Line 375"/>
            <p:cNvSpPr>
              <a:spLocks noChangeAspect="1" noChangeShapeType="1"/>
            </p:cNvSpPr>
            <p:nvPr/>
          </p:nvSpPr>
          <p:spPr bwMode="auto">
            <a:xfrm>
              <a:off x="8412612" y="5171696"/>
              <a:ext cx="1179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7" name="Line 376"/>
            <p:cNvSpPr>
              <a:spLocks noChangeAspect="1" noChangeShapeType="1"/>
            </p:cNvSpPr>
            <p:nvPr/>
          </p:nvSpPr>
          <p:spPr bwMode="auto">
            <a:xfrm>
              <a:off x="8391390" y="5171696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8" name="Line 377"/>
            <p:cNvSpPr>
              <a:spLocks noChangeAspect="1" noChangeShapeType="1"/>
            </p:cNvSpPr>
            <p:nvPr/>
          </p:nvSpPr>
          <p:spPr bwMode="auto">
            <a:xfrm>
              <a:off x="8391390" y="5317887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79" name="Line 378"/>
            <p:cNvSpPr>
              <a:spLocks noChangeAspect="1" noChangeShapeType="1"/>
            </p:cNvSpPr>
            <p:nvPr/>
          </p:nvSpPr>
          <p:spPr bwMode="auto">
            <a:xfrm>
              <a:off x="8525792" y="4800325"/>
              <a:ext cx="2358" cy="14501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0" name="Line 379"/>
            <p:cNvSpPr>
              <a:spLocks noChangeAspect="1" noChangeShapeType="1"/>
            </p:cNvSpPr>
            <p:nvPr/>
          </p:nvSpPr>
          <p:spPr bwMode="auto">
            <a:xfrm>
              <a:off x="8504570" y="4800325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1" name="Line 380"/>
            <p:cNvSpPr>
              <a:spLocks noChangeAspect="1" noChangeShapeType="1"/>
            </p:cNvSpPr>
            <p:nvPr/>
          </p:nvSpPr>
          <p:spPr bwMode="auto">
            <a:xfrm>
              <a:off x="8504570" y="4945336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2" name="Line 381"/>
            <p:cNvSpPr>
              <a:spLocks noChangeAspect="1" noChangeShapeType="1"/>
            </p:cNvSpPr>
            <p:nvPr/>
          </p:nvSpPr>
          <p:spPr bwMode="auto">
            <a:xfrm>
              <a:off x="8640151" y="4581039"/>
              <a:ext cx="1179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3" name="Line 382"/>
            <p:cNvSpPr>
              <a:spLocks noChangeAspect="1" noChangeShapeType="1"/>
            </p:cNvSpPr>
            <p:nvPr/>
          </p:nvSpPr>
          <p:spPr bwMode="auto">
            <a:xfrm>
              <a:off x="8618930" y="4581039"/>
              <a:ext cx="42443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4" name="Line 383"/>
            <p:cNvSpPr>
              <a:spLocks noChangeAspect="1" noChangeShapeType="1"/>
            </p:cNvSpPr>
            <p:nvPr/>
          </p:nvSpPr>
          <p:spPr bwMode="auto">
            <a:xfrm>
              <a:off x="8618930" y="4727230"/>
              <a:ext cx="42443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5" name="Line 384"/>
            <p:cNvSpPr>
              <a:spLocks noChangeAspect="1" noChangeShapeType="1"/>
            </p:cNvSpPr>
            <p:nvPr/>
          </p:nvSpPr>
          <p:spPr bwMode="auto">
            <a:xfrm>
              <a:off x="8753331" y="4566891"/>
              <a:ext cx="2358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6" name="Line 385"/>
            <p:cNvSpPr>
              <a:spLocks noChangeAspect="1" noChangeShapeType="1"/>
            </p:cNvSpPr>
            <p:nvPr/>
          </p:nvSpPr>
          <p:spPr bwMode="auto">
            <a:xfrm>
              <a:off x="8732110" y="4566891"/>
              <a:ext cx="42443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7" name="Line 386"/>
            <p:cNvSpPr>
              <a:spLocks noChangeAspect="1" noChangeShapeType="1"/>
            </p:cNvSpPr>
            <p:nvPr/>
          </p:nvSpPr>
          <p:spPr bwMode="auto">
            <a:xfrm>
              <a:off x="8732110" y="4713082"/>
              <a:ext cx="42443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8" name="Line 387"/>
            <p:cNvSpPr>
              <a:spLocks noChangeAspect="1" noChangeShapeType="1"/>
            </p:cNvSpPr>
            <p:nvPr/>
          </p:nvSpPr>
          <p:spPr bwMode="auto">
            <a:xfrm>
              <a:off x="8865332" y="4747271"/>
              <a:ext cx="2358" cy="145012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89" name="Line 388"/>
            <p:cNvSpPr>
              <a:spLocks noChangeAspect="1" noChangeShapeType="1"/>
            </p:cNvSpPr>
            <p:nvPr/>
          </p:nvSpPr>
          <p:spPr bwMode="auto">
            <a:xfrm>
              <a:off x="8844110" y="4747271"/>
              <a:ext cx="42443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0" name="Line 389"/>
            <p:cNvSpPr>
              <a:spLocks noChangeAspect="1" noChangeShapeType="1"/>
            </p:cNvSpPr>
            <p:nvPr/>
          </p:nvSpPr>
          <p:spPr bwMode="auto">
            <a:xfrm>
              <a:off x="8844110" y="4892284"/>
              <a:ext cx="42443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1" name="Line 390"/>
            <p:cNvSpPr>
              <a:spLocks noChangeAspect="1" noChangeShapeType="1"/>
            </p:cNvSpPr>
            <p:nvPr/>
          </p:nvSpPr>
          <p:spPr bwMode="auto">
            <a:xfrm>
              <a:off x="8979691" y="4999568"/>
              <a:ext cx="1179" cy="145012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2" name="Line 391"/>
            <p:cNvSpPr>
              <a:spLocks noChangeAspect="1" noChangeShapeType="1"/>
            </p:cNvSpPr>
            <p:nvPr/>
          </p:nvSpPr>
          <p:spPr bwMode="auto">
            <a:xfrm>
              <a:off x="8958470" y="4999568"/>
              <a:ext cx="42443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3" name="Line 392"/>
            <p:cNvSpPr>
              <a:spLocks noChangeAspect="1" noChangeShapeType="1"/>
            </p:cNvSpPr>
            <p:nvPr/>
          </p:nvSpPr>
          <p:spPr bwMode="auto">
            <a:xfrm>
              <a:off x="8958470" y="5144581"/>
              <a:ext cx="42443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4" name="Line 393"/>
            <p:cNvSpPr>
              <a:spLocks noChangeAspect="1" noChangeShapeType="1"/>
            </p:cNvSpPr>
            <p:nvPr/>
          </p:nvSpPr>
          <p:spPr bwMode="auto">
            <a:xfrm>
              <a:off x="9092871" y="5178770"/>
              <a:ext cx="2358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5" name="Line 394"/>
            <p:cNvSpPr>
              <a:spLocks noChangeAspect="1" noChangeShapeType="1"/>
            </p:cNvSpPr>
            <p:nvPr/>
          </p:nvSpPr>
          <p:spPr bwMode="auto">
            <a:xfrm>
              <a:off x="9071650" y="5178770"/>
              <a:ext cx="42443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6" name="Line 395"/>
            <p:cNvSpPr>
              <a:spLocks noChangeAspect="1" noChangeShapeType="1"/>
            </p:cNvSpPr>
            <p:nvPr/>
          </p:nvSpPr>
          <p:spPr bwMode="auto">
            <a:xfrm>
              <a:off x="9071650" y="5324961"/>
              <a:ext cx="42443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7" name="Line 396"/>
            <p:cNvSpPr>
              <a:spLocks noChangeAspect="1" noChangeShapeType="1"/>
            </p:cNvSpPr>
            <p:nvPr/>
          </p:nvSpPr>
          <p:spPr bwMode="auto">
            <a:xfrm>
              <a:off x="9207230" y="5290772"/>
              <a:ext cx="1179" cy="14736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8" name="Line 397"/>
            <p:cNvSpPr>
              <a:spLocks noChangeAspect="1" noChangeShapeType="1"/>
            </p:cNvSpPr>
            <p:nvPr/>
          </p:nvSpPr>
          <p:spPr bwMode="auto">
            <a:xfrm>
              <a:off x="9186008" y="5290772"/>
              <a:ext cx="42443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599" name="Line 398"/>
            <p:cNvSpPr>
              <a:spLocks noChangeAspect="1" noChangeShapeType="1"/>
            </p:cNvSpPr>
            <p:nvPr/>
          </p:nvSpPr>
          <p:spPr bwMode="auto">
            <a:xfrm>
              <a:off x="9186008" y="5438141"/>
              <a:ext cx="42443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0" name="Line 399"/>
            <p:cNvSpPr>
              <a:spLocks noChangeAspect="1" noChangeShapeType="1"/>
            </p:cNvSpPr>
            <p:nvPr/>
          </p:nvSpPr>
          <p:spPr bwMode="auto">
            <a:xfrm>
              <a:off x="9319231" y="5343824"/>
              <a:ext cx="1179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1" name="Line 400"/>
            <p:cNvSpPr>
              <a:spLocks noChangeAspect="1" noChangeShapeType="1"/>
            </p:cNvSpPr>
            <p:nvPr/>
          </p:nvSpPr>
          <p:spPr bwMode="auto">
            <a:xfrm>
              <a:off x="9292115" y="5343824"/>
              <a:ext cx="48338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2" name="Line 401"/>
            <p:cNvSpPr>
              <a:spLocks noChangeAspect="1" noChangeShapeType="1"/>
            </p:cNvSpPr>
            <p:nvPr/>
          </p:nvSpPr>
          <p:spPr bwMode="auto">
            <a:xfrm>
              <a:off x="9292115" y="5490015"/>
              <a:ext cx="48338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3" name="Line 402"/>
            <p:cNvSpPr>
              <a:spLocks noChangeAspect="1" noChangeShapeType="1"/>
            </p:cNvSpPr>
            <p:nvPr/>
          </p:nvSpPr>
          <p:spPr bwMode="auto">
            <a:xfrm>
              <a:off x="9432411" y="5350898"/>
              <a:ext cx="2358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4" name="Line 403"/>
            <p:cNvSpPr>
              <a:spLocks noChangeAspect="1" noChangeShapeType="1"/>
            </p:cNvSpPr>
            <p:nvPr/>
          </p:nvSpPr>
          <p:spPr bwMode="auto">
            <a:xfrm>
              <a:off x="9404116" y="5350898"/>
              <a:ext cx="50695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5" name="Line 404"/>
            <p:cNvSpPr>
              <a:spLocks noChangeAspect="1" noChangeShapeType="1"/>
            </p:cNvSpPr>
            <p:nvPr/>
          </p:nvSpPr>
          <p:spPr bwMode="auto">
            <a:xfrm>
              <a:off x="9404116" y="5497089"/>
              <a:ext cx="50695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6" name="Line 405"/>
            <p:cNvSpPr>
              <a:spLocks noChangeAspect="1" noChangeShapeType="1"/>
            </p:cNvSpPr>
            <p:nvPr/>
          </p:nvSpPr>
          <p:spPr bwMode="auto">
            <a:xfrm>
              <a:off x="9546770" y="5396878"/>
              <a:ext cx="1179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7" name="Line 406"/>
            <p:cNvSpPr>
              <a:spLocks noChangeAspect="1" noChangeShapeType="1"/>
            </p:cNvSpPr>
            <p:nvPr/>
          </p:nvSpPr>
          <p:spPr bwMode="auto">
            <a:xfrm>
              <a:off x="9518475" y="5396878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8" name="Line 407"/>
            <p:cNvSpPr>
              <a:spLocks noChangeAspect="1" noChangeShapeType="1"/>
            </p:cNvSpPr>
            <p:nvPr/>
          </p:nvSpPr>
          <p:spPr bwMode="auto">
            <a:xfrm>
              <a:off x="9518475" y="5543069"/>
              <a:ext cx="4951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09" name="Line 408"/>
            <p:cNvSpPr>
              <a:spLocks noChangeAspect="1" noChangeShapeType="1"/>
            </p:cNvSpPr>
            <p:nvPr/>
          </p:nvSpPr>
          <p:spPr bwMode="auto">
            <a:xfrm>
              <a:off x="9659950" y="5431067"/>
              <a:ext cx="2358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0" name="Line 409"/>
            <p:cNvSpPr>
              <a:spLocks noChangeAspect="1" noChangeShapeType="1"/>
            </p:cNvSpPr>
            <p:nvPr/>
          </p:nvSpPr>
          <p:spPr bwMode="auto">
            <a:xfrm>
              <a:off x="9631655" y="5431067"/>
              <a:ext cx="5069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1" name="Line 410"/>
            <p:cNvSpPr>
              <a:spLocks noChangeAspect="1" noChangeShapeType="1"/>
            </p:cNvSpPr>
            <p:nvPr/>
          </p:nvSpPr>
          <p:spPr bwMode="auto">
            <a:xfrm>
              <a:off x="9631655" y="5577258"/>
              <a:ext cx="5069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2" name="Line 411"/>
            <p:cNvSpPr>
              <a:spLocks noChangeAspect="1" noChangeShapeType="1"/>
            </p:cNvSpPr>
            <p:nvPr/>
          </p:nvSpPr>
          <p:spPr bwMode="auto">
            <a:xfrm>
              <a:off x="9771951" y="5438141"/>
              <a:ext cx="2358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3" name="Line 412"/>
            <p:cNvSpPr>
              <a:spLocks noChangeAspect="1" noChangeShapeType="1"/>
            </p:cNvSpPr>
            <p:nvPr/>
          </p:nvSpPr>
          <p:spPr bwMode="auto">
            <a:xfrm>
              <a:off x="9746014" y="5438141"/>
              <a:ext cx="48337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4" name="Line 413"/>
            <p:cNvSpPr>
              <a:spLocks noChangeAspect="1" noChangeShapeType="1"/>
            </p:cNvSpPr>
            <p:nvPr/>
          </p:nvSpPr>
          <p:spPr bwMode="auto">
            <a:xfrm>
              <a:off x="9746014" y="5584332"/>
              <a:ext cx="48337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5" name="Line 414"/>
            <p:cNvSpPr>
              <a:spLocks noChangeAspect="1" noChangeShapeType="1"/>
            </p:cNvSpPr>
            <p:nvPr/>
          </p:nvSpPr>
          <p:spPr bwMode="auto">
            <a:xfrm>
              <a:off x="9886310" y="5385088"/>
              <a:ext cx="1179" cy="14619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6" name="Line 415"/>
            <p:cNvSpPr>
              <a:spLocks noChangeAspect="1" noChangeShapeType="1"/>
            </p:cNvSpPr>
            <p:nvPr/>
          </p:nvSpPr>
          <p:spPr bwMode="auto">
            <a:xfrm>
              <a:off x="9858015" y="5385088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7" name="Line 416"/>
            <p:cNvSpPr>
              <a:spLocks noChangeAspect="1" noChangeShapeType="1"/>
            </p:cNvSpPr>
            <p:nvPr/>
          </p:nvSpPr>
          <p:spPr bwMode="auto">
            <a:xfrm>
              <a:off x="9858015" y="5531279"/>
              <a:ext cx="4951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8" name="Line 417"/>
            <p:cNvSpPr>
              <a:spLocks noChangeAspect="1" noChangeShapeType="1"/>
            </p:cNvSpPr>
            <p:nvPr/>
          </p:nvSpPr>
          <p:spPr bwMode="auto">
            <a:xfrm>
              <a:off x="9999490" y="5458184"/>
              <a:ext cx="2358" cy="145011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19" name="Line 418"/>
            <p:cNvSpPr>
              <a:spLocks noChangeAspect="1" noChangeShapeType="1"/>
            </p:cNvSpPr>
            <p:nvPr/>
          </p:nvSpPr>
          <p:spPr bwMode="auto">
            <a:xfrm>
              <a:off x="9971195" y="5458184"/>
              <a:ext cx="50696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0" name="Line 419"/>
            <p:cNvSpPr>
              <a:spLocks noChangeAspect="1" noChangeShapeType="1"/>
            </p:cNvSpPr>
            <p:nvPr/>
          </p:nvSpPr>
          <p:spPr bwMode="auto">
            <a:xfrm>
              <a:off x="9971195" y="5603195"/>
              <a:ext cx="50696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1" name="Line 420"/>
            <p:cNvSpPr>
              <a:spLocks noChangeAspect="1" noChangeShapeType="1"/>
            </p:cNvSpPr>
            <p:nvPr/>
          </p:nvSpPr>
          <p:spPr bwMode="auto">
            <a:xfrm>
              <a:off x="10106775" y="5389804"/>
              <a:ext cx="1179" cy="14854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2" name="Line 421"/>
            <p:cNvSpPr>
              <a:spLocks noChangeAspect="1" noChangeShapeType="1"/>
            </p:cNvSpPr>
            <p:nvPr/>
          </p:nvSpPr>
          <p:spPr bwMode="auto">
            <a:xfrm>
              <a:off x="10085554" y="5389804"/>
              <a:ext cx="35369" cy="2358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3" name="Line 422"/>
            <p:cNvSpPr>
              <a:spLocks noChangeAspect="1" noChangeShapeType="1"/>
            </p:cNvSpPr>
            <p:nvPr/>
          </p:nvSpPr>
          <p:spPr bwMode="auto">
            <a:xfrm>
              <a:off x="10085554" y="5538353"/>
              <a:ext cx="35369" cy="1179"/>
            </a:xfrm>
            <a:prstGeom prst="line">
              <a:avLst/>
            </a:prstGeom>
            <a:noFill/>
            <a:ln w="127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4" name="Line 423"/>
            <p:cNvSpPr>
              <a:spLocks noChangeAspect="1" noChangeShapeType="1"/>
            </p:cNvSpPr>
            <p:nvPr/>
          </p:nvSpPr>
          <p:spPr bwMode="auto">
            <a:xfrm>
              <a:off x="7740605" y="5284876"/>
              <a:ext cx="1179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5" name="Line 424"/>
            <p:cNvSpPr>
              <a:spLocks noChangeAspect="1" noChangeShapeType="1"/>
            </p:cNvSpPr>
            <p:nvPr/>
          </p:nvSpPr>
          <p:spPr bwMode="auto">
            <a:xfrm>
              <a:off x="7740605" y="5284876"/>
              <a:ext cx="21221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6" name="Line 425"/>
            <p:cNvSpPr>
              <a:spLocks noChangeAspect="1" noChangeShapeType="1"/>
            </p:cNvSpPr>
            <p:nvPr/>
          </p:nvSpPr>
          <p:spPr bwMode="auto">
            <a:xfrm>
              <a:off x="7740605" y="5438141"/>
              <a:ext cx="21221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7" name="Line 426"/>
            <p:cNvSpPr>
              <a:spLocks noChangeAspect="1" noChangeShapeType="1"/>
            </p:cNvSpPr>
            <p:nvPr/>
          </p:nvSpPr>
          <p:spPr bwMode="auto">
            <a:xfrm>
              <a:off x="7846712" y="5263655"/>
              <a:ext cx="2358" cy="14854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8" name="Line 427"/>
            <p:cNvSpPr>
              <a:spLocks noChangeAspect="1" noChangeShapeType="1"/>
            </p:cNvSpPr>
            <p:nvPr/>
          </p:nvSpPr>
          <p:spPr bwMode="auto">
            <a:xfrm>
              <a:off x="7825490" y="5263655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29" name="Line 428"/>
            <p:cNvSpPr>
              <a:spLocks noChangeAspect="1" noChangeShapeType="1"/>
            </p:cNvSpPr>
            <p:nvPr/>
          </p:nvSpPr>
          <p:spPr bwMode="auto">
            <a:xfrm>
              <a:off x="7825490" y="5412204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0" name="Line 429"/>
            <p:cNvSpPr>
              <a:spLocks noChangeAspect="1" noChangeShapeType="1"/>
            </p:cNvSpPr>
            <p:nvPr/>
          </p:nvSpPr>
          <p:spPr bwMode="auto">
            <a:xfrm>
              <a:off x="7958713" y="5231824"/>
              <a:ext cx="2358" cy="146191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1" name="Line 430"/>
            <p:cNvSpPr>
              <a:spLocks noChangeAspect="1" noChangeShapeType="1"/>
            </p:cNvSpPr>
            <p:nvPr/>
          </p:nvSpPr>
          <p:spPr bwMode="auto">
            <a:xfrm>
              <a:off x="7937492" y="5231824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2" name="Line 431"/>
            <p:cNvSpPr>
              <a:spLocks noChangeAspect="1" noChangeShapeType="1"/>
            </p:cNvSpPr>
            <p:nvPr/>
          </p:nvSpPr>
          <p:spPr bwMode="auto">
            <a:xfrm>
              <a:off x="7937492" y="5378014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3" name="Line 432"/>
            <p:cNvSpPr>
              <a:spLocks noChangeAspect="1" noChangeShapeType="1"/>
            </p:cNvSpPr>
            <p:nvPr/>
          </p:nvSpPr>
          <p:spPr bwMode="auto">
            <a:xfrm>
              <a:off x="8073072" y="5277803"/>
              <a:ext cx="1179" cy="146191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4" name="Line 433"/>
            <p:cNvSpPr>
              <a:spLocks noChangeAspect="1" noChangeShapeType="1"/>
            </p:cNvSpPr>
            <p:nvPr/>
          </p:nvSpPr>
          <p:spPr bwMode="auto">
            <a:xfrm>
              <a:off x="8051850" y="5277803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5" name="Line 434"/>
            <p:cNvSpPr>
              <a:spLocks noChangeAspect="1" noChangeShapeType="1"/>
            </p:cNvSpPr>
            <p:nvPr/>
          </p:nvSpPr>
          <p:spPr bwMode="auto">
            <a:xfrm>
              <a:off x="8051850" y="5423993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6" name="Line 435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7" name="Line 436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8" name="Line 437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39" name="Line 438"/>
            <p:cNvSpPr>
              <a:spLocks noChangeAspect="1" noChangeShapeType="1"/>
            </p:cNvSpPr>
            <p:nvPr/>
          </p:nvSpPr>
          <p:spPr bwMode="auto">
            <a:xfrm>
              <a:off x="8300611" y="5304919"/>
              <a:ext cx="1179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0" name="Line 439"/>
            <p:cNvSpPr>
              <a:spLocks noChangeAspect="1" noChangeShapeType="1"/>
            </p:cNvSpPr>
            <p:nvPr/>
          </p:nvSpPr>
          <p:spPr bwMode="auto">
            <a:xfrm>
              <a:off x="827939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1" name="Line 440"/>
            <p:cNvSpPr>
              <a:spLocks noChangeAspect="1" noChangeShapeType="1"/>
            </p:cNvSpPr>
            <p:nvPr/>
          </p:nvSpPr>
          <p:spPr bwMode="auto">
            <a:xfrm>
              <a:off x="8279390" y="5458184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2" name="Line 441"/>
            <p:cNvSpPr>
              <a:spLocks noChangeAspect="1" noChangeShapeType="1"/>
            </p:cNvSpPr>
            <p:nvPr/>
          </p:nvSpPr>
          <p:spPr bwMode="auto">
            <a:xfrm>
              <a:off x="8412612" y="5072664"/>
              <a:ext cx="1179" cy="152086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3" name="Line 442"/>
            <p:cNvSpPr>
              <a:spLocks noChangeAspect="1" noChangeShapeType="1"/>
            </p:cNvSpPr>
            <p:nvPr/>
          </p:nvSpPr>
          <p:spPr bwMode="auto">
            <a:xfrm>
              <a:off x="8391390" y="5072664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4" name="Line 443"/>
            <p:cNvSpPr>
              <a:spLocks noChangeAspect="1" noChangeShapeType="1"/>
            </p:cNvSpPr>
            <p:nvPr/>
          </p:nvSpPr>
          <p:spPr bwMode="auto">
            <a:xfrm>
              <a:off x="8391390" y="5224750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5" name="Line 444"/>
            <p:cNvSpPr>
              <a:spLocks noChangeAspect="1" noChangeShapeType="1"/>
            </p:cNvSpPr>
            <p:nvPr/>
          </p:nvSpPr>
          <p:spPr bwMode="auto">
            <a:xfrm>
              <a:off x="8525792" y="4727230"/>
              <a:ext cx="2358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6" name="Line 445"/>
            <p:cNvSpPr>
              <a:spLocks noChangeAspect="1" noChangeShapeType="1"/>
            </p:cNvSpPr>
            <p:nvPr/>
          </p:nvSpPr>
          <p:spPr bwMode="auto">
            <a:xfrm>
              <a:off x="8504570" y="4727230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7" name="Line 446"/>
            <p:cNvSpPr>
              <a:spLocks noChangeAspect="1" noChangeShapeType="1"/>
            </p:cNvSpPr>
            <p:nvPr/>
          </p:nvSpPr>
          <p:spPr bwMode="auto">
            <a:xfrm>
              <a:off x="8504570" y="4880494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8" name="Line 447"/>
            <p:cNvSpPr>
              <a:spLocks noChangeAspect="1" noChangeShapeType="1"/>
            </p:cNvSpPr>
            <p:nvPr/>
          </p:nvSpPr>
          <p:spPr bwMode="auto">
            <a:xfrm>
              <a:off x="8640151" y="4454890"/>
              <a:ext cx="1179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49" name="Line 448"/>
            <p:cNvSpPr>
              <a:spLocks noChangeAspect="1" noChangeShapeType="1"/>
            </p:cNvSpPr>
            <p:nvPr/>
          </p:nvSpPr>
          <p:spPr bwMode="auto">
            <a:xfrm>
              <a:off x="8618930" y="4454890"/>
              <a:ext cx="42443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0" name="Line 449"/>
            <p:cNvSpPr>
              <a:spLocks noChangeAspect="1" noChangeShapeType="1"/>
            </p:cNvSpPr>
            <p:nvPr/>
          </p:nvSpPr>
          <p:spPr bwMode="auto">
            <a:xfrm>
              <a:off x="8618930" y="4608154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1" name="Line 450"/>
            <p:cNvSpPr>
              <a:spLocks noChangeAspect="1" noChangeShapeType="1"/>
            </p:cNvSpPr>
            <p:nvPr/>
          </p:nvSpPr>
          <p:spPr bwMode="auto">
            <a:xfrm>
              <a:off x="8753331" y="4454890"/>
              <a:ext cx="2358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2" name="Line 451"/>
            <p:cNvSpPr>
              <a:spLocks noChangeAspect="1" noChangeShapeType="1"/>
            </p:cNvSpPr>
            <p:nvPr/>
          </p:nvSpPr>
          <p:spPr bwMode="auto">
            <a:xfrm>
              <a:off x="8732110" y="4454890"/>
              <a:ext cx="42443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3" name="Line 452"/>
            <p:cNvSpPr>
              <a:spLocks noChangeAspect="1" noChangeShapeType="1"/>
            </p:cNvSpPr>
            <p:nvPr/>
          </p:nvSpPr>
          <p:spPr bwMode="auto">
            <a:xfrm>
              <a:off x="8732110" y="4608154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4" name="Line 453"/>
            <p:cNvSpPr>
              <a:spLocks noChangeAspect="1" noChangeShapeType="1"/>
            </p:cNvSpPr>
            <p:nvPr/>
          </p:nvSpPr>
          <p:spPr bwMode="auto">
            <a:xfrm>
              <a:off x="8865332" y="4628197"/>
              <a:ext cx="2358" cy="15208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5" name="Line 454"/>
            <p:cNvSpPr>
              <a:spLocks noChangeAspect="1" noChangeShapeType="1"/>
            </p:cNvSpPr>
            <p:nvPr/>
          </p:nvSpPr>
          <p:spPr bwMode="auto">
            <a:xfrm>
              <a:off x="8844110" y="4628197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6" name="Line 455"/>
            <p:cNvSpPr>
              <a:spLocks noChangeAspect="1" noChangeShapeType="1"/>
            </p:cNvSpPr>
            <p:nvPr/>
          </p:nvSpPr>
          <p:spPr bwMode="auto">
            <a:xfrm>
              <a:off x="8844110" y="4780282"/>
              <a:ext cx="42443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7" name="Line 456"/>
            <p:cNvSpPr>
              <a:spLocks noChangeAspect="1" noChangeShapeType="1"/>
            </p:cNvSpPr>
            <p:nvPr/>
          </p:nvSpPr>
          <p:spPr bwMode="auto">
            <a:xfrm>
              <a:off x="8979691" y="4873420"/>
              <a:ext cx="1179" cy="15208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8" name="Line 457"/>
            <p:cNvSpPr>
              <a:spLocks noChangeAspect="1" noChangeShapeType="1"/>
            </p:cNvSpPr>
            <p:nvPr/>
          </p:nvSpPr>
          <p:spPr bwMode="auto">
            <a:xfrm>
              <a:off x="8958470" y="4873420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59" name="Line 458"/>
            <p:cNvSpPr>
              <a:spLocks noChangeAspect="1" noChangeShapeType="1"/>
            </p:cNvSpPr>
            <p:nvPr/>
          </p:nvSpPr>
          <p:spPr bwMode="auto">
            <a:xfrm>
              <a:off x="8958470" y="5025506"/>
              <a:ext cx="42443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0" name="Line 459"/>
            <p:cNvSpPr>
              <a:spLocks noChangeAspect="1" noChangeShapeType="1"/>
            </p:cNvSpPr>
            <p:nvPr/>
          </p:nvSpPr>
          <p:spPr bwMode="auto">
            <a:xfrm>
              <a:off x="9092871" y="5086811"/>
              <a:ext cx="2358" cy="150907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1" name="Line 460"/>
            <p:cNvSpPr>
              <a:spLocks noChangeAspect="1" noChangeShapeType="1"/>
            </p:cNvSpPr>
            <p:nvPr/>
          </p:nvSpPr>
          <p:spPr bwMode="auto">
            <a:xfrm>
              <a:off x="9071650" y="5086811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2" name="Line 461"/>
            <p:cNvSpPr>
              <a:spLocks noChangeAspect="1" noChangeShapeType="1"/>
            </p:cNvSpPr>
            <p:nvPr/>
          </p:nvSpPr>
          <p:spPr bwMode="auto">
            <a:xfrm>
              <a:off x="9071650" y="5237718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3" name="Line 462"/>
            <p:cNvSpPr>
              <a:spLocks noChangeAspect="1" noChangeShapeType="1"/>
            </p:cNvSpPr>
            <p:nvPr/>
          </p:nvSpPr>
          <p:spPr bwMode="auto">
            <a:xfrm>
              <a:off x="9207230" y="5231824"/>
              <a:ext cx="1179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4" name="Line 463"/>
            <p:cNvSpPr>
              <a:spLocks noChangeAspect="1" noChangeShapeType="1"/>
            </p:cNvSpPr>
            <p:nvPr/>
          </p:nvSpPr>
          <p:spPr bwMode="auto">
            <a:xfrm>
              <a:off x="9186008" y="5231824"/>
              <a:ext cx="42443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5" name="Line 464"/>
            <p:cNvSpPr>
              <a:spLocks noChangeAspect="1" noChangeShapeType="1"/>
            </p:cNvSpPr>
            <p:nvPr/>
          </p:nvSpPr>
          <p:spPr bwMode="auto">
            <a:xfrm>
              <a:off x="9186008" y="5385088"/>
              <a:ext cx="42443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6" name="Line 465"/>
            <p:cNvSpPr>
              <a:spLocks noChangeAspect="1" noChangeShapeType="1"/>
            </p:cNvSpPr>
            <p:nvPr/>
          </p:nvSpPr>
          <p:spPr bwMode="auto">
            <a:xfrm>
              <a:off x="9319231" y="5297845"/>
              <a:ext cx="1179" cy="146191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7" name="Line 466"/>
            <p:cNvSpPr>
              <a:spLocks noChangeAspect="1" noChangeShapeType="1"/>
            </p:cNvSpPr>
            <p:nvPr/>
          </p:nvSpPr>
          <p:spPr bwMode="auto">
            <a:xfrm>
              <a:off x="9292115" y="5297845"/>
              <a:ext cx="48338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8" name="Line 467"/>
            <p:cNvSpPr>
              <a:spLocks noChangeAspect="1" noChangeShapeType="1"/>
            </p:cNvSpPr>
            <p:nvPr/>
          </p:nvSpPr>
          <p:spPr bwMode="auto">
            <a:xfrm>
              <a:off x="9292115" y="5444036"/>
              <a:ext cx="48338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69" name="Line 468"/>
            <p:cNvSpPr>
              <a:spLocks noChangeAspect="1" noChangeShapeType="1"/>
            </p:cNvSpPr>
            <p:nvPr/>
          </p:nvSpPr>
          <p:spPr bwMode="auto">
            <a:xfrm>
              <a:off x="9432411" y="5290772"/>
              <a:ext cx="2358" cy="14736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0" name="Line 469"/>
            <p:cNvSpPr>
              <a:spLocks noChangeAspect="1" noChangeShapeType="1"/>
            </p:cNvSpPr>
            <p:nvPr/>
          </p:nvSpPr>
          <p:spPr bwMode="auto">
            <a:xfrm>
              <a:off x="9404116" y="5290772"/>
              <a:ext cx="50695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1" name="Line 470"/>
            <p:cNvSpPr>
              <a:spLocks noChangeAspect="1" noChangeShapeType="1"/>
            </p:cNvSpPr>
            <p:nvPr/>
          </p:nvSpPr>
          <p:spPr bwMode="auto">
            <a:xfrm>
              <a:off x="9404116" y="5438141"/>
              <a:ext cx="50695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2" name="Line 471"/>
            <p:cNvSpPr>
              <a:spLocks noChangeAspect="1" noChangeShapeType="1"/>
            </p:cNvSpPr>
            <p:nvPr/>
          </p:nvSpPr>
          <p:spPr bwMode="auto">
            <a:xfrm>
              <a:off x="9546770" y="5324961"/>
              <a:ext cx="1179" cy="145012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3" name="Line 472"/>
            <p:cNvSpPr>
              <a:spLocks noChangeAspect="1" noChangeShapeType="1"/>
            </p:cNvSpPr>
            <p:nvPr/>
          </p:nvSpPr>
          <p:spPr bwMode="auto">
            <a:xfrm>
              <a:off x="9518475" y="5324961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4" name="Line 473"/>
            <p:cNvSpPr>
              <a:spLocks noChangeAspect="1" noChangeShapeType="1"/>
            </p:cNvSpPr>
            <p:nvPr/>
          </p:nvSpPr>
          <p:spPr bwMode="auto">
            <a:xfrm>
              <a:off x="9518475" y="5469973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5" name="Line 474"/>
            <p:cNvSpPr>
              <a:spLocks noChangeAspect="1" noChangeShapeType="1"/>
            </p:cNvSpPr>
            <p:nvPr/>
          </p:nvSpPr>
          <p:spPr bwMode="auto">
            <a:xfrm>
              <a:off x="9659950" y="5277803"/>
              <a:ext cx="2358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6" name="Line 475"/>
            <p:cNvSpPr>
              <a:spLocks noChangeAspect="1" noChangeShapeType="1"/>
            </p:cNvSpPr>
            <p:nvPr/>
          </p:nvSpPr>
          <p:spPr bwMode="auto">
            <a:xfrm>
              <a:off x="9631655" y="5277803"/>
              <a:ext cx="5069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7" name="Line 476"/>
            <p:cNvSpPr>
              <a:spLocks noChangeAspect="1" noChangeShapeType="1"/>
            </p:cNvSpPr>
            <p:nvPr/>
          </p:nvSpPr>
          <p:spPr bwMode="auto">
            <a:xfrm>
              <a:off x="9631655" y="5431067"/>
              <a:ext cx="5069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8" name="Line 477"/>
            <p:cNvSpPr>
              <a:spLocks noChangeAspect="1" noChangeShapeType="1"/>
            </p:cNvSpPr>
            <p:nvPr/>
          </p:nvSpPr>
          <p:spPr bwMode="auto">
            <a:xfrm>
              <a:off x="9771951" y="5290772"/>
              <a:ext cx="2358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79" name="Line 478"/>
            <p:cNvSpPr>
              <a:spLocks noChangeAspect="1" noChangeShapeType="1"/>
            </p:cNvSpPr>
            <p:nvPr/>
          </p:nvSpPr>
          <p:spPr bwMode="auto">
            <a:xfrm>
              <a:off x="9746014" y="5290772"/>
              <a:ext cx="48337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0" name="Line 479"/>
            <p:cNvSpPr>
              <a:spLocks noChangeAspect="1" noChangeShapeType="1"/>
            </p:cNvSpPr>
            <p:nvPr/>
          </p:nvSpPr>
          <p:spPr bwMode="auto">
            <a:xfrm>
              <a:off x="9746014" y="5444036"/>
              <a:ext cx="48337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1" name="Line 480"/>
            <p:cNvSpPr>
              <a:spLocks noChangeAspect="1" noChangeShapeType="1"/>
            </p:cNvSpPr>
            <p:nvPr/>
          </p:nvSpPr>
          <p:spPr bwMode="auto">
            <a:xfrm>
              <a:off x="9886310" y="5357972"/>
              <a:ext cx="1179" cy="146191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2" name="Line 481"/>
            <p:cNvSpPr>
              <a:spLocks noChangeAspect="1" noChangeShapeType="1"/>
            </p:cNvSpPr>
            <p:nvPr/>
          </p:nvSpPr>
          <p:spPr bwMode="auto">
            <a:xfrm>
              <a:off x="9858015" y="5357972"/>
              <a:ext cx="4951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3" name="Line 482"/>
            <p:cNvSpPr>
              <a:spLocks noChangeAspect="1" noChangeShapeType="1"/>
            </p:cNvSpPr>
            <p:nvPr/>
          </p:nvSpPr>
          <p:spPr bwMode="auto">
            <a:xfrm>
              <a:off x="9858015" y="5504163"/>
              <a:ext cx="4951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4" name="Line 483"/>
            <p:cNvSpPr>
              <a:spLocks noChangeAspect="1" noChangeShapeType="1"/>
            </p:cNvSpPr>
            <p:nvPr/>
          </p:nvSpPr>
          <p:spPr bwMode="auto">
            <a:xfrm>
              <a:off x="9999490" y="5431067"/>
              <a:ext cx="2358" cy="153265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5" name="Line 484"/>
            <p:cNvSpPr>
              <a:spLocks noChangeAspect="1" noChangeShapeType="1"/>
            </p:cNvSpPr>
            <p:nvPr/>
          </p:nvSpPr>
          <p:spPr bwMode="auto">
            <a:xfrm>
              <a:off x="9971195" y="5431067"/>
              <a:ext cx="50696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6" name="Line 485"/>
            <p:cNvSpPr>
              <a:spLocks noChangeAspect="1" noChangeShapeType="1"/>
            </p:cNvSpPr>
            <p:nvPr/>
          </p:nvSpPr>
          <p:spPr bwMode="auto">
            <a:xfrm>
              <a:off x="9971195" y="5584332"/>
              <a:ext cx="50696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7" name="Line 486"/>
            <p:cNvSpPr>
              <a:spLocks noChangeAspect="1" noChangeShapeType="1"/>
            </p:cNvSpPr>
            <p:nvPr/>
          </p:nvSpPr>
          <p:spPr bwMode="auto">
            <a:xfrm>
              <a:off x="10106775" y="5444036"/>
              <a:ext cx="1179" cy="145011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8" name="Line 487"/>
            <p:cNvSpPr>
              <a:spLocks noChangeAspect="1" noChangeShapeType="1"/>
            </p:cNvSpPr>
            <p:nvPr/>
          </p:nvSpPr>
          <p:spPr bwMode="auto">
            <a:xfrm>
              <a:off x="10085554" y="5444036"/>
              <a:ext cx="35369" cy="1179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89" name="Line 488"/>
            <p:cNvSpPr>
              <a:spLocks noChangeAspect="1" noChangeShapeType="1"/>
            </p:cNvSpPr>
            <p:nvPr/>
          </p:nvSpPr>
          <p:spPr bwMode="auto">
            <a:xfrm>
              <a:off x="10085554" y="5589048"/>
              <a:ext cx="35369" cy="2358"/>
            </a:xfrm>
            <a:prstGeom prst="line">
              <a:avLst/>
            </a:prstGeom>
            <a:noFill/>
            <a:ln w="127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0" name="Line 489"/>
            <p:cNvSpPr>
              <a:spLocks noChangeAspect="1" noChangeShapeType="1"/>
            </p:cNvSpPr>
            <p:nvPr/>
          </p:nvSpPr>
          <p:spPr bwMode="auto">
            <a:xfrm>
              <a:off x="7740605" y="5324961"/>
              <a:ext cx="1179" cy="152086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1" name="Line 490"/>
            <p:cNvSpPr>
              <a:spLocks noChangeAspect="1" noChangeShapeType="1"/>
            </p:cNvSpPr>
            <p:nvPr/>
          </p:nvSpPr>
          <p:spPr bwMode="auto">
            <a:xfrm>
              <a:off x="7740605" y="5324961"/>
              <a:ext cx="21221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2" name="Line 491"/>
            <p:cNvSpPr>
              <a:spLocks noChangeAspect="1" noChangeShapeType="1"/>
            </p:cNvSpPr>
            <p:nvPr/>
          </p:nvSpPr>
          <p:spPr bwMode="auto">
            <a:xfrm>
              <a:off x="7740605" y="5477047"/>
              <a:ext cx="21221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3" name="Line 492"/>
            <p:cNvSpPr>
              <a:spLocks noChangeAspect="1" noChangeShapeType="1"/>
            </p:cNvSpPr>
            <p:nvPr/>
          </p:nvSpPr>
          <p:spPr bwMode="auto">
            <a:xfrm>
              <a:off x="7846712" y="5324961"/>
              <a:ext cx="2358" cy="145012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4" name="Line 493"/>
            <p:cNvSpPr>
              <a:spLocks noChangeAspect="1" noChangeShapeType="1"/>
            </p:cNvSpPr>
            <p:nvPr/>
          </p:nvSpPr>
          <p:spPr bwMode="auto">
            <a:xfrm>
              <a:off x="7825490" y="5324961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5" name="Line 494"/>
            <p:cNvSpPr>
              <a:spLocks noChangeAspect="1" noChangeShapeType="1"/>
            </p:cNvSpPr>
            <p:nvPr/>
          </p:nvSpPr>
          <p:spPr bwMode="auto">
            <a:xfrm>
              <a:off x="7825490" y="5469973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6" name="Line 495"/>
            <p:cNvSpPr>
              <a:spLocks noChangeAspect="1" noChangeShapeType="1"/>
            </p:cNvSpPr>
            <p:nvPr/>
          </p:nvSpPr>
          <p:spPr bwMode="auto">
            <a:xfrm>
              <a:off x="7958713" y="5244792"/>
              <a:ext cx="2358" cy="145012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7" name="Line 496"/>
            <p:cNvSpPr>
              <a:spLocks noChangeAspect="1" noChangeShapeType="1"/>
            </p:cNvSpPr>
            <p:nvPr/>
          </p:nvSpPr>
          <p:spPr bwMode="auto">
            <a:xfrm>
              <a:off x="7937492" y="5244792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8" name="Line 497"/>
            <p:cNvSpPr>
              <a:spLocks noChangeAspect="1" noChangeShapeType="1"/>
            </p:cNvSpPr>
            <p:nvPr/>
          </p:nvSpPr>
          <p:spPr bwMode="auto">
            <a:xfrm>
              <a:off x="7937492" y="5389804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699" name="Line 498"/>
            <p:cNvSpPr>
              <a:spLocks noChangeAspect="1" noChangeShapeType="1"/>
            </p:cNvSpPr>
            <p:nvPr/>
          </p:nvSpPr>
          <p:spPr bwMode="auto">
            <a:xfrm>
              <a:off x="8073072" y="5258939"/>
              <a:ext cx="1179" cy="145012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0" name="Line 499"/>
            <p:cNvSpPr>
              <a:spLocks noChangeAspect="1" noChangeShapeType="1"/>
            </p:cNvSpPr>
            <p:nvPr/>
          </p:nvSpPr>
          <p:spPr bwMode="auto">
            <a:xfrm>
              <a:off x="8051850" y="5258939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1" name="Line 500"/>
            <p:cNvSpPr>
              <a:spLocks noChangeAspect="1" noChangeShapeType="1"/>
            </p:cNvSpPr>
            <p:nvPr/>
          </p:nvSpPr>
          <p:spPr bwMode="auto">
            <a:xfrm>
              <a:off x="8051850" y="5403952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2" name="Line 501"/>
            <p:cNvSpPr>
              <a:spLocks noChangeAspect="1" noChangeShapeType="1"/>
            </p:cNvSpPr>
            <p:nvPr/>
          </p:nvSpPr>
          <p:spPr bwMode="auto">
            <a:xfrm>
              <a:off x="8186252" y="5304919"/>
              <a:ext cx="2358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3" name="Line 502"/>
            <p:cNvSpPr>
              <a:spLocks noChangeAspect="1" noChangeShapeType="1"/>
            </p:cNvSpPr>
            <p:nvPr/>
          </p:nvSpPr>
          <p:spPr bwMode="auto">
            <a:xfrm>
              <a:off x="8165030" y="5304919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4" name="Line 503"/>
            <p:cNvSpPr>
              <a:spLocks noChangeAspect="1" noChangeShapeType="1"/>
            </p:cNvSpPr>
            <p:nvPr/>
          </p:nvSpPr>
          <p:spPr bwMode="auto">
            <a:xfrm>
              <a:off x="8165030" y="5451110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5" name="Line 504"/>
            <p:cNvSpPr>
              <a:spLocks noChangeAspect="1" noChangeShapeType="1"/>
            </p:cNvSpPr>
            <p:nvPr/>
          </p:nvSpPr>
          <p:spPr bwMode="auto">
            <a:xfrm>
              <a:off x="8300611" y="5284876"/>
              <a:ext cx="1179" cy="153265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6" name="Line 505"/>
            <p:cNvSpPr>
              <a:spLocks noChangeAspect="1" noChangeShapeType="1"/>
            </p:cNvSpPr>
            <p:nvPr/>
          </p:nvSpPr>
          <p:spPr bwMode="auto">
            <a:xfrm>
              <a:off x="8279390" y="5284876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7" name="Line 506"/>
            <p:cNvSpPr>
              <a:spLocks noChangeAspect="1" noChangeShapeType="1"/>
            </p:cNvSpPr>
            <p:nvPr/>
          </p:nvSpPr>
          <p:spPr bwMode="auto">
            <a:xfrm>
              <a:off x="8279390" y="5438141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8" name="Line 507"/>
            <p:cNvSpPr>
              <a:spLocks noChangeAspect="1" noChangeShapeType="1"/>
            </p:cNvSpPr>
            <p:nvPr/>
          </p:nvSpPr>
          <p:spPr bwMode="auto">
            <a:xfrm>
              <a:off x="8412612" y="5086811"/>
              <a:ext cx="1179" cy="150907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09" name="Line 508"/>
            <p:cNvSpPr>
              <a:spLocks noChangeAspect="1" noChangeShapeType="1"/>
            </p:cNvSpPr>
            <p:nvPr/>
          </p:nvSpPr>
          <p:spPr bwMode="auto">
            <a:xfrm>
              <a:off x="8391390" y="5086811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0" name="Line 509"/>
            <p:cNvSpPr>
              <a:spLocks noChangeAspect="1" noChangeShapeType="1"/>
            </p:cNvSpPr>
            <p:nvPr/>
          </p:nvSpPr>
          <p:spPr bwMode="auto">
            <a:xfrm>
              <a:off x="8391390" y="5237718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1" name="Line 510"/>
            <p:cNvSpPr>
              <a:spLocks noChangeAspect="1" noChangeShapeType="1"/>
            </p:cNvSpPr>
            <p:nvPr/>
          </p:nvSpPr>
          <p:spPr bwMode="auto">
            <a:xfrm>
              <a:off x="8525792" y="4807399"/>
              <a:ext cx="2358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2" name="Line 511"/>
            <p:cNvSpPr>
              <a:spLocks noChangeAspect="1" noChangeShapeType="1"/>
            </p:cNvSpPr>
            <p:nvPr/>
          </p:nvSpPr>
          <p:spPr bwMode="auto">
            <a:xfrm>
              <a:off x="8504570" y="4807399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3" name="Line 512"/>
            <p:cNvSpPr>
              <a:spLocks noChangeAspect="1" noChangeShapeType="1"/>
            </p:cNvSpPr>
            <p:nvPr/>
          </p:nvSpPr>
          <p:spPr bwMode="auto">
            <a:xfrm>
              <a:off x="8504570" y="4953589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4" name="Line 513"/>
            <p:cNvSpPr>
              <a:spLocks noChangeAspect="1" noChangeShapeType="1"/>
            </p:cNvSpPr>
            <p:nvPr/>
          </p:nvSpPr>
          <p:spPr bwMode="auto">
            <a:xfrm>
              <a:off x="8640151" y="4433669"/>
              <a:ext cx="1179" cy="153265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5" name="Line 514"/>
            <p:cNvSpPr>
              <a:spLocks noChangeAspect="1" noChangeShapeType="1"/>
            </p:cNvSpPr>
            <p:nvPr/>
          </p:nvSpPr>
          <p:spPr bwMode="auto">
            <a:xfrm>
              <a:off x="8618930" y="4433669"/>
              <a:ext cx="42443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6" name="Line 515"/>
            <p:cNvSpPr>
              <a:spLocks noChangeAspect="1" noChangeShapeType="1"/>
            </p:cNvSpPr>
            <p:nvPr/>
          </p:nvSpPr>
          <p:spPr bwMode="auto">
            <a:xfrm>
              <a:off x="8618930" y="4586933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7" name="Line 516"/>
            <p:cNvSpPr>
              <a:spLocks noChangeAspect="1" noChangeShapeType="1"/>
            </p:cNvSpPr>
            <p:nvPr/>
          </p:nvSpPr>
          <p:spPr bwMode="auto">
            <a:xfrm>
              <a:off x="8753331" y="4428953"/>
              <a:ext cx="2358" cy="145012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8" name="Line 517"/>
            <p:cNvSpPr>
              <a:spLocks noChangeAspect="1" noChangeShapeType="1"/>
            </p:cNvSpPr>
            <p:nvPr/>
          </p:nvSpPr>
          <p:spPr bwMode="auto">
            <a:xfrm>
              <a:off x="8732110" y="4428953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19" name="Line 518"/>
            <p:cNvSpPr>
              <a:spLocks noChangeAspect="1" noChangeShapeType="1"/>
            </p:cNvSpPr>
            <p:nvPr/>
          </p:nvSpPr>
          <p:spPr bwMode="auto">
            <a:xfrm>
              <a:off x="8732110" y="4573965"/>
              <a:ext cx="42443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0" name="Line 519"/>
            <p:cNvSpPr>
              <a:spLocks noChangeAspect="1" noChangeShapeType="1"/>
            </p:cNvSpPr>
            <p:nvPr/>
          </p:nvSpPr>
          <p:spPr bwMode="auto">
            <a:xfrm>
              <a:off x="8865332" y="4601081"/>
              <a:ext cx="2358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1" name="Line 520"/>
            <p:cNvSpPr>
              <a:spLocks noChangeAspect="1" noChangeShapeType="1"/>
            </p:cNvSpPr>
            <p:nvPr/>
          </p:nvSpPr>
          <p:spPr bwMode="auto">
            <a:xfrm>
              <a:off x="8844110" y="4601081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2" name="Line 521"/>
            <p:cNvSpPr>
              <a:spLocks noChangeAspect="1" noChangeShapeType="1"/>
            </p:cNvSpPr>
            <p:nvPr/>
          </p:nvSpPr>
          <p:spPr bwMode="auto">
            <a:xfrm>
              <a:off x="8844110" y="4747271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3" name="Line 522"/>
            <p:cNvSpPr>
              <a:spLocks noChangeAspect="1" noChangeShapeType="1"/>
            </p:cNvSpPr>
            <p:nvPr/>
          </p:nvSpPr>
          <p:spPr bwMode="auto">
            <a:xfrm>
              <a:off x="8979691" y="4846304"/>
              <a:ext cx="1179" cy="153265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4" name="Line 523"/>
            <p:cNvSpPr>
              <a:spLocks noChangeAspect="1" noChangeShapeType="1"/>
            </p:cNvSpPr>
            <p:nvPr/>
          </p:nvSpPr>
          <p:spPr bwMode="auto">
            <a:xfrm>
              <a:off x="8958470" y="4846304"/>
              <a:ext cx="42443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5" name="Line 524"/>
            <p:cNvSpPr>
              <a:spLocks noChangeAspect="1" noChangeShapeType="1"/>
            </p:cNvSpPr>
            <p:nvPr/>
          </p:nvSpPr>
          <p:spPr bwMode="auto">
            <a:xfrm>
              <a:off x="8958470" y="4999568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6" name="Line 525"/>
            <p:cNvSpPr>
              <a:spLocks noChangeAspect="1" noChangeShapeType="1"/>
            </p:cNvSpPr>
            <p:nvPr/>
          </p:nvSpPr>
          <p:spPr bwMode="auto">
            <a:xfrm>
              <a:off x="9092871" y="5032579"/>
              <a:ext cx="2358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7" name="Line 526"/>
            <p:cNvSpPr>
              <a:spLocks noChangeAspect="1" noChangeShapeType="1"/>
            </p:cNvSpPr>
            <p:nvPr/>
          </p:nvSpPr>
          <p:spPr bwMode="auto">
            <a:xfrm>
              <a:off x="9071650" y="5032579"/>
              <a:ext cx="42443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8" name="Line 527"/>
            <p:cNvSpPr>
              <a:spLocks noChangeAspect="1" noChangeShapeType="1"/>
            </p:cNvSpPr>
            <p:nvPr/>
          </p:nvSpPr>
          <p:spPr bwMode="auto">
            <a:xfrm>
              <a:off x="9071650" y="5178770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29" name="Line 528"/>
            <p:cNvSpPr>
              <a:spLocks noChangeAspect="1" noChangeShapeType="1"/>
            </p:cNvSpPr>
            <p:nvPr/>
          </p:nvSpPr>
          <p:spPr bwMode="auto">
            <a:xfrm>
              <a:off x="9207230" y="5178770"/>
              <a:ext cx="1179" cy="153265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0" name="Line 529"/>
            <p:cNvSpPr>
              <a:spLocks noChangeAspect="1" noChangeShapeType="1"/>
            </p:cNvSpPr>
            <p:nvPr/>
          </p:nvSpPr>
          <p:spPr bwMode="auto">
            <a:xfrm>
              <a:off x="9186008" y="5178770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1" name="Line 530"/>
            <p:cNvSpPr>
              <a:spLocks noChangeAspect="1" noChangeShapeType="1"/>
            </p:cNvSpPr>
            <p:nvPr/>
          </p:nvSpPr>
          <p:spPr bwMode="auto">
            <a:xfrm>
              <a:off x="9186008" y="5332035"/>
              <a:ext cx="42443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2" name="Line 531"/>
            <p:cNvSpPr>
              <a:spLocks noChangeAspect="1" noChangeShapeType="1"/>
            </p:cNvSpPr>
            <p:nvPr/>
          </p:nvSpPr>
          <p:spPr bwMode="auto">
            <a:xfrm>
              <a:off x="9319231" y="5263655"/>
              <a:ext cx="1179" cy="14854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3" name="Line 532"/>
            <p:cNvSpPr>
              <a:spLocks noChangeAspect="1" noChangeShapeType="1"/>
            </p:cNvSpPr>
            <p:nvPr/>
          </p:nvSpPr>
          <p:spPr bwMode="auto">
            <a:xfrm>
              <a:off x="9292115" y="5263655"/>
              <a:ext cx="48338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4" name="Line 533"/>
            <p:cNvSpPr>
              <a:spLocks noChangeAspect="1" noChangeShapeType="1"/>
            </p:cNvSpPr>
            <p:nvPr/>
          </p:nvSpPr>
          <p:spPr bwMode="auto">
            <a:xfrm>
              <a:off x="9292115" y="5412204"/>
              <a:ext cx="48338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5" name="Line 534"/>
            <p:cNvSpPr>
              <a:spLocks noChangeAspect="1" noChangeShapeType="1"/>
            </p:cNvSpPr>
            <p:nvPr/>
          </p:nvSpPr>
          <p:spPr bwMode="auto">
            <a:xfrm>
              <a:off x="9432411" y="5290772"/>
              <a:ext cx="2358" cy="14736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6" name="Line 535"/>
            <p:cNvSpPr>
              <a:spLocks noChangeAspect="1" noChangeShapeType="1"/>
            </p:cNvSpPr>
            <p:nvPr/>
          </p:nvSpPr>
          <p:spPr bwMode="auto">
            <a:xfrm>
              <a:off x="9404116" y="5290772"/>
              <a:ext cx="50695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7" name="Line 536"/>
            <p:cNvSpPr>
              <a:spLocks noChangeAspect="1" noChangeShapeType="1"/>
            </p:cNvSpPr>
            <p:nvPr/>
          </p:nvSpPr>
          <p:spPr bwMode="auto">
            <a:xfrm>
              <a:off x="9404116" y="5438141"/>
              <a:ext cx="50695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8" name="Line 537"/>
            <p:cNvSpPr>
              <a:spLocks noChangeAspect="1" noChangeShapeType="1"/>
            </p:cNvSpPr>
            <p:nvPr/>
          </p:nvSpPr>
          <p:spPr bwMode="auto">
            <a:xfrm>
              <a:off x="9546770" y="5343824"/>
              <a:ext cx="1179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39" name="Line 538"/>
            <p:cNvSpPr>
              <a:spLocks noChangeAspect="1" noChangeShapeType="1"/>
            </p:cNvSpPr>
            <p:nvPr/>
          </p:nvSpPr>
          <p:spPr bwMode="auto">
            <a:xfrm>
              <a:off x="9518475" y="5343824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0" name="Line 539"/>
            <p:cNvSpPr>
              <a:spLocks noChangeAspect="1" noChangeShapeType="1"/>
            </p:cNvSpPr>
            <p:nvPr/>
          </p:nvSpPr>
          <p:spPr bwMode="auto">
            <a:xfrm>
              <a:off x="9518475" y="5490015"/>
              <a:ext cx="4951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1" name="Line 540"/>
            <p:cNvSpPr>
              <a:spLocks noChangeAspect="1" noChangeShapeType="1"/>
            </p:cNvSpPr>
            <p:nvPr/>
          </p:nvSpPr>
          <p:spPr bwMode="auto">
            <a:xfrm>
              <a:off x="9659950" y="5311993"/>
              <a:ext cx="2358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2" name="Line 541"/>
            <p:cNvSpPr>
              <a:spLocks noChangeAspect="1" noChangeShapeType="1"/>
            </p:cNvSpPr>
            <p:nvPr/>
          </p:nvSpPr>
          <p:spPr bwMode="auto">
            <a:xfrm>
              <a:off x="9631655" y="5311993"/>
              <a:ext cx="5069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3" name="Line 542"/>
            <p:cNvSpPr>
              <a:spLocks noChangeAspect="1" noChangeShapeType="1"/>
            </p:cNvSpPr>
            <p:nvPr/>
          </p:nvSpPr>
          <p:spPr bwMode="auto">
            <a:xfrm>
              <a:off x="9631655" y="5458184"/>
              <a:ext cx="50696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4" name="Line 543"/>
            <p:cNvSpPr>
              <a:spLocks noChangeAspect="1" noChangeShapeType="1"/>
            </p:cNvSpPr>
            <p:nvPr/>
          </p:nvSpPr>
          <p:spPr bwMode="auto">
            <a:xfrm>
              <a:off x="9771951" y="5277803"/>
              <a:ext cx="2358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5" name="Line 544"/>
            <p:cNvSpPr>
              <a:spLocks noChangeAspect="1" noChangeShapeType="1"/>
            </p:cNvSpPr>
            <p:nvPr/>
          </p:nvSpPr>
          <p:spPr bwMode="auto">
            <a:xfrm>
              <a:off x="9746014" y="5277803"/>
              <a:ext cx="48337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6" name="Line 545"/>
            <p:cNvSpPr>
              <a:spLocks noChangeAspect="1" noChangeShapeType="1"/>
            </p:cNvSpPr>
            <p:nvPr/>
          </p:nvSpPr>
          <p:spPr bwMode="auto">
            <a:xfrm>
              <a:off x="9746014" y="5423993"/>
              <a:ext cx="48337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7" name="Line 546"/>
            <p:cNvSpPr>
              <a:spLocks noChangeAspect="1" noChangeShapeType="1"/>
            </p:cNvSpPr>
            <p:nvPr/>
          </p:nvSpPr>
          <p:spPr bwMode="auto">
            <a:xfrm>
              <a:off x="9886310" y="5277803"/>
              <a:ext cx="1179" cy="146191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8" name="Line 547"/>
            <p:cNvSpPr>
              <a:spLocks noChangeAspect="1" noChangeShapeType="1"/>
            </p:cNvSpPr>
            <p:nvPr/>
          </p:nvSpPr>
          <p:spPr bwMode="auto">
            <a:xfrm>
              <a:off x="9858015" y="5277803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49" name="Line 548"/>
            <p:cNvSpPr>
              <a:spLocks noChangeAspect="1" noChangeShapeType="1"/>
            </p:cNvSpPr>
            <p:nvPr/>
          </p:nvSpPr>
          <p:spPr bwMode="auto">
            <a:xfrm>
              <a:off x="9858015" y="5423993"/>
              <a:ext cx="4951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0" name="Line 549"/>
            <p:cNvSpPr>
              <a:spLocks noChangeAspect="1" noChangeShapeType="1"/>
            </p:cNvSpPr>
            <p:nvPr/>
          </p:nvSpPr>
          <p:spPr bwMode="auto">
            <a:xfrm>
              <a:off x="9999490" y="5336751"/>
              <a:ext cx="2358" cy="147370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1" name="Line 550"/>
            <p:cNvSpPr>
              <a:spLocks noChangeAspect="1" noChangeShapeType="1"/>
            </p:cNvSpPr>
            <p:nvPr/>
          </p:nvSpPr>
          <p:spPr bwMode="auto">
            <a:xfrm>
              <a:off x="9971195" y="5336751"/>
              <a:ext cx="5069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2" name="Line 551"/>
            <p:cNvSpPr>
              <a:spLocks noChangeAspect="1" noChangeShapeType="1"/>
            </p:cNvSpPr>
            <p:nvPr/>
          </p:nvSpPr>
          <p:spPr bwMode="auto">
            <a:xfrm>
              <a:off x="9971195" y="5484121"/>
              <a:ext cx="50696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3" name="Line 552"/>
            <p:cNvSpPr>
              <a:spLocks noChangeAspect="1" noChangeShapeType="1"/>
            </p:cNvSpPr>
            <p:nvPr/>
          </p:nvSpPr>
          <p:spPr bwMode="auto">
            <a:xfrm>
              <a:off x="10106775" y="5332035"/>
              <a:ext cx="1179" cy="13793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4" name="Line 553"/>
            <p:cNvSpPr>
              <a:spLocks noChangeAspect="1" noChangeShapeType="1"/>
            </p:cNvSpPr>
            <p:nvPr/>
          </p:nvSpPr>
          <p:spPr bwMode="auto">
            <a:xfrm>
              <a:off x="10085554" y="5332035"/>
              <a:ext cx="35369" cy="1179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5" name="Line 554"/>
            <p:cNvSpPr>
              <a:spLocks noChangeAspect="1" noChangeShapeType="1"/>
            </p:cNvSpPr>
            <p:nvPr/>
          </p:nvSpPr>
          <p:spPr bwMode="auto">
            <a:xfrm>
              <a:off x="10085554" y="5469973"/>
              <a:ext cx="35369" cy="2358"/>
            </a:xfrm>
            <a:prstGeom prst="line">
              <a:avLst/>
            </a:prstGeom>
            <a:noFill/>
            <a:ln w="127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6" name="Freeform 555"/>
            <p:cNvSpPr>
              <a:spLocks noChangeAspect="1"/>
            </p:cNvSpPr>
            <p:nvPr/>
          </p:nvSpPr>
          <p:spPr bwMode="auto">
            <a:xfrm>
              <a:off x="7740605" y="4202593"/>
              <a:ext cx="2366170" cy="1260307"/>
            </a:xfrm>
            <a:custGeom>
              <a:avLst/>
              <a:gdLst>
                <a:gd name="T0" fmla="*/ 0 w 1331"/>
                <a:gd name="T1" fmla="*/ 680 h 709"/>
                <a:gd name="T2" fmla="*/ 60 w 1331"/>
                <a:gd name="T3" fmla="*/ 650 h 709"/>
                <a:gd name="T4" fmla="*/ 123 w 1331"/>
                <a:gd name="T5" fmla="*/ 653 h 709"/>
                <a:gd name="T6" fmla="*/ 187 w 1331"/>
                <a:gd name="T7" fmla="*/ 650 h 709"/>
                <a:gd name="T8" fmla="*/ 251 w 1331"/>
                <a:gd name="T9" fmla="*/ 661 h 709"/>
                <a:gd name="T10" fmla="*/ 315 w 1331"/>
                <a:gd name="T11" fmla="*/ 668 h 709"/>
                <a:gd name="T12" fmla="*/ 378 w 1331"/>
                <a:gd name="T13" fmla="*/ 541 h 709"/>
                <a:gd name="T14" fmla="*/ 442 w 1331"/>
                <a:gd name="T15" fmla="*/ 272 h 709"/>
                <a:gd name="T16" fmla="*/ 506 w 1331"/>
                <a:gd name="T17" fmla="*/ 56 h 709"/>
                <a:gd name="T18" fmla="*/ 570 w 1331"/>
                <a:gd name="T19" fmla="*/ 0 h 709"/>
                <a:gd name="T20" fmla="*/ 633 w 1331"/>
                <a:gd name="T21" fmla="*/ 116 h 709"/>
                <a:gd name="T22" fmla="*/ 697 w 1331"/>
                <a:gd name="T23" fmla="*/ 295 h 709"/>
                <a:gd name="T24" fmla="*/ 761 w 1331"/>
                <a:gd name="T25" fmla="*/ 455 h 709"/>
                <a:gd name="T26" fmla="*/ 825 w 1331"/>
                <a:gd name="T27" fmla="*/ 582 h 709"/>
                <a:gd name="T28" fmla="*/ 888 w 1331"/>
                <a:gd name="T29" fmla="*/ 657 h 709"/>
                <a:gd name="T30" fmla="*/ 952 w 1331"/>
                <a:gd name="T31" fmla="*/ 680 h 709"/>
                <a:gd name="T32" fmla="*/ 1016 w 1331"/>
                <a:gd name="T33" fmla="*/ 706 h 709"/>
                <a:gd name="T34" fmla="*/ 1080 w 1331"/>
                <a:gd name="T35" fmla="*/ 709 h 709"/>
                <a:gd name="T36" fmla="*/ 1143 w 1331"/>
                <a:gd name="T37" fmla="*/ 668 h 709"/>
                <a:gd name="T38" fmla="*/ 1207 w 1331"/>
                <a:gd name="T39" fmla="*/ 661 h 709"/>
                <a:gd name="T40" fmla="*/ 1271 w 1331"/>
                <a:gd name="T41" fmla="*/ 665 h 709"/>
                <a:gd name="T42" fmla="*/ 1331 w 1331"/>
                <a:gd name="T43" fmla="*/ 67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709">
                  <a:moveTo>
                    <a:pt x="0" y="680"/>
                  </a:moveTo>
                  <a:lnTo>
                    <a:pt x="60" y="650"/>
                  </a:lnTo>
                  <a:lnTo>
                    <a:pt x="123" y="653"/>
                  </a:lnTo>
                  <a:lnTo>
                    <a:pt x="187" y="650"/>
                  </a:lnTo>
                  <a:lnTo>
                    <a:pt x="251" y="661"/>
                  </a:lnTo>
                  <a:lnTo>
                    <a:pt x="315" y="668"/>
                  </a:lnTo>
                  <a:lnTo>
                    <a:pt x="378" y="541"/>
                  </a:lnTo>
                  <a:lnTo>
                    <a:pt x="442" y="272"/>
                  </a:lnTo>
                  <a:lnTo>
                    <a:pt x="506" y="56"/>
                  </a:lnTo>
                  <a:lnTo>
                    <a:pt x="570" y="0"/>
                  </a:lnTo>
                  <a:lnTo>
                    <a:pt x="633" y="116"/>
                  </a:lnTo>
                  <a:lnTo>
                    <a:pt x="697" y="295"/>
                  </a:lnTo>
                  <a:lnTo>
                    <a:pt x="761" y="455"/>
                  </a:lnTo>
                  <a:lnTo>
                    <a:pt x="825" y="582"/>
                  </a:lnTo>
                  <a:lnTo>
                    <a:pt x="888" y="657"/>
                  </a:lnTo>
                  <a:lnTo>
                    <a:pt x="952" y="680"/>
                  </a:lnTo>
                  <a:lnTo>
                    <a:pt x="1016" y="706"/>
                  </a:lnTo>
                  <a:lnTo>
                    <a:pt x="1080" y="709"/>
                  </a:lnTo>
                  <a:lnTo>
                    <a:pt x="1143" y="668"/>
                  </a:lnTo>
                  <a:lnTo>
                    <a:pt x="1207" y="661"/>
                  </a:lnTo>
                  <a:lnTo>
                    <a:pt x="1271" y="665"/>
                  </a:lnTo>
                  <a:lnTo>
                    <a:pt x="1331" y="67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7" name="Freeform 556"/>
            <p:cNvSpPr>
              <a:spLocks noChangeAspect="1"/>
            </p:cNvSpPr>
            <p:nvPr/>
          </p:nvSpPr>
          <p:spPr bwMode="auto">
            <a:xfrm>
              <a:off x="7740605" y="4382974"/>
              <a:ext cx="2366170" cy="1048094"/>
            </a:xfrm>
            <a:custGeom>
              <a:avLst/>
              <a:gdLst>
                <a:gd name="T0" fmla="*/ 0 w 1331"/>
                <a:gd name="T1" fmla="*/ 534 h 590"/>
                <a:gd name="T2" fmla="*/ 60 w 1331"/>
                <a:gd name="T3" fmla="*/ 556 h 590"/>
                <a:gd name="T4" fmla="*/ 123 w 1331"/>
                <a:gd name="T5" fmla="*/ 556 h 590"/>
                <a:gd name="T6" fmla="*/ 187 w 1331"/>
                <a:gd name="T7" fmla="*/ 590 h 590"/>
                <a:gd name="T8" fmla="*/ 251 w 1331"/>
                <a:gd name="T9" fmla="*/ 560 h 590"/>
                <a:gd name="T10" fmla="*/ 315 w 1331"/>
                <a:gd name="T11" fmla="*/ 530 h 590"/>
                <a:gd name="T12" fmla="*/ 378 w 1331"/>
                <a:gd name="T13" fmla="*/ 418 h 590"/>
                <a:gd name="T14" fmla="*/ 442 w 1331"/>
                <a:gd name="T15" fmla="*/ 186 h 590"/>
                <a:gd name="T16" fmla="*/ 506 w 1331"/>
                <a:gd name="T17" fmla="*/ 3 h 590"/>
                <a:gd name="T18" fmla="*/ 570 w 1331"/>
                <a:gd name="T19" fmla="*/ 0 h 590"/>
                <a:gd name="T20" fmla="*/ 633 w 1331"/>
                <a:gd name="T21" fmla="*/ 104 h 590"/>
                <a:gd name="T22" fmla="*/ 697 w 1331"/>
                <a:gd name="T23" fmla="*/ 269 h 590"/>
                <a:gd name="T24" fmla="*/ 761 w 1331"/>
                <a:gd name="T25" fmla="*/ 414 h 590"/>
                <a:gd name="T26" fmla="*/ 825 w 1331"/>
                <a:gd name="T27" fmla="*/ 530 h 590"/>
                <a:gd name="T28" fmla="*/ 888 w 1331"/>
                <a:gd name="T29" fmla="*/ 560 h 590"/>
                <a:gd name="T30" fmla="*/ 952 w 1331"/>
                <a:gd name="T31" fmla="*/ 567 h 590"/>
                <a:gd name="T32" fmla="*/ 1016 w 1331"/>
                <a:gd name="T33" fmla="*/ 567 h 590"/>
                <a:gd name="T34" fmla="*/ 1080 w 1331"/>
                <a:gd name="T35" fmla="*/ 552 h 590"/>
                <a:gd name="T36" fmla="*/ 1143 w 1331"/>
                <a:gd name="T37" fmla="*/ 530 h 590"/>
                <a:gd name="T38" fmla="*/ 1207 w 1331"/>
                <a:gd name="T39" fmla="*/ 541 h 590"/>
                <a:gd name="T40" fmla="*/ 1271 w 1331"/>
                <a:gd name="T41" fmla="*/ 567 h 590"/>
                <a:gd name="T42" fmla="*/ 1331 w 1331"/>
                <a:gd name="T43" fmla="*/ 567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590">
                  <a:moveTo>
                    <a:pt x="0" y="534"/>
                  </a:moveTo>
                  <a:lnTo>
                    <a:pt x="60" y="556"/>
                  </a:lnTo>
                  <a:lnTo>
                    <a:pt x="123" y="556"/>
                  </a:lnTo>
                  <a:lnTo>
                    <a:pt x="187" y="590"/>
                  </a:lnTo>
                  <a:lnTo>
                    <a:pt x="251" y="560"/>
                  </a:lnTo>
                  <a:lnTo>
                    <a:pt x="315" y="530"/>
                  </a:lnTo>
                  <a:lnTo>
                    <a:pt x="378" y="418"/>
                  </a:lnTo>
                  <a:lnTo>
                    <a:pt x="442" y="186"/>
                  </a:lnTo>
                  <a:lnTo>
                    <a:pt x="506" y="3"/>
                  </a:lnTo>
                  <a:lnTo>
                    <a:pt x="570" y="0"/>
                  </a:lnTo>
                  <a:lnTo>
                    <a:pt x="633" y="104"/>
                  </a:lnTo>
                  <a:lnTo>
                    <a:pt x="697" y="269"/>
                  </a:lnTo>
                  <a:lnTo>
                    <a:pt x="761" y="414"/>
                  </a:lnTo>
                  <a:lnTo>
                    <a:pt x="825" y="530"/>
                  </a:lnTo>
                  <a:lnTo>
                    <a:pt x="888" y="560"/>
                  </a:lnTo>
                  <a:lnTo>
                    <a:pt x="952" y="567"/>
                  </a:lnTo>
                  <a:lnTo>
                    <a:pt x="1016" y="567"/>
                  </a:lnTo>
                  <a:lnTo>
                    <a:pt x="1080" y="552"/>
                  </a:lnTo>
                  <a:lnTo>
                    <a:pt x="1143" y="530"/>
                  </a:lnTo>
                  <a:lnTo>
                    <a:pt x="1207" y="541"/>
                  </a:lnTo>
                  <a:lnTo>
                    <a:pt x="1271" y="567"/>
                  </a:lnTo>
                  <a:lnTo>
                    <a:pt x="1331" y="567"/>
                  </a:lnTo>
                </a:path>
              </a:pathLst>
            </a:cu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8" name="Freeform 557"/>
            <p:cNvSpPr>
              <a:spLocks noChangeAspect="1"/>
            </p:cNvSpPr>
            <p:nvPr/>
          </p:nvSpPr>
          <p:spPr bwMode="auto">
            <a:xfrm>
              <a:off x="7740605" y="4474932"/>
              <a:ext cx="2366170" cy="976177"/>
            </a:xfrm>
            <a:custGeom>
              <a:avLst/>
              <a:gdLst>
                <a:gd name="T0" fmla="*/ 0 w 1331"/>
                <a:gd name="T1" fmla="*/ 549 h 549"/>
                <a:gd name="T2" fmla="*/ 60 w 1331"/>
                <a:gd name="T3" fmla="*/ 534 h 549"/>
                <a:gd name="T4" fmla="*/ 123 w 1331"/>
                <a:gd name="T5" fmla="*/ 515 h 549"/>
                <a:gd name="T6" fmla="*/ 187 w 1331"/>
                <a:gd name="T7" fmla="*/ 508 h 549"/>
                <a:gd name="T8" fmla="*/ 251 w 1331"/>
                <a:gd name="T9" fmla="*/ 508 h 549"/>
                <a:gd name="T10" fmla="*/ 315 w 1331"/>
                <a:gd name="T11" fmla="*/ 519 h 549"/>
                <a:gd name="T12" fmla="*/ 378 w 1331"/>
                <a:gd name="T13" fmla="*/ 381 h 549"/>
                <a:gd name="T14" fmla="*/ 442 w 1331"/>
                <a:gd name="T15" fmla="*/ 179 h 549"/>
                <a:gd name="T16" fmla="*/ 506 w 1331"/>
                <a:gd name="T17" fmla="*/ 15 h 549"/>
                <a:gd name="T18" fmla="*/ 570 w 1331"/>
                <a:gd name="T19" fmla="*/ 0 h 549"/>
                <a:gd name="T20" fmla="*/ 633 w 1331"/>
                <a:gd name="T21" fmla="*/ 101 h 549"/>
                <a:gd name="T22" fmla="*/ 697 w 1331"/>
                <a:gd name="T23" fmla="*/ 231 h 549"/>
                <a:gd name="T24" fmla="*/ 761 w 1331"/>
                <a:gd name="T25" fmla="*/ 358 h 549"/>
                <a:gd name="T26" fmla="*/ 825 w 1331"/>
                <a:gd name="T27" fmla="*/ 452 h 549"/>
                <a:gd name="T28" fmla="*/ 888 w 1331"/>
                <a:gd name="T29" fmla="*/ 471 h 549"/>
                <a:gd name="T30" fmla="*/ 952 w 1331"/>
                <a:gd name="T31" fmla="*/ 519 h 549"/>
                <a:gd name="T32" fmla="*/ 1016 w 1331"/>
                <a:gd name="T33" fmla="*/ 508 h 549"/>
                <a:gd name="T34" fmla="*/ 1080 w 1331"/>
                <a:gd name="T35" fmla="*/ 512 h 549"/>
                <a:gd name="T36" fmla="*/ 1143 w 1331"/>
                <a:gd name="T37" fmla="*/ 519 h 549"/>
                <a:gd name="T38" fmla="*/ 1207 w 1331"/>
                <a:gd name="T39" fmla="*/ 534 h 549"/>
                <a:gd name="T40" fmla="*/ 1271 w 1331"/>
                <a:gd name="T41" fmla="*/ 545 h 549"/>
                <a:gd name="T42" fmla="*/ 1331 w 1331"/>
                <a:gd name="T43" fmla="*/ 54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549">
                  <a:moveTo>
                    <a:pt x="0" y="549"/>
                  </a:moveTo>
                  <a:lnTo>
                    <a:pt x="60" y="534"/>
                  </a:lnTo>
                  <a:lnTo>
                    <a:pt x="123" y="515"/>
                  </a:lnTo>
                  <a:lnTo>
                    <a:pt x="187" y="508"/>
                  </a:lnTo>
                  <a:lnTo>
                    <a:pt x="251" y="508"/>
                  </a:lnTo>
                  <a:lnTo>
                    <a:pt x="315" y="519"/>
                  </a:lnTo>
                  <a:lnTo>
                    <a:pt x="378" y="381"/>
                  </a:lnTo>
                  <a:lnTo>
                    <a:pt x="442" y="179"/>
                  </a:lnTo>
                  <a:lnTo>
                    <a:pt x="506" y="15"/>
                  </a:lnTo>
                  <a:lnTo>
                    <a:pt x="570" y="0"/>
                  </a:lnTo>
                  <a:lnTo>
                    <a:pt x="633" y="101"/>
                  </a:lnTo>
                  <a:lnTo>
                    <a:pt x="697" y="231"/>
                  </a:lnTo>
                  <a:lnTo>
                    <a:pt x="761" y="358"/>
                  </a:lnTo>
                  <a:lnTo>
                    <a:pt x="825" y="452"/>
                  </a:lnTo>
                  <a:lnTo>
                    <a:pt x="888" y="471"/>
                  </a:lnTo>
                  <a:lnTo>
                    <a:pt x="952" y="519"/>
                  </a:lnTo>
                  <a:lnTo>
                    <a:pt x="1016" y="508"/>
                  </a:lnTo>
                  <a:lnTo>
                    <a:pt x="1080" y="512"/>
                  </a:lnTo>
                  <a:lnTo>
                    <a:pt x="1143" y="519"/>
                  </a:lnTo>
                  <a:lnTo>
                    <a:pt x="1207" y="534"/>
                  </a:lnTo>
                  <a:lnTo>
                    <a:pt x="1271" y="545"/>
                  </a:lnTo>
                  <a:lnTo>
                    <a:pt x="1331" y="549"/>
                  </a:lnTo>
                </a:path>
              </a:pathLst>
            </a:custGeom>
            <a:noFill/>
            <a:ln w="12700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59" name="Freeform 558"/>
            <p:cNvSpPr>
              <a:spLocks noChangeAspect="1"/>
            </p:cNvSpPr>
            <p:nvPr/>
          </p:nvSpPr>
          <p:spPr bwMode="auto">
            <a:xfrm>
              <a:off x="7740605" y="4433669"/>
              <a:ext cx="2366170" cy="1063420"/>
            </a:xfrm>
            <a:custGeom>
              <a:avLst/>
              <a:gdLst>
                <a:gd name="T0" fmla="*/ 0 w 1331"/>
                <a:gd name="T1" fmla="*/ 598 h 598"/>
                <a:gd name="T2" fmla="*/ 60 w 1331"/>
                <a:gd name="T3" fmla="*/ 561 h 598"/>
                <a:gd name="T4" fmla="*/ 123 w 1331"/>
                <a:gd name="T5" fmla="*/ 527 h 598"/>
                <a:gd name="T6" fmla="*/ 187 w 1331"/>
                <a:gd name="T7" fmla="*/ 505 h 598"/>
                <a:gd name="T8" fmla="*/ 251 w 1331"/>
                <a:gd name="T9" fmla="*/ 531 h 598"/>
                <a:gd name="T10" fmla="*/ 315 w 1331"/>
                <a:gd name="T11" fmla="*/ 538 h 598"/>
                <a:gd name="T12" fmla="*/ 378 w 1331"/>
                <a:gd name="T13" fmla="*/ 426 h 598"/>
                <a:gd name="T14" fmla="*/ 442 w 1331"/>
                <a:gd name="T15" fmla="*/ 202 h 598"/>
                <a:gd name="T16" fmla="*/ 506 w 1331"/>
                <a:gd name="T17" fmla="*/ 49 h 598"/>
                <a:gd name="T18" fmla="*/ 570 w 1331"/>
                <a:gd name="T19" fmla="*/ 0 h 598"/>
                <a:gd name="T20" fmla="*/ 633 w 1331"/>
                <a:gd name="T21" fmla="*/ 150 h 598"/>
                <a:gd name="T22" fmla="*/ 697 w 1331"/>
                <a:gd name="T23" fmla="*/ 284 h 598"/>
                <a:gd name="T24" fmla="*/ 761 w 1331"/>
                <a:gd name="T25" fmla="*/ 367 h 598"/>
                <a:gd name="T26" fmla="*/ 825 w 1331"/>
                <a:gd name="T27" fmla="*/ 452 h 598"/>
                <a:gd name="T28" fmla="*/ 888 w 1331"/>
                <a:gd name="T29" fmla="*/ 482 h 598"/>
                <a:gd name="T30" fmla="*/ 952 w 1331"/>
                <a:gd name="T31" fmla="*/ 490 h 598"/>
                <a:gd name="T32" fmla="*/ 1016 w 1331"/>
                <a:gd name="T33" fmla="*/ 512 h 598"/>
                <a:gd name="T34" fmla="*/ 1080 w 1331"/>
                <a:gd name="T35" fmla="*/ 501 h 598"/>
                <a:gd name="T36" fmla="*/ 1143 w 1331"/>
                <a:gd name="T37" fmla="*/ 460 h 598"/>
                <a:gd name="T38" fmla="*/ 1207 w 1331"/>
                <a:gd name="T39" fmla="*/ 464 h 598"/>
                <a:gd name="T40" fmla="*/ 1271 w 1331"/>
                <a:gd name="T41" fmla="*/ 467 h 598"/>
                <a:gd name="T42" fmla="*/ 1331 w 1331"/>
                <a:gd name="T43" fmla="*/ 49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598">
                  <a:moveTo>
                    <a:pt x="0" y="598"/>
                  </a:moveTo>
                  <a:lnTo>
                    <a:pt x="60" y="561"/>
                  </a:lnTo>
                  <a:lnTo>
                    <a:pt x="123" y="527"/>
                  </a:lnTo>
                  <a:lnTo>
                    <a:pt x="187" y="505"/>
                  </a:lnTo>
                  <a:lnTo>
                    <a:pt x="251" y="531"/>
                  </a:lnTo>
                  <a:lnTo>
                    <a:pt x="315" y="538"/>
                  </a:lnTo>
                  <a:lnTo>
                    <a:pt x="378" y="426"/>
                  </a:lnTo>
                  <a:lnTo>
                    <a:pt x="442" y="202"/>
                  </a:lnTo>
                  <a:lnTo>
                    <a:pt x="506" y="49"/>
                  </a:lnTo>
                  <a:lnTo>
                    <a:pt x="570" y="0"/>
                  </a:lnTo>
                  <a:lnTo>
                    <a:pt x="633" y="150"/>
                  </a:lnTo>
                  <a:lnTo>
                    <a:pt x="697" y="284"/>
                  </a:lnTo>
                  <a:lnTo>
                    <a:pt x="761" y="367"/>
                  </a:lnTo>
                  <a:lnTo>
                    <a:pt x="825" y="452"/>
                  </a:lnTo>
                  <a:lnTo>
                    <a:pt x="888" y="482"/>
                  </a:lnTo>
                  <a:lnTo>
                    <a:pt x="952" y="490"/>
                  </a:lnTo>
                  <a:lnTo>
                    <a:pt x="1016" y="512"/>
                  </a:lnTo>
                  <a:lnTo>
                    <a:pt x="1080" y="501"/>
                  </a:lnTo>
                  <a:lnTo>
                    <a:pt x="1143" y="460"/>
                  </a:lnTo>
                  <a:lnTo>
                    <a:pt x="1207" y="464"/>
                  </a:lnTo>
                  <a:lnTo>
                    <a:pt x="1271" y="467"/>
                  </a:lnTo>
                  <a:lnTo>
                    <a:pt x="1331" y="494"/>
                  </a:lnTo>
                </a:path>
              </a:pathLst>
            </a:custGeom>
            <a:noFill/>
            <a:ln w="1270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60" name="Freeform 559"/>
            <p:cNvSpPr>
              <a:spLocks noChangeAspect="1"/>
            </p:cNvSpPr>
            <p:nvPr/>
          </p:nvSpPr>
          <p:spPr bwMode="auto">
            <a:xfrm>
              <a:off x="7740605" y="4573965"/>
              <a:ext cx="2366170" cy="864176"/>
            </a:xfrm>
            <a:custGeom>
              <a:avLst/>
              <a:gdLst>
                <a:gd name="T0" fmla="*/ 0 w 1331"/>
                <a:gd name="T1" fmla="*/ 478 h 486"/>
                <a:gd name="T2" fmla="*/ 60 w 1331"/>
                <a:gd name="T3" fmla="*/ 463 h 486"/>
                <a:gd name="T4" fmla="*/ 123 w 1331"/>
                <a:gd name="T5" fmla="*/ 452 h 486"/>
                <a:gd name="T6" fmla="*/ 187 w 1331"/>
                <a:gd name="T7" fmla="*/ 444 h 486"/>
                <a:gd name="T8" fmla="*/ 251 w 1331"/>
                <a:gd name="T9" fmla="*/ 452 h 486"/>
                <a:gd name="T10" fmla="*/ 315 w 1331"/>
                <a:gd name="T11" fmla="*/ 478 h 486"/>
                <a:gd name="T12" fmla="*/ 378 w 1331"/>
                <a:gd name="T13" fmla="*/ 347 h 486"/>
                <a:gd name="T14" fmla="*/ 442 w 1331"/>
                <a:gd name="T15" fmla="*/ 161 h 486"/>
                <a:gd name="T16" fmla="*/ 506 w 1331"/>
                <a:gd name="T17" fmla="*/ 34 h 486"/>
                <a:gd name="T18" fmla="*/ 570 w 1331"/>
                <a:gd name="T19" fmla="*/ 0 h 486"/>
                <a:gd name="T20" fmla="*/ 633 w 1331"/>
                <a:gd name="T21" fmla="*/ 112 h 486"/>
                <a:gd name="T22" fmla="*/ 697 w 1331"/>
                <a:gd name="T23" fmla="*/ 258 h 486"/>
                <a:gd name="T24" fmla="*/ 761 w 1331"/>
                <a:gd name="T25" fmla="*/ 332 h 486"/>
                <a:gd name="T26" fmla="*/ 825 w 1331"/>
                <a:gd name="T27" fmla="*/ 400 h 486"/>
                <a:gd name="T28" fmla="*/ 888 w 1331"/>
                <a:gd name="T29" fmla="*/ 456 h 486"/>
                <a:gd name="T30" fmla="*/ 952 w 1331"/>
                <a:gd name="T31" fmla="*/ 418 h 486"/>
                <a:gd name="T32" fmla="*/ 1016 w 1331"/>
                <a:gd name="T33" fmla="*/ 448 h 486"/>
                <a:gd name="T34" fmla="*/ 1080 w 1331"/>
                <a:gd name="T35" fmla="*/ 474 h 486"/>
                <a:gd name="T36" fmla="*/ 1143 w 1331"/>
                <a:gd name="T37" fmla="*/ 433 h 486"/>
                <a:gd name="T38" fmla="*/ 1207 w 1331"/>
                <a:gd name="T39" fmla="*/ 441 h 486"/>
                <a:gd name="T40" fmla="*/ 1271 w 1331"/>
                <a:gd name="T41" fmla="*/ 467 h 486"/>
                <a:gd name="T42" fmla="*/ 1331 w 1331"/>
                <a:gd name="T43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486">
                  <a:moveTo>
                    <a:pt x="0" y="478"/>
                  </a:moveTo>
                  <a:lnTo>
                    <a:pt x="60" y="463"/>
                  </a:lnTo>
                  <a:lnTo>
                    <a:pt x="123" y="452"/>
                  </a:lnTo>
                  <a:lnTo>
                    <a:pt x="187" y="444"/>
                  </a:lnTo>
                  <a:lnTo>
                    <a:pt x="251" y="452"/>
                  </a:lnTo>
                  <a:lnTo>
                    <a:pt x="315" y="478"/>
                  </a:lnTo>
                  <a:lnTo>
                    <a:pt x="378" y="347"/>
                  </a:lnTo>
                  <a:lnTo>
                    <a:pt x="442" y="161"/>
                  </a:lnTo>
                  <a:lnTo>
                    <a:pt x="506" y="34"/>
                  </a:lnTo>
                  <a:lnTo>
                    <a:pt x="570" y="0"/>
                  </a:lnTo>
                  <a:lnTo>
                    <a:pt x="633" y="112"/>
                  </a:lnTo>
                  <a:lnTo>
                    <a:pt x="697" y="258"/>
                  </a:lnTo>
                  <a:lnTo>
                    <a:pt x="761" y="332"/>
                  </a:lnTo>
                  <a:lnTo>
                    <a:pt x="825" y="400"/>
                  </a:lnTo>
                  <a:lnTo>
                    <a:pt x="888" y="456"/>
                  </a:lnTo>
                  <a:lnTo>
                    <a:pt x="952" y="418"/>
                  </a:lnTo>
                  <a:lnTo>
                    <a:pt x="1016" y="448"/>
                  </a:lnTo>
                  <a:lnTo>
                    <a:pt x="1080" y="474"/>
                  </a:lnTo>
                  <a:lnTo>
                    <a:pt x="1143" y="433"/>
                  </a:lnTo>
                  <a:lnTo>
                    <a:pt x="1207" y="441"/>
                  </a:lnTo>
                  <a:lnTo>
                    <a:pt x="1271" y="467"/>
                  </a:lnTo>
                  <a:lnTo>
                    <a:pt x="1331" y="4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61" name="Freeform 560"/>
            <p:cNvSpPr>
              <a:spLocks noChangeAspect="1"/>
            </p:cNvSpPr>
            <p:nvPr/>
          </p:nvSpPr>
          <p:spPr bwMode="auto">
            <a:xfrm>
              <a:off x="7740605" y="4639987"/>
              <a:ext cx="2366170" cy="891292"/>
            </a:xfrm>
            <a:custGeom>
              <a:avLst/>
              <a:gdLst>
                <a:gd name="T0" fmla="*/ 0 w 1331"/>
                <a:gd name="T1" fmla="*/ 452 h 501"/>
                <a:gd name="T2" fmla="*/ 60 w 1331"/>
                <a:gd name="T3" fmla="*/ 422 h 501"/>
                <a:gd name="T4" fmla="*/ 123 w 1331"/>
                <a:gd name="T5" fmla="*/ 430 h 501"/>
                <a:gd name="T6" fmla="*/ 187 w 1331"/>
                <a:gd name="T7" fmla="*/ 422 h 501"/>
                <a:gd name="T8" fmla="*/ 251 w 1331"/>
                <a:gd name="T9" fmla="*/ 415 h 501"/>
                <a:gd name="T10" fmla="*/ 315 w 1331"/>
                <a:gd name="T11" fmla="*/ 430 h 501"/>
                <a:gd name="T12" fmla="*/ 378 w 1331"/>
                <a:gd name="T13" fmla="*/ 340 h 501"/>
                <a:gd name="T14" fmla="*/ 442 w 1331"/>
                <a:gd name="T15" fmla="*/ 131 h 501"/>
                <a:gd name="T16" fmla="*/ 506 w 1331"/>
                <a:gd name="T17" fmla="*/ 8 h 501"/>
                <a:gd name="T18" fmla="*/ 570 w 1331"/>
                <a:gd name="T19" fmla="*/ 0 h 501"/>
                <a:gd name="T20" fmla="*/ 633 w 1331"/>
                <a:gd name="T21" fmla="*/ 101 h 501"/>
                <a:gd name="T22" fmla="*/ 697 w 1331"/>
                <a:gd name="T23" fmla="*/ 243 h 501"/>
                <a:gd name="T24" fmla="*/ 761 w 1331"/>
                <a:gd name="T25" fmla="*/ 344 h 501"/>
                <a:gd name="T26" fmla="*/ 825 w 1331"/>
                <a:gd name="T27" fmla="*/ 407 h 501"/>
                <a:gd name="T28" fmla="*/ 888 w 1331"/>
                <a:gd name="T29" fmla="*/ 437 h 501"/>
                <a:gd name="T30" fmla="*/ 952 w 1331"/>
                <a:gd name="T31" fmla="*/ 441 h 501"/>
                <a:gd name="T32" fmla="*/ 1016 w 1331"/>
                <a:gd name="T33" fmla="*/ 467 h 501"/>
                <a:gd name="T34" fmla="*/ 1080 w 1331"/>
                <a:gd name="T35" fmla="*/ 486 h 501"/>
                <a:gd name="T36" fmla="*/ 1143 w 1331"/>
                <a:gd name="T37" fmla="*/ 490 h 501"/>
                <a:gd name="T38" fmla="*/ 1207 w 1331"/>
                <a:gd name="T39" fmla="*/ 460 h 501"/>
                <a:gd name="T40" fmla="*/ 1271 w 1331"/>
                <a:gd name="T41" fmla="*/ 501 h 501"/>
                <a:gd name="T42" fmla="*/ 1331 w 1331"/>
                <a:gd name="T43" fmla="*/ 46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501">
                  <a:moveTo>
                    <a:pt x="0" y="452"/>
                  </a:moveTo>
                  <a:lnTo>
                    <a:pt x="60" y="422"/>
                  </a:lnTo>
                  <a:lnTo>
                    <a:pt x="123" y="430"/>
                  </a:lnTo>
                  <a:lnTo>
                    <a:pt x="187" y="422"/>
                  </a:lnTo>
                  <a:lnTo>
                    <a:pt x="251" y="415"/>
                  </a:lnTo>
                  <a:lnTo>
                    <a:pt x="315" y="430"/>
                  </a:lnTo>
                  <a:lnTo>
                    <a:pt x="378" y="340"/>
                  </a:lnTo>
                  <a:lnTo>
                    <a:pt x="442" y="131"/>
                  </a:lnTo>
                  <a:lnTo>
                    <a:pt x="506" y="8"/>
                  </a:lnTo>
                  <a:lnTo>
                    <a:pt x="570" y="0"/>
                  </a:lnTo>
                  <a:lnTo>
                    <a:pt x="633" y="101"/>
                  </a:lnTo>
                  <a:lnTo>
                    <a:pt x="697" y="243"/>
                  </a:lnTo>
                  <a:lnTo>
                    <a:pt x="761" y="344"/>
                  </a:lnTo>
                  <a:lnTo>
                    <a:pt x="825" y="407"/>
                  </a:lnTo>
                  <a:lnTo>
                    <a:pt x="888" y="437"/>
                  </a:lnTo>
                  <a:lnTo>
                    <a:pt x="952" y="441"/>
                  </a:lnTo>
                  <a:lnTo>
                    <a:pt x="1016" y="467"/>
                  </a:lnTo>
                  <a:lnTo>
                    <a:pt x="1080" y="486"/>
                  </a:lnTo>
                  <a:lnTo>
                    <a:pt x="1143" y="490"/>
                  </a:lnTo>
                  <a:lnTo>
                    <a:pt x="1207" y="460"/>
                  </a:lnTo>
                  <a:lnTo>
                    <a:pt x="1271" y="501"/>
                  </a:lnTo>
                  <a:lnTo>
                    <a:pt x="1331" y="463"/>
                  </a:lnTo>
                </a:path>
              </a:pathLst>
            </a:custGeom>
            <a:noFill/>
            <a:ln w="12700">
              <a:solidFill>
                <a:srgbClr val="7F7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62" name="Freeform 561"/>
            <p:cNvSpPr>
              <a:spLocks noChangeAspect="1"/>
            </p:cNvSpPr>
            <p:nvPr/>
          </p:nvSpPr>
          <p:spPr bwMode="auto">
            <a:xfrm>
              <a:off x="7740605" y="4527985"/>
              <a:ext cx="2366170" cy="987967"/>
            </a:xfrm>
            <a:custGeom>
              <a:avLst/>
              <a:gdLst>
                <a:gd name="T0" fmla="*/ 0 w 1331"/>
                <a:gd name="T1" fmla="*/ 467 h 556"/>
                <a:gd name="T2" fmla="*/ 60 w 1331"/>
                <a:gd name="T3" fmla="*/ 455 h 556"/>
                <a:gd name="T4" fmla="*/ 123 w 1331"/>
                <a:gd name="T5" fmla="*/ 437 h 556"/>
                <a:gd name="T6" fmla="*/ 187 w 1331"/>
                <a:gd name="T7" fmla="*/ 463 h 556"/>
                <a:gd name="T8" fmla="*/ 251 w 1331"/>
                <a:gd name="T9" fmla="*/ 478 h 556"/>
                <a:gd name="T10" fmla="*/ 315 w 1331"/>
                <a:gd name="T11" fmla="*/ 478 h 556"/>
                <a:gd name="T12" fmla="*/ 378 w 1331"/>
                <a:gd name="T13" fmla="*/ 347 h 556"/>
                <a:gd name="T14" fmla="*/ 442 w 1331"/>
                <a:gd name="T15" fmla="*/ 157 h 556"/>
                <a:gd name="T16" fmla="*/ 506 w 1331"/>
                <a:gd name="T17" fmla="*/ 0 h 556"/>
                <a:gd name="T18" fmla="*/ 570 w 1331"/>
                <a:gd name="T19" fmla="*/ 4 h 556"/>
                <a:gd name="T20" fmla="*/ 633 w 1331"/>
                <a:gd name="T21" fmla="*/ 101 h 556"/>
                <a:gd name="T22" fmla="*/ 697 w 1331"/>
                <a:gd name="T23" fmla="*/ 239 h 556"/>
                <a:gd name="T24" fmla="*/ 761 w 1331"/>
                <a:gd name="T25" fmla="*/ 358 h 556"/>
                <a:gd name="T26" fmla="*/ 825 w 1331"/>
                <a:gd name="T27" fmla="*/ 437 h 556"/>
                <a:gd name="T28" fmla="*/ 888 w 1331"/>
                <a:gd name="T29" fmla="*/ 474 h 556"/>
                <a:gd name="T30" fmla="*/ 952 w 1331"/>
                <a:gd name="T31" fmla="*/ 470 h 556"/>
                <a:gd name="T32" fmla="*/ 1016 w 1331"/>
                <a:gd name="T33" fmla="*/ 489 h 556"/>
                <a:gd name="T34" fmla="*/ 1080 w 1331"/>
                <a:gd name="T35" fmla="*/ 463 h 556"/>
                <a:gd name="T36" fmla="*/ 1143 w 1331"/>
                <a:gd name="T37" fmla="*/ 470 h 556"/>
                <a:gd name="T38" fmla="*/ 1207 w 1331"/>
                <a:gd name="T39" fmla="*/ 508 h 556"/>
                <a:gd name="T40" fmla="*/ 1271 w 1331"/>
                <a:gd name="T41" fmla="*/ 553 h 556"/>
                <a:gd name="T42" fmla="*/ 1331 w 1331"/>
                <a:gd name="T43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556">
                  <a:moveTo>
                    <a:pt x="0" y="467"/>
                  </a:moveTo>
                  <a:lnTo>
                    <a:pt x="60" y="455"/>
                  </a:lnTo>
                  <a:lnTo>
                    <a:pt x="123" y="437"/>
                  </a:lnTo>
                  <a:lnTo>
                    <a:pt x="187" y="463"/>
                  </a:lnTo>
                  <a:lnTo>
                    <a:pt x="251" y="478"/>
                  </a:lnTo>
                  <a:lnTo>
                    <a:pt x="315" y="478"/>
                  </a:lnTo>
                  <a:lnTo>
                    <a:pt x="378" y="347"/>
                  </a:lnTo>
                  <a:lnTo>
                    <a:pt x="442" y="157"/>
                  </a:lnTo>
                  <a:lnTo>
                    <a:pt x="506" y="0"/>
                  </a:lnTo>
                  <a:lnTo>
                    <a:pt x="570" y="4"/>
                  </a:lnTo>
                  <a:lnTo>
                    <a:pt x="633" y="101"/>
                  </a:lnTo>
                  <a:lnTo>
                    <a:pt x="697" y="239"/>
                  </a:lnTo>
                  <a:lnTo>
                    <a:pt x="761" y="358"/>
                  </a:lnTo>
                  <a:lnTo>
                    <a:pt x="825" y="437"/>
                  </a:lnTo>
                  <a:lnTo>
                    <a:pt x="888" y="474"/>
                  </a:lnTo>
                  <a:lnTo>
                    <a:pt x="952" y="470"/>
                  </a:lnTo>
                  <a:lnTo>
                    <a:pt x="1016" y="489"/>
                  </a:lnTo>
                  <a:lnTo>
                    <a:pt x="1080" y="463"/>
                  </a:lnTo>
                  <a:lnTo>
                    <a:pt x="1143" y="470"/>
                  </a:lnTo>
                  <a:lnTo>
                    <a:pt x="1207" y="508"/>
                  </a:lnTo>
                  <a:lnTo>
                    <a:pt x="1271" y="553"/>
                  </a:lnTo>
                  <a:lnTo>
                    <a:pt x="1331" y="556"/>
                  </a:lnTo>
                </a:path>
              </a:pathLst>
            </a:custGeom>
            <a:noFill/>
            <a:ln w="12700">
              <a:solidFill>
                <a:srgbClr val="B27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63" name="Freeform 562"/>
            <p:cNvSpPr>
              <a:spLocks noChangeAspect="1"/>
            </p:cNvSpPr>
            <p:nvPr/>
          </p:nvSpPr>
          <p:spPr bwMode="auto">
            <a:xfrm>
              <a:off x="7740605" y="4502048"/>
              <a:ext cx="2366170" cy="914872"/>
            </a:xfrm>
            <a:custGeom>
              <a:avLst/>
              <a:gdLst>
                <a:gd name="T0" fmla="*/ 0 w 1331"/>
                <a:gd name="T1" fmla="*/ 504 h 515"/>
                <a:gd name="T2" fmla="*/ 60 w 1331"/>
                <a:gd name="T3" fmla="*/ 504 h 515"/>
                <a:gd name="T4" fmla="*/ 123 w 1331"/>
                <a:gd name="T5" fmla="*/ 459 h 515"/>
                <a:gd name="T6" fmla="*/ 187 w 1331"/>
                <a:gd name="T7" fmla="*/ 467 h 515"/>
                <a:gd name="T8" fmla="*/ 251 w 1331"/>
                <a:gd name="T9" fmla="*/ 493 h 515"/>
                <a:gd name="T10" fmla="*/ 315 w 1331"/>
                <a:gd name="T11" fmla="*/ 482 h 515"/>
                <a:gd name="T12" fmla="*/ 378 w 1331"/>
                <a:gd name="T13" fmla="*/ 373 h 515"/>
                <a:gd name="T14" fmla="*/ 442 w 1331"/>
                <a:gd name="T15" fmla="*/ 213 h 515"/>
                <a:gd name="T16" fmla="*/ 506 w 1331"/>
                <a:gd name="T17" fmla="*/ 4 h 515"/>
                <a:gd name="T18" fmla="*/ 570 w 1331"/>
                <a:gd name="T19" fmla="*/ 0 h 515"/>
                <a:gd name="T20" fmla="*/ 633 w 1331"/>
                <a:gd name="T21" fmla="*/ 97 h 515"/>
                <a:gd name="T22" fmla="*/ 697 w 1331"/>
                <a:gd name="T23" fmla="*/ 239 h 515"/>
                <a:gd name="T24" fmla="*/ 761 w 1331"/>
                <a:gd name="T25" fmla="*/ 340 h 515"/>
                <a:gd name="T26" fmla="*/ 825 w 1331"/>
                <a:gd name="T27" fmla="*/ 422 h 515"/>
                <a:gd name="T28" fmla="*/ 888 w 1331"/>
                <a:gd name="T29" fmla="*/ 470 h 515"/>
                <a:gd name="T30" fmla="*/ 952 w 1331"/>
                <a:gd name="T31" fmla="*/ 485 h 515"/>
                <a:gd name="T32" fmla="*/ 1016 w 1331"/>
                <a:gd name="T33" fmla="*/ 515 h 515"/>
                <a:gd name="T34" fmla="*/ 1080 w 1331"/>
                <a:gd name="T35" fmla="*/ 497 h 515"/>
                <a:gd name="T36" fmla="*/ 1143 w 1331"/>
                <a:gd name="T37" fmla="*/ 478 h 515"/>
                <a:gd name="T38" fmla="*/ 1207 w 1331"/>
                <a:gd name="T39" fmla="*/ 478 h 515"/>
                <a:gd name="T40" fmla="*/ 1271 w 1331"/>
                <a:gd name="T41" fmla="*/ 512 h 515"/>
                <a:gd name="T42" fmla="*/ 1331 w 1331"/>
                <a:gd name="T43" fmla="*/ 50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1" h="515">
                  <a:moveTo>
                    <a:pt x="0" y="504"/>
                  </a:moveTo>
                  <a:lnTo>
                    <a:pt x="60" y="504"/>
                  </a:lnTo>
                  <a:lnTo>
                    <a:pt x="123" y="459"/>
                  </a:lnTo>
                  <a:lnTo>
                    <a:pt x="187" y="467"/>
                  </a:lnTo>
                  <a:lnTo>
                    <a:pt x="251" y="493"/>
                  </a:lnTo>
                  <a:lnTo>
                    <a:pt x="315" y="482"/>
                  </a:lnTo>
                  <a:lnTo>
                    <a:pt x="378" y="373"/>
                  </a:lnTo>
                  <a:lnTo>
                    <a:pt x="442" y="213"/>
                  </a:lnTo>
                  <a:lnTo>
                    <a:pt x="506" y="4"/>
                  </a:lnTo>
                  <a:lnTo>
                    <a:pt x="570" y="0"/>
                  </a:lnTo>
                  <a:lnTo>
                    <a:pt x="633" y="97"/>
                  </a:lnTo>
                  <a:lnTo>
                    <a:pt x="697" y="239"/>
                  </a:lnTo>
                  <a:lnTo>
                    <a:pt x="761" y="340"/>
                  </a:lnTo>
                  <a:lnTo>
                    <a:pt x="825" y="422"/>
                  </a:lnTo>
                  <a:lnTo>
                    <a:pt x="888" y="470"/>
                  </a:lnTo>
                  <a:lnTo>
                    <a:pt x="952" y="485"/>
                  </a:lnTo>
                  <a:lnTo>
                    <a:pt x="1016" y="515"/>
                  </a:lnTo>
                  <a:lnTo>
                    <a:pt x="1080" y="497"/>
                  </a:lnTo>
                  <a:lnTo>
                    <a:pt x="1143" y="478"/>
                  </a:lnTo>
                  <a:lnTo>
                    <a:pt x="1207" y="478"/>
                  </a:lnTo>
                  <a:lnTo>
                    <a:pt x="1271" y="512"/>
                  </a:lnTo>
                  <a:lnTo>
                    <a:pt x="1331" y="508"/>
                  </a:lnTo>
                </a:path>
              </a:pathLst>
            </a:custGeom>
            <a:noFill/>
            <a:ln w="12700">
              <a:solidFill>
                <a:srgbClr val="E5B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</p:grpSp>
      <p:grpSp>
        <p:nvGrpSpPr>
          <p:cNvPr id="765" name="Group 564"/>
          <p:cNvGrpSpPr>
            <a:grpSpLocks/>
          </p:cNvGrpSpPr>
          <p:nvPr/>
        </p:nvGrpSpPr>
        <p:grpSpPr bwMode="auto">
          <a:xfrm>
            <a:off x="1463421" y="3581400"/>
            <a:ext cx="686225" cy="1387839"/>
            <a:chOff x="4940" y="2294"/>
            <a:chExt cx="630" cy="1726"/>
          </a:xfrm>
        </p:grpSpPr>
        <p:grpSp>
          <p:nvGrpSpPr>
            <p:cNvPr id="766" name="Group 565"/>
            <p:cNvGrpSpPr>
              <a:grpSpLocks/>
            </p:cNvGrpSpPr>
            <p:nvPr/>
          </p:nvGrpSpPr>
          <p:grpSpPr bwMode="auto">
            <a:xfrm>
              <a:off x="4940" y="2294"/>
              <a:ext cx="630" cy="1726"/>
              <a:chOff x="4940" y="2294"/>
              <a:chExt cx="630" cy="1726"/>
            </a:xfrm>
          </p:grpSpPr>
          <p:sp>
            <p:nvSpPr>
              <p:cNvPr id="784" name="Rectangle 566"/>
              <p:cNvSpPr>
                <a:spLocks noChangeArrowheads="1"/>
              </p:cNvSpPr>
              <p:nvPr/>
            </p:nvSpPr>
            <p:spPr bwMode="auto">
              <a:xfrm>
                <a:off x="4940" y="2294"/>
                <a:ext cx="524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Repetition</a:t>
                </a:r>
              </a:p>
              <a:p>
                <a:pPr algn="ctr" eaLnBrk="1" hangingPunct="1"/>
                <a:r>
                  <a:rPr lang="en-US" sz="1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Number</a:t>
                </a:r>
                <a:endParaRPr lang="en-US" sz="1000" dirty="0">
                  <a:latin typeface="Calibri"/>
                  <a:cs typeface="Calibri"/>
                </a:endParaRPr>
              </a:p>
            </p:txBody>
          </p:sp>
          <p:sp>
            <p:nvSpPr>
              <p:cNvPr id="785" name="Rectangle 567"/>
              <p:cNvSpPr>
                <a:spLocks noChangeArrowheads="1"/>
              </p:cNvSpPr>
              <p:nvPr/>
            </p:nvSpPr>
            <p:spPr bwMode="auto">
              <a:xfrm>
                <a:off x="4962" y="2716"/>
                <a:ext cx="608" cy="1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00">
                  <a:latin typeface="Calibri"/>
                  <a:cs typeface="Calibri"/>
                </a:endParaRPr>
              </a:p>
            </p:txBody>
          </p:sp>
        </p:grpSp>
        <p:sp>
          <p:nvSpPr>
            <p:cNvPr id="767" name="Rectangle 568"/>
            <p:cNvSpPr>
              <a:spLocks noChangeArrowheads="1"/>
            </p:cNvSpPr>
            <p:nvPr/>
          </p:nvSpPr>
          <p:spPr bwMode="auto">
            <a:xfrm>
              <a:off x="4962" y="2716"/>
              <a:ext cx="608" cy="130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68" name="Rectangle 569"/>
            <p:cNvSpPr>
              <a:spLocks noChangeArrowheads="1"/>
            </p:cNvSpPr>
            <p:nvPr/>
          </p:nvSpPr>
          <p:spPr bwMode="auto">
            <a:xfrm>
              <a:off x="5377" y="2740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69" name="Rectangle 570"/>
            <p:cNvSpPr>
              <a:spLocks noChangeArrowheads="1"/>
            </p:cNvSpPr>
            <p:nvPr/>
          </p:nvSpPr>
          <p:spPr bwMode="auto">
            <a:xfrm>
              <a:off x="5377" y="2897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2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0" name="Rectangle 571"/>
            <p:cNvSpPr>
              <a:spLocks noChangeArrowheads="1"/>
            </p:cNvSpPr>
            <p:nvPr/>
          </p:nvSpPr>
          <p:spPr bwMode="auto">
            <a:xfrm>
              <a:off x="5377" y="3053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3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1" name="Rectangle 572"/>
            <p:cNvSpPr>
              <a:spLocks noChangeArrowheads="1"/>
            </p:cNvSpPr>
            <p:nvPr/>
          </p:nvSpPr>
          <p:spPr bwMode="auto">
            <a:xfrm>
              <a:off x="5377" y="3212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4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2" name="Rectangle 573"/>
            <p:cNvSpPr>
              <a:spLocks noChangeArrowheads="1"/>
            </p:cNvSpPr>
            <p:nvPr/>
          </p:nvSpPr>
          <p:spPr bwMode="auto">
            <a:xfrm>
              <a:off x="5377" y="3368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5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3" name="Rectangle 574"/>
            <p:cNvSpPr>
              <a:spLocks noChangeArrowheads="1"/>
            </p:cNvSpPr>
            <p:nvPr/>
          </p:nvSpPr>
          <p:spPr bwMode="auto">
            <a:xfrm>
              <a:off x="5377" y="3526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6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4" name="Rectangle 575"/>
            <p:cNvSpPr>
              <a:spLocks noChangeArrowheads="1"/>
            </p:cNvSpPr>
            <p:nvPr/>
          </p:nvSpPr>
          <p:spPr bwMode="auto">
            <a:xfrm>
              <a:off x="5377" y="3683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7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5" name="Rectangle 576"/>
            <p:cNvSpPr>
              <a:spLocks noChangeArrowheads="1"/>
            </p:cNvSpPr>
            <p:nvPr/>
          </p:nvSpPr>
          <p:spPr bwMode="auto">
            <a:xfrm>
              <a:off x="5377" y="3841"/>
              <a:ext cx="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Calibri"/>
                  <a:cs typeface="Calibri"/>
                </a:rPr>
                <a:t>8</a:t>
              </a:r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6" name="Line 577"/>
            <p:cNvSpPr>
              <a:spLocks noChangeShapeType="1"/>
            </p:cNvSpPr>
            <p:nvPr/>
          </p:nvSpPr>
          <p:spPr bwMode="auto">
            <a:xfrm>
              <a:off x="5042" y="2814"/>
              <a:ext cx="257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7" name="Line 578"/>
            <p:cNvSpPr>
              <a:spLocks noChangeShapeType="1"/>
            </p:cNvSpPr>
            <p:nvPr/>
          </p:nvSpPr>
          <p:spPr bwMode="auto">
            <a:xfrm>
              <a:off x="5042" y="2971"/>
              <a:ext cx="257" cy="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8" name="Line 579"/>
            <p:cNvSpPr>
              <a:spLocks noChangeShapeType="1"/>
            </p:cNvSpPr>
            <p:nvPr/>
          </p:nvSpPr>
          <p:spPr bwMode="auto">
            <a:xfrm>
              <a:off x="5042" y="3129"/>
              <a:ext cx="257" cy="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79" name="Line 580"/>
            <p:cNvSpPr>
              <a:spLocks noChangeShapeType="1"/>
            </p:cNvSpPr>
            <p:nvPr/>
          </p:nvSpPr>
          <p:spPr bwMode="auto">
            <a:xfrm>
              <a:off x="5042" y="3286"/>
              <a:ext cx="257" cy="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80" name="Line 581"/>
            <p:cNvSpPr>
              <a:spLocks noChangeShapeType="1"/>
            </p:cNvSpPr>
            <p:nvPr/>
          </p:nvSpPr>
          <p:spPr bwMode="auto">
            <a:xfrm>
              <a:off x="5042" y="3450"/>
              <a:ext cx="257" cy="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81" name="Line 582"/>
            <p:cNvSpPr>
              <a:spLocks noChangeShapeType="1"/>
            </p:cNvSpPr>
            <p:nvPr/>
          </p:nvSpPr>
          <p:spPr bwMode="auto">
            <a:xfrm>
              <a:off x="5042" y="3609"/>
              <a:ext cx="257" cy="2"/>
            </a:xfrm>
            <a:prstGeom prst="line">
              <a:avLst/>
            </a:prstGeom>
            <a:noFill/>
            <a:ln w="38100">
              <a:solidFill>
                <a:srgbClr val="7F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82" name="Line 583"/>
            <p:cNvSpPr>
              <a:spLocks noChangeShapeType="1"/>
            </p:cNvSpPr>
            <p:nvPr/>
          </p:nvSpPr>
          <p:spPr bwMode="auto">
            <a:xfrm>
              <a:off x="5042" y="3765"/>
              <a:ext cx="257" cy="2"/>
            </a:xfrm>
            <a:prstGeom prst="line">
              <a:avLst/>
            </a:prstGeom>
            <a:noFill/>
            <a:ln w="38100">
              <a:solidFill>
                <a:srgbClr val="B27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sp>
          <p:nvSpPr>
            <p:cNvPr id="783" name="Line 584"/>
            <p:cNvSpPr>
              <a:spLocks noChangeShapeType="1"/>
            </p:cNvSpPr>
            <p:nvPr/>
          </p:nvSpPr>
          <p:spPr bwMode="auto">
            <a:xfrm>
              <a:off x="5042" y="3924"/>
              <a:ext cx="257" cy="2"/>
            </a:xfrm>
            <a:prstGeom prst="line">
              <a:avLst/>
            </a:prstGeom>
            <a:noFill/>
            <a:ln w="38100">
              <a:solidFill>
                <a:srgbClr val="E5B2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4099" y="1414658"/>
            <a:ext cx="1857289" cy="1723283"/>
            <a:chOff x="6133486" y="3686917"/>
            <a:chExt cx="1857289" cy="1723283"/>
          </a:xfrm>
        </p:grpSpPr>
        <p:pic>
          <p:nvPicPr>
            <p:cNvPr id="764" name="Picture 76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4" t="45790" r="70614" b="15214"/>
            <a:stretch/>
          </p:blipFill>
          <p:spPr>
            <a:xfrm>
              <a:off x="6133486" y="3686917"/>
              <a:ext cx="421647" cy="14263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2" t="45790" r="8478" b="7477"/>
            <a:stretch/>
          </p:blipFill>
          <p:spPr>
            <a:xfrm>
              <a:off x="6514468" y="3700883"/>
              <a:ext cx="1257932" cy="1709317"/>
            </a:xfrm>
            <a:prstGeom prst="rect">
              <a:avLst/>
            </a:prstGeom>
          </p:spPr>
        </p:pic>
        <p:pic>
          <p:nvPicPr>
            <p:cNvPr id="786" name="Picture 78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68" t="8248" r="-776" b="6674"/>
            <a:stretch/>
          </p:blipFill>
          <p:spPr>
            <a:xfrm>
              <a:off x="7717239" y="3736862"/>
              <a:ext cx="273536" cy="13716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29" y="1158078"/>
            <a:ext cx="2390735" cy="2390735"/>
          </a:xfrm>
          <a:prstGeom prst="rect">
            <a:avLst/>
          </a:prstGeom>
        </p:spPr>
      </p:pic>
      <p:pic>
        <p:nvPicPr>
          <p:cNvPr id="788" name="Picture 7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52147"/>
            <a:ext cx="1806164" cy="1806165"/>
          </a:xfrm>
          <a:prstGeom prst="rect">
            <a:avLst/>
          </a:prstGeom>
        </p:spPr>
      </p:pic>
      <p:pic>
        <p:nvPicPr>
          <p:cNvPr id="789" name="Picture 7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952147"/>
            <a:ext cx="1806164" cy="1806165"/>
          </a:xfrm>
          <a:prstGeom prst="rect">
            <a:avLst/>
          </a:prstGeom>
        </p:spPr>
      </p:pic>
      <p:sp>
        <p:nvSpPr>
          <p:cNvPr id="790" name="TextBox 789"/>
          <p:cNvSpPr txBox="1"/>
          <p:nvPr/>
        </p:nvSpPr>
        <p:spPr>
          <a:xfrm>
            <a:off x="5650204" y="5517091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7yo</a:t>
            </a:r>
            <a:endParaRPr lang="en-US" sz="1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1" name="TextBox 790"/>
          <p:cNvSpPr txBox="1"/>
          <p:nvPr/>
        </p:nvSpPr>
        <p:spPr>
          <a:xfrm>
            <a:off x="7248020" y="5517091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26yo</a:t>
            </a:r>
            <a:endParaRPr lang="en-US" sz="120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92" name="Picture 79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98148" l="2609" r="95652">
                        <a14:foregroundMark x1="5217" y1="50926" x2="5217" y2="5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8"/>
          <a:stretch/>
        </p:blipFill>
        <p:spPr>
          <a:xfrm>
            <a:off x="6733281" y="5754622"/>
            <a:ext cx="435530" cy="424021"/>
          </a:xfrm>
          <a:prstGeom prst="rect">
            <a:avLst/>
          </a:prstGeom>
        </p:spPr>
      </p:pic>
      <p:sp>
        <p:nvSpPr>
          <p:cNvPr id="793" name="TextBox 792"/>
          <p:cNvSpPr txBox="1"/>
          <p:nvPr/>
        </p:nvSpPr>
        <p:spPr>
          <a:xfrm>
            <a:off x="6969767" y="4910188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V1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4" name="TextBox 793"/>
          <p:cNvSpPr txBox="1"/>
          <p:nvPr/>
        </p:nvSpPr>
        <p:spPr>
          <a:xfrm>
            <a:off x="6947545" y="5051966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V2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5" name="TextBox 794"/>
          <p:cNvSpPr txBox="1"/>
          <p:nvPr/>
        </p:nvSpPr>
        <p:spPr>
          <a:xfrm>
            <a:off x="6937399" y="5197958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V3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6" name="TextBox 795"/>
          <p:cNvSpPr txBox="1"/>
          <p:nvPr/>
        </p:nvSpPr>
        <p:spPr>
          <a:xfrm>
            <a:off x="6873077" y="5346192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hV4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7" name="TextBox 796"/>
          <p:cNvSpPr txBox="1"/>
          <p:nvPr/>
        </p:nvSpPr>
        <p:spPr>
          <a:xfrm>
            <a:off x="6785373" y="5449270"/>
            <a:ext cx="383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VO1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98" name="Straight Arrow Connector 797"/>
          <p:cNvCxnSpPr/>
          <p:nvPr/>
        </p:nvCxnSpPr>
        <p:spPr>
          <a:xfrm flipH="1" flipV="1">
            <a:off x="6936067" y="4781790"/>
            <a:ext cx="98357" cy="1605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Arrow Connector 798"/>
          <p:cNvCxnSpPr/>
          <p:nvPr/>
        </p:nvCxnSpPr>
        <p:spPr>
          <a:xfrm flipH="1" flipV="1">
            <a:off x="6864690" y="4911840"/>
            <a:ext cx="129407" cy="1721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Arrow Connector 799"/>
          <p:cNvCxnSpPr/>
          <p:nvPr/>
        </p:nvCxnSpPr>
        <p:spPr>
          <a:xfrm flipH="1" flipV="1">
            <a:off x="6848929" y="5017095"/>
            <a:ext cx="121919" cy="199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Arrow Connector 800"/>
          <p:cNvCxnSpPr/>
          <p:nvPr/>
        </p:nvCxnSpPr>
        <p:spPr>
          <a:xfrm flipH="1" flipV="1">
            <a:off x="6713866" y="5183538"/>
            <a:ext cx="177889" cy="1864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Arrow Connector 801"/>
          <p:cNvCxnSpPr/>
          <p:nvPr/>
        </p:nvCxnSpPr>
        <p:spPr>
          <a:xfrm flipH="1" flipV="1">
            <a:off x="6560747" y="5229737"/>
            <a:ext cx="289359" cy="248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3" name="TextBox 802"/>
          <p:cNvSpPr txBox="1"/>
          <p:nvPr/>
        </p:nvSpPr>
        <p:spPr>
          <a:xfrm>
            <a:off x="8750314" y="4850667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V1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4" name="TextBox 803"/>
          <p:cNvSpPr txBox="1"/>
          <p:nvPr/>
        </p:nvSpPr>
        <p:spPr>
          <a:xfrm>
            <a:off x="8728075" y="4956730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V2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5" name="TextBox 804"/>
          <p:cNvSpPr txBox="1"/>
          <p:nvPr/>
        </p:nvSpPr>
        <p:spPr>
          <a:xfrm>
            <a:off x="8677656" y="5062794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V3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6" name="TextBox 805"/>
          <p:cNvSpPr txBox="1"/>
          <p:nvPr/>
        </p:nvSpPr>
        <p:spPr>
          <a:xfrm>
            <a:off x="8613217" y="5152201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hV4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07" name="TextBox 806"/>
          <p:cNvSpPr txBox="1"/>
          <p:nvPr/>
        </p:nvSpPr>
        <p:spPr>
          <a:xfrm>
            <a:off x="8465016" y="5232010"/>
            <a:ext cx="3834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latin typeface="Helvetica Neue" charset="0"/>
                <a:ea typeface="Helvetica Neue" charset="0"/>
                <a:cs typeface="Helvetica Neue" charset="0"/>
              </a:rPr>
              <a:t>VO1</a:t>
            </a:r>
            <a:endParaRPr lang="en-US" sz="80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08" name="Straight Arrow Connector 807"/>
          <p:cNvCxnSpPr/>
          <p:nvPr/>
        </p:nvCxnSpPr>
        <p:spPr>
          <a:xfrm flipH="1">
            <a:off x="8594141" y="4923721"/>
            <a:ext cx="187403" cy="149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Arrow Connector 808"/>
          <p:cNvCxnSpPr/>
          <p:nvPr/>
        </p:nvCxnSpPr>
        <p:spPr>
          <a:xfrm flipH="1">
            <a:off x="8592276" y="5034266"/>
            <a:ext cx="165368" cy="1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Arrow Connector 809"/>
          <p:cNvCxnSpPr/>
          <p:nvPr/>
        </p:nvCxnSpPr>
        <p:spPr>
          <a:xfrm flipH="1" flipV="1">
            <a:off x="8525513" y="5111801"/>
            <a:ext cx="195761" cy="1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Arrow Connector 810"/>
          <p:cNvCxnSpPr/>
          <p:nvPr/>
        </p:nvCxnSpPr>
        <p:spPr>
          <a:xfrm flipH="1">
            <a:off x="8469611" y="5202186"/>
            <a:ext cx="178620" cy="4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2" name="Straight Arrow Connector 811"/>
          <p:cNvCxnSpPr/>
          <p:nvPr/>
        </p:nvCxnSpPr>
        <p:spPr>
          <a:xfrm flipH="1" flipV="1">
            <a:off x="8222966" y="5269241"/>
            <a:ext cx="278857" cy="505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92100" y="812800"/>
            <a:ext cx="4114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000090"/>
                </a:solidFill>
                <a:latin typeface="Calibri" charset="0"/>
                <a:cs typeface="Calibri" charset="0"/>
              </a:rPr>
              <a:t>First Functional Images Generated with BOLD Signal</a:t>
            </a:r>
            <a:endParaRPr lang="en-CA" sz="4000" b="1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791200" y="59436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i="1" dirty="0">
                <a:solidFill>
                  <a:srgbClr val="376092"/>
                </a:solidFill>
                <a:latin typeface="Calibri" charset="0"/>
                <a:cs typeface="Calibri" charset="0"/>
              </a:rPr>
              <a:t>Ogawa et al. 1992</a:t>
            </a:r>
          </a:p>
        </p:txBody>
      </p:sp>
      <p:pic>
        <p:nvPicPr>
          <p:cNvPr id="24579" name="Picture 4" descr="ogawapnas1992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57201"/>
            <a:ext cx="46609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3801"/>
            <a:ext cx="457058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3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475288" y="6400800"/>
            <a:ext cx="3516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charset="0"/>
              </a:rPr>
              <a:t>Grill-Spector, Hasson &amp; Malach</a:t>
            </a:r>
          </a:p>
        </p:txBody>
      </p:sp>
      <p:pic>
        <p:nvPicPr>
          <p:cNvPr id="2" name="LO-movie_82CrQ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4809" y="9906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2B4782"/>
                </a:solidFill>
                <a:latin typeface="Calibri" charset="0"/>
                <a:cs typeface="Calibri" charset="0"/>
              </a:rPr>
              <a:t>Optional matlab tutorials on MRI Image formation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  <a:cs typeface="Calibri" charset="0"/>
              </a:rPr>
              <a:t>Basic principles of magnetic resonance signals: </a:t>
            </a:r>
            <a:r>
              <a:rPr lang="en-US" sz="2400" dirty="0" err="1">
                <a:latin typeface="Calibri" charset="0"/>
                <a:cs typeface="Calibri" charset="0"/>
              </a:rPr>
              <a:t>BasicMR_Tutorial.zip</a:t>
            </a:r>
            <a:r>
              <a:rPr lang="en-US" sz="2400" dirty="0">
                <a:latin typeface="Calibri" charset="0"/>
                <a:cs typeface="Calibri" charset="0"/>
              </a:rPr>
              <a:t> (</a:t>
            </a:r>
            <a:r>
              <a:rPr lang="en-US" sz="2400" dirty="0" err="1">
                <a:latin typeface="Calibri" charset="0"/>
                <a:cs typeface="Calibri" charset="0"/>
              </a:rPr>
              <a:t>BasicMR.m</a:t>
            </a:r>
            <a:r>
              <a:rPr lang="en-US" sz="2400" dirty="0">
                <a:latin typeface="Calibri" charset="0"/>
                <a:cs typeface="Calibri" charset="0"/>
              </a:rPr>
              <a:t>)</a:t>
            </a:r>
          </a:p>
          <a:p>
            <a:endParaRPr lang="en-US" sz="2400" dirty="0">
              <a:latin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cs typeface="Calibri" charset="0"/>
              </a:rPr>
              <a:t>Pulse sequence methods for measuring T1 or T2 &amp; how images are formed from T1 or T2 relaxation constants: T1_T2_Tutorial.zip (</a:t>
            </a:r>
            <a:r>
              <a:rPr lang="en-US" sz="2400" dirty="0" err="1">
                <a:latin typeface="Calibri" charset="0"/>
                <a:cs typeface="Calibri" charset="0"/>
              </a:rPr>
              <a:t>mrimaging.m</a:t>
            </a:r>
            <a:r>
              <a:rPr lang="en-US" sz="2400" dirty="0">
                <a:latin typeface="Calibri" charset="0"/>
                <a:cs typeface="Calibri" charset="0"/>
              </a:rPr>
              <a:t>)</a:t>
            </a:r>
          </a:p>
          <a:p>
            <a:endParaRPr lang="en-US" sz="2400" dirty="0">
              <a:latin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cs typeface="Calibri" charset="0"/>
              </a:rPr>
              <a:t>MR image reconstruction, </a:t>
            </a:r>
            <a:r>
              <a:rPr lang="en-US" sz="2400" dirty="0" err="1">
                <a:latin typeface="Calibri" charset="0"/>
                <a:cs typeface="Calibri" charset="0"/>
              </a:rPr>
              <a:t>kspace</a:t>
            </a:r>
            <a:r>
              <a:rPr lang="en-US" sz="2400" dirty="0">
                <a:latin typeface="Calibri" charset="0"/>
                <a:cs typeface="Calibri" charset="0"/>
              </a:rPr>
              <a:t>, Fourier transform: </a:t>
            </a:r>
            <a:r>
              <a:rPr lang="en-US" sz="2400" dirty="0" err="1">
                <a:latin typeface="Calibri" charset="0"/>
                <a:cs typeface="Calibri" charset="0"/>
              </a:rPr>
              <a:t>KSpace_Tutorial.zip</a:t>
            </a:r>
            <a:r>
              <a:rPr lang="en-US" sz="2400" dirty="0">
                <a:latin typeface="Calibri" charset="0"/>
                <a:cs typeface="Calibri" charset="0"/>
              </a:rPr>
              <a:t> (</a:t>
            </a:r>
            <a:r>
              <a:rPr lang="en-US" sz="2400" dirty="0" err="1">
                <a:latin typeface="Calibri" charset="0"/>
                <a:cs typeface="Calibri" charset="0"/>
              </a:rPr>
              <a:t>mrdemo.m</a:t>
            </a:r>
            <a:r>
              <a:rPr lang="en-US" sz="2400" dirty="0">
                <a:latin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03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908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546C98"/>
                </a:solidFill>
              </a:rPr>
              <a:t>In which you tell me about your interests…..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438400" y="3352800"/>
            <a:ext cx="403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err="1" smtClean="0">
                <a:latin typeface="Calibri"/>
                <a:cs typeface="Calibri"/>
              </a:rPr>
              <a:t>canvas.stanford.edu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F4D97"/>
                </a:solidFill>
                <a:latin typeface="Calibri"/>
                <a:cs typeface="Calibri"/>
              </a:rPr>
              <a:t>Information about course, activities, materials  &amp; assignments </a:t>
            </a:r>
            <a:r>
              <a:rPr lang="en-US" sz="3200" dirty="0" smtClean="0">
                <a:solidFill>
                  <a:srgbClr val="3F4D97"/>
                </a:solidFill>
                <a:latin typeface="Calibri"/>
                <a:cs typeface="Calibri"/>
              </a:rPr>
              <a:t>will be on the canvas website</a:t>
            </a:r>
            <a:r>
              <a:rPr lang="en-US" sz="3200" dirty="0">
                <a:solidFill>
                  <a:srgbClr val="3F4D97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9A1A18"/>
                </a:solidFill>
                <a:latin typeface="Calibri"/>
                <a:cs typeface="Calibri"/>
              </a:rPr>
              <a:t>Book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441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latin typeface="Calibri"/>
                <a:cs typeface="Calibri"/>
              </a:rPr>
              <a:t>   Functional Magnetic Resonance Imaging</a:t>
            </a:r>
          </a:p>
          <a:p>
            <a:pPr eaLnBrk="1" hangingPunct="1">
              <a:buFontTx/>
              <a:buNone/>
            </a:pPr>
            <a:r>
              <a:rPr lang="en-US" sz="2800" i="1" dirty="0">
                <a:latin typeface="Calibri"/>
                <a:cs typeface="Calibri"/>
              </a:rPr>
              <a:t>   </a:t>
            </a:r>
            <a:r>
              <a:rPr lang="en-US" sz="2800" i="1" dirty="0" smtClean="0">
                <a:latin typeface="Calibri"/>
                <a:cs typeface="Calibri"/>
              </a:rPr>
              <a:t>Third </a:t>
            </a:r>
            <a:r>
              <a:rPr lang="en-US" sz="2800" i="1" dirty="0">
                <a:latin typeface="Calibri"/>
                <a:cs typeface="Calibri"/>
              </a:rPr>
              <a:t>Edition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alibri"/>
                <a:cs typeface="Calibri"/>
              </a:rPr>
              <a:t>   Scott A </a:t>
            </a:r>
            <a:r>
              <a:rPr lang="en-US" sz="2800" dirty="0" err="1">
                <a:latin typeface="Calibri"/>
                <a:cs typeface="Calibri"/>
              </a:rPr>
              <a:t>Huettel</a:t>
            </a:r>
            <a:endParaRPr lang="en-US" sz="2800" dirty="0">
              <a:latin typeface="Calibri"/>
              <a:cs typeface="Calibri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Calibri"/>
                <a:cs typeface="Calibri"/>
              </a:rPr>
              <a:t>   Allen W Song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alibri"/>
                <a:cs typeface="Calibri"/>
              </a:rPr>
              <a:t>   Gregory McCarthy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sz="2800" dirty="0">
              <a:solidFill>
                <a:srgbClr val="113792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352800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9A1A18"/>
                </a:solidFill>
                <a:latin typeface="Calibri"/>
                <a:cs typeface="Calibri"/>
              </a:rPr>
              <a:t>Your involvement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Reading 							(10%)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alibri"/>
                <a:cs typeface="Calibri"/>
              </a:rPr>
              <a:t>M</a:t>
            </a:r>
            <a:r>
              <a:rPr lang="en-US" sz="2400" dirty="0" err="1" smtClean="0">
                <a:latin typeface="Calibri"/>
                <a:cs typeface="Calibri"/>
              </a:rPr>
              <a:t>atlab</a:t>
            </a:r>
            <a:r>
              <a:rPr lang="en-US" sz="2400" dirty="0" smtClean="0">
                <a:latin typeface="Calibri"/>
                <a:cs typeface="Calibri"/>
              </a:rPr>
              <a:t> tutorials 						(20%)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Class project: Collect and analyze fMRI </a:t>
            </a:r>
            <a:r>
              <a:rPr lang="en-US" sz="2400" dirty="0" smtClean="0">
                <a:latin typeface="Calibri"/>
                <a:cs typeface="Calibri"/>
              </a:rPr>
              <a:t>data</a:t>
            </a: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Collect </a:t>
            </a:r>
            <a:r>
              <a:rPr lang="en-US" sz="2400" dirty="0" smtClean="0">
                <a:latin typeface="Calibri"/>
                <a:cs typeface="Calibri"/>
              </a:rPr>
              <a:t>functional </a:t>
            </a:r>
            <a:r>
              <a:rPr lang="en-US" sz="2400" dirty="0">
                <a:latin typeface="Calibri"/>
                <a:cs typeface="Calibri"/>
              </a:rPr>
              <a:t>MRI data at </a:t>
            </a:r>
            <a:r>
              <a:rPr lang="en-US" sz="2400" dirty="0" smtClean="0">
                <a:latin typeface="Calibri"/>
                <a:cs typeface="Calibri"/>
              </a:rPr>
              <a:t>CNI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Part I: Initialize data analysis 				(5%)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Part II: Perform basic data analyses 			(5%)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Project presentation 					(</a:t>
            </a:r>
            <a:r>
              <a:rPr lang="en-US" sz="2400" dirty="0" smtClean="0">
                <a:latin typeface="Calibri"/>
                <a:cs typeface="Calibri"/>
              </a:rPr>
              <a:t>25%)    </a:t>
            </a:r>
            <a:r>
              <a:rPr lang="en-US" sz="2400" dirty="0" smtClean="0">
                <a:latin typeface="Calibri"/>
                <a:cs typeface="Calibri"/>
              </a:rPr>
              <a:t>and project write-up 					(</a:t>
            </a:r>
            <a:r>
              <a:rPr lang="en-US" sz="2400" dirty="0" smtClean="0">
                <a:latin typeface="Calibri"/>
                <a:cs typeface="Calibri"/>
              </a:rPr>
              <a:t>25%)</a:t>
            </a:r>
            <a:endParaRPr lang="en-US" sz="2400" dirty="0" smtClean="0"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Experimental question</a:t>
            </a:r>
            <a:endParaRPr lang="en-US" sz="2000" dirty="0"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Results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</a:t>
            </a:r>
            <a:r>
              <a:rPr lang="en-US" sz="2000" dirty="0" smtClean="0">
                <a:latin typeface="Calibri"/>
                <a:cs typeface="Calibri"/>
              </a:rPr>
              <a:t>lass wiki</a:t>
            </a: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Discussion on best practices in fMRI 		</a:t>
            </a:r>
            <a:r>
              <a:rPr lang="en-US" sz="2400" smtClean="0">
                <a:latin typeface="Calibri"/>
                <a:cs typeface="Calibri"/>
              </a:rPr>
              <a:t>	</a:t>
            </a:r>
            <a:r>
              <a:rPr lang="en-US" sz="2400" smtClean="0">
                <a:latin typeface="Calibri"/>
                <a:cs typeface="Calibri"/>
              </a:rPr>
              <a:t>(10</a:t>
            </a:r>
            <a:r>
              <a:rPr lang="en-US" sz="2400" dirty="0" smtClean="0">
                <a:latin typeface="Calibri"/>
                <a:cs typeface="Calibri"/>
              </a:rPr>
              <a:t>%)</a:t>
            </a:r>
            <a:endParaRPr lang="en-US" sz="2400" baseline="3000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9A1A18"/>
                </a:solidFill>
                <a:latin typeface="Calibri"/>
                <a:cs typeface="Calibri"/>
              </a:rPr>
              <a:t>Office </a:t>
            </a:r>
            <a:r>
              <a:rPr lang="en-US" b="1" dirty="0" smtClean="0">
                <a:solidFill>
                  <a:srgbClr val="9A1A18"/>
                </a:solidFill>
                <a:latin typeface="Calibri"/>
                <a:cs typeface="Calibri"/>
              </a:rPr>
              <a:t>Hours by Appointment</a:t>
            </a:r>
            <a:endParaRPr lang="en-US" b="1" dirty="0">
              <a:solidFill>
                <a:srgbClr val="9A1A18"/>
              </a:solidFill>
              <a:latin typeface="Calibri"/>
              <a:cs typeface="Calibri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39200" cy="2209800"/>
          </a:xfrm>
        </p:spPr>
        <p:txBody>
          <a:bodyPr/>
          <a:lstStyle/>
          <a:p>
            <a:pPr eaLnBrk="1" hangingPunct="1"/>
            <a:r>
              <a:rPr lang="en-US" sz="3000" dirty="0" err="1" smtClean="0">
                <a:latin typeface="Calibri"/>
                <a:cs typeface="Calibri"/>
              </a:rPr>
              <a:t>Lior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 err="1" smtClean="0">
                <a:latin typeface="Calibri"/>
                <a:cs typeface="Calibri"/>
              </a:rPr>
              <a:t>Bugatus</a:t>
            </a:r>
            <a:r>
              <a:rPr lang="en-US" sz="3000" dirty="0" smtClean="0">
                <a:latin typeface="Calibri"/>
                <a:cs typeface="Calibri"/>
              </a:rPr>
              <a:t> (</a:t>
            </a:r>
            <a:r>
              <a:rPr lang="en-US" sz="3000" dirty="0" smtClean="0">
                <a:latin typeface="Calibri"/>
                <a:cs typeface="Calibri"/>
                <a:hlinkClick r:id="rId3"/>
              </a:rPr>
              <a:t>liorbu@stanford.edu</a:t>
            </a:r>
            <a:r>
              <a:rPr lang="en-US" sz="3000" dirty="0" smtClean="0">
                <a:latin typeface="Calibri"/>
                <a:cs typeface="Calibri"/>
              </a:rPr>
              <a:t>) 420-425 </a:t>
            </a:r>
            <a:endParaRPr lang="en-US" sz="3000" dirty="0">
              <a:latin typeface="Calibri"/>
              <a:cs typeface="Calibri"/>
            </a:endParaRPr>
          </a:p>
          <a:p>
            <a:pPr eaLnBrk="1" hangingPunct="1">
              <a:buFontTx/>
              <a:buNone/>
            </a:pPr>
            <a:r>
              <a:rPr lang="en-US" sz="3000" dirty="0">
                <a:latin typeface="Calibri"/>
                <a:cs typeface="Calibri"/>
              </a:rPr>
              <a:t>  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endParaRPr lang="en-US" sz="3000" dirty="0">
              <a:latin typeface="Calibri"/>
              <a:cs typeface="Calibri"/>
            </a:endParaRPr>
          </a:p>
          <a:p>
            <a:pPr eaLnBrk="1" hangingPunct="1"/>
            <a:r>
              <a:rPr lang="en-US" sz="3000" dirty="0">
                <a:latin typeface="Calibri"/>
                <a:cs typeface="Calibri"/>
              </a:rPr>
              <a:t>Kalanit Grill-</a:t>
            </a:r>
            <a:r>
              <a:rPr lang="en-US" sz="3000" dirty="0" smtClean="0">
                <a:latin typeface="Calibri"/>
                <a:cs typeface="Calibri"/>
              </a:rPr>
              <a:t>Spector (</a:t>
            </a:r>
            <a:r>
              <a:rPr lang="en-US" sz="3000" dirty="0" smtClean="0">
                <a:latin typeface="Calibri"/>
                <a:cs typeface="Calibri"/>
                <a:hlinkClick r:id="rId4"/>
              </a:rPr>
              <a:t>kalanit@stanford.edu</a:t>
            </a:r>
            <a:r>
              <a:rPr lang="en-US" sz="3000" dirty="0" smtClean="0">
                <a:latin typeface="Calibri"/>
                <a:cs typeface="Calibri"/>
              </a:rPr>
              <a:t>) </a:t>
            </a:r>
            <a:r>
              <a:rPr lang="en-US" sz="3000" dirty="0">
                <a:latin typeface="Calibri"/>
                <a:cs typeface="Calibri"/>
              </a:rPr>
              <a:t>420-414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31492"/>
              </p:ext>
            </p:extLst>
          </p:nvPr>
        </p:nvGraphicFramePr>
        <p:xfrm>
          <a:off x="5707063" y="0"/>
          <a:ext cx="320833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" name="Image" r:id="rId4" imgW="8971408" imgH="6391811" progId="">
                  <p:embed/>
                </p:oleObj>
              </mc:Choice>
              <mc:Fallback>
                <p:oleObj name="Image" r:id="rId4" imgW="8971408" imgH="639181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0"/>
                        <a:ext cx="320833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7255061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1822CD"/>
              </a:buClr>
              <a:buFont typeface="Times" charset="0"/>
              <a:buChar char="•"/>
            </a:pPr>
            <a:r>
              <a:rPr lang="en-US" dirty="0">
                <a:latin typeface="Calibri"/>
                <a:ea typeface="Arial" charset="0"/>
                <a:cs typeface="Calibri"/>
              </a:rPr>
              <a:t> </a:t>
            </a:r>
            <a:r>
              <a:rPr lang="en-US" dirty="0">
                <a:solidFill>
                  <a:srgbClr val="1822CD"/>
                </a:solidFill>
                <a:latin typeface="Calibri"/>
                <a:ea typeface="Arial" charset="0"/>
                <a:cs typeface="Calibri"/>
              </a:rPr>
              <a:t>neuron</a:t>
            </a:r>
            <a:r>
              <a:rPr lang="en-US" dirty="0">
                <a:latin typeface="Calibri"/>
                <a:ea typeface="Arial" charset="0"/>
                <a:cs typeface="Calibri"/>
              </a:rPr>
              <a:t> ≈ 10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-6</a:t>
            </a:r>
            <a:r>
              <a:rPr lang="en-US" dirty="0">
                <a:latin typeface="Calibri"/>
                <a:ea typeface="Arial" charset="0"/>
                <a:cs typeface="Calibri"/>
              </a:rPr>
              <a:t> m ≈ 1 micron</a:t>
            </a:r>
          </a:p>
          <a:p>
            <a:pPr lvl="1">
              <a:buClr>
                <a:srgbClr val="1822CD"/>
              </a:buClr>
              <a:buFont typeface="Times" charset="0"/>
              <a:buChar char="•"/>
            </a:pPr>
            <a:r>
              <a:rPr lang="en-US" dirty="0">
                <a:latin typeface="Calibri"/>
                <a:ea typeface="Arial" charset="0"/>
                <a:cs typeface="Calibri"/>
              </a:rPr>
              <a:t> 10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12 </a:t>
            </a:r>
            <a:r>
              <a:rPr lang="en-US" dirty="0">
                <a:latin typeface="Calibri"/>
                <a:ea typeface="Arial" charset="0"/>
                <a:cs typeface="Calibri"/>
              </a:rPr>
              <a:t>neurons in the brain </a:t>
            </a:r>
          </a:p>
          <a:p>
            <a:pPr lvl="1">
              <a:buClr>
                <a:srgbClr val="1822CD"/>
              </a:buClr>
              <a:buFont typeface="Times" charset="0"/>
              <a:buChar char="•"/>
            </a:pPr>
            <a:r>
              <a:rPr lang="en-US" dirty="0">
                <a:latin typeface="Calibri"/>
                <a:ea typeface="Arial" charset="0"/>
                <a:cs typeface="Calibri"/>
              </a:rPr>
              <a:t> 10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15 </a:t>
            </a:r>
            <a:r>
              <a:rPr lang="en-US" dirty="0">
                <a:latin typeface="Calibri"/>
                <a:ea typeface="Arial" charset="0"/>
                <a:cs typeface="Calibri"/>
              </a:rPr>
              <a:t>synapses in the brain </a:t>
            </a:r>
          </a:p>
          <a:p>
            <a:pPr>
              <a:buClr>
                <a:srgbClr val="1822CD"/>
              </a:buClr>
              <a:buFont typeface="Times" charset="0"/>
              <a:buChar char="•"/>
            </a:pPr>
            <a:endParaRPr lang="en-US" dirty="0">
              <a:latin typeface="Calibri"/>
              <a:ea typeface="Arial" charset="0"/>
              <a:cs typeface="Calibri"/>
            </a:endParaRPr>
          </a:p>
          <a:p>
            <a:pPr>
              <a:buClr>
                <a:srgbClr val="1822CD"/>
              </a:buClr>
              <a:buFont typeface="Times" charset="0"/>
              <a:buChar char="•"/>
            </a:pPr>
            <a:r>
              <a:rPr lang="en-US" dirty="0">
                <a:latin typeface="Calibri"/>
                <a:ea typeface="Arial" charset="0"/>
                <a:cs typeface="Calibri"/>
              </a:rPr>
              <a:t> </a:t>
            </a:r>
            <a:r>
              <a:rPr lang="en-US" dirty="0">
                <a:solidFill>
                  <a:srgbClr val="1822CD"/>
                </a:solidFill>
                <a:latin typeface="Calibri"/>
                <a:ea typeface="Arial" charset="0"/>
                <a:cs typeface="Calibri"/>
              </a:rPr>
              <a:t>basic neural circuit</a:t>
            </a:r>
            <a:r>
              <a:rPr lang="en-US" dirty="0">
                <a:latin typeface="Calibri"/>
                <a:ea typeface="Arial" charset="0"/>
                <a:cs typeface="Calibri"/>
              </a:rPr>
              <a:t> ≈ 1mm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3</a:t>
            </a:r>
            <a:r>
              <a:rPr lang="en-US" dirty="0">
                <a:latin typeface="Calibri"/>
                <a:ea typeface="Arial" charset="0"/>
                <a:cs typeface="Calibri"/>
              </a:rPr>
              <a:t>  (each side is 1000 microns)</a:t>
            </a:r>
          </a:p>
          <a:p>
            <a:pPr>
              <a:buClr>
                <a:srgbClr val="1822CD"/>
              </a:buClr>
              <a:buFont typeface="Times" charset="0"/>
              <a:buNone/>
            </a:pPr>
            <a:r>
              <a:rPr lang="en-US" dirty="0">
                <a:latin typeface="Calibri"/>
                <a:ea typeface="Arial" charset="0"/>
                <a:cs typeface="Calibri"/>
              </a:rPr>
              <a:t>in a cubic mm (1mm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3</a:t>
            </a:r>
            <a:r>
              <a:rPr lang="en-US" dirty="0">
                <a:latin typeface="Calibri"/>
                <a:ea typeface="Arial" charset="0"/>
                <a:cs typeface="Calibri"/>
              </a:rPr>
              <a:t>)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 </a:t>
            </a:r>
            <a:r>
              <a:rPr lang="en-US" dirty="0">
                <a:latin typeface="Calibri"/>
                <a:ea typeface="Arial" charset="0"/>
                <a:cs typeface="Calibri"/>
              </a:rPr>
              <a:t>there are about 50,000 cell bodies </a:t>
            </a:r>
          </a:p>
          <a:p>
            <a:pPr>
              <a:buClr>
                <a:srgbClr val="1822CD"/>
              </a:buClr>
              <a:buFont typeface="Times" charset="0"/>
              <a:buNone/>
            </a:pPr>
            <a:r>
              <a:rPr lang="en-US" dirty="0">
                <a:latin typeface="Calibri"/>
                <a:ea typeface="Arial" charset="0"/>
                <a:cs typeface="Calibri"/>
              </a:rPr>
              <a:t>and 10</a:t>
            </a:r>
            <a:r>
              <a:rPr lang="en-US" baseline="30000" dirty="0">
                <a:latin typeface="Calibri"/>
                <a:ea typeface="Arial" charset="0"/>
                <a:cs typeface="Calibri"/>
              </a:rPr>
              <a:t>8 </a:t>
            </a:r>
            <a:r>
              <a:rPr lang="en-US" dirty="0">
                <a:latin typeface="Calibri"/>
                <a:ea typeface="Arial" charset="0"/>
                <a:cs typeface="Calibri"/>
              </a:rPr>
              <a:t>synapses</a:t>
            </a:r>
          </a:p>
          <a:p>
            <a:pPr>
              <a:buClr>
                <a:srgbClr val="1822CD"/>
              </a:buClr>
              <a:buFont typeface="Times" charset="0"/>
              <a:buChar char="•"/>
            </a:pPr>
            <a:endParaRPr lang="en-US" dirty="0">
              <a:latin typeface="Calibri"/>
              <a:ea typeface="Arial" charset="0"/>
              <a:cs typeface="Calibri"/>
            </a:endParaRPr>
          </a:p>
          <a:p>
            <a:pPr>
              <a:buClr>
                <a:srgbClr val="1822CD"/>
              </a:buClr>
              <a:buFont typeface="Times" charset="0"/>
              <a:buChar char="•"/>
            </a:pPr>
            <a:r>
              <a:rPr lang="en-US" dirty="0">
                <a:solidFill>
                  <a:srgbClr val="1822CD"/>
                </a:solidFill>
                <a:latin typeface="Calibri"/>
                <a:ea typeface="Arial" charset="0"/>
                <a:cs typeface="Calibri"/>
              </a:rPr>
              <a:t> brain area</a:t>
            </a:r>
            <a:r>
              <a:rPr lang="en-US" dirty="0">
                <a:latin typeface="Calibri"/>
                <a:ea typeface="Arial" charset="0"/>
                <a:cs typeface="Calibri"/>
              </a:rPr>
              <a:t> ≈  1cm ≈ 10 mm ≈ 10,000 microns</a:t>
            </a:r>
          </a:p>
          <a:p>
            <a:pPr>
              <a:buClr>
                <a:srgbClr val="1822CD"/>
              </a:buClr>
              <a:buFont typeface="Times" charset="0"/>
              <a:buChar char="•"/>
            </a:pPr>
            <a:endParaRPr lang="en-US" dirty="0">
              <a:latin typeface="Calibri"/>
              <a:ea typeface="Arial" charset="0"/>
              <a:cs typeface="Calibri"/>
            </a:endParaRPr>
          </a:p>
          <a:p>
            <a:pPr>
              <a:buClr>
                <a:srgbClr val="1822CD"/>
              </a:buClr>
              <a:buFont typeface="Times" charset="0"/>
              <a:buChar char="•"/>
            </a:pPr>
            <a:r>
              <a:rPr lang="en-US" dirty="0">
                <a:latin typeface="Calibri"/>
                <a:ea typeface="Arial" charset="0"/>
                <a:cs typeface="Calibri"/>
              </a:rPr>
              <a:t> </a:t>
            </a:r>
            <a:r>
              <a:rPr lang="en-US" dirty="0">
                <a:solidFill>
                  <a:srgbClr val="1822CD"/>
                </a:solidFill>
                <a:latin typeface="Calibri"/>
                <a:ea typeface="Arial" charset="0"/>
                <a:cs typeface="Calibri"/>
              </a:rPr>
              <a:t>whole brain</a:t>
            </a:r>
            <a:r>
              <a:rPr lang="en-US" dirty="0">
                <a:latin typeface="Calibri"/>
                <a:ea typeface="Arial" charset="0"/>
                <a:cs typeface="Calibri"/>
              </a:rPr>
              <a:t> ≈ 20cm 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09600" y="576263"/>
            <a:ext cx="4172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/>
                <a:ea typeface="Arial" charset="0"/>
                <a:cs typeface="Calibri"/>
              </a:rPr>
              <a:t>Some Numbers…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6"/>
          <a:srcRect l="15538" t="39651" r="45636" b="696"/>
          <a:stretch>
            <a:fillRect/>
          </a:stretch>
        </p:blipFill>
        <p:spPr bwMode="auto">
          <a:xfrm>
            <a:off x="7162800" y="4419600"/>
            <a:ext cx="14478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8223250" y="0"/>
            <a:ext cx="833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brain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7542213" y="4419600"/>
            <a:ext cx="1092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neuron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5"/>
          <p:cNvSpPr>
            <a:spLocks noChangeArrowheads="1"/>
          </p:cNvSpPr>
          <p:nvPr/>
        </p:nvSpPr>
        <p:spPr bwMode="auto">
          <a:xfrm>
            <a:off x="8001000" y="1290638"/>
            <a:ext cx="11430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0" y="5176838"/>
            <a:ext cx="891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295400" y="1317625"/>
            <a:ext cx="6705600" cy="3810000"/>
          </a:xfrm>
          <a:prstGeom prst="rect">
            <a:avLst/>
          </a:prstGeom>
          <a:solidFill>
            <a:srgbClr val="CFEB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charset="0"/>
              <a:cs typeface="Arial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276600" y="540543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Temporal resolution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1000" y="60960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Adapted from: PS Churchland and TJ Sejnowski,  Perspectives on cognitive neuroscience, 1988 Science, Vol 242, Issue 4879, 741-745</a:t>
            </a: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1638300" y="5176838"/>
            <a:ext cx="6858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10ms</a:t>
            </a:r>
          </a:p>
        </p:txBody>
      </p:sp>
      <p:sp>
        <p:nvSpPr>
          <p:cNvPr id="32776" name="TextBox 19"/>
          <p:cNvSpPr txBox="1">
            <a:spLocks noChangeArrowheads="1"/>
          </p:cNvSpPr>
          <p:nvPr/>
        </p:nvSpPr>
        <p:spPr bwMode="auto">
          <a:xfrm>
            <a:off x="2438400" y="5176838"/>
            <a:ext cx="5730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0.1s</a:t>
            </a:r>
          </a:p>
        </p:txBody>
      </p:sp>
      <p:sp>
        <p:nvSpPr>
          <p:cNvPr id="32777" name="TextBox 20"/>
          <p:cNvSpPr txBox="1">
            <a:spLocks noChangeArrowheads="1"/>
          </p:cNvSpPr>
          <p:nvPr/>
        </p:nvSpPr>
        <p:spPr bwMode="auto">
          <a:xfrm>
            <a:off x="3048000" y="5176838"/>
            <a:ext cx="40163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1s</a:t>
            </a:r>
          </a:p>
        </p:txBody>
      </p:sp>
      <p:sp>
        <p:nvSpPr>
          <p:cNvPr id="32778" name="TextBox 21"/>
          <p:cNvSpPr txBox="1">
            <a:spLocks noChangeArrowheads="1"/>
          </p:cNvSpPr>
          <p:nvPr/>
        </p:nvSpPr>
        <p:spPr bwMode="auto">
          <a:xfrm>
            <a:off x="3886200" y="5176838"/>
            <a:ext cx="628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1min</a:t>
            </a:r>
          </a:p>
        </p:txBody>
      </p:sp>
      <p:sp>
        <p:nvSpPr>
          <p:cNvPr id="32779" name="TextBox 22"/>
          <p:cNvSpPr txBox="1">
            <a:spLocks noChangeArrowheads="1"/>
          </p:cNvSpPr>
          <p:nvPr/>
        </p:nvSpPr>
        <p:spPr bwMode="auto">
          <a:xfrm>
            <a:off x="5100638" y="5176838"/>
            <a:ext cx="5381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hr</a:t>
            </a:r>
          </a:p>
        </p:txBody>
      </p:sp>
      <p:sp>
        <p:nvSpPr>
          <p:cNvPr id="32780" name="TextBox 23"/>
          <p:cNvSpPr txBox="1">
            <a:spLocks noChangeArrowheads="1"/>
          </p:cNvSpPr>
          <p:nvPr/>
        </p:nvSpPr>
        <p:spPr bwMode="auto">
          <a:xfrm>
            <a:off x="5867400" y="5176838"/>
            <a:ext cx="68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day</a:t>
            </a:r>
          </a:p>
        </p:txBody>
      </p:sp>
      <p:sp>
        <p:nvSpPr>
          <p:cNvPr id="32781" name="TextBox 24"/>
          <p:cNvSpPr txBox="1">
            <a:spLocks noChangeArrowheads="1"/>
          </p:cNvSpPr>
          <p:nvPr/>
        </p:nvSpPr>
        <p:spPr bwMode="auto">
          <a:xfrm>
            <a:off x="6464300" y="5176838"/>
            <a:ext cx="85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week</a:t>
            </a:r>
          </a:p>
        </p:txBody>
      </p:sp>
      <p:sp>
        <p:nvSpPr>
          <p:cNvPr id="32782" name="TextBox 25"/>
          <p:cNvSpPr txBox="1">
            <a:spLocks noChangeArrowheads="1"/>
          </p:cNvSpPr>
          <p:nvPr/>
        </p:nvSpPr>
        <p:spPr bwMode="auto">
          <a:xfrm>
            <a:off x="7239000" y="5176838"/>
            <a:ext cx="755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year</a:t>
            </a:r>
          </a:p>
        </p:txBody>
      </p:sp>
      <p:sp>
        <p:nvSpPr>
          <p:cNvPr id="32783" name="TextBox 28"/>
          <p:cNvSpPr txBox="1">
            <a:spLocks noChangeArrowheads="1"/>
          </p:cNvSpPr>
          <p:nvPr/>
        </p:nvSpPr>
        <p:spPr bwMode="auto">
          <a:xfrm>
            <a:off x="8154988" y="1638300"/>
            <a:ext cx="6413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brain</a:t>
            </a:r>
          </a:p>
        </p:txBody>
      </p:sp>
      <p:sp>
        <p:nvSpPr>
          <p:cNvPr id="32784" name="TextBox 29"/>
          <p:cNvSpPr txBox="1">
            <a:spLocks noChangeArrowheads="1"/>
          </p:cNvSpPr>
          <p:nvPr/>
        </p:nvSpPr>
        <p:spPr bwMode="auto">
          <a:xfrm>
            <a:off x="8132763" y="2095500"/>
            <a:ext cx="685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gyrus</a:t>
            </a:r>
          </a:p>
        </p:txBody>
      </p:sp>
      <p:sp>
        <p:nvSpPr>
          <p:cNvPr id="32785" name="TextBox 30"/>
          <p:cNvSpPr txBox="1">
            <a:spLocks noChangeArrowheads="1"/>
          </p:cNvSpPr>
          <p:nvPr/>
        </p:nvSpPr>
        <p:spPr bwMode="auto">
          <a:xfrm>
            <a:off x="8137525" y="2552700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voxel</a:t>
            </a:r>
          </a:p>
        </p:txBody>
      </p:sp>
      <p:sp>
        <p:nvSpPr>
          <p:cNvPr id="32786" name="TextBox 31"/>
          <p:cNvSpPr txBox="1">
            <a:spLocks noChangeArrowheads="1"/>
          </p:cNvSpPr>
          <p:nvPr/>
        </p:nvSpPr>
        <p:spPr bwMode="auto">
          <a:xfrm>
            <a:off x="8051800" y="3043238"/>
            <a:ext cx="8461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cortical</a:t>
            </a:r>
          </a:p>
          <a:p>
            <a:pPr algn="ctr"/>
            <a:r>
              <a:rPr lang="en-US" sz="1600">
                <a:ea typeface="Arial" charset="0"/>
                <a:cs typeface="Arial" charset="0"/>
              </a:rPr>
              <a:t>column</a:t>
            </a:r>
          </a:p>
        </p:txBody>
      </p:sp>
      <p:sp>
        <p:nvSpPr>
          <p:cNvPr id="32787" name="TextBox 32"/>
          <p:cNvSpPr txBox="1">
            <a:spLocks noChangeArrowheads="1"/>
          </p:cNvSpPr>
          <p:nvPr/>
        </p:nvSpPr>
        <p:spPr bwMode="auto">
          <a:xfrm>
            <a:off x="8062913" y="3754438"/>
            <a:ext cx="8239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neuron</a:t>
            </a:r>
          </a:p>
        </p:txBody>
      </p:sp>
      <p:sp>
        <p:nvSpPr>
          <p:cNvPr id="32788" name="TextBox 33"/>
          <p:cNvSpPr txBox="1">
            <a:spLocks noChangeArrowheads="1"/>
          </p:cNvSpPr>
          <p:nvPr/>
        </p:nvSpPr>
        <p:spPr bwMode="auto">
          <a:xfrm>
            <a:off x="8161338" y="4229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axon</a:t>
            </a:r>
          </a:p>
        </p:txBody>
      </p:sp>
      <p:sp>
        <p:nvSpPr>
          <p:cNvPr id="32789" name="TextBox 34"/>
          <p:cNvSpPr txBox="1">
            <a:spLocks noChangeArrowheads="1"/>
          </p:cNvSpPr>
          <p:nvPr/>
        </p:nvSpPr>
        <p:spPr bwMode="auto">
          <a:xfrm>
            <a:off x="8001000" y="4838700"/>
            <a:ext cx="9493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charset="0"/>
                <a:cs typeface="Arial" charset="0"/>
              </a:rPr>
              <a:t>synapse</a:t>
            </a:r>
          </a:p>
        </p:txBody>
      </p:sp>
      <p:sp>
        <p:nvSpPr>
          <p:cNvPr id="32790" name="Rectangle 10"/>
          <p:cNvSpPr>
            <a:spLocks noChangeArrowheads="1"/>
          </p:cNvSpPr>
          <p:nvPr/>
        </p:nvSpPr>
        <p:spPr bwMode="auto">
          <a:xfrm>
            <a:off x="76200" y="1295400"/>
            <a:ext cx="1371600" cy="403383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TextBox 8"/>
          <p:cNvSpPr txBox="1">
            <a:spLocks noChangeArrowheads="1"/>
          </p:cNvSpPr>
          <p:nvPr/>
        </p:nvSpPr>
        <p:spPr bwMode="auto">
          <a:xfrm>
            <a:off x="838200" y="1333500"/>
            <a:ext cx="468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</a:t>
            </a:r>
          </a:p>
        </p:txBody>
      </p:sp>
      <p:sp>
        <p:nvSpPr>
          <p:cNvPr id="32792" name="TextBox 9"/>
          <p:cNvSpPr txBox="1">
            <a:spLocks noChangeArrowheads="1"/>
          </p:cNvSpPr>
          <p:nvPr/>
        </p:nvSpPr>
        <p:spPr bwMode="auto">
          <a:xfrm>
            <a:off x="563563" y="1866900"/>
            <a:ext cx="742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cm</a:t>
            </a:r>
          </a:p>
        </p:txBody>
      </p:sp>
      <p:sp>
        <p:nvSpPr>
          <p:cNvPr id="32793" name="TextBox 11"/>
          <p:cNvSpPr txBox="1">
            <a:spLocks noChangeArrowheads="1"/>
          </p:cNvSpPr>
          <p:nvPr/>
        </p:nvSpPr>
        <p:spPr bwMode="auto">
          <a:xfrm>
            <a:off x="677863" y="2324100"/>
            <a:ext cx="628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cm</a:t>
            </a:r>
          </a:p>
        </p:txBody>
      </p:sp>
      <p:sp>
        <p:nvSpPr>
          <p:cNvPr id="32794" name="TextBox 12"/>
          <p:cNvSpPr txBox="1">
            <a:spLocks noChangeArrowheads="1"/>
          </p:cNvSpPr>
          <p:nvPr/>
        </p:nvSpPr>
        <p:spPr bwMode="auto">
          <a:xfrm>
            <a:off x="609600" y="2857500"/>
            <a:ext cx="6969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mm</a:t>
            </a:r>
          </a:p>
        </p:txBody>
      </p:sp>
      <p:sp>
        <p:nvSpPr>
          <p:cNvPr id="32795" name="TextBox 13"/>
          <p:cNvSpPr txBox="1">
            <a:spLocks noChangeArrowheads="1"/>
          </p:cNvSpPr>
          <p:nvPr/>
        </p:nvSpPr>
        <p:spPr bwMode="auto">
          <a:xfrm>
            <a:off x="438150" y="33909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mm</a:t>
            </a:r>
          </a:p>
        </p:txBody>
      </p:sp>
      <p:sp>
        <p:nvSpPr>
          <p:cNvPr id="32796" name="TextBox 14"/>
          <p:cNvSpPr txBox="1">
            <a:spLocks noChangeArrowheads="1"/>
          </p:cNvSpPr>
          <p:nvPr/>
        </p:nvSpPr>
        <p:spPr bwMode="auto">
          <a:xfrm>
            <a:off x="547688" y="3805238"/>
            <a:ext cx="7588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2797" name="TextBox 15"/>
          <p:cNvSpPr txBox="1">
            <a:spLocks noChangeArrowheads="1"/>
          </p:cNvSpPr>
          <p:nvPr/>
        </p:nvSpPr>
        <p:spPr bwMode="auto">
          <a:xfrm>
            <a:off x="661988" y="4262438"/>
            <a:ext cx="644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2798" name="TextBox 16"/>
          <p:cNvSpPr txBox="1">
            <a:spLocks noChangeArrowheads="1"/>
          </p:cNvSpPr>
          <p:nvPr/>
        </p:nvSpPr>
        <p:spPr bwMode="auto">
          <a:xfrm>
            <a:off x="490538" y="4762500"/>
            <a:ext cx="815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0.1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32799" name="Text Box 5"/>
          <p:cNvSpPr txBox="1">
            <a:spLocks noChangeArrowheads="1"/>
          </p:cNvSpPr>
          <p:nvPr/>
        </p:nvSpPr>
        <p:spPr bwMode="auto">
          <a:xfrm rot="-5400000">
            <a:off x="-1169988" y="2940051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Spatial resolution</a:t>
            </a:r>
          </a:p>
        </p:txBody>
      </p:sp>
      <p:sp>
        <p:nvSpPr>
          <p:cNvPr id="32800" name="TextBox 17"/>
          <p:cNvSpPr txBox="1">
            <a:spLocks noChangeArrowheads="1"/>
          </p:cNvSpPr>
          <p:nvPr/>
        </p:nvSpPr>
        <p:spPr bwMode="auto">
          <a:xfrm>
            <a:off x="1066800" y="5176838"/>
            <a:ext cx="5715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ea typeface="Arial" charset="0"/>
                <a:cs typeface="Arial" charset="0"/>
              </a:rPr>
              <a:t>1ms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0" y="1290638"/>
            <a:ext cx="9144000" cy="4572000"/>
          </a:xfrm>
          <a:prstGeom prst="rect">
            <a:avLst/>
          </a:prstGeom>
          <a:noFill/>
          <a:ln w="38100" cap="flat" cmpd="sng" algn="ctr">
            <a:solidFill>
              <a:srgbClr val="3B70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802" name="Text Box 7"/>
          <p:cNvSpPr txBox="1">
            <a:spLocks noChangeArrowheads="1"/>
          </p:cNvSpPr>
          <p:nvPr/>
        </p:nvSpPr>
        <p:spPr bwMode="auto">
          <a:xfrm>
            <a:off x="152400" y="141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Arial" charset="0"/>
                <a:cs typeface="Arial" charset="0"/>
              </a:rPr>
              <a:t>What spatial and temporal scale is relevant for studying systems neuroscience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860</Words>
  <Application>Microsoft Macintosh PowerPoint</Application>
  <PresentationFormat>On-screen Show (4:3)</PresentationFormat>
  <Paragraphs>322</Paragraphs>
  <Slides>22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Helvetica Neue</vt:lpstr>
      <vt:lpstr>ＭＳ Ｐゴシック</vt:lpstr>
      <vt:lpstr>Symbol</vt:lpstr>
      <vt:lpstr>Times New Roman</vt:lpstr>
      <vt:lpstr>Times New Roman (Hebrew)</vt:lpstr>
      <vt:lpstr>Arial</vt:lpstr>
      <vt:lpstr>Calibri</vt:lpstr>
      <vt:lpstr>Comic Sans MS</vt:lpstr>
      <vt:lpstr>Times</vt:lpstr>
      <vt:lpstr>Wingdings</vt:lpstr>
      <vt:lpstr>Blank Presentation</vt:lpstr>
      <vt:lpstr>Image</vt:lpstr>
      <vt:lpstr>Psych 204b: Computational Neuroimaging: Data Analysis</vt:lpstr>
      <vt:lpstr>PowerPoint Presentation</vt:lpstr>
      <vt:lpstr>In which you tell me about your interests…..</vt:lpstr>
      <vt:lpstr>PowerPoint Presentation</vt:lpstr>
      <vt:lpstr>Book</vt:lpstr>
      <vt:lpstr>Your involvement</vt:lpstr>
      <vt:lpstr>Office Hours by Appointment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MRI Facility</vt:lpstr>
      <vt:lpstr>From neural signals to BOLD signals</vt:lpstr>
      <vt:lpstr>Blood Oxygen Level Dependent (BOLD) Signal</vt:lpstr>
      <vt:lpstr>BOLD Signal</vt:lpstr>
      <vt:lpstr>PowerPoint Presentation</vt:lpstr>
      <vt:lpstr>PowerPoint Presentation</vt:lpstr>
      <vt:lpstr>PowerPoint Presentation</vt:lpstr>
      <vt:lpstr>Optional matlab tutorials on MRI Image formation</vt:lpstr>
    </vt:vector>
  </TitlesOfParts>
  <Company>KGS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 204b: Computational Neuroimaging</dc:title>
  <dc:creator>KGS</dc:creator>
  <cp:lastModifiedBy>Microsoft Office User</cp:lastModifiedBy>
  <cp:revision>186</cp:revision>
  <cp:lastPrinted>2015-01-08T03:08:17Z</cp:lastPrinted>
  <dcterms:created xsi:type="dcterms:W3CDTF">2013-04-01T20:39:39Z</dcterms:created>
  <dcterms:modified xsi:type="dcterms:W3CDTF">2017-04-06T18:46:56Z</dcterms:modified>
</cp:coreProperties>
</file>