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handoutMasterIdLst>
    <p:handoutMasterId r:id="rId19"/>
  </p:handoutMasterIdLst>
  <p:sldIdLst>
    <p:sldId id="303" r:id="rId2"/>
    <p:sldId id="304" r:id="rId3"/>
    <p:sldId id="314" r:id="rId4"/>
    <p:sldId id="305" r:id="rId5"/>
    <p:sldId id="306" r:id="rId6"/>
    <p:sldId id="307" r:id="rId7"/>
    <p:sldId id="308" r:id="rId8"/>
    <p:sldId id="309" r:id="rId9"/>
    <p:sldId id="310" r:id="rId10"/>
    <p:sldId id="316" r:id="rId11"/>
    <p:sldId id="319" r:id="rId12"/>
    <p:sldId id="320" r:id="rId13"/>
    <p:sldId id="321" r:id="rId14"/>
    <p:sldId id="289" r:id="rId15"/>
    <p:sldId id="285" r:id="rId16"/>
    <p:sldId id="318" r:id="rId17"/>
  </p:sldIdLst>
  <p:sldSz cx="9144000" cy="6858000" type="screen4x3"/>
  <p:notesSz cx="6858000" cy="9144000"/>
  <p:defaultTextStyle>
    <a:defPPr>
      <a:defRPr lang="en-US"/>
    </a:defPPr>
    <a:lvl1pPr algn="l" rtl="0" fontAlgn="base">
      <a:spcBef>
        <a:spcPct val="0"/>
      </a:spcBef>
      <a:spcAft>
        <a:spcPct val="0"/>
      </a:spcAft>
      <a:defRPr sz="2400" kern="1200">
        <a:solidFill>
          <a:srgbClr val="FFFFFF"/>
        </a:solidFill>
        <a:latin typeface="Times New Roman" charset="0"/>
        <a:ea typeface="ヒラギノ明朝 ProN W3" charset="-128"/>
        <a:cs typeface="+mn-cs"/>
        <a:sym typeface="Times New Roman" charset="0"/>
      </a:defRPr>
    </a:lvl1pPr>
    <a:lvl2pPr marL="457200" algn="l" rtl="0" fontAlgn="base">
      <a:spcBef>
        <a:spcPct val="0"/>
      </a:spcBef>
      <a:spcAft>
        <a:spcPct val="0"/>
      </a:spcAft>
      <a:defRPr sz="2400" kern="1200">
        <a:solidFill>
          <a:srgbClr val="FFFFFF"/>
        </a:solidFill>
        <a:latin typeface="Times New Roman" charset="0"/>
        <a:ea typeface="ヒラギノ明朝 ProN W3" charset="-128"/>
        <a:cs typeface="+mn-cs"/>
        <a:sym typeface="Times New Roman" charset="0"/>
      </a:defRPr>
    </a:lvl2pPr>
    <a:lvl3pPr marL="914400" algn="l" rtl="0" fontAlgn="base">
      <a:spcBef>
        <a:spcPct val="0"/>
      </a:spcBef>
      <a:spcAft>
        <a:spcPct val="0"/>
      </a:spcAft>
      <a:defRPr sz="2400" kern="1200">
        <a:solidFill>
          <a:srgbClr val="FFFFFF"/>
        </a:solidFill>
        <a:latin typeface="Times New Roman" charset="0"/>
        <a:ea typeface="ヒラギノ明朝 ProN W3" charset="-128"/>
        <a:cs typeface="+mn-cs"/>
        <a:sym typeface="Times New Roman" charset="0"/>
      </a:defRPr>
    </a:lvl3pPr>
    <a:lvl4pPr marL="1371600" algn="l" rtl="0" fontAlgn="base">
      <a:spcBef>
        <a:spcPct val="0"/>
      </a:spcBef>
      <a:spcAft>
        <a:spcPct val="0"/>
      </a:spcAft>
      <a:defRPr sz="2400" kern="1200">
        <a:solidFill>
          <a:srgbClr val="FFFFFF"/>
        </a:solidFill>
        <a:latin typeface="Times New Roman" charset="0"/>
        <a:ea typeface="ヒラギノ明朝 ProN W3" charset="-128"/>
        <a:cs typeface="+mn-cs"/>
        <a:sym typeface="Times New Roman" charset="0"/>
      </a:defRPr>
    </a:lvl4pPr>
    <a:lvl5pPr marL="1828800" algn="l" rtl="0" fontAlgn="base">
      <a:spcBef>
        <a:spcPct val="0"/>
      </a:spcBef>
      <a:spcAft>
        <a:spcPct val="0"/>
      </a:spcAft>
      <a:defRPr sz="2400" kern="1200">
        <a:solidFill>
          <a:srgbClr val="FFFFFF"/>
        </a:solidFill>
        <a:latin typeface="Times New Roman" charset="0"/>
        <a:ea typeface="ヒラギノ明朝 ProN W3" charset="-128"/>
        <a:cs typeface="+mn-cs"/>
        <a:sym typeface="Times New Roman" charset="0"/>
      </a:defRPr>
    </a:lvl5pPr>
    <a:lvl6pPr marL="2286000" algn="l" defTabSz="914400" rtl="0" eaLnBrk="1" latinLnBrk="0" hangingPunct="1">
      <a:defRPr sz="2400" kern="1200">
        <a:solidFill>
          <a:srgbClr val="FFFFFF"/>
        </a:solidFill>
        <a:latin typeface="Times New Roman" charset="0"/>
        <a:ea typeface="ヒラギノ明朝 ProN W3" charset="-128"/>
        <a:cs typeface="+mn-cs"/>
        <a:sym typeface="Times New Roman" charset="0"/>
      </a:defRPr>
    </a:lvl6pPr>
    <a:lvl7pPr marL="2743200" algn="l" defTabSz="914400" rtl="0" eaLnBrk="1" latinLnBrk="0" hangingPunct="1">
      <a:defRPr sz="2400" kern="1200">
        <a:solidFill>
          <a:srgbClr val="FFFFFF"/>
        </a:solidFill>
        <a:latin typeface="Times New Roman" charset="0"/>
        <a:ea typeface="ヒラギノ明朝 ProN W3" charset="-128"/>
        <a:cs typeface="+mn-cs"/>
        <a:sym typeface="Times New Roman" charset="0"/>
      </a:defRPr>
    </a:lvl7pPr>
    <a:lvl8pPr marL="3200400" algn="l" defTabSz="914400" rtl="0" eaLnBrk="1" latinLnBrk="0" hangingPunct="1">
      <a:defRPr sz="2400" kern="1200">
        <a:solidFill>
          <a:srgbClr val="FFFFFF"/>
        </a:solidFill>
        <a:latin typeface="Times New Roman" charset="0"/>
        <a:ea typeface="ヒラギノ明朝 ProN W3" charset="-128"/>
        <a:cs typeface="+mn-cs"/>
        <a:sym typeface="Times New Roman" charset="0"/>
      </a:defRPr>
    </a:lvl8pPr>
    <a:lvl9pPr marL="3657600" algn="l" defTabSz="914400" rtl="0" eaLnBrk="1" latinLnBrk="0" hangingPunct="1">
      <a:defRPr sz="2400" kern="1200">
        <a:solidFill>
          <a:srgbClr val="FFFFFF"/>
        </a:solidFill>
        <a:latin typeface="Times New Roman" charset="0"/>
        <a:ea typeface="ヒラギノ明朝 ProN W3" charset="-128"/>
        <a:cs typeface="+mn-cs"/>
        <a:sym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1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howGuides="1">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6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A65EAB-F6FC-FB49-9EEE-288044AF519E}" type="datetimeFigureOut">
              <a:rPr lang="en-US" smtClean="0"/>
              <a:t>4/2/17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9B9EBD-9585-3446-8350-95688E84E025}" type="slidenum">
              <a:rPr lang="en-US" smtClean="0"/>
              <a:t>‹#›</a:t>
            </a:fld>
            <a:endParaRPr lang="en-US"/>
          </a:p>
        </p:txBody>
      </p:sp>
    </p:spTree>
    <p:extLst>
      <p:ext uri="{BB962C8B-B14F-4D97-AF65-F5344CB8AC3E}">
        <p14:creationId xmlns:p14="http://schemas.microsoft.com/office/powerpoint/2010/main" val="296209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Ro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itchFamily="-1"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Times New Roman" pitchFamily="-1" charset="0"/>
        <a:ea typeface="ＭＳ Ｐゴシック" pitchFamily="-1" charset="-128"/>
        <a:cs typeface="+mn-cs"/>
      </a:defRPr>
    </a:lvl2pPr>
    <a:lvl3pPr marL="914400" algn="l" rtl="0" eaLnBrk="0" fontAlgn="base" hangingPunct="0">
      <a:spcBef>
        <a:spcPct val="0"/>
      </a:spcBef>
      <a:spcAft>
        <a:spcPct val="0"/>
      </a:spcAft>
      <a:defRPr sz="1200" kern="1200">
        <a:solidFill>
          <a:schemeClr val="tx1"/>
        </a:solidFill>
        <a:latin typeface="Times New Roman" pitchFamily="-1" charset="0"/>
        <a:ea typeface="ＭＳ Ｐゴシック" pitchFamily="-1" charset="-128"/>
        <a:cs typeface="+mn-cs"/>
      </a:defRPr>
    </a:lvl3pPr>
    <a:lvl4pPr marL="1371600" algn="l" rtl="0" eaLnBrk="0" fontAlgn="base" hangingPunct="0">
      <a:spcBef>
        <a:spcPct val="0"/>
      </a:spcBef>
      <a:spcAft>
        <a:spcPct val="0"/>
      </a:spcAft>
      <a:defRPr sz="1200" kern="1200">
        <a:solidFill>
          <a:schemeClr val="tx1"/>
        </a:solidFill>
        <a:latin typeface="Times New Roman" pitchFamily="-1" charset="0"/>
        <a:ea typeface="ＭＳ Ｐゴシック" pitchFamily="-1" charset="-128"/>
        <a:cs typeface="+mn-cs"/>
      </a:defRPr>
    </a:lvl4pPr>
    <a:lvl5pPr marL="1828800" algn="l" rtl="0" eaLnBrk="0" fontAlgn="base" hangingPunct="0">
      <a:spcBef>
        <a:spcPct val="0"/>
      </a:spcBef>
      <a:spcAft>
        <a:spcPct val="0"/>
      </a:spcAft>
      <a:defRPr sz="1200" kern="1200">
        <a:solidFill>
          <a:schemeClr val="tx1"/>
        </a:solidFill>
        <a:latin typeface="Times New Roman"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fld id="{C79EA072-C5D6-3E46-8134-F47B995F7711}" type="slidenum">
              <a:rPr lang="en-US" altLang="x-none"/>
              <a:pPr eaLnBrk="1" hangingPunct="1"/>
              <a:t>9</a:t>
            </a:fld>
            <a:endParaRPr lang="en-US" altLang="x-none"/>
          </a:p>
        </p:txBody>
      </p:sp>
      <p:sp>
        <p:nvSpPr>
          <p:cNvPr id="12290" name="Rectangle 2"/>
          <p:cNvSpPr>
            <a:spLocks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x-none" altLang="x-none">
              <a:latin typeface="Times New Roman"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8836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264593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0"/>
            <a:ext cx="1960562"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0"/>
            <a:ext cx="573405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27842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668449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010042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836613"/>
            <a:ext cx="3810000" cy="602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3810000" cy="602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496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38681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595205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360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121391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pitchFamily="-1"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294836"/>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ChangeArrowheads="1"/>
          </p:cNvSpPr>
          <p:nvPr>
            <p:ph type="title"/>
          </p:nvPr>
        </p:nvSpPr>
        <p:spPr bwMode="auto">
          <a:xfrm>
            <a:off x="611188" y="0"/>
            <a:ext cx="77724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6837" bIns="50800" numCol="1" anchor="ctr" anchorCtr="0" compatLnSpc="1">
            <a:prstTxWarp prst="textNoShape">
              <a:avLst/>
            </a:prstTxWarp>
          </a:bodyPr>
          <a:lstStyle/>
          <a:p>
            <a:pPr lvl="0"/>
            <a:r>
              <a:rPr lang="en-US" altLang="x-none">
                <a:sym typeface="Arial" charset="0"/>
              </a:rPr>
              <a:t>Click to edit Master title style</a:t>
            </a:r>
          </a:p>
        </p:txBody>
      </p:sp>
      <p:sp>
        <p:nvSpPr>
          <p:cNvPr id="1027" name="Rectangle 2"/>
          <p:cNvSpPr>
            <a:spLocks noChangeArrowheads="1"/>
          </p:cNvSpPr>
          <p:nvPr>
            <p:ph type="body" idx="1"/>
          </p:nvPr>
        </p:nvSpPr>
        <p:spPr bwMode="auto">
          <a:xfrm>
            <a:off x="685800" y="836613"/>
            <a:ext cx="77724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800" tIns="50800" rIns="96837" bIns="50800" numCol="1" anchor="t" anchorCtr="0" compatLnSpc="1">
            <a:prstTxWarp prst="textNoShape">
              <a:avLst/>
            </a:prstTxWarp>
          </a:bodyPr>
          <a:lstStyle/>
          <a:p>
            <a:pPr lvl="0"/>
            <a:r>
              <a:rPr lang="en-US" altLang="x-none">
                <a:sym typeface="Arial" charset="0"/>
              </a:rPr>
              <a:t>Click to edit Master text styles</a:t>
            </a:r>
          </a:p>
          <a:p>
            <a:pPr lvl="1"/>
            <a:r>
              <a:rPr lang="en-US" altLang="x-none">
                <a:sym typeface="Arial" charset="0"/>
              </a:rPr>
              <a:t>Second level</a:t>
            </a:r>
          </a:p>
          <a:p>
            <a:pPr lvl="2"/>
            <a:r>
              <a:rPr lang="en-US" altLang="x-none">
                <a:sym typeface="Arial" charset="0"/>
              </a:rPr>
              <a:t>Third level</a:t>
            </a:r>
          </a:p>
          <a:p>
            <a:pPr lvl="3"/>
            <a:r>
              <a:rPr lang="en-US" altLang="x-none">
                <a:sym typeface="Arial" charset="0"/>
              </a:rPr>
              <a:t>Fourth level</a:t>
            </a:r>
          </a:p>
          <a:p>
            <a:pPr lvl="4"/>
            <a:r>
              <a:rPr lang="en-US" altLang="x-none">
                <a:sym typeface="Arial" charset="0"/>
              </a:rPr>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44450" indent="-44450" algn="ctr" rtl="0" eaLnBrk="0" fontAlgn="base" hangingPunct="0">
        <a:spcBef>
          <a:spcPct val="0"/>
        </a:spcBef>
        <a:spcAft>
          <a:spcPct val="0"/>
        </a:spcAft>
        <a:defRPr sz="3200">
          <a:solidFill>
            <a:srgbClr val="FFFF00"/>
          </a:solidFill>
          <a:latin typeface="+mj-lt"/>
          <a:ea typeface="+mj-ea"/>
          <a:cs typeface="+mj-cs"/>
          <a:sym typeface="Arial" charset="0"/>
        </a:defRPr>
      </a:lvl1pPr>
      <a:lvl2pPr marL="44450" indent="-44450" algn="ctr" rtl="0" eaLnBrk="0" fontAlgn="base" hangingPunct="0">
        <a:spcBef>
          <a:spcPct val="0"/>
        </a:spcBef>
        <a:spcAft>
          <a:spcPct val="0"/>
        </a:spcAft>
        <a:defRPr sz="3200">
          <a:solidFill>
            <a:srgbClr val="FFFF00"/>
          </a:solidFill>
          <a:latin typeface="Arial" pitchFamily="-1" charset="0"/>
          <a:ea typeface="ヒラギノ角ゴ ProN W3" pitchFamily="-1" charset="-128"/>
          <a:cs typeface="ヒラギノ角ゴ ProN W3" pitchFamily="-1" charset="-128"/>
          <a:sym typeface="Arial" charset="0"/>
        </a:defRPr>
      </a:lvl2pPr>
      <a:lvl3pPr marL="44450" indent="-44450" algn="ctr" rtl="0" eaLnBrk="0" fontAlgn="base" hangingPunct="0">
        <a:spcBef>
          <a:spcPct val="0"/>
        </a:spcBef>
        <a:spcAft>
          <a:spcPct val="0"/>
        </a:spcAft>
        <a:defRPr sz="3200">
          <a:solidFill>
            <a:srgbClr val="FFFF00"/>
          </a:solidFill>
          <a:latin typeface="Arial" pitchFamily="-1" charset="0"/>
          <a:ea typeface="ヒラギノ角ゴ ProN W3" pitchFamily="-1" charset="-128"/>
          <a:cs typeface="ヒラギノ角ゴ ProN W3" pitchFamily="-1" charset="-128"/>
          <a:sym typeface="Arial" charset="0"/>
        </a:defRPr>
      </a:lvl3pPr>
      <a:lvl4pPr marL="44450" indent="-44450" algn="ctr" rtl="0" eaLnBrk="0" fontAlgn="base" hangingPunct="0">
        <a:spcBef>
          <a:spcPct val="0"/>
        </a:spcBef>
        <a:spcAft>
          <a:spcPct val="0"/>
        </a:spcAft>
        <a:defRPr sz="3200">
          <a:solidFill>
            <a:srgbClr val="FFFF00"/>
          </a:solidFill>
          <a:latin typeface="Arial" pitchFamily="-1" charset="0"/>
          <a:ea typeface="ヒラギノ角ゴ ProN W3" pitchFamily="-1" charset="-128"/>
          <a:cs typeface="ヒラギノ角ゴ ProN W3" pitchFamily="-1" charset="-128"/>
          <a:sym typeface="Arial" charset="0"/>
        </a:defRPr>
      </a:lvl4pPr>
      <a:lvl5pPr marL="44450" indent="-44450" algn="ctr" rtl="0" eaLnBrk="0" fontAlgn="base" hangingPunct="0">
        <a:spcBef>
          <a:spcPct val="0"/>
        </a:spcBef>
        <a:spcAft>
          <a:spcPct val="0"/>
        </a:spcAft>
        <a:defRPr sz="3200">
          <a:solidFill>
            <a:srgbClr val="FFFF00"/>
          </a:solidFill>
          <a:latin typeface="Arial" pitchFamily="-1" charset="0"/>
          <a:ea typeface="ヒラギノ角ゴ ProN W3" pitchFamily="-1" charset="-128"/>
          <a:cs typeface="ヒラギノ角ゴ ProN W3" pitchFamily="-1" charset="-128"/>
          <a:sym typeface="Arial" charset="0"/>
        </a:defRPr>
      </a:lvl5pPr>
      <a:lvl6pPr marL="501650" algn="ctr" rtl="0" fontAlgn="base">
        <a:spcBef>
          <a:spcPct val="0"/>
        </a:spcBef>
        <a:spcAft>
          <a:spcPct val="0"/>
        </a:spcAft>
        <a:defRPr sz="3200">
          <a:solidFill>
            <a:srgbClr val="FFFF00"/>
          </a:solidFill>
          <a:latin typeface="Arial" pitchFamily="-1" charset="0"/>
          <a:ea typeface="ヒラギノ角ゴ ProN W3" pitchFamily="-1" charset="-128"/>
          <a:cs typeface="ヒラギノ角ゴ ProN W3" pitchFamily="-1" charset="-128"/>
          <a:sym typeface="Arial" pitchFamily="-1" charset="0"/>
        </a:defRPr>
      </a:lvl6pPr>
      <a:lvl7pPr marL="958850" algn="ctr" rtl="0" fontAlgn="base">
        <a:spcBef>
          <a:spcPct val="0"/>
        </a:spcBef>
        <a:spcAft>
          <a:spcPct val="0"/>
        </a:spcAft>
        <a:defRPr sz="3200">
          <a:solidFill>
            <a:srgbClr val="FFFF00"/>
          </a:solidFill>
          <a:latin typeface="Arial" pitchFamily="-1" charset="0"/>
          <a:ea typeface="ヒラギノ角ゴ ProN W3" pitchFamily="-1" charset="-128"/>
          <a:cs typeface="ヒラギノ角ゴ ProN W3" pitchFamily="-1" charset="-128"/>
          <a:sym typeface="Arial" pitchFamily="-1" charset="0"/>
        </a:defRPr>
      </a:lvl7pPr>
      <a:lvl8pPr marL="1416050" algn="ctr" rtl="0" fontAlgn="base">
        <a:spcBef>
          <a:spcPct val="0"/>
        </a:spcBef>
        <a:spcAft>
          <a:spcPct val="0"/>
        </a:spcAft>
        <a:defRPr sz="3200">
          <a:solidFill>
            <a:srgbClr val="FFFF00"/>
          </a:solidFill>
          <a:latin typeface="Arial" pitchFamily="-1" charset="0"/>
          <a:ea typeface="ヒラギノ角ゴ ProN W3" pitchFamily="-1" charset="-128"/>
          <a:cs typeface="ヒラギノ角ゴ ProN W3" pitchFamily="-1" charset="-128"/>
          <a:sym typeface="Arial" pitchFamily="-1" charset="0"/>
        </a:defRPr>
      </a:lvl8pPr>
      <a:lvl9pPr marL="1873250" algn="ctr" rtl="0" fontAlgn="base">
        <a:spcBef>
          <a:spcPct val="0"/>
        </a:spcBef>
        <a:spcAft>
          <a:spcPct val="0"/>
        </a:spcAft>
        <a:defRPr sz="3200">
          <a:solidFill>
            <a:srgbClr val="FFFF00"/>
          </a:solidFill>
          <a:latin typeface="Arial" pitchFamily="-1" charset="0"/>
          <a:ea typeface="ヒラギノ角ゴ ProN W3" pitchFamily="-1" charset="-128"/>
          <a:cs typeface="ヒラギノ角ゴ ProN W3" pitchFamily="-1" charset="-128"/>
          <a:sym typeface="Arial" pitchFamily="-1" charset="0"/>
        </a:defRPr>
      </a:lvl9pPr>
    </p:titleStyle>
    <p:bodyStyle>
      <a:lvl1pPr marL="404813" indent="-360363" algn="l" rtl="0" eaLnBrk="0" fontAlgn="base" hangingPunct="0">
        <a:spcBef>
          <a:spcPts val="700"/>
        </a:spcBef>
        <a:spcAft>
          <a:spcPct val="0"/>
        </a:spcAft>
        <a:buSzPct val="100000"/>
        <a:buFont typeface="Arial" charset="0"/>
        <a:buChar char="•"/>
        <a:defRPr sz="3000">
          <a:solidFill>
            <a:schemeClr val="tx1"/>
          </a:solidFill>
          <a:latin typeface="+mn-lt"/>
          <a:ea typeface="+mn-ea"/>
          <a:cs typeface="+mn-cs"/>
          <a:sym typeface="Arial" charset="0"/>
        </a:defRPr>
      </a:lvl1pPr>
      <a:lvl2pPr marL="773113" indent="-300038" algn="l" rtl="0" eaLnBrk="0" fontAlgn="base" hangingPunct="0">
        <a:spcBef>
          <a:spcPts val="600"/>
        </a:spcBef>
        <a:spcAft>
          <a:spcPct val="0"/>
        </a:spcAft>
        <a:buSzPct val="100000"/>
        <a:buFont typeface="Arial" charset="0"/>
        <a:buChar char="–"/>
        <a:defRPr sz="2500">
          <a:solidFill>
            <a:schemeClr val="tx1"/>
          </a:solidFill>
          <a:latin typeface="+mn-lt"/>
          <a:ea typeface="+mn-ea"/>
          <a:cs typeface="+mn-cs"/>
          <a:sym typeface="Arial" charset="0"/>
        </a:defRPr>
      </a:lvl2pPr>
      <a:lvl3pPr marL="1193800" indent="-239713" algn="l" rtl="0" eaLnBrk="0" fontAlgn="base" hangingPunct="0">
        <a:spcBef>
          <a:spcPts val="500"/>
        </a:spcBef>
        <a:spcAft>
          <a:spcPct val="0"/>
        </a:spcAft>
        <a:buSzPct val="100000"/>
        <a:buFont typeface="Arial" charset="0"/>
        <a:buChar char="•"/>
        <a:defRPr sz="2100">
          <a:solidFill>
            <a:schemeClr val="tx1"/>
          </a:solidFill>
          <a:latin typeface="+mn-lt"/>
          <a:ea typeface="+mn-ea"/>
          <a:cs typeface="+mn-cs"/>
          <a:sym typeface="Arial" charset="0"/>
        </a:defRPr>
      </a:lvl3pPr>
      <a:lvl4pPr marL="1673225" indent="-238125" algn="l" rtl="0" eaLnBrk="0" fontAlgn="base" hangingPunct="0">
        <a:spcBef>
          <a:spcPts val="400"/>
        </a:spcBef>
        <a:spcAft>
          <a:spcPct val="0"/>
        </a:spcAft>
        <a:buSzPct val="100000"/>
        <a:buFont typeface="Arial" charset="0"/>
        <a:buChar char="–"/>
        <a:defRPr sz="1900">
          <a:solidFill>
            <a:schemeClr val="tx1"/>
          </a:solidFill>
          <a:latin typeface="+mn-lt"/>
          <a:ea typeface="+mn-ea"/>
          <a:cs typeface="+mn-cs"/>
          <a:sym typeface="Arial" charset="0"/>
        </a:defRPr>
      </a:lvl4pPr>
      <a:lvl5pPr marL="2155825" indent="-239713" algn="l" rtl="0" eaLnBrk="0" fontAlgn="base" hangingPunct="0">
        <a:spcBef>
          <a:spcPts val="400"/>
        </a:spcBef>
        <a:spcAft>
          <a:spcPct val="0"/>
        </a:spcAft>
        <a:buSzPct val="100000"/>
        <a:buFont typeface="Arial" charset="0"/>
        <a:buChar char="•"/>
        <a:defRPr sz="1900">
          <a:solidFill>
            <a:schemeClr val="tx1"/>
          </a:solidFill>
          <a:latin typeface="+mn-lt"/>
          <a:ea typeface="+mn-ea"/>
          <a:cs typeface="+mn-cs"/>
          <a:sym typeface="Arial" charset="0"/>
        </a:defRPr>
      </a:lvl5pPr>
      <a:lvl6pPr marL="2613025" indent="-239713" algn="l" rtl="0" fontAlgn="base">
        <a:spcBef>
          <a:spcPts val="400"/>
        </a:spcBef>
        <a:spcAft>
          <a:spcPct val="0"/>
        </a:spcAft>
        <a:buSzPct val="100000"/>
        <a:buFont typeface="Arial" pitchFamily="-1" charset="0"/>
        <a:buChar char="•"/>
        <a:defRPr sz="1900">
          <a:solidFill>
            <a:schemeClr val="tx1"/>
          </a:solidFill>
          <a:latin typeface="+mn-lt"/>
          <a:ea typeface="+mn-ea"/>
          <a:cs typeface="+mn-cs"/>
          <a:sym typeface="Arial" pitchFamily="-1" charset="0"/>
        </a:defRPr>
      </a:lvl6pPr>
      <a:lvl7pPr marL="3070225" indent="-239713" algn="l" rtl="0" fontAlgn="base">
        <a:spcBef>
          <a:spcPts val="400"/>
        </a:spcBef>
        <a:spcAft>
          <a:spcPct val="0"/>
        </a:spcAft>
        <a:buSzPct val="100000"/>
        <a:buFont typeface="Arial" pitchFamily="-1" charset="0"/>
        <a:buChar char="•"/>
        <a:defRPr sz="1900">
          <a:solidFill>
            <a:schemeClr val="tx1"/>
          </a:solidFill>
          <a:latin typeface="+mn-lt"/>
          <a:ea typeface="+mn-ea"/>
          <a:cs typeface="+mn-cs"/>
          <a:sym typeface="Arial" pitchFamily="-1" charset="0"/>
        </a:defRPr>
      </a:lvl7pPr>
      <a:lvl8pPr marL="3527425" indent="-239713" algn="l" rtl="0" fontAlgn="base">
        <a:spcBef>
          <a:spcPts val="400"/>
        </a:spcBef>
        <a:spcAft>
          <a:spcPct val="0"/>
        </a:spcAft>
        <a:buSzPct val="100000"/>
        <a:buFont typeface="Arial" pitchFamily="-1" charset="0"/>
        <a:buChar char="•"/>
        <a:defRPr sz="1900">
          <a:solidFill>
            <a:schemeClr val="tx1"/>
          </a:solidFill>
          <a:latin typeface="+mn-lt"/>
          <a:ea typeface="+mn-ea"/>
          <a:cs typeface="+mn-cs"/>
          <a:sym typeface="Arial" pitchFamily="-1" charset="0"/>
        </a:defRPr>
      </a:lvl8pPr>
      <a:lvl9pPr marL="3984625" indent="-239713" algn="l" rtl="0" fontAlgn="base">
        <a:spcBef>
          <a:spcPts val="400"/>
        </a:spcBef>
        <a:spcAft>
          <a:spcPct val="0"/>
        </a:spcAft>
        <a:buSzPct val="100000"/>
        <a:buFont typeface="Arial" pitchFamily="-1" charset="0"/>
        <a:buChar char="•"/>
        <a:defRPr sz="1900">
          <a:solidFill>
            <a:schemeClr val="tx1"/>
          </a:solidFill>
          <a:latin typeface="+mn-lt"/>
          <a:ea typeface="+mn-ea"/>
          <a:cs typeface="+mn-cs"/>
          <a:sym typeface="Arial" pitchFamily="-1"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me.umich.edu/~dnoll/primer2.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ph type="title"/>
          </p:nvPr>
        </p:nvSpPr>
        <p:spPr>
          <a:xfrm>
            <a:off x="76200" y="2286000"/>
            <a:ext cx="8991600" cy="796925"/>
          </a:xfrm>
        </p:spPr>
        <p:txBody>
          <a:bodyPr rIns="142874"/>
          <a:lstStyle/>
          <a:p>
            <a:pPr indent="0" eaLnBrk="1" hangingPunct="1"/>
            <a:r>
              <a:rPr lang="en-US" altLang="x-none" sz="3800" b="1">
                <a:solidFill>
                  <a:srgbClr val="FFB10E"/>
                </a:solidFill>
                <a:latin typeface="Calibri" charset="0"/>
              </a:rPr>
              <a:t>Quantifying the signal to noise of the data</a:t>
            </a:r>
            <a:endParaRPr lang="en-US" altLang="x-none" sz="3800" b="1">
              <a:solidFill>
                <a:srgbClr val="FFB10E"/>
              </a:solidFill>
              <a:latin typeface="Calibri" charset="0"/>
              <a:ea typeface="ヒラギノ角ゴ ProN W6"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100013"/>
            <a:ext cx="9144000" cy="814387"/>
          </a:xfrm>
        </p:spPr>
        <p:txBody>
          <a:bodyPr/>
          <a:lstStyle/>
          <a:p>
            <a:pPr indent="0" eaLnBrk="1" hangingPunct="1"/>
            <a:r>
              <a:rPr lang="en-US" altLang="x-none">
                <a:solidFill>
                  <a:srgbClr val="FFB10E"/>
                </a:solidFill>
              </a:rPr>
              <a:t>Relation between tSNR and functional effect size</a:t>
            </a:r>
          </a:p>
        </p:txBody>
      </p:sp>
      <p:pic>
        <p:nvPicPr>
          <p:cNvPr id="13314" name="Picture 2"/>
          <p:cNvPicPr>
            <a:picLocks noChangeAspect="1"/>
          </p:cNvPicPr>
          <p:nvPr/>
        </p:nvPicPr>
        <p:blipFill>
          <a:blip r:embed="rId2">
            <a:extLst>
              <a:ext uri="{28A0092B-C50C-407E-A947-70E740481C1C}">
                <a14:useLocalDpi xmlns:a14="http://schemas.microsoft.com/office/drawing/2010/main" val="0"/>
              </a:ext>
            </a:extLst>
          </a:blip>
          <a:srcRect t="52083"/>
          <a:stretch>
            <a:fillRect/>
          </a:stretch>
        </p:blipFill>
        <p:spPr bwMode="auto">
          <a:xfrm>
            <a:off x="1603375" y="914400"/>
            <a:ext cx="5937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511800"/>
            <a:ext cx="2701925" cy="1096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6" name="TextBox 4"/>
          <p:cNvSpPr txBox="1">
            <a:spLocks noChangeArrowheads="1"/>
          </p:cNvSpPr>
          <p:nvPr/>
        </p:nvSpPr>
        <p:spPr bwMode="auto">
          <a:xfrm>
            <a:off x="4343400" y="5678488"/>
            <a:ext cx="3929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1800">
                <a:latin typeface="Calibri" charset="0"/>
              </a:rPr>
              <a:t>TSNR increases with number of samples</a:t>
            </a:r>
          </a:p>
          <a:p>
            <a:pPr eaLnBrk="1" hangingPunct="1"/>
            <a:r>
              <a:rPr lang="en-US" altLang="x-none" sz="1800">
                <a:latin typeface="Calibri" charset="0"/>
              </a:rPr>
              <a:t>Decreases with functional effect size</a:t>
            </a:r>
          </a:p>
        </p:txBody>
      </p:sp>
      <p:sp>
        <p:nvSpPr>
          <p:cNvPr id="13317" name="TextBox 5"/>
          <p:cNvSpPr txBox="1">
            <a:spLocks noChangeArrowheads="1"/>
          </p:cNvSpPr>
          <p:nvPr/>
        </p:nvSpPr>
        <p:spPr bwMode="auto">
          <a:xfrm>
            <a:off x="5386388" y="6488113"/>
            <a:ext cx="3681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1800">
                <a:latin typeface="Calibri" charset="0"/>
              </a:rPr>
              <a:t>Murphy, Bodurka &amp; Bandettini 2007</a:t>
            </a:r>
          </a:p>
        </p:txBody>
      </p:sp>
      <p:cxnSp>
        <p:nvCxnSpPr>
          <p:cNvPr id="13318" name="Straight Connector 7"/>
          <p:cNvCxnSpPr>
            <a:cxnSpLocks noChangeShapeType="1"/>
          </p:cNvCxnSpPr>
          <p:nvPr/>
        </p:nvCxnSpPr>
        <p:spPr bwMode="auto">
          <a:xfrm>
            <a:off x="2209800" y="3657600"/>
            <a:ext cx="838200" cy="1588"/>
          </a:xfrm>
          <a:prstGeom prst="line">
            <a:avLst/>
          </a:prstGeom>
          <a:noFill/>
          <a:ln w="38100">
            <a:solidFill>
              <a:srgbClr val="4F81BD"/>
            </a:solidFill>
            <a:prstDash val="sysDash"/>
            <a:round/>
            <a:headEnd/>
            <a:tailEnd/>
          </a:ln>
          <a:extLst>
            <a:ext uri="{909E8E84-426E-40DD-AFC4-6F175D3DCCD1}">
              <a14:hiddenFill xmlns:a14="http://schemas.microsoft.com/office/drawing/2010/main">
                <a:noFill/>
              </a14:hiddenFill>
            </a:ext>
          </a:extLst>
        </p:spPr>
      </p:cxnSp>
      <p:cxnSp>
        <p:nvCxnSpPr>
          <p:cNvPr id="13319" name="Straight Connector 8"/>
          <p:cNvCxnSpPr>
            <a:cxnSpLocks noChangeShapeType="1"/>
          </p:cNvCxnSpPr>
          <p:nvPr/>
        </p:nvCxnSpPr>
        <p:spPr bwMode="auto">
          <a:xfrm rot="5400000" flipH="1" flipV="1">
            <a:off x="2362201" y="4343400"/>
            <a:ext cx="1371600" cy="3175"/>
          </a:xfrm>
          <a:prstGeom prst="line">
            <a:avLst/>
          </a:prstGeom>
          <a:noFill/>
          <a:ln w="38100">
            <a:solidFill>
              <a:srgbClr val="4F81BD"/>
            </a:solidFill>
            <a:prstDash val="sysDash"/>
            <a:round/>
            <a:headEnd/>
            <a:tailEnd/>
          </a:ln>
          <a:extLst>
            <a:ext uri="{909E8E84-426E-40DD-AFC4-6F175D3DCCD1}">
              <a14:hiddenFill xmlns:a14="http://schemas.microsoft.com/office/drawing/2010/main">
                <a:noFill/>
              </a14:hiddenFill>
            </a:ext>
          </a:extLst>
        </p:spPr>
      </p:cxnSp>
      <p:sp>
        <p:nvSpPr>
          <p:cNvPr id="13320" name="TextBox 10"/>
          <p:cNvSpPr txBox="1">
            <a:spLocks noChangeArrowheads="1"/>
          </p:cNvSpPr>
          <p:nvPr/>
        </p:nvSpPr>
        <p:spPr bwMode="auto">
          <a:xfrm>
            <a:off x="2895600" y="2971800"/>
            <a:ext cx="165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1200">
                <a:solidFill>
                  <a:srgbClr val="3366FF"/>
                </a:solidFill>
                <a:latin typeface="Calibri" charset="0"/>
              </a:rPr>
              <a:t>For an effect size of 1 %</a:t>
            </a:r>
          </a:p>
          <a:p>
            <a:pPr eaLnBrk="1" hangingPunct="1"/>
            <a:r>
              <a:rPr lang="en-US" altLang="x-none" sz="1200">
                <a:solidFill>
                  <a:srgbClr val="3366FF"/>
                </a:solidFill>
                <a:latin typeface="Calibri" charset="0"/>
              </a:rPr>
              <a:t>Need 300 time points</a:t>
            </a:r>
          </a:p>
          <a:p>
            <a:pPr eaLnBrk="1" hangingPunct="1"/>
            <a:r>
              <a:rPr lang="en-US" altLang="x-none" sz="1200">
                <a:solidFill>
                  <a:srgbClr val="3366FF"/>
                </a:solidFill>
                <a:latin typeface="Calibri" charset="0"/>
              </a:rPr>
              <a:t>for tSNR of 50 or larger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048000"/>
            <a:ext cx="3454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3"/>
          <p:cNvSpPr>
            <a:spLocks noChangeArrowheads="1"/>
          </p:cNvSpPr>
          <p:nvPr/>
        </p:nvSpPr>
        <p:spPr bwMode="auto">
          <a:xfrm>
            <a:off x="76200" y="304800"/>
            <a:ext cx="8991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3200" dirty="0">
                <a:solidFill>
                  <a:srgbClr val="FFB10E"/>
                </a:solidFill>
                <a:latin typeface="Calibri" charset="0"/>
              </a:rPr>
              <a:t>Physiological Noise in Oxygenation-Sensitive Magnetic Resonance Imaging</a:t>
            </a:r>
          </a:p>
          <a:p>
            <a:pPr eaLnBrk="1" hangingPunct="1"/>
            <a:r>
              <a:rPr lang="en-US" altLang="x-none" dirty="0">
                <a:solidFill>
                  <a:srgbClr val="FFB10E"/>
                </a:solidFill>
                <a:latin typeface="Calibri" charset="0"/>
              </a:rPr>
              <a:t>Gunnar </a:t>
            </a:r>
            <a:r>
              <a:rPr lang="en-US" altLang="x-none" dirty="0" err="1">
                <a:solidFill>
                  <a:srgbClr val="FFB10E"/>
                </a:solidFill>
                <a:latin typeface="Calibri" charset="0"/>
              </a:rPr>
              <a:t>Kru</a:t>
            </a:r>
            <a:r>
              <a:rPr lang="en-US" altLang="x-none" dirty="0">
                <a:solidFill>
                  <a:srgbClr val="FFB10E"/>
                </a:solidFill>
                <a:latin typeface="Calibri" charset="0"/>
              </a:rPr>
              <a:t> ̈</a:t>
            </a:r>
            <a:r>
              <a:rPr lang="en-US" altLang="x-none" dirty="0" err="1">
                <a:solidFill>
                  <a:srgbClr val="FFB10E"/>
                </a:solidFill>
                <a:latin typeface="Calibri" charset="0"/>
              </a:rPr>
              <a:t>ger</a:t>
            </a:r>
            <a:r>
              <a:rPr lang="en-US" altLang="x-none" dirty="0">
                <a:solidFill>
                  <a:srgbClr val="FFB10E"/>
                </a:solidFill>
                <a:latin typeface="Calibri" charset="0"/>
              </a:rPr>
              <a:t>* and Gary H. Glover</a:t>
            </a:r>
          </a:p>
          <a:p>
            <a:pPr eaLnBrk="1" hangingPunct="1"/>
            <a:r>
              <a:rPr lang="en-US" altLang="x-none" dirty="0">
                <a:solidFill>
                  <a:srgbClr val="FFB10E"/>
                </a:solidFill>
                <a:latin typeface="Calibri" charset="0"/>
              </a:rPr>
              <a:t>ISMRM 2001</a:t>
            </a:r>
          </a:p>
        </p:txBody>
      </p:sp>
      <p:sp>
        <p:nvSpPr>
          <p:cNvPr id="14339" name="TextBox 4"/>
          <p:cNvSpPr txBox="1">
            <a:spLocks noChangeArrowheads="1"/>
          </p:cNvSpPr>
          <p:nvPr/>
        </p:nvSpPr>
        <p:spPr bwMode="auto">
          <a:xfrm>
            <a:off x="533400" y="20574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latin typeface="Calibri" charset="0"/>
              </a:rPr>
              <a:t>In this paper Kruger &amp; Glover showed that the physiological noise is the limiting factor in BOLD imaging </a:t>
            </a:r>
          </a:p>
        </p:txBody>
      </p:sp>
      <p:sp>
        <p:nvSpPr>
          <p:cNvPr id="14340" name="TextBox 5"/>
          <p:cNvSpPr txBox="1">
            <a:spLocks noChangeArrowheads="1"/>
          </p:cNvSpPr>
          <p:nvPr/>
        </p:nvSpPr>
        <p:spPr bwMode="auto">
          <a:xfrm>
            <a:off x="228600" y="4419600"/>
            <a:ext cx="8763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latin typeface="Symbol" charset="2"/>
              </a:rPr>
              <a:t>s</a:t>
            </a:r>
            <a:r>
              <a:rPr lang="en-US" altLang="x-none" baseline="-25000"/>
              <a:t>T </a:t>
            </a:r>
            <a:r>
              <a:rPr lang="en-US" altLang="x-none">
                <a:latin typeface="Calibri" charset="0"/>
              </a:rPr>
              <a:t>Thermal noise</a:t>
            </a:r>
          </a:p>
          <a:p>
            <a:pPr eaLnBrk="1" hangingPunct="1"/>
            <a:r>
              <a:rPr lang="en-US" altLang="x-none">
                <a:latin typeface="Symbol" charset="2"/>
              </a:rPr>
              <a:t>s</a:t>
            </a:r>
            <a:r>
              <a:rPr lang="en-US" altLang="x-none" baseline="-25000"/>
              <a:t>s </a:t>
            </a:r>
            <a:r>
              <a:rPr lang="en-US" altLang="x-none">
                <a:latin typeface="Calibri" charset="0"/>
              </a:rPr>
              <a:t>Scanner noise (e.g. drift; imperfections in gradients)</a:t>
            </a:r>
          </a:p>
          <a:p>
            <a:pPr eaLnBrk="1" hangingPunct="1"/>
            <a:r>
              <a:rPr lang="en-US" altLang="x-none">
                <a:latin typeface="Symbol" charset="2"/>
              </a:rPr>
              <a:t>s</a:t>
            </a:r>
            <a:r>
              <a:rPr lang="en-US" altLang="x-none" baseline="-25000"/>
              <a:t>p </a:t>
            </a:r>
            <a:r>
              <a:rPr lang="en-US" altLang="x-none">
                <a:latin typeface="Calibri" charset="0"/>
              </a:rPr>
              <a:t>Physiological noise </a:t>
            </a:r>
            <a:r>
              <a:rPr lang="en-US" altLang="x-none" sz="1800">
                <a:latin typeface="Calibri" charset="0"/>
              </a:rPr>
              <a:t>arises from fluctuations in the basal cerebral metabolism, blood flow, and blood volume, but also from cardiac and respiratory functions that cause quasiperiodic oscillations in the vascular system, motion from subtle brain pulsatility, and magnetic field modulations. </a:t>
            </a:r>
          </a:p>
          <a:p>
            <a:pPr eaLnBrk="1" hangingPunct="1"/>
            <a:endParaRPr lang="en-US" altLang="x-none">
              <a:latin typeface="Calibri" charset="0"/>
            </a:endParaRPr>
          </a:p>
          <a:p>
            <a:pPr eaLnBrk="1" hangingPunct="1"/>
            <a:endParaRPr lang="en-US" altLang="x-none">
              <a:latin typeface="Calibri" charset="0"/>
            </a:endParaRPr>
          </a:p>
          <a:p>
            <a:pPr eaLnBrk="1" hangingPunct="1"/>
            <a:endParaRPr lang="en-US" altLang="x-none">
              <a:latin typeface="Calibri" charset="0"/>
            </a:endParaRPr>
          </a:p>
          <a:p>
            <a:pPr eaLnBrk="1" hangingPunct="1"/>
            <a:endParaRPr lang="en-US" altLang="x-none" baseline="-25000"/>
          </a:p>
          <a:p>
            <a:pPr eaLnBrk="1" hangingPunct="1"/>
            <a:endParaRPr lang="en-US" altLang="x-none"/>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8"/>
          <p:cNvSpPr>
            <a:spLocks noChangeArrowheads="1"/>
          </p:cNvSpPr>
          <p:nvPr/>
        </p:nvSpPr>
        <p:spPr bwMode="auto">
          <a:xfrm>
            <a:off x="2667000" y="2590800"/>
            <a:ext cx="5334000" cy="1600200"/>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endParaRPr lang="x-none" altLang="x-none"/>
          </a:p>
        </p:txBody>
      </p:sp>
      <p:sp>
        <p:nvSpPr>
          <p:cNvPr id="15362" name="Rectangle 3"/>
          <p:cNvSpPr>
            <a:spLocks noChangeArrowheads="1"/>
          </p:cNvSpPr>
          <p:nvPr/>
        </p:nvSpPr>
        <p:spPr bwMode="auto">
          <a:xfrm>
            <a:off x="76200" y="304800"/>
            <a:ext cx="8991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3200">
                <a:solidFill>
                  <a:srgbClr val="FFB10E"/>
                </a:solidFill>
                <a:latin typeface="Calibri" charset="0"/>
              </a:rPr>
              <a:t>Physiological Noise in Oxygenation-Sensitive Magnetic Resonance Imaging</a:t>
            </a:r>
          </a:p>
          <a:p>
            <a:pPr eaLnBrk="1" hangingPunct="1"/>
            <a:r>
              <a:rPr lang="en-US" altLang="x-none">
                <a:solidFill>
                  <a:srgbClr val="FFB10E"/>
                </a:solidFill>
                <a:latin typeface="Calibri" charset="0"/>
              </a:rPr>
              <a:t>Gunnar Kru ̈ger* and Gary H. Glover</a:t>
            </a:r>
          </a:p>
          <a:p>
            <a:pPr eaLnBrk="1" hangingPunct="1"/>
            <a:r>
              <a:rPr lang="en-US" altLang="x-none">
                <a:solidFill>
                  <a:srgbClr val="FFB10E"/>
                </a:solidFill>
                <a:latin typeface="Calibri" charset="0"/>
              </a:rPr>
              <a:t>ISMRM 2001</a:t>
            </a:r>
          </a:p>
        </p:txBody>
      </p:sp>
      <p:sp>
        <p:nvSpPr>
          <p:cNvPr id="15363" name="TextBox 4"/>
          <p:cNvSpPr txBox="1">
            <a:spLocks noChangeArrowheads="1"/>
          </p:cNvSpPr>
          <p:nvPr/>
        </p:nvSpPr>
        <p:spPr bwMode="auto">
          <a:xfrm>
            <a:off x="533400" y="20574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latin typeface="Calibri" charset="0"/>
              </a:rPr>
              <a:t>The problem is that the physiological noise (</a:t>
            </a:r>
            <a:r>
              <a:rPr lang="en-US" altLang="x-none">
                <a:latin typeface="Symbol" charset="2"/>
              </a:rPr>
              <a:t>s</a:t>
            </a:r>
            <a:r>
              <a:rPr lang="en-US" altLang="x-none" baseline="-25000"/>
              <a:t>p </a:t>
            </a:r>
            <a:r>
              <a:rPr lang="en-US" altLang="x-none">
                <a:latin typeface="Calibri" charset="0"/>
              </a:rPr>
              <a:t>) is signal (BOLD) dependent</a:t>
            </a:r>
          </a:p>
        </p:txBody>
      </p:sp>
      <mc:AlternateContent xmlns:mc="http://schemas.openxmlformats.org/markup-compatibility/2006">
        <mc:Choice xmlns:a14="http://schemas.microsoft.com/office/drawing/2010/main" Requires="a14">
          <p:sp>
            <p:nvSpPr>
              <p:cNvPr id="15364" name="TextBox 5"/>
              <p:cNvSpPr txBox="1">
                <a:spLocks noChangeArrowheads="1"/>
              </p:cNvSpPr>
              <p:nvPr/>
            </p:nvSpPr>
            <p:spPr bwMode="auto">
              <a:xfrm>
                <a:off x="228600" y="4191000"/>
                <a:ext cx="8763000" cy="3390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1800" dirty="0" smtClean="0">
                    <a:latin typeface="Calibri" charset="0"/>
                  </a:rPr>
                  <a:t>In contrast to the raw noise, the physiological noise is signal-dependent. </a:t>
                </a:r>
              </a:p>
              <a:p>
                <a:pPr eaLnBrk="1" hangingPunct="1"/>
                <a:r>
                  <a:rPr lang="en-US" altLang="x-none" sz="1800" dirty="0">
                    <a:latin typeface="Calibri" charset="0"/>
                  </a:rPr>
                  <a:t>They distinguish between two different physiological noise terms, </a:t>
                </a:r>
                <a:r>
                  <a:rPr lang="en-US" altLang="x-none" sz="1800" i="1" dirty="0">
                    <a:solidFill>
                      <a:srgbClr val="FFB10E"/>
                    </a:solidFill>
                    <a:latin typeface="Calibri" charset="0"/>
                  </a:rPr>
                  <a:t>B</a:t>
                </a:r>
                <a:r>
                  <a:rPr lang="en-US" altLang="x-none" sz="1800" i="1" dirty="0">
                    <a:latin typeface="Calibri" charset="0"/>
                  </a:rPr>
                  <a:t> </a:t>
                </a:r>
                <a:r>
                  <a:rPr lang="en-US" altLang="x-none" sz="1800" dirty="0">
                    <a:latin typeface="Calibri" charset="0"/>
                  </a:rPr>
                  <a:t>and </a:t>
                </a:r>
                <a:r>
                  <a:rPr lang="en-US" altLang="x-none" sz="1800" i="1" dirty="0">
                    <a:solidFill>
                      <a:srgbClr val="FFB10E"/>
                    </a:solidFill>
                    <a:latin typeface="Calibri" charset="0"/>
                  </a:rPr>
                  <a:t>NB</a:t>
                </a:r>
                <a:r>
                  <a:rPr lang="en-US" altLang="x-none" sz="1800" i="1" dirty="0">
                    <a:latin typeface="Calibri" charset="0"/>
                  </a:rPr>
                  <a:t> </a:t>
                </a:r>
                <a:r>
                  <a:rPr lang="en-US" altLang="x-none" sz="1800" dirty="0">
                    <a:latin typeface="Calibri" charset="0"/>
                  </a:rPr>
                  <a:t>.</a:t>
                </a:r>
              </a:p>
              <a:p>
                <a:pPr eaLnBrk="1" hangingPunct="1"/>
                <a:r>
                  <a:rPr lang="en-US" altLang="x-none" sz="1800" dirty="0">
                    <a:solidFill>
                      <a:srgbClr val="FFB10E"/>
                    </a:solidFill>
                    <a:latin typeface="Calibri" charset="0"/>
                  </a:rPr>
                  <a:t>B: </a:t>
                </a:r>
                <a:r>
                  <a:rPr lang="en-US" altLang="x-none" sz="1800" dirty="0">
                    <a:latin typeface="Calibri" charset="0"/>
                  </a:rPr>
                  <a:t>describes fluctuations in the transverse relaxation rate </a:t>
                </a:r>
                <a14:m>
                  <m:oMath xmlns:m="http://schemas.openxmlformats.org/officeDocument/2006/math">
                    <m:sSubSup>
                      <m:sSubSupPr>
                        <m:ctrlPr>
                          <a:rPr lang="en-US" altLang="x-none" sz="1800" i="1" smtClean="0">
                            <a:latin typeface="Cambria Math" charset="0"/>
                          </a:rPr>
                        </m:ctrlPr>
                      </m:sSubSupPr>
                      <m:e>
                        <m:r>
                          <a:rPr lang="en-US" altLang="x-none" sz="1800" b="0" i="1" smtClean="0">
                            <a:latin typeface="Cambria Math" charset="0"/>
                          </a:rPr>
                          <m:t>𝑅</m:t>
                        </m:r>
                      </m:e>
                      <m:sub>
                        <m:r>
                          <a:rPr lang="en-US" altLang="x-none" sz="1800" b="0" i="1" smtClean="0">
                            <a:latin typeface="Cambria Math" charset="0"/>
                          </a:rPr>
                          <m:t>2</m:t>
                        </m:r>
                      </m:sub>
                      <m:sup>
                        <m:r>
                          <a:rPr lang="en-US" altLang="x-none" sz="1800" b="0" i="1" smtClean="0">
                            <a:latin typeface="Cambria Math" charset="0"/>
                          </a:rPr>
                          <m:t>∗</m:t>
                        </m:r>
                      </m:sup>
                    </m:sSubSup>
                  </m:oMath>
                </a14:m>
                <a:r>
                  <a:rPr lang="en-US" altLang="x-none" sz="1800" dirty="0" smtClean="0">
                    <a:latin typeface="Calibri" charset="0"/>
                  </a:rPr>
                  <a:t> </a:t>
                </a:r>
                <a:r>
                  <a:rPr lang="en-US" altLang="x-none" sz="1800" dirty="0">
                    <a:latin typeface="Calibri" charset="0"/>
                  </a:rPr>
                  <a:t>that gives rise to small changes in </a:t>
                </a:r>
                <a:r>
                  <a:rPr lang="en-US" altLang="x-none" sz="1800" dirty="0" smtClean="0">
                    <a:latin typeface="Calibri" charset="0"/>
                  </a:rPr>
                  <a:t>the</a:t>
                </a:r>
                <a:r>
                  <a:rPr lang="en-US" altLang="x-none" sz="1800" dirty="0" smtClean="0"/>
                  <a:t> </a:t>
                </a:r>
                <a14:m>
                  <m:oMath xmlns:m="http://schemas.openxmlformats.org/officeDocument/2006/math">
                    <m:sSubSup>
                      <m:sSubSupPr>
                        <m:ctrlPr>
                          <a:rPr lang="en-US" altLang="x-none" sz="1800" i="1" smtClean="0">
                            <a:latin typeface="Cambria Math" charset="0"/>
                          </a:rPr>
                        </m:ctrlPr>
                      </m:sSubSupPr>
                      <m:e>
                        <m:r>
                          <a:rPr lang="en-US" altLang="x-none" sz="1800" b="0" i="1" smtClean="0">
                            <a:latin typeface="Cambria Math" charset="0"/>
                          </a:rPr>
                          <m:t>𝑇</m:t>
                        </m:r>
                      </m:e>
                      <m:sub>
                        <m:r>
                          <a:rPr lang="en-US" altLang="x-none" sz="1800" b="0" i="1" smtClean="0">
                            <a:latin typeface="Cambria Math" charset="0"/>
                          </a:rPr>
                          <m:t>2</m:t>
                        </m:r>
                      </m:sub>
                      <m:sup>
                        <m:r>
                          <a:rPr lang="en-US" altLang="x-none" sz="1800" b="0" i="1" smtClean="0">
                            <a:latin typeface="Cambria Math" charset="0"/>
                          </a:rPr>
                          <m:t>∗</m:t>
                        </m:r>
                      </m:sup>
                    </m:sSubSup>
                  </m:oMath>
                </a14:m>
                <a:r>
                  <a:rPr lang="en-US" altLang="x-none" sz="1800" dirty="0">
                    <a:latin typeface="Calibri" charset="0"/>
                  </a:rPr>
                  <a:t> weighted signal. These fluctuations, which are closely linked to brain physiology, are caused by the same mechanism that results in activation-induced signal changes in BOLD imaging</a:t>
                </a:r>
              </a:p>
              <a:p>
                <a:pPr eaLnBrk="1" hangingPunct="1"/>
                <a:endParaRPr lang="en-US" altLang="x-none" sz="1800" dirty="0">
                  <a:latin typeface="Calibri" charset="0"/>
                </a:endParaRPr>
              </a:p>
              <a:p>
                <a:pPr eaLnBrk="1" hangingPunct="1"/>
                <a:r>
                  <a:rPr lang="en-US" altLang="x-none" sz="1800" dirty="0">
                    <a:solidFill>
                      <a:srgbClr val="FFB10E"/>
                    </a:solidFill>
                    <a:latin typeface="Calibri" charset="0"/>
                  </a:rPr>
                  <a:t>NB: </a:t>
                </a:r>
                <a:r>
                  <a:rPr lang="en-US" altLang="x-none" sz="1800" dirty="0">
                    <a:latin typeface="Calibri" charset="0"/>
                  </a:rPr>
                  <a:t>arises from image-to-image signal fluctuations due to cardiac and respiratory functions and scanner imperfections that demonstrate no TE-dependency. </a:t>
                </a:r>
              </a:p>
              <a:p>
                <a:pPr eaLnBrk="1" hangingPunct="1"/>
                <a:endParaRPr lang="en-US" altLang="x-none" sz="1800" dirty="0">
                  <a:latin typeface="Calibri" charset="0"/>
                </a:endParaRPr>
              </a:p>
              <a:p>
                <a:pPr eaLnBrk="1" hangingPunct="1"/>
                <a:endParaRPr lang="en-US" altLang="x-none" sz="1800" baseline="-25000" dirty="0">
                  <a:latin typeface="Calibri" charset="0"/>
                </a:endParaRPr>
              </a:p>
              <a:p>
                <a:pPr eaLnBrk="1" hangingPunct="1"/>
                <a:endParaRPr lang="en-US" altLang="x-none" sz="1800" dirty="0">
                  <a:latin typeface="Calibri" charset="0"/>
                </a:endParaRPr>
              </a:p>
            </p:txBody>
          </p:sp>
        </mc:Choice>
        <mc:Fallback>
          <p:sp>
            <p:nvSpPr>
              <p:cNvPr id="15364" name="TextBox 5"/>
              <p:cNvSpPr txBox="1">
                <a:spLocks noRot="1" noChangeAspect="1" noMove="1" noResize="1" noEditPoints="1" noAdjustHandles="1" noChangeArrowheads="1" noChangeShapeType="1" noTextEdit="1"/>
              </p:cNvSpPr>
              <p:nvPr/>
            </p:nvSpPr>
            <p:spPr bwMode="auto">
              <a:xfrm>
                <a:off x="228600" y="4191000"/>
                <a:ext cx="8763000" cy="3390800"/>
              </a:xfrm>
              <a:prstGeom prst="rect">
                <a:avLst/>
              </a:prstGeom>
              <a:blipFill rotWithShape="0">
                <a:blip r:embed="rId2"/>
                <a:stretch>
                  <a:fillRect l="-626" t="-1079" r="-34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b="87430"/>
          <a:stretch>
            <a:fillRect/>
          </a:stretch>
        </p:blipFill>
        <p:spPr bwMode="auto">
          <a:xfrm>
            <a:off x="2819400" y="3581400"/>
            <a:ext cx="30353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p:cNvPicPr>
          <p:nvPr/>
        </p:nvPicPr>
        <p:blipFill>
          <a:blip r:embed="rId3">
            <a:extLst>
              <a:ext uri="{28A0092B-C50C-407E-A947-70E740481C1C}">
                <a14:useLocalDpi xmlns:a14="http://schemas.microsoft.com/office/drawing/2010/main" val="0"/>
              </a:ext>
            </a:extLst>
          </a:blip>
          <a:srcRect t="83240"/>
          <a:stretch>
            <a:fillRect/>
          </a:stretch>
        </p:blipFill>
        <p:spPr bwMode="auto">
          <a:xfrm>
            <a:off x="3048000" y="2667000"/>
            <a:ext cx="30353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581400"/>
            <a:ext cx="1714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6578600" cy="461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3"/>
          <p:cNvSpPr>
            <a:spLocks noChangeArrowheads="1"/>
          </p:cNvSpPr>
          <p:nvPr/>
        </p:nvSpPr>
        <p:spPr bwMode="auto">
          <a:xfrm>
            <a:off x="228600" y="609600"/>
            <a:ext cx="853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rgbClr val="FFB10E"/>
                </a:solidFill>
                <a:latin typeface="Calibri" charset="0"/>
              </a:rPr>
              <a:t>They derive and test the limiting achievable SNR for BOLD imaging</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ph type="title"/>
          </p:nvPr>
        </p:nvSpPr>
        <p:spPr>
          <a:xfrm>
            <a:off x="14288" y="0"/>
            <a:ext cx="9144000" cy="1193800"/>
          </a:xfrm>
        </p:spPr>
        <p:txBody>
          <a:bodyPr rIns="142874"/>
          <a:lstStyle/>
          <a:p>
            <a:pPr indent="0" eaLnBrk="1" hangingPunct="1"/>
            <a:r>
              <a:rPr lang="en-US" altLang="x-none" sz="3300">
                <a:solidFill>
                  <a:srgbClr val="FFB10E"/>
                </a:solidFill>
                <a:latin typeface="Arial Bold" charset="0"/>
                <a:sym typeface="Arial Bold" charset="0"/>
              </a:rPr>
              <a:t>Increase SNR by scanning at higher Teslas</a:t>
            </a:r>
            <a:endParaRPr lang="en-US" altLang="x-none" sz="3300">
              <a:solidFill>
                <a:srgbClr val="FFB10E"/>
              </a:solidFill>
              <a:latin typeface="Arial Bold" charset="0"/>
              <a:ea typeface="ヒラギノ角ゴ ProN W6" charset="-128"/>
              <a:sym typeface="Arial Bold" charset="0"/>
            </a:endParaRPr>
          </a:p>
        </p:txBody>
      </p:sp>
      <p:sp>
        <p:nvSpPr>
          <p:cNvPr id="17410" name="Rectangle 2"/>
          <p:cNvSpPr>
            <a:spLocks noChangeArrowheads="1"/>
          </p:cNvSpPr>
          <p:nvPr>
            <p:ph type="body" idx="1"/>
          </p:nvPr>
        </p:nvSpPr>
        <p:spPr>
          <a:xfrm>
            <a:off x="0" y="5195888"/>
            <a:ext cx="9144000" cy="1662112"/>
          </a:xfrm>
        </p:spPr>
        <p:txBody>
          <a:bodyPr rIns="142874"/>
          <a:lstStyle/>
          <a:p>
            <a:pPr eaLnBrk="1" hangingPunct="1">
              <a:lnSpc>
                <a:spcPct val="90000"/>
              </a:lnSpc>
            </a:pPr>
            <a:r>
              <a:rPr lang="en-US" altLang="x-none" sz="2200"/>
              <a:t>Although raw SNR goes up with field strength, so does thermal and physiological noise</a:t>
            </a:r>
          </a:p>
          <a:p>
            <a:pPr eaLnBrk="1" hangingPunct="1">
              <a:lnSpc>
                <a:spcPct val="90000"/>
              </a:lnSpc>
            </a:pPr>
            <a:r>
              <a:rPr lang="en-US" altLang="x-none" sz="2200"/>
              <a:t>Thus there are diminishing returns for increases in field strength</a:t>
            </a:r>
          </a:p>
        </p:txBody>
      </p:sp>
      <p:pic>
        <p:nvPicPr>
          <p:cNvPr id="1741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925513"/>
            <a:ext cx="5208588"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p:cNvSpPr>
          <p:nvPr/>
        </p:nvSpPr>
        <p:spPr bwMode="auto">
          <a:xfrm>
            <a:off x="1563688" y="4862513"/>
            <a:ext cx="6013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534988" indent="-495300"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1400">
                <a:solidFill>
                  <a:schemeClr val="tx1"/>
                </a:solidFill>
                <a:latin typeface="Arial Italic" charset="0"/>
                <a:sym typeface="Arial Italic" charset="0"/>
              </a:rPr>
              <a:t>Huettel, Song &amp; McCarthy, 2004, Functional Magnetic Resonance Imaging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ph type="title"/>
          </p:nvPr>
        </p:nvSpPr>
        <p:spPr>
          <a:xfrm>
            <a:off x="609600" y="271463"/>
            <a:ext cx="7772400" cy="796925"/>
          </a:xfrm>
        </p:spPr>
        <p:txBody>
          <a:bodyPr rIns="142874"/>
          <a:lstStyle/>
          <a:p>
            <a:pPr indent="0" eaLnBrk="1" hangingPunct="1"/>
            <a:r>
              <a:rPr lang="en-US" altLang="x-none" sz="4000">
                <a:solidFill>
                  <a:srgbClr val="FFB10E"/>
                </a:solidFill>
                <a:latin typeface="Calibri Bold" charset="0"/>
                <a:sym typeface="Calibri Bold" charset="0"/>
              </a:rPr>
              <a:t>Tradeoffs for improving SNR in fMRI</a:t>
            </a:r>
            <a:endParaRPr lang="en-US" altLang="x-none" sz="4000">
              <a:solidFill>
                <a:srgbClr val="FFB10E"/>
              </a:solidFill>
              <a:latin typeface="Calibri Bold" charset="0"/>
              <a:ea typeface="ヒラギノ角ゴ ProN W6" charset="-128"/>
              <a:sym typeface="Calibri Bold" charset="0"/>
            </a:endParaRPr>
          </a:p>
        </p:txBody>
      </p:sp>
      <p:graphicFrame>
        <p:nvGraphicFramePr>
          <p:cNvPr id="43010" name="Group 2"/>
          <p:cNvGraphicFramePr>
            <a:graphicFrameLocks noGrp="1"/>
          </p:cNvGraphicFramePr>
          <p:nvPr/>
        </p:nvGraphicFramePr>
        <p:xfrm>
          <a:off x="533400" y="1498600"/>
          <a:ext cx="8077200" cy="3873500"/>
        </p:xfrm>
        <a:graphic>
          <a:graphicData uri="http://schemas.openxmlformats.org/drawingml/2006/table">
            <a:tbl>
              <a:tblPr/>
              <a:tblGrid>
                <a:gridCol w="4343400"/>
                <a:gridCol w="3733800"/>
              </a:tblGrid>
              <a:tr h="365125">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rgbClr val="CFBBFE"/>
                          </a:solidFill>
                          <a:effectLst/>
                          <a:latin typeface="Calibri Bold" charset="0"/>
                          <a:ea typeface="ヒラギノ明朝 ProN W3" charset="-128"/>
                          <a:sym typeface="Calibri Bold" charset="0"/>
                        </a:rPr>
                        <a:t>PHYSICAL FACTORS</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rgbClr val="CFBBFE"/>
                          </a:solidFill>
                          <a:effectLst/>
                          <a:latin typeface="Calibri Bold" charset="0"/>
                          <a:ea typeface="ヒラギノ明朝 ProN W3" charset="-128"/>
                          <a:sym typeface="Calibri Bold" charset="0"/>
                        </a:rPr>
                        <a:t>SOLUTION &amp; TRADEOFF</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508000">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Thermal Noise (body &amp; system)</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Inherent – can</a:t>
                      </a:r>
                      <a:r>
                        <a:rPr kumimoji="0" lang="ja-JP" altLang="en-US" sz="1800" b="0" i="0" u="none" strike="noStrike" cap="none" normalizeH="0" baseline="0">
                          <a:ln>
                            <a:noFill/>
                          </a:ln>
                          <a:solidFill>
                            <a:schemeClr val="tx1"/>
                          </a:solidFill>
                          <a:effectLst/>
                          <a:latin typeface="Calibri" charset="0"/>
                          <a:ea typeface="ヒラギノ明朝 ProN W3" charset="-128"/>
                          <a:sym typeface="Calibri" charset="0"/>
                        </a:rPr>
                        <a:t>’</a:t>
                      </a:r>
                      <a:r>
                        <a:rPr kumimoji="0" lang="en-US" altLang="ja-JP" sz="1800" b="0" i="0" u="none" strike="noStrike" cap="none" normalizeH="0" baseline="0">
                          <a:ln>
                            <a:noFill/>
                          </a:ln>
                          <a:solidFill>
                            <a:schemeClr val="tx1"/>
                          </a:solidFill>
                          <a:effectLst/>
                          <a:latin typeface="Calibri" charset="0"/>
                          <a:ea typeface="ヒラギノ明朝 ProN W3" charset="-128"/>
                          <a:sym typeface="Calibri" charset="0"/>
                        </a:rPr>
                        <a:t>t change</a:t>
                      </a:r>
                      <a:endPar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endParaRP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41363">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Magnet Strength</a:t>
                      </a:r>
                    </a:p>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e.g. 1.5T</a:t>
                      </a:r>
                      <a:r>
                        <a:rPr kumimoji="0" lang="en-US" altLang="x-none" sz="1400" b="0" i="0" u="none" strike="noStrike" cap="none" normalizeH="0" baseline="0">
                          <a:ln>
                            <a:noFill/>
                          </a:ln>
                          <a:solidFill>
                            <a:schemeClr val="tx1"/>
                          </a:solidFill>
                          <a:effectLst/>
                          <a:latin typeface="Times New Roman" charset="0"/>
                          <a:ea typeface="ヒラギノ明朝 ProN W3" charset="-128"/>
                          <a:sym typeface="Times New Roman" charset="0"/>
                        </a:rPr>
                        <a:t> </a:t>
                      </a:r>
                      <a:r>
                        <a:rPr kumimoji="0" lang="en-US" altLang="x-none" sz="1400" b="0" i="0" u="none" strike="noStrike" cap="none" normalizeH="0" baseline="0">
                          <a:ln>
                            <a:noFill/>
                          </a:ln>
                          <a:solidFill>
                            <a:schemeClr val="tx1"/>
                          </a:solidFill>
                          <a:effectLst/>
                          <a:latin typeface="Symbol" charset="2"/>
                          <a:ea typeface="ヒラギノ明朝 ProN W3" charset="-128"/>
                          <a:sym typeface="Symbol" charset="2"/>
                        </a:rPr>
                        <a:t>→</a:t>
                      </a:r>
                      <a:r>
                        <a:rPr kumimoji="0" lang="en-US" altLang="x-none" sz="1400" b="0" i="0" u="none" strike="noStrike" cap="none" normalizeH="0" baseline="0">
                          <a:ln>
                            <a:noFill/>
                          </a:ln>
                          <a:solidFill>
                            <a:schemeClr val="tx1"/>
                          </a:solidFill>
                          <a:effectLst/>
                          <a:latin typeface="Times New Roman" charset="0"/>
                          <a:ea typeface="ヒラギノ明朝 ProN W3" charset="-128"/>
                          <a:sym typeface="Times New Roman" charset="0"/>
                        </a:rPr>
                        <a:t> </a:t>
                      </a: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4T gives 2-4X increase in SNR</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Use higher field magnet</a:t>
                      </a:r>
                    </a:p>
                    <a:p>
                      <a:pPr marL="39688" marR="0" lvl="0" indent="0" algn="l" defTabSz="914400" rtl="0" eaLnBrk="1" fontAlgn="base" latinLnBrk="0" hangingPunct="1">
                        <a:lnSpc>
                          <a:spcPct val="100000"/>
                        </a:lnSpc>
                        <a:spcBef>
                          <a:spcPct val="0"/>
                        </a:spcBef>
                        <a:spcAft>
                          <a:spcPct val="0"/>
                        </a:spcAft>
                        <a:buClr>
                          <a:srgbClr val="FFFFFF"/>
                        </a:buClr>
                        <a:buSzPct val="100000"/>
                        <a:buFont typeface="Times New Roman" charset="0"/>
                        <a:buChar char="•"/>
                        <a:tabLst/>
                      </a:pPr>
                      <a:r>
                        <a:rPr kumimoji="0" lang="en-US" altLang="x-none" sz="1200" b="0" i="0" u="none" strike="noStrike" cap="none" normalizeH="0" baseline="0">
                          <a:ln>
                            <a:noFill/>
                          </a:ln>
                          <a:solidFill>
                            <a:schemeClr val="tx1"/>
                          </a:solidFill>
                          <a:effectLst/>
                          <a:latin typeface="Calibri" charset="0"/>
                          <a:ea typeface="ヒラギノ明朝 ProN W3" charset="-128"/>
                          <a:sym typeface="Calibri" charset="0"/>
                        </a:rPr>
                        <a:t> additional cost and maintenance</a:t>
                      </a:r>
                    </a:p>
                    <a:p>
                      <a:pPr marL="39688" marR="0" lvl="0" indent="0" algn="l" defTabSz="914400" rtl="0" eaLnBrk="1" fontAlgn="base" latinLnBrk="0" hangingPunct="1">
                        <a:lnSpc>
                          <a:spcPct val="100000"/>
                        </a:lnSpc>
                        <a:spcBef>
                          <a:spcPct val="0"/>
                        </a:spcBef>
                        <a:spcAft>
                          <a:spcPct val="0"/>
                        </a:spcAft>
                        <a:buClr>
                          <a:srgbClr val="FFFFFF"/>
                        </a:buClr>
                        <a:buSzPct val="100000"/>
                        <a:buFont typeface="Times New Roman" charset="0"/>
                        <a:buChar char="•"/>
                        <a:tabLst/>
                      </a:pPr>
                      <a:r>
                        <a:rPr kumimoji="0" lang="en-US" altLang="x-none" sz="1200" b="0" i="0" u="none" strike="noStrike" cap="none" normalizeH="0" baseline="0">
                          <a:ln>
                            <a:noFill/>
                          </a:ln>
                          <a:solidFill>
                            <a:schemeClr val="tx1"/>
                          </a:solidFill>
                          <a:effectLst/>
                          <a:latin typeface="Calibri" charset="0"/>
                          <a:ea typeface="ヒラギノ明朝 ProN W3" charset="-128"/>
                          <a:sym typeface="Calibri" charset="0"/>
                        </a:rPr>
                        <a:t> physiological noise may increase</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71525">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Coil</a:t>
                      </a:r>
                    </a:p>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400" b="0" i="0" u="none" strike="noStrike" cap="none" normalizeH="0" baseline="0">
                          <a:ln>
                            <a:noFill/>
                          </a:ln>
                          <a:solidFill>
                            <a:schemeClr val="tx1"/>
                          </a:solidFill>
                          <a:effectLst/>
                          <a:latin typeface="Calibri" charset="0"/>
                          <a:ea typeface="ヒラギノ明朝 ProN W3" charset="-128"/>
                          <a:sym typeface="Calibri" charset="0"/>
                        </a:rPr>
                        <a:t>e.g., head</a:t>
                      </a:r>
                      <a:r>
                        <a:rPr kumimoji="0" lang="en-US" altLang="x-none" sz="1400" b="0" i="0" u="none" strike="noStrike" cap="none" normalizeH="0" baseline="0">
                          <a:ln>
                            <a:noFill/>
                          </a:ln>
                          <a:solidFill>
                            <a:schemeClr val="tx1"/>
                          </a:solidFill>
                          <a:effectLst/>
                          <a:latin typeface="Times New Roman" charset="0"/>
                          <a:ea typeface="ヒラギノ明朝 ProN W3" charset="-128"/>
                          <a:sym typeface="Times New Roman" charset="0"/>
                        </a:rPr>
                        <a:t> </a:t>
                      </a:r>
                      <a:r>
                        <a:rPr kumimoji="0" lang="en-US" altLang="x-none" sz="1400" b="0" i="0" u="none" strike="noStrike" cap="none" normalizeH="0" baseline="0">
                          <a:ln>
                            <a:noFill/>
                          </a:ln>
                          <a:solidFill>
                            <a:schemeClr val="tx1"/>
                          </a:solidFill>
                          <a:effectLst/>
                          <a:latin typeface="Symbol" charset="2"/>
                          <a:ea typeface="ヒラギノ明朝 ProN W3" charset="-128"/>
                          <a:sym typeface="Symbol" charset="2"/>
                        </a:rPr>
                        <a:t>→</a:t>
                      </a:r>
                      <a:r>
                        <a:rPr kumimoji="0" lang="en-US" altLang="x-none" sz="1400" b="0" i="0" u="none" strike="noStrike" cap="none" normalizeH="0" baseline="0">
                          <a:ln>
                            <a:noFill/>
                          </a:ln>
                          <a:solidFill>
                            <a:schemeClr val="tx1"/>
                          </a:solidFill>
                          <a:effectLst/>
                          <a:latin typeface="Times New Roman" charset="0"/>
                          <a:ea typeface="ヒラギノ明朝 ProN W3" charset="-128"/>
                          <a:sym typeface="Times New Roman" charset="0"/>
                        </a:rPr>
                        <a:t> </a:t>
                      </a: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s</a:t>
                      </a:r>
                      <a:r>
                        <a:rPr kumimoji="0" lang="en-US" altLang="x-none" sz="1400" b="0" i="0" u="none" strike="noStrike" cap="none" normalizeH="0" baseline="0">
                          <a:ln>
                            <a:noFill/>
                          </a:ln>
                          <a:solidFill>
                            <a:schemeClr val="tx1"/>
                          </a:solidFill>
                          <a:effectLst/>
                          <a:latin typeface="Calibri" charset="0"/>
                          <a:ea typeface="ヒラギノ明朝 ProN W3" charset="-128"/>
                          <a:sym typeface="Calibri" charset="0"/>
                        </a:rPr>
                        <a:t>urface coil gives ~2+X increase in SNR</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Use surface coil</a:t>
                      </a:r>
                    </a:p>
                    <a:p>
                      <a:pPr marL="39688" marR="0" lvl="0" indent="0" algn="l" defTabSz="914400" rtl="0" eaLnBrk="1" fontAlgn="base" latinLnBrk="0" hangingPunct="1">
                        <a:lnSpc>
                          <a:spcPct val="100000"/>
                        </a:lnSpc>
                        <a:spcBef>
                          <a:spcPct val="0"/>
                        </a:spcBef>
                        <a:spcAft>
                          <a:spcPct val="0"/>
                        </a:spcAft>
                        <a:buClr>
                          <a:srgbClr val="FFFFFF"/>
                        </a:buClr>
                        <a:buSzPct val="100000"/>
                        <a:buFont typeface="Times New Roman" charset="0"/>
                        <a:buChar char="•"/>
                        <a:tabLst/>
                      </a:pPr>
                      <a:r>
                        <a:rPr kumimoji="0" lang="en-US" altLang="x-none" sz="1200" b="0" i="0" u="none" strike="noStrike" cap="none" normalizeH="0" baseline="0">
                          <a:ln>
                            <a:noFill/>
                          </a:ln>
                          <a:solidFill>
                            <a:schemeClr val="tx1"/>
                          </a:solidFill>
                          <a:effectLst/>
                          <a:latin typeface="Calibri" charset="0"/>
                          <a:ea typeface="ヒラギノ明朝 ProN W3" charset="-128"/>
                          <a:sym typeface="Calibri" charset="0"/>
                        </a:rPr>
                        <a:t> Lose other brain areas</a:t>
                      </a:r>
                    </a:p>
                    <a:p>
                      <a:pPr marL="39688" marR="0" lvl="0" indent="0" algn="l" defTabSz="914400" rtl="0" eaLnBrk="1" fontAlgn="base" latinLnBrk="0" hangingPunct="1">
                        <a:lnSpc>
                          <a:spcPct val="100000"/>
                        </a:lnSpc>
                        <a:spcBef>
                          <a:spcPct val="0"/>
                        </a:spcBef>
                        <a:spcAft>
                          <a:spcPct val="0"/>
                        </a:spcAft>
                        <a:buClr>
                          <a:srgbClr val="FFFFFF"/>
                        </a:buClr>
                        <a:buSzPct val="100000"/>
                        <a:buFont typeface="Times New Roman" charset="0"/>
                        <a:buChar char="•"/>
                        <a:tabLst/>
                      </a:pPr>
                      <a:r>
                        <a:rPr kumimoji="0" lang="en-US" altLang="x-none" sz="1200" b="0" i="0" u="none" strike="noStrike" cap="none" normalizeH="0" baseline="0">
                          <a:ln>
                            <a:noFill/>
                          </a:ln>
                          <a:solidFill>
                            <a:schemeClr val="tx1"/>
                          </a:solidFill>
                          <a:effectLst/>
                          <a:latin typeface="Calibri" charset="0"/>
                          <a:ea typeface="ヒラギノ明朝 ProN W3" charset="-128"/>
                          <a:sym typeface="Calibri" charset="0"/>
                        </a:rPr>
                        <a:t> Lose homogeneity</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71525">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Voxel size</a:t>
                      </a:r>
                    </a:p>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400" b="0" i="0" u="none" strike="noStrike" cap="none" normalizeH="0" baseline="0">
                          <a:ln>
                            <a:noFill/>
                          </a:ln>
                          <a:solidFill>
                            <a:schemeClr val="tx1"/>
                          </a:solidFill>
                          <a:effectLst/>
                          <a:latin typeface="Calibri" charset="0"/>
                          <a:ea typeface="ヒラギノ明朝 ProN W3" charset="-128"/>
                          <a:sym typeface="Calibri" charset="0"/>
                        </a:rPr>
                        <a:t>e.g., doubling slice thickness increases SNR by sqrt(2)</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Use larger voxel size</a:t>
                      </a:r>
                    </a:p>
                    <a:p>
                      <a:pPr marL="39688" marR="0" lvl="0" indent="0" algn="l" defTabSz="914400" rtl="0" eaLnBrk="1" fontAlgn="base" latinLnBrk="0" hangingPunct="1">
                        <a:lnSpc>
                          <a:spcPct val="100000"/>
                        </a:lnSpc>
                        <a:spcBef>
                          <a:spcPct val="0"/>
                        </a:spcBef>
                        <a:spcAft>
                          <a:spcPct val="0"/>
                        </a:spcAft>
                        <a:buClr>
                          <a:srgbClr val="FFFFFF"/>
                        </a:buClr>
                        <a:buSzPct val="100000"/>
                        <a:buFont typeface="Times New Roman" charset="0"/>
                        <a:buChar char="•"/>
                        <a:tabLst/>
                      </a:pPr>
                      <a:r>
                        <a:rPr kumimoji="0" lang="en-US" altLang="x-none" sz="1400" b="0" i="0" u="none" strike="noStrike" cap="none" normalizeH="0" baseline="0">
                          <a:ln>
                            <a:noFill/>
                          </a:ln>
                          <a:solidFill>
                            <a:schemeClr val="tx1"/>
                          </a:solidFill>
                          <a:effectLst/>
                          <a:latin typeface="Calibri" charset="0"/>
                          <a:ea typeface="ヒラギノ明朝 ProN W3" charset="-128"/>
                          <a:sym typeface="Calibri" charset="0"/>
                        </a:rPr>
                        <a:t> Lose resolution</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704850">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a:ln>
                            <a:noFill/>
                          </a:ln>
                          <a:solidFill>
                            <a:schemeClr val="tx1"/>
                          </a:solidFill>
                          <a:effectLst/>
                          <a:latin typeface="Calibri" charset="0"/>
                          <a:ea typeface="ヒラギノ明朝 ProN W3" charset="-128"/>
                          <a:sym typeface="Calibri" charset="0"/>
                        </a:rPr>
                        <a:t>Sampling time</a:t>
                      </a:r>
                    </a:p>
                  </a:txBody>
                  <a:tcPr marL="50800" marR="50800" marT="50800" marB="50800" horzOverflow="overflow">
                    <a:lnL w="28575"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lvl1pPr marL="39688" eaLnBrk="0" hangingPunct="0">
                        <a:spcBef>
                          <a:spcPts val="700"/>
                        </a:spcBef>
                        <a:buSzPct val="100000"/>
                        <a:buFont typeface="Arial" charset="0"/>
                        <a:defRPr sz="2600">
                          <a:solidFill>
                            <a:schemeClr val="tx1"/>
                          </a:solidFill>
                          <a:latin typeface="Arial" charset="0"/>
                          <a:ea typeface="ヒラギノ角ゴ ProN W3" charset="-128"/>
                          <a:sym typeface="Arial" charset="0"/>
                        </a:defRPr>
                      </a:lvl1pPr>
                      <a:lvl2pPr marL="742950" indent="-285750" eaLnBrk="0" hangingPunct="0">
                        <a:spcBef>
                          <a:spcPts val="600"/>
                        </a:spcBef>
                        <a:buSzPct val="100000"/>
                        <a:buFont typeface="Arial" charset="0"/>
                        <a:defRPr sz="2100">
                          <a:solidFill>
                            <a:schemeClr val="tx1"/>
                          </a:solidFill>
                          <a:latin typeface="Arial" charset="0"/>
                          <a:ea typeface="ヒラギノ角ゴ ProN W3" charset="-128"/>
                          <a:sym typeface="Arial" charset="0"/>
                        </a:defRPr>
                      </a:lvl2pPr>
                      <a:lvl3pPr marL="1143000" indent="-228600" eaLnBrk="0" hangingPunct="0">
                        <a:spcBef>
                          <a:spcPts val="500"/>
                        </a:spcBef>
                        <a:buSzPct val="100000"/>
                        <a:buFont typeface="Arial" charset="0"/>
                        <a:defRPr sz="1900">
                          <a:solidFill>
                            <a:schemeClr val="tx1"/>
                          </a:solidFill>
                          <a:latin typeface="Arial" charset="0"/>
                          <a:ea typeface="ヒラギノ角ゴ ProN W3" charset="-128"/>
                          <a:sym typeface="Arial" charset="0"/>
                        </a:defRPr>
                      </a:lvl3pPr>
                      <a:lvl4pPr marL="16002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4pPr>
                      <a:lvl5pPr marL="2057400" indent="-228600" eaLnBrk="0" hangingPunct="0">
                        <a:spcBef>
                          <a:spcPts val="400"/>
                        </a:spcBef>
                        <a:buSzPct val="100000"/>
                        <a:buFont typeface="Arial" charset="0"/>
                        <a:defRPr sz="1700">
                          <a:solidFill>
                            <a:schemeClr val="tx1"/>
                          </a:solidFill>
                          <a:latin typeface="Arial" charset="0"/>
                          <a:ea typeface="ヒラギノ角ゴ ProN W3" charset="-128"/>
                          <a:sym typeface="Arial" charset="0"/>
                        </a:defRPr>
                      </a:lvl5pPr>
                      <a:lvl6pPr marL="25146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6pPr>
                      <a:lvl7pPr marL="29718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7pPr>
                      <a:lvl8pPr marL="34290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8pPr>
                      <a:lvl9pPr marL="3886200" indent="-228600" eaLnBrk="0" fontAlgn="base" hangingPunct="0">
                        <a:spcBef>
                          <a:spcPts val="400"/>
                        </a:spcBef>
                        <a:spcAft>
                          <a:spcPct val="0"/>
                        </a:spcAft>
                        <a:buSzPct val="100000"/>
                        <a:buFont typeface="Arial" charset="0"/>
                        <a:defRPr sz="1700">
                          <a:solidFill>
                            <a:schemeClr val="tx1"/>
                          </a:solidFill>
                          <a:latin typeface="Arial" charset="0"/>
                          <a:ea typeface="ヒラギノ角ゴ ProN W3" charset="-128"/>
                          <a:sym typeface="Arial" charset="0"/>
                        </a:defRPr>
                      </a:lvl9pPr>
                    </a:lstStyle>
                    <a:p>
                      <a:pPr marL="39688" marR="0" lvl="0" indent="0" algn="l" defTabSz="914400" rtl="0" eaLnBrk="1" fontAlgn="base" latinLnBrk="0" hangingPunct="1">
                        <a:lnSpc>
                          <a:spcPct val="100000"/>
                        </a:lnSpc>
                        <a:spcBef>
                          <a:spcPct val="0"/>
                        </a:spcBef>
                        <a:spcAft>
                          <a:spcPct val="0"/>
                        </a:spcAft>
                        <a:buClrTx/>
                        <a:buSzPct val="100000"/>
                        <a:buFont typeface="Arial" charset="0"/>
                        <a:buNone/>
                        <a:tabLst/>
                      </a:pPr>
                      <a:r>
                        <a:rPr kumimoji="0" lang="en-US" altLang="x-none" sz="1800" b="0" i="0" u="none" strike="noStrike" cap="none" normalizeH="0" baseline="0" dirty="0">
                          <a:ln>
                            <a:noFill/>
                          </a:ln>
                          <a:solidFill>
                            <a:schemeClr val="tx1"/>
                          </a:solidFill>
                          <a:effectLst/>
                          <a:latin typeface="Calibri" charset="0"/>
                          <a:ea typeface="ヒラギノ明朝 ProN W3" charset="-128"/>
                          <a:sym typeface="Calibri" charset="0"/>
                        </a:rPr>
                        <a:t>Longer scan sessions</a:t>
                      </a:r>
                    </a:p>
                    <a:p>
                      <a:pPr marL="39688" marR="0" lvl="0" indent="0" algn="l" defTabSz="914400" rtl="0" eaLnBrk="1" fontAlgn="base" latinLnBrk="0" hangingPunct="1">
                        <a:lnSpc>
                          <a:spcPct val="100000"/>
                        </a:lnSpc>
                        <a:spcBef>
                          <a:spcPct val="0"/>
                        </a:spcBef>
                        <a:spcAft>
                          <a:spcPct val="0"/>
                        </a:spcAft>
                        <a:buClr>
                          <a:srgbClr val="FFFFFF"/>
                        </a:buClr>
                        <a:buSzPct val="100000"/>
                        <a:buFont typeface="Times New Roman" charset="0"/>
                        <a:buChar char="•"/>
                        <a:tabLst/>
                      </a:pPr>
                      <a:r>
                        <a:rPr kumimoji="0" lang="en-US" altLang="x-none" sz="1200" b="0" i="0" u="none" strike="noStrike" cap="none" normalizeH="0" baseline="0" dirty="0">
                          <a:ln>
                            <a:noFill/>
                          </a:ln>
                          <a:solidFill>
                            <a:schemeClr val="tx1"/>
                          </a:solidFill>
                          <a:effectLst/>
                          <a:latin typeface="Calibri" charset="0"/>
                          <a:ea typeface="ヒラギノ明朝 ProN W3" charset="-128"/>
                          <a:sym typeface="Calibri" charset="0"/>
                        </a:rPr>
                        <a:t> additional time, money and subject discomfort</a:t>
                      </a:r>
                    </a:p>
                  </a:txBody>
                  <a:tcPr marL="50800" marR="50800" marT="50800" marB="50800" horzOverflow="overflow">
                    <a:lnL w="127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8457" name="Rectangle 47"/>
          <p:cNvSpPr>
            <a:spLocks/>
          </p:cNvSpPr>
          <p:nvPr/>
        </p:nvSpPr>
        <p:spPr bwMode="auto">
          <a:xfrm>
            <a:off x="179388" y="6381750"/>
            <a:ext cx="22447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1200">
                <a:solidFill>
                  <a:schemeClr val="tx1"/>
                </a:solidFill>
                <a:latin typeface="Calibri Italic" charset="0"/>
                <a:sym typeface="Calibri Italic" charset="0"/>
              </a:rPr>
              <a:t>Source: </a:t>
            </a:r>
            <a:r>
              <a:rPr lang="en-US" altLang="x-none" sz="1200" u="sng">
                <a:solidFill>
                  <a:schemeClr val="tx1"/>
                </a:solidFill>
                <a:latin typeface="Calibri Italic" charset="0"/>
                <a:sym typeface="Calibri Italic" charset="0"/>
                <a:hlinkClick r:id="rId2"/>
              </a:rPr>
              <a:t>Doug Noll</a:t>
            </a:r>
            <a:r>
              <a:rPr lang="ja-JP" altLang="en-US" sz="1200" u="sng">
                <a:solidFill>
                  <a:schemeClr val="tx1"/>
                </a:solidFill>
                <a:latin typeface="Calibri Italic" charset="0"/>
                <a:sym typeface="Calibri Italic" charset="0"/>
                <a:hlinkClick r:id="rId2"/>
              </a:rPr>
              <a:t>’</a:t>
            </a:r>
            <a:r>
              <a:rPr lang="en-US" altLang="ja-JP" sz="1200" u="sng">
                <a:solidFill>
                  <a:schemeClr val="tx1"/>
                </a:solidFill>
                <a:latin typeface="Calibri Italic" charset="0"/>
                <a:sym typeface="Calibri Italic" charset="0"/>
                <a:hlinkClick r:id="rId2"/>
              </a:rPr>
              <a:t>s online tutorial</a:t>
            </a:r>
            <a:endParaRPr lang="en-US" altLang="x-none" sz="1200" u="sng">
              <a:solidFill>
                <a:schemeClr val="tx1"/>
              </a:solidFill>
              <a:latin typeface="Calibri Italic" charset="0"/>
              <a:sym typeface="Calibri Italic"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1725" y="260350"/>
            <a:ext cx="12207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0" name="Rectangle 2"/>
          <p:cNvSpPr>
            <a:spLocks noGrp="1" noChangeArrowheads="1"/>
          </p:cNvSpPr>
          <p:nvPr>
            <p:ph type="title"/>
          </p:nvPr>
        </p:nvSpPr>
        <p:spPr>
          <a:xfrm>
            <a:off x="611188" y="0"/>
            <a:ext cx="7772400" cy="812800"/>
          </a:xfrm>
        </p:spPr>
        <p:txBody>
          <a:bodyPr rIns="142874"/>
          <a:lstStyle/>
          <a:p>
            <a:pPr indent="0" eaLnBrk="1" hangingPunct="1"/>
            <a:r>
              <a:rPr lang="en-US" altLang="x-none" sz="3600">
                <a:solidFill>
                  <a:srgbClr val="FEBB64"/>
                </a:solidFill>
                <a:latin typeface="Arial Bold" charset="0"/>
                <a:sym typeface="Arial Bold" charset="0"/>
              </a:rPr>
              <a:t>Know Thy Data</a:t>
            </a:r>
            <a:endParaRPr lang="en-US" altLang="x-none" sz="3600">
              <a:solidFill>
                <a:srgbClr val="FEBB64"/>
              </a:solidFill>
              <a:latin typeface="Arial Bold" charset="0"/>
              <a:ea typeface="ヒラギノ角ゴ ProN W6" charset="-128"/>
              <a:sym typeface="Arial Bold" charset="0"/>
            </a:endParaRPr>
          </a:p>
        </p:txBody>
      </p:sp>
      <p:sp>
        <p:nvSpPr>
          <p:cNvPr id="22531" name="Rectangle 3"/>
          <p:cNvSpPr>
            <a:spLocks noGrp="1" noChangeArrowheads="1"/>
          </p:cNvSpPr>
          <p:nvPr>
            <p:ph type="body" idx="1"/>
          </p:nvPr>
        </p:nvSpPr>
        <p:spPr>
          <a:xfrm>
            <a:off x="560388" y="876300"/>
            <a:ext cx="8353425" cy="6019800"/>
          </a:xfrm>
        </p:spPr>
        <p:txBody>
          <a:bodyPr rIns="142874"/>
          <a:lstStyle/>
          <a:p>
            <a:pPr eaLnBrk="1" hangingPunct="1">
              <a:lnSpc>
                <a:spcPct val="90000"/>
              </a:lnSpc>
              <a:buClr>
                <a:srgbClr val="C9BCF2"/>
              </a:buClr>
            </a:pPr>
            <a:r>
              <a:rPr lang="en-US" altLang="x-none" sz="2400">
                <a:solidFill>
                  <a:srgbClr val="C9BCF2"/>
                </a:solidFill>
              </a:rPr>
              <a:t>Inspect raw functional images</a:t>
            </a:r>
          </a:p>
          <a:p>
            <a:pPr marL="823913" lvl="1" eaLnBrk="1" hangingPunct="1">
              <a:lnSpc>
                <a:spcPct val="90000"/>
              </a:lnSpc>
            </a:pPr>
            <a:r>
              <a:rPr lang="en-US" altLang="x-none" sz="2000"/>
              <a:t>Where are the artifacts and distortions?</a:t>
            </a:r>
          </a:p>
          <a:p>
            <a:pPr marL="823913" lvl="1" eaLnBrk="1" hangingPunct="1">
              <a:lnSpc>
                <a:spcPct val="90000"/>
              </a:lnSpc>
            </a:pPr>
            <a:r>
              <a:rPr lang="en-US" altLang="x-none" sz="2000"/>
              <a:t>How well do the functionals and anatomicals correspond</a:t>
            </a:r>
          </a:p>
          <a:p>
            <a:pPr eaLnBrk="1" hangingPunct="1">
              <a:lnSpc>
                <a:spcPct val="90000"/>
              </a:lnSpc>
              <a:buClr>
                <a:srgbClr val="C9BCF2"/>
              </a:buClr>
            </a:pPr>
            <a:r>
              <a:rPr lang="en-US" altLang="x-none" sz="2400">
                <a:solidFill>
                  <a:srgbClr val="C9BCF2"/>
                </a:solidFill>
              </a:rPr>
              <a:t>View the scan movies</a:t>
            </a:r>
          </a:p>
          <a:p>
            <a:pPr marL="823913" lvl="1" eaLnBrk="1" hangingPunct="1">
              <a:lnSpc>
                <a:spcPct val="90000"/>
              </a:lnSpc>
            </a:pPr>
            <a:r>
              <a:rPr lang="en-US" altLang="x-none" sz="2000"/>
              <a:t>Is there any evidence of head motion?</a:t>
            </a:r>
          </a:p>
          <a:p>
            <a:pPr marL="823913" lvl="1" eaLnBrk="1" hangingPunct="1">
              <a:lnSpc>
                <a:spcPct val="90000"/>
              </a:lnSpc>
            </a:pPr>
            <a:r>
              <a:rPr lang="en-US" altLang="x-none" sz="2000"/>
              <a:t>Is there any evidence of scanner artifacts (e.g., spikes)</a:t>
            </a:r>
          </a:p>
          <a:p>
            <a:pPr eaLnBrk="1" hangingPunct="1">
              <a:lnSpc>
                <a:spcPct val="90000"/>
              </a:lnSpc>
              <a:buClr>
                <a:srgbClr val="C9BCF2"/>
              </a:buClr>
            </a:pPr>
            <a:r>
              <a:rPr lang="en-US" altLang="x-none" sz="2400">
                <a:solidFill>
                  <a:srgbClr val="C9BCF2"/>
                </a:solidFill>
              </a:rPr>
              <a:t>Examine the time courses</a:t>
            </a:r>
          </a:p>
          <a:p>
            <a:pPr marL="823913" lvl="1" eaLnBrk="1" hangingPunct="1">
              <a:lnSpc>
                <a:spcPct val="90000"/>
              </a:lnSpc>
            </a:pPr>
            <a:r>
              <a:rPr lang="en-US" altLang="x-none" sz="2000"/>
              <a:t>Is there anything unexpected (e.g., abrupt signal changes at the start of the run)?</a:t>
            </a:r>
          </a:p>
          <a:p>
            <a:pPr marL="823913" lvl="1" eaLnBrk="1" hangingPunct="1">
              <a:lnSpc>
                <a:spcPct val="90000"/>
              </a:lnSpc>
            </a:pPr>
            <a:r>
              <a:rPr lang="en-US" altLang="x-none" sz="2000"/>
              <a:t>What do the time courses look like in areas that don</a:t>
            </a:r>
            <a:r>
              <a:rPr lang="ja-JP" altLang="en-US" sz="2000"/>
              <a:t>’</a:t>
            </a:r>
            <a:r>
              <a:rPr lang="en-US" altLang="ja-JP" sz="2000"/>
              <a:t>t have neurons (ventricles, white matter, outside head)?</a:t>
            </a:r>
          </a:p>
          <a:p>
            <a:pPr eaLnBrk="1" hangingPunct="1">
              <a:lnSpc>
                <a:spcPct val="90000"/>
              </a:lnSpc>
              <a:buClr>
                <a:srgbClr val="C9BCF2"/>
              </a:buClr>
            </a:pPr>
            <a:r>
              <a:rPr lang="en-US" altLang="x-none" sz="2400">
                <a:solidFill>
                  <a:srgbClr val="C9BCF2"/>
                </a:solidFill>
              </a:rPr>
              <a:t>Look at each data set from each subject</a:t>
            </a:r>
          </a:p>
          <a:p>
            <a:pPr eaLnBrk="1" hangingPunct="1">
              <a:lnSpc>
                <a:spcPct val="90000"/>
              </a:lnSpc>
              <a:buClr>
                <a:srgbClr val="C9BCF2"/>
              </a:buClr>
            </a:pPr>
            <a:endParaRPr lang="en-US" altLang="x-none" sz="2400">
              <a:solidFill>
                <a:srgbClr val="C9BCF2"/>
              </a:solidFill>
            </a:endParaRPr>
          </a:p>
          <a:p>
            <a:pPr eaLnBrk="1" hangingPunct="1">
              <a:lnSpc>
                <a:spcPct val="90000"/>
              </a:lnSpc>
              <a:buClr>
                <a:srgbClr val="FFFF00"/>
              </a:buClr>
            </a:pPr>
            <a:r>
              <a:rPr lang="en-US" altLang="x-none" sz="2800">
                <a:solidFill>
                  <a:srgbClr val="FEBB64"/>
                </a:solidFill>
              </a:rPr>
              <a:t>Think as you go. Investigate suspicious patterns. </a:t>
            </a:r>
          </a:p>
        </p:txBody>
      </p:sp>
      <p:pic>
        <p:nvPicPr>
          <p:cNvPr id="4403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3788" y="236538"/>
            <a:ext cx="124777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3" name="AutoShape 5"/>
          <p:cNvSpPr>
            <a:spLocks/>
          </p:cNvSpPr>
          <p:nvPr/>
        </p:nvSpPr>
        <p:spPr bwMode="auto">
          <a:xfrm>
            <a:off x="8243888" y="1052513"/>
            <a:ext cx="144462" cy="144462"/>
          </a:xfrm>
          <a:custGeom>
            <a:avLst/>
            <a:gdLst>
              <a:gd name="T0" fmla="*/ 144518394 w 21600"/>
              <a:gd name="T1" fmla="*/ 77612156 h 21600"/>
              <a:gd name="T2" fmla="*/ 111761568 w 21600"/>
              <a:gd name="T3" fmla="*/ 30709979 h 21600"/>
              <a:gd name="T4" fmla="*/ 97844200 w 21600"/>
              <a:gd name="T5" fmla="*/ 84570864 h 21600"/>
              <a:gd name="T6" fmla="*/ 4951937 w 21600"/>
              <a:gd name="T7" fmla="*/ 30709979 h 21600"/>
              <a:gd name="T8" fmla="*/ 61916279 w 21600"/>
              <a:gd name="T9" fmla="*/ 101925866 h 21600"/>
              <a:gd name="T10" fmla="*/ 0 w 21600"/>
              <a:gd name="T11" fmla="*/ 115280883 h 21600"/>
              <a:gd name="T12" fmla="*/ 49805522 w 21600"/>
              <a:gd name="T13" fmla="*/ 157565533 h 21600"/>
              <a:gd name="T14" fmla="*/ 1806604 w 21600"/>
              <a:gd name="T15" fmla="*/ 195194138 h 21600"/>
              <a:gd name="T16" fmla="*/ 75831588 w 21600"/>
              <a:gd name="T17" fmla="*/ 186494670 h 21600"/>
              <a:gd name="T18" fmla="*/ 63722884 w 21600"/>
              <a:gd name="T19" fmla="*/ 235738068 h 21600"/>
              <a:gd name="T20" fmla="*/ 103236190 w 21600"/>
              <a:gd name="T21" fmla="*/ 209109447 h 21600"/>
              <a:gd name="T22" fmla="*/ 113540350 w 21600"/>
              <a:gd name="T23" fmla="*/ 289036834 h 21600"/>
              <a:gd name="T24" fmla="*/ 140933007 w 21600"/>
              <a:gd name="T25" fmla="*/ 199849961 h 21600"/>
              <a:gd name="T26" fmla="*/ 177263281 w 21600"/>
              <a:gd name="T27" fmla="*/ 264107147 h 21600"/>
              <a:gd name="T28" fmla="*/ 187607242 w 21600"/>
              <a:gd name="T29" fmla="*/ 193453378 h 21600"/>
              <a:gd name="T30" fmla="*/ 242804754 w 21600"/>
              <a:gd name="T31" fmla="*/ 242134337 h 21600"/>
              <a:gd name="T32" fmla="*/ 225301959 w 21600"/>
              <a:gd name="T33" fmla="*/ 173181567 h 21600"/>
              <a:gd name="T34" fmla="*/ 289036834 w 21600"/>
              <a:gd name="T35" fmla="*/ 177837343 h 21600"/>
              <a:gd name="T36" fmla="*/ 235605805 w 21600"/>
              <a:gd name="T37" fmla="*/ 140168663 h 21600"/>
              <a:gd name="T38" fmla="*/ 282306075 w 21600"/>
              <a:gd name="T39" fmla="*/ 108884574 h 21600"/>
              <a:gd name="T40" fmla="*/ 223495354 w 21600"/>
              <a:gd name="T41" fmla="*/ 97884281 h 21600"/>
              <a:gd name="T42" fmla="*/ 245947980 w 21600"/>
              <a:gd name="T43" fmla="*/ 59641217 h 21600"/>
              <a:gd name="T44" fmla="*/ 189412060 w 21600"/>
              <a:gd name="T45" fmla="*/ 71255701 h 21600"/>
              <a:gd name="T46" fmla="*/ 194323915 w 21600"/>
              <a:gd name="T47" fmla="*/ 0 h 21600"/>
              <a:gd name="T48" fmla="*/ 144518394 w 21600"/>
              <a:gd name="T49" fmla="*/ 77612156 h 21600"/>
              <a:gd name="T50" fmla="*/ 144518394 w 21600"/>
              <a:gd name="T51" fmla="*/ 77612156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FFFF00"/>
          </a:solidFill>
          <a:ln w="6350" cap="flat">
            <a:solidFill>
              <a:srgbClr val="FF0000"/>
            </a:solidFill>
            <a:prstDash val="solid"/>
            <a:miter lim="800000"/>
            <a:headEnd type="none" w="med" len="med"/>
            <a:tailEnd type="none" w="med" len="med"/>
          </a:ln>
        </p:spPr>
        <p:txBody>
          <a:bodyPr lIns="0" tIns="0" rIns="0" bIns="0"/>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4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ph type="title"/>
          </p:nvPr>
        </p:nvSpPr>
        <p:spPr>
          <a:xfrm>
            <a:off x="306388" y="863600"/>
            <a:ext cx="8191500" cy="814388"/>
          </a:xfrm>
        </p:spPr>
        <p:txBody>
          <a:bodyPr rIns="142874"/>
          <a:lstStyle/>
          <a:p>
            <a:pPr indent="0" eaLnBrk="1" hangingPunct="1"/>
            <a:r>
              <a:rPr lang="en-US" altLang="x-none" sz="4000" b="1">
                <a:solidFill>
                  <a:srgbClr val="FFB10E"/>
                </a:solidFill>
                <a:latin typeface="Calibri" charset="0"/>
              </a:rPr>
              <a:t>Signal-to-Noise Ratio (SNR)</a:t>
            </a:r>
            <a:endParaRPr lang="en-US" altLang="x-none" sz="4000" b="1">
              <a:solidFill>
                <a:srgbClr val="FFB10E"/>
              </a:solidFill>
              <a:latin typeface="Calibri" charset="0"/>
              <a:ea typeface="ヒラギノ角ゴ ProN W6" charset="-128"/>
            </a:endParaRPr>
          </a:p>
        </p:txBody>
      </p:sp>
      <p:sp>
        <p:nvSpPr>
          <p:cNvPr id="4098" name="Rectangle 2"/>
          <p:cNvSpPr>
            <a:spLocks/>
          </p:cNvSpPr>
          <p:nvPr/>
        </p:nvSpPr>
        <p:spPr bwMode="auto">
          <a:xfrm>
            <a:off x="228600" y="2514600"/>
            <a:ext cx="86995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spcBef>
                <a:spcPts val="750"/>
              </a:spcBef>
            </a:pPr>
            <a:r>
              <a:rPr lang="en-US" altLang="x-none" sz="2800">
                <a:solidFill>
                  <a:schemeClr val="tx1"/>
                </a:solidFill>
                <a:latin typeface="Calibri" charset="0"/>
                <a:sym typeface="Arial" charset="0"/>
              </a:rPr>
              <a:t>Signal to noise is the ratio between the signal and the noise:</a:t>
            </a:r>
          </a:p>
          <a:p>
            <a:pPr eaLnBrk="1" hangingPunct="1">
              <a:spcBef>
                <a:spcPts val="750"/>
              </a:spcBef>
            </a:pPr>
            <a:endParaRPr lang="en-US" altLang="x-none" sz="2800">
              <a:solidFill>
                <a:schemeClr val="tx1"/>
              </a:solidFill>
              <a:latin typeface="Calibri" charset="0"/>
              <a:sym typeface="Arial" charset="0"/>
            </a:endParaRPr>
          </a:p>
          <a:p>
            <a:pPr algn="ctr" eaLnBrk="1" hangingPunct="1">
              <a:spcBef>
                <a:spcPts val="750"/>
              </a:spcBef>
            </a:pPr>
            <a:r>
              <a:rPr lang="en-US" altLang="x-none" sz="4800" b="1">
                <a:solidFill>
                  <a:srgbClr val="FFFCAB"/>
                </a:solidFill>
                <a:latin typeface="Calibri" charset="0"/>
                <a:sym typeface="Arial" charset="0"/>
              </a:rPr>
              <a:t>SNR = signal/noise</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Content Placeholder 2"/>
          <p:cNvSpPr>
            <a:spLocks noGrp="1"/>
          </p:cNvSpPr>
          <p:nvPr>
            <p:ph idx="1"/>
          </p:nvPr>
        </p:nvSpPr>
        <p:spPr>
          <a:xfrm>
            <a:off x="685800" y="1065213"/>
            <a:ext cx="7772400" cy="6021387"/>
          </a:xfrm>
        </p:spPr>
        <p:txBody>
          <a:bodyPr/>
          <a:lstStyle/>
          <a:p>
            <a:pPr eaLnBrk="1" hangingPunct="1"/>
            <a:r>
              <a:rPr lang="en-US" altLang="x-none">
                <a:latin typeface="Calibri" charset="0"/>
              </a:rPr>
              <a:t>In the context of MRI, </a:t>
            </a:r>
            <a:r>
              <a:rPr lang="en-US" altLang="x-none">
                <a:solidFill>
                  <a:srgbClr val="FFB10E"/>
                </a:solidFill>
                <a:latin typeface="Calibri" charset="0"/>
              </a:rPr>
              <a:t>Signal-to-Noise Ratio (SNR)</a:t>
            </a:r>
            <a:r>
              <a:rPr lang="en-US" altLang="x-none">
                <a:latin typeface="Calibri" charset="0"/>
              </a:rPr>
              <a:t> reflects static or single image MRI signal ratio over the noise present in the absence of signal. However, it does not provide insight into the temporal noise characteristics of fMRI time courses. </a:t>
            </a:r>
          </a:p>
          <a:p>
            <a:pPr eaLnBrk="1" hangingPunct="1"/>
            <a:endParaRPr lang="en-US" altLang="x-none">
              <a:latin typeface="Calibri" charset="0"/>
            </a:endParaRPr>
          </a:p>
          <a:p>
            <a:pPr eaLnBrk="1" hangingPunct="1"/>
            <a:r>
              <a:rPr lang="en-US" altLang="x-none">
                <a:latin typeface="Calibri" charset="0"/>
              </a:rPr>
              <a:t>A useful measure of image time course stability is the </a:t>
            </a:r>
            <a:r>
              <a:rPr lang="en-US" altLang="x-none">
                <a:solidFill>
                  <a:srgbClr val="FFB10E"/>
                </a:solidFill>
                <a:latin typeface="Calibri" charset="0"/>
              </a:rPr>
              <a:t>Temporal Signal-to-Noise Ratio (TSNR) </a:t>
            </a:r>
            <a:r>
              <a:rPr lang="en-US" altLang="x-none">
                <a:latin typeface="Calibri" charset="0"/>
              </a:rPr>
              <a:t>calculated by dividing the mean of a time series by its standard deviation. </a:t>
            </a:r>
          </a:p>
        </p:txBody>
      </p:sp>
      <p:sp>
        <p:nvSpPr>
          <p:cNvPr id="5122" name="TextBox 3"/>
          <p:cNvSpPr txBox="1">
            <a:spLocks noChangeArrowheads="1"/>
          </p:cNvSpPr>
          <p:nvPr/>
        </p:nvSpPr>
        <p:spPr bwMode="auto">
          <a:xfrm>
            <a:off x="5462588" y="6488113"/>
            <a:ext cx="3681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1800">
                <a:latin typeface="Calibri" charset="0"/>
              </a:rPr>
              <a:t>Murphy, Bodurka &amp; Bandettini 2007</a:t>
            </a:r>
          </a:p>
        </p:txBody>
      </p:sp>
      <p:sp>
        <p:nvSpPr>
          <p:cNvPr id="5123" name="Rectangle 4"/>
          <p:cNvSpPr>
            <a:spLocks noChangeArrowheads="1"/>
          </p:cNvSpPr>
          <p:nvPr/>
        </p:nvSpPr>
        <p:spPr bwMode="auto">
          <a:xfrm>
            <a:off x="2286000" y="152400"/>
            <a:ext cx="46259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sz="4400" b="1">
                <a:solidFill>
                  <a:srgbClr val="FFB10E"/>
                </a:solidFill>
                <a:latin typeface="Calibri" charset="0"/>
              </a:rPr>
              <a:t>The Physicist</a:t>
            </a:r>
            <a:r>
              <a:rPr lang="ja-JP" altLang="en-US" sz="4400" b="1">
                <a:solidFill>
                  <a:srgbClr val="FFB10E"/>
                </a:solidFill>
                <a:latin typeface="Calibri" charset="0"/>
              </a:rPr>
              <a:t>’</a:t>
            </a:r>
            <a:r>
              <a:rPr lang="en-US" altLang="ja-JP" sz="4400" b="1">
                <a:solidFill>
                  <a:srgbClr val="FFB10E"/>
                </a:solidFill>
                <a:latin typeface="Calibri" charset="0"/>
              </a:rPr>
              <a:t>s SNR</a:t>
            </a:r>
            <a:endParaRPr lang="en-US" altLang="x-none" sz="4400">
              <a:latin typeface="Calibri"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ph type="title"/>
          </p:nvPr>
        </p:nvSpPr>
        <p:spPr>
          <a:xfrm>
            <a:off x="687388" y="444500"/>
            <a:ext cx="7772400" cy="1257300"/>
          </a:xfrm>
        </p:spPr>
        <p:txBody>
          <a:bodyPr rIns="142874"/>
          <a:lstStyle/>
          <a:p>
            <a:pPr indent="0" eaLnBrk="1" hangingPunct="1"/>
            <a:r>
              <a:rPr lang="en-US" altLang="x-none" sz="3600" b="1">
                <a:solidFill>
                  <a:srgbClr val="FFB10E"/>
                </a:solidFill>
              </a:rPr>
              <a:t>The Physicist</a:t>
            </a:r>
            <a:r>
              <a:rPr lang="ja-JP" altLang="en-US" sz="3600" b="1">
                <a:solidFill>
                  <a:srgbClr val="FFB10E"/>
                </a:solidFill>
              </a:rPr>
              <a:t>’</a:t>
            </a:r>
            <a:r>
              <a:rPr lang="en-US" altLang="ja-JP" sz="3600" b="1">
                <a:solidFill>
                  <a:srgbClr val="FFB10E"/>
                </a:solidFill>
              </a:rPr>
              <a:t>s SNR and the Psychologist</a:t>
            </a:r>
            <a:r>
              <a:rPr lang="ja-JP" altLang="en-US" sz="3600" b="1">
                <a:solidFill>
                  <a:srgbClr val="FFB10E"/>
                </a:solidFill>
              </a:rPr>
              <a:t>’</a:t>
            </a:r>
            <a:r>
              <a:rPr lang="en-US" altLang="ja-JP" sz="3600" b="1">
                <a:solidFill>
                  <a:srgbClr val="FFB10E"/>
                </a:solidFill>
              </a:rPr>
              <a:t>s SNR</a:t>
            </a:r>
            <a:endParaRPr lang="en-US" altLang="x-none" sz="3600" b="1">
              <a:solidFill>
                <a:srgbClr val="FFB10E"/>
              </a:solidFill>
              <a:ea typeface="ヒラギノ角ゴ ProN W6" charset="-128"/>
            </a:endParaRPr>
          </a:p>
        </p:txBody>
      </p:sp>
      <p:sp>
        <p:nvSpPr>
          <p:cNvPr id="6146" name="Rectangle 2"/>
          <p:cNvSpPr>
            <a:spLocks noChangeArrowheads="1"/>
          </p:cNvSpPr>
          <p:nvPr>
            <p:ph type="body" idx="1"/>
          </p:nvPr>
        </p:nvSpPr>
        <p:spPr>
          <a:xfrm>
            <a:off x="457200" y="1816100"/>
            <a:ext cx="8382000" cy="5194300"/>
          </a:xfrm>
        </p:spPr>
        <p:txBody>
          <a:bodyPr rIns="142874"/>
          <a:lstStyle/>
          <a:p>
            <a:pPr eaLnBrk="1" hangingPunct="1"/>
            <a:r>
              <a:rPr lang="en-US" altLang="x-none"/>
              <a:t>The Physicist</a:t>
            </a:r>
            <a:r>
              <a:rPr lang="ja-JP" altLang="en-US"/>
              <a:t>’</a:t>
            </a:r>
            <a:r>
              <a:rPr lang="en-US" altLang="ja-JP"/>
              <a:t>s and Psychologist</a:t>
            </a:r>
            <a:r>
              <a:rPr lang="ja-JP" altLang="en-US"/>
              <a:t>’</a:t>
            </a:r>
            <a:r>
              <a:rPr lang="en-US" altLang="ja-JP"/>
              <a:t>s SNR differ on what defines the </a:t>
            </a:r>
            <a:r>
              <a:rPr lang="en-US" altLang="ja-JP" b="1">
                <a:solidFill>
                  <a:srgbClr val="A3D979"/>
                </a:solidFill>
              </a:rPr>
              <a:t>signal</a:t>
            </a:r>
            <a:r>
              <a:rPr lang="en-US" altLang="ja-JP"/>
              <a:t> and what defines the</a:t>
            </a:r>
            <a:r>
              <a:rPr lang="en-US" altLang="ja-JP" i="1">
                <a:latin typeface="Brush Script MT" charset="0"/>
                <a:sym typeface="Brush Script MT" charset="0"/>
              </a:rPr>
              <a:t> </a:t>
            </a:r>
            <a:r>
              <a:rPr lang="en-US" altLang="ja-JP" sz="6400">
                <a:solidFill>
                  <a:srgbClr val="E6578D"/>
                </a:solidFill>
                <a:latin typeface="Bickham Script Pro Bold" charset="0"/>
                <a:sym typeface="Bickham Script Pro Bold" charset="0"/>
              </a:rPr>
              <a:t>noise.</a:t>
            </a:r>
            <a:endParaRPr lang="en-US" altLang="ja-JP">
              <a:solidFill>
                <a:srgbClr val="E6578D"/>
              </a:solidFill>
              <a:latin typeface="Mesquite Std" charset="0"/>
              <a:ea typeface="ヒラギノ角ゴ ProN W6" charset="-128"/>
              <a:sym typeface="Mesquite Std" charset="0"/>
            </a:endParaRPr>
          </a:p>
          <a:p>
            <a:pPr eaLnBrk="1" hangingPunct="1"/>
            <a:r>
              <a:rPr lang="en-US" altLang="x-none">
                <a:solidFill>
                  <a:srgbClr val="FEDF98"/>
                </a:solidFill>
              </a:rPr>
              <a:t>Physicist:</a:t>
            </a:r>
            <a:r>
              <a:rPr lang="en-US" altLang="x-none">
                <a:solidFill>
                  <a:srgbClr val="FFF959"/>
                </a:solidFill>
              </a:rPr>
              <a:t> </a:t>
            </a:r>
            <a:r>
              <a:rPr lang="en-US" altLang="x-none"/>
              <a:t>Raw SNR; time series SNR (tSNR);</a:t>
            </a:r>
          </a:p>
          <a:p>
            <a:pPr eaLnBrk="1" hangingPunct="1"/>
            <a:endParaRPr lang="en-US" altLang="x-none"/>
          </a:p>
          <a:p>
            <a:pPr eaLnBrk="1" hangingPunct="1"/>
            <a:r>
              <a:rPr lang="en-US" altLang="x-none">
                <a:solidFill>
                  <a:srgbClr val="FEDF98"/>
                </a:solidFill>
              </a:rPr>
              <a:t>Psychologist:</a:t>
            </a:r>
            <a:r>
              <a:rPr lang="en-US" altLang="x-none"/>
              <a:t> Functional SNR; Contrast-to-noise-ratio (CNR)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l="2571" r="3571"/>
          <a:stretch>
            <a:fillRect/>
          </a:stretch>
        </p:blipFill>
        <p:spPr bwMode="auto">
          <a:xfrm>
            <a:off x="266700" y="1562100"/>
            <a:ext cx="83439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170" name="Rectangle 2"/>
          <p:cNvSpPr>
            <a:spLocks/>
          </p:cNvSpPr>
          <p:nvPr/>
        </p:nvSpPr>
        <p:spPr bwMode="auto">
          <a:xfrm>
            <a:off x="1681163" y="520700"/>
            <a:ext cx="16906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6036" bIns="0">
            <a:spAutoFit/>
          </a:bodyPr>
          <a:lstStyle>
            <a:lvl1pPr marL="44450"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algn="ctr" eaLnBrk="1" hangingPunct="1"/>
            <a:r>
              <a:rPr lang="en-US" altLang="x-none" sz="3600" b="1">
                <a:solidFill>
                  <a:srgbClr val="FFB10E"/>
                </a:solidFill>
                <a:latin typeface="Calibri" charset="0"/>
                <a:sym typeface="Arial" charset="0"/>
              </a:rPr>
              <a:t>Physicist</a:t>
            </a:r>
          </a:p>
        </p:txBody>
      </p:sp>
      <p:sp>
        <p:nvSpPr>
          <p:cNvPr id="7171" name="Rectangle 3"/>
          <p:cNvSpPr>
            <a:spLocks/>
          </p:cNvSpPr>
          <p:nvPr/>
        </p:nvSpPr>
        <p:spPr bwMode="auto">
          <a:xfrm>
            <a:off x="5561013" y="520700"/>
            <a:ext cx="23987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6036" bIns="0">
            <a:spAutoFit/>
          </a:bodyPr>
          <a:lstStyle>
            <a:lvl1pPr marL="44450"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algn="ctr" eaLnBrk="1" hangingPunct="1"/>
            <a:r>
              <a:rPr lang="en-US" altLang="x-none" sz="3600" b="1">
                <a:solidFill>
                  <a:srgbClr val="FFB10E"/>
                </a:solidFill>
                <a:latin typeface="Calibri" charset="0"/>
                <a:sym typeface="Arial" charset="0"/>
              </a:rPr>
              <a:t>Psychologist</a:t>
            </a:r>
          </a:p>
        </p:txBody>
      </p:sp>
      <p:sp>
        <p:nvSpPr>
          <p:cNvPr id="7172" name="Rectangle 4"/>
          <p:cNvSpPr>
            <a:spLocks/>
          </p:cNvSpPr>
          <p:nvPr/>
        </p:nvSpPr>
        <p:spPr bwMode="auto">
          <a:xfrm>
            <a:off x="2701925" y="5867400"/>
            <a:ext cx="3740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chemeClr val="tx1"/>
                </a:solidFill>
                <a:latin typeface="Calibri" charset="0"/>
                <a:sym typeface="Comic Sans MS" charset="0"/>
              </a:rPr>
              <a:t>Same data in different eyes....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l="3714" t="551" r="51570"/>
          <a:stretch>
            <a:fillRect/>
          </a:stretch>
        </p:blipFill>
        <p:spPr bwMode="auto">
          <a:xfrm>
            <a:off x="4813300" y="2065338"/>
            <a:ext cx="3975100" cy="37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4" name="Rectangle 2"/>
          <p:cNvSpPr>
            <a:spLocks noChangeArrowheads="1"/>
          </p:cNvSpPr>
          <p:nvPr>
            <p:ph type="title"/>
          </p:nvPr>
        </p:nvSpPr>
        <p:spPr>
          <a:xfrm>
            <a:off x="687388" y="338138"/>
            <a:ext cx="7772400" cy="1257300"/>
          </a:xfrm>
        </p:spPr>
        <p:txBody>
          <a:bodyPr rIns="142874"/>
          <a:lstStyle/>
          <a:p>
            <a:pPr indent="0" eaLnBrk="1" hangingPunct="1">
              <a:spcBef>
                <a:spcPts val="700"/>
              </a:spcBef>
            </a:pPr>
            <a:r>
              <a:rPr lang="en-US" altLang="x-none" sz="3600" b="1">
                <a:solidFill>
                  <a:srgbClr val="FFB10E"/>
                </a:solidFill>
                <a:latin typeface="Calibri" charset="0"/>
              </a:rPr>
              <a:t>The Physicist</a:t>
            </a:r>
            <a:r>
              <a:rPr lang="ja-JP" altLang="en-US" sz="3600" b="1">
                <a:solidFill>
                  <a:srgbClr val="FFB10E"/>
                </a:solidFill>
                <a:latin typeface="Calibri" charset="0"/>
              </a:rPr>
              <a:t>’</a:t>
            </a:r>
            <a:r>
              <a:rPr lang="en-US" altLang="ja-JP" sz="3600" b="1">
                <a:solidFill>
                  <a:srgbClr val="FFB10E"/>
                </a:solidFill>
                <a:latin typeface="Calibri" charset="0"/>
              </a:rPr>
              <a:t>s SNR:</a:t>
            </a:r>
            <a:r>
              <a:rPr lang="en-US" altLang="ja-JP" sz="3600" b="1">
                <a:solidFill>
                  <a:srgbClr val="FFB10E"/>
                </a:solidFill>
                <a:latin typeface="Calibri" charset="0"/>
                <a:ea typeface="ヒラギノ角ゴ ProN W6" charset="-128"/>
              </a:rPr>
              <a:t/>
            </a:r>
            <a:br>
              <a:rPr lang="en-US" altLang="ja-JP" sz="3600" b="1">
                <a:solidFill>
                  <a:srgbClr val="FFB10E"/>
                </a:solidFill>
                <a:latin typeface="Calibri" charset="0"/>
                <a:ea typeface="ヒラギノ角ゴ ProN W6" charset="-128"/>
              </a:rPr>
            </a:br>
            <a:r>
              <a:rPr lang="en-US" altLang="ja-JP" sz="3600" b="1">
                <a:solidFill>
                  <a:srgbClr val="FFB10E"/>
                </a:solidFill>
                <a:latin typeface="Calibri" charset="0"/>
              </a:rPr>
              <a:t>Raw SNR; time series SNR (tSNR)</a:t>
            </a:r>
            <a:r>
              <a:rPr lang="en-US" altLang="ja-JP" sz="3600" b="1">
                <a:solidFill>
                  <a:srgbClr val="FFB10E"/>
                </a:solidFill>
                <a:latin typeface="Calibri" charset="0"/>
                <a:ea typeface="ヒラギノ角ゴ ProN W6" charset="-128"/>
              </a:rPr>
              <a:t/>
            </a:r>
            <a:br>
              <a:rPr lang="en-US" altLang="ja-JP" sz="3600" b="1">
                <a:solidFill>
                  <a:srgbClr val="FFB10E"/>
                </a:solidFill>
                <a:latin typeface="Calibri" charset="0"/>
                <a:ea typeface="ヒラギノ角ゴ ProN W6" charset="-128"/>
              </a:rPr>
            </a:br>
            <a:endParaRPr lang="en-US" altLang="x-none" sz="3600" b="1">
              <a:solidFill>
                <a:srgbClr val="FFB10E"/>
              </a:solidFill>
              <a:latin typeface="Calibri" charset="0"/>
              <a:ea typeface="ヒラギノ角ゴ ProN W6" charset="-128"/>
            </a:endParaRPr>
          </a:p>
        </p:txBody>
      </p:sp>
      <p:sp>
        <p:nvSpPr>
          <p:cNvPr id="8195" name="Rectangle 3"/>
          <p:cNvSpPr>
            <a:spLocks noChangeArrowheads="1"/>
          </p:cNvSpPr>
          <p:nvPr>
            <p:ph type="body" idx="1"/>
          </p:nvPr>
        </p:nvSpPr>
        <p:spPr>
          <a:xfrm>
            <a:off x="698500" y="1739900"/>
            <a:ext cx="3975100" cy="4267200"/>
          </a:xfrm>
        </p:spPr>
        <p:txBody>
          <a:bodyPr rIns="142874"/>
          <a:lstStyle/>
          <a:p>
            <a:pPr eaLnBrk="1" hangingPunct="1"/>
            <a:endParaRPr lang="en-US" altLang="x-none">
              <a:solidFill>
                <a:srgbClr val="E6578D"/>
              </a:solidFill>
              <a:latin typeface="Calibri" charset="0"/>
              <a:ea typeface="ヒラギノ角ゴ ProN W6" charset="-128"/>
              <a:sym typeface="Mesquite Std" charset="0"/>
            </a:endParaRPr>
          </a:p>
          <a:p>
            <a:pPr eaLnBrk="1" hangingPunct="1"/>
            <a:r>
              <a:rPr lang="en-US" altLang="x-none" sz="3200" b="1">
                <a:solidFill>
                  <a:srgbClr val="B7CA14"/>
                </a:solidFill>
                <a:latin typeface="Calibri" charset="0"/>
              </a:rPr>
              <a:t>Signal</a:t>
            </a:r>
            <a:r>
              <a:rPr lang="en-US" altLang="x-none" sz="3200">
                <a:solidFill>
                  <a:srgbClr val="B7CA14"/>
                </a:solidFill>
                <a:latin typeface="Calibri" charset="0"/>
              </a:rPr>
              <a:t>:</a:t>
            </a:r>
            <a:r>
              <a:rPr lang="en-US" altLang="x-none" sz="3200">
                <a:latin typeface="Calibri" charset="0"/>
              </a:rPr>
              <a:t> Mean of time series</a:t>
            </a:r>
          </a:p>
          <a:p>
            <a:pPr eaLnBrk="1" hangingPunct="1"/>
            <a:endParaRPr lang="en-US" altLang="x-none">
              <a:latin typeface="Calibri" charset="0"/>
            </a:endParaRPr>
          </a:p>
          <a:p>
            <a:pPr eaLnBrk="1" hangingPunct="1"/>
            <a:r>
              <a:rPr lang="en-US" altLang="x-none" b="1">
                <a:solidFill>
                  <a:srgbClr val="EF8FB3"/>
                </a:solidFill>
                <a:latin typeface="Calibri" charset="0"/>
              </a:rPr>
              <a:t>Noise:</a:t>
            </a:r>
            <a:r>
              <a:rPr lang="en-US" altLang="x-none">
                <a:solidFill>
                  <a:srgbClr val="FEDF98"/>
                </a:solidFill>
                <a:latin typeface="Calibri" charset="0"/>
              </a:rPr>
              <a:t> </a:t>
            </a:r>
            <a:r>
              <a:rPr lang="en-US" altLang="x-none">
                <a:latin typeface="Calibri" charset="0"/>
              </a:rPr>
              <a:t>Standard deviation of time series.</a:t>
            </a:r>
          </a:p>
        </p:txBody>
      </p:sp>
      <p:sp>
        <p:nvSpPr>
          <p:cNvPr id="8196" name="Line 4"/>
          <p:cNvSpPr>
            <a:spLocks noChangeShapeType="1"/>
          </p:cNvSpPr>
          <p:nvPr/>
        </p:nvSpPr>
        <p:spPr bwMode="auto">
          <a:xfrm>
            <a:off x="8378825" y="2405063"/>
            <a:ext cx="17463" cy="2933700"/>
          </a:xfrm>
          <a:prstGeom prst="line">
            <a:avLst/>
          </a:prstGeom>
          <a:noFill/>
          <a:ln w="76200">
            <a:solidFill>
              <a:srgbClr val="558E28"/>
            </a:solidFill>
            <a:round/>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197" name="Line 5"/>
          <p:cNvSpPr>
            <a:spLocks noChangeShapeType="1"/>
          </p:cNvSpPr>
          <p:nvPr/>
        </p:nvSpPr>
        <p:spPr bwMode="auto">
          <a:xfrm>
            <a:off x="6300788" y="2325688"/>
            <a:ext cx="11112" cy="290512"/>
          </a:xfrm>
          <a:prstGeom prst="line">
            <a:avLst/>
          </a:prstGeom>
          <a:noFill/>
          <a:ln w="25400">
            <a:solidFill>
              <a:srgbClr val="FF2712"/>
            </a:solidFill>
            <a:round/>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8198" name="Rectangle 6"/>
          <p:cNvSpPr>
            <a:spLocks/>
          </p:cNvSpPr>
          <p:nvPr/>
        </p:nvSpPr>
        <p:spPr bwMode="auto">
          <a:xfrm>
            <a:off x="7315200" y="3441700"/>
            <a:ext cx="898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rgbClr val="66B132"/>
                </a:solidFill>
                <a:latin typeface="Calibri" charset="0"/>
                <a:sym typeface="Arial" charset="0"/>
              </a:rPr>
              <a:t>1003.7</a:t>
            </a:r>
          </a:p>
        </p:txBody>
      </p:sp>
      <p:sp>
        <p:nvSpPr>
          <p:cNvPr id="8199" name="Rectangle 7"/>
          <p:cNvSpPr>
            <a:spLocks/>
          </p:cNvSpPr>
          <p:nvPr/>
        </p:nvSpPr>
        <p:spPr bwMode="auto">
          <a:xfrm>
            <a:off x="5689600" y="2400300"/>
            <a:ext cx="430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rgbClr val="D90B00"/>
                </a:solidFill>
                <a:latin typeface="Calibri" charset="0"/>
                <a:sym typeface="Arial" charset="0"/>
              </a:rPr>
              <a:t>5.5</a:t>
            </a:r>
          </a:p>
        </p:txBody>
      </p:sp>
      <p:sp>
        <p:nvSpPr>
          <p:cNvPr id="8200" name="Rectangle 8"/>
          <p:cNvSpPr>
            <a:spLocks noChangeArrowheads="1"/>
          </p:cNvSpPr>
          <p:nvPr/>
        </p:nvSpPr>
        <p:spPr bwMode="auto">
          <a:xfrm>
            <a:off x="1524000" y="1366838"/>
            <a:ext cx="5722938" cy="461962"/>
          </a:xfrm>
          <a:prstGeom prst="rect">
            <a:avLst/>
          </a:prstGeom>
          <a:noFill/>
          <a:ln w="25400">
            <a:solidFill>
              <a:srgbClr val="4F81BD"/>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algn="ctr" eaLnBrk="1" hangingPunct="1">
              <a:spcBef>
                <a:spcPts val="750"/>
              </a:spcBef>
            </a:pPr>
            <a:r>
              <a:rPr lang="en-US" altLang="x-none" b="1">
                <a:solidFill>
                  <a:srgbClr val="FFFCAB"/>
                </a:solidFill>
                <a:latin typeface="Calibri" charset="0"/>
                <a:sym typeface="Arial" charset="0"/>
              </a:rPr>
              <a:t>tSNR = mean(time series) /std(time series)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ph type="title"/>
          </p:nvPr>
        </p:nvSpPr>
        <p:spPr>
          <a:xfrm>
            <a:off x="141288" y="228600"/>
            <a:ext cx="8928100" cy="1485900"/>
          </a:xfrm>
        </p:spPr>
        <p:txBody>
          <a:bodyPr rIns="142874"/>
          <a:lstStyle/>
          <a:p>
            <a:pPr indent="0" eaLnBrk="1" hangingPunct="1">
              <a:spcBef>
                <a:spcPts val="700"/>
              </a:spcBef>
            </a:pPr>
            <a:r>
              <a:rPr lang="en-US" altLang="x-none" sz="3600" b="1">
                <a:solidFill>
                  <a:srgbClr val="FFB10E"/>
                </a:solidFill>
                <a:latin typeface="Calibri" charset="0"/>
              </a:rPr>
              <a:t>The Psychologist SNR:</a:t>
            </a:r>
            <a:r>
              <a:rPr lang="en-US" altLang="x-none" sz="3600" b="1">
                <a:solidFill>
                  <a:srgbClr val="FFB10E"/>
                </a:solidFill>
                <a:latin typeface="Calibri" charset="0"/>
                <a:ea typeface="ヒラギノ角ゴ ProN W6" charset="-128"/>
              </a:rPr>
              <a:t> </a:t>
            </a:r>
            <a:r>
              <a:rPr lang="en-US" altLang="x-none" sz="3600" b="1">
                <a:solidFill>
                  <a:srgbClr val="FFB10E"/>
                </a:solidFill>
                <a:latin typeface="Calibri" charset="0"/>
              </a:rPr>
              <a:t>Functional SNR or Contrast to noise (CNR)</a:t>
            </a:r>
            <a:r>
              <a:rPr lang="en-US" altLang="x-none" sz="3600" b="1">
                <a:solidFill>
                  <a:srgbClr val="FFB10E"/>
                </a:solidFill>
                <a:latin typeface="Calibri" charset="0"/>
                <a:ea typeface="ヒラギノ角ゴ ProN W6" charset="-128"/>
              </a:rPr>
              <a:t/>
            </a:r>
            <a:br>
              <a:rPr lang="en-US" altLang="x-none" sz="3600" b="1">
                <a:solidFill>
                  <a:srgbClr val="FFB10E"/>
                </a:solidFill>
                <a:latin typeface="Calibri" charset="0"/>
                <a:ea typeface="ヒラギノ角ゴ ProN W6" charset="-128"/>
              </a:rPr>
            </a:br>
            <a:endParaRPr lang="en-US" altLang="x-none" sz="3600" b="1">
              <a:solidFill>
                <a:srgbClr val="FFB10E"/>
              </a:solidFill>
              <a:latin typeface="Calibri" charset="0"/>
              <a:ea typeface="ヒラギノ角ゴ ProN W6" charset="-128"/>
            </a:endParaRPr>
          </a:p>
        </p:txBody>
      </p:sp>
      <p:sp>
        <p:nvSpPr>
          <p:cNvPr id="9218" name="Rectangle 2"/>
          <p:cNvSpPr>
            <a:spLocks noChangeArrowheads="1"/>
          </p:cNvSpPr>
          <p:nvPr>
            <p:ph type="body" idx="1"/>
          </p:nvPr>
        </p:nvSpPr>
        <p:spPr>
          <a:xfrm>
            <a:off x="203200" y="1993900"/>
            <a:ext cx="4787900" cy="4559300"/>
          </a:xfrm>
        </p:spPr>
        <p:txBody>
          <a:bodyPr rIns="142874"/>
          <a:lstStyle/>
          <a:p>
            <a:pPr eaLnBrk="1" hangingPunct="1"/>
            <a:r>
              <a:rPr lang="en-US" altLang="x-none" sz="3200" b="1">
                <a:solidFill>
                  <a:srgbClr val="D1EB2B"/>
                </a:solidFill>
                <a:latin typeface="Calibri" charset="0"/>
              </a:rPr>
              <a:t>Signal</a:t>
            </a:r>
            <a:r>
              <a:rPr lang="en-US" altLang="x-none" sz="3200">
                <a:latin typeface="Calibri" charset="0"/>
              </a:rPr>
              <a:t>: Difference (contrast) between  response to a condition versus baseline.</a:t>
            </a:r>
          </a:p>
          <a:p>
            <a:pPr eaLnBrk="1" hangingPunct="1"/>
            <a:endParaRPr lang="en-US" altLang="x-none">
              <a:latin typeface="Calibri" charset="0"/>
            </a:endParaRPr>
          </a:p>
          <a:p>
            <a:pPr eaLnBrk="1" hangingPunct="1"/>
            <a:r>
              <a:rPr lang="en-US" altLang="x-none" b="1">
                <a:solidFill>
                  <a:srgbClr val="EF8FB3"/>
                </a:solidFill>
                <a:latin typeface="Calibri" charset="0"/>
              </a:rPr>
              <a:t>Noise:</a:t>
            </a:r>
            <a:r>
              <a:rPr lang="en-US" altLang="x-none">
                <a:solidFill>
                  <a:srgbClr val="FEDF98"/>
                </a:solidFill>
                <a:latin typeface="Calibri" charset="0"/>
              </a:rPr>
              <a:t> </a:t>
            </a:r>
            <a:r>
              <a:rPr lang="en-US" altLang="x-none">
                <a:latin typeface="Calibri" charset="0"/>
              </a:rPr>
              <a:t>Standard deviation of baseline condition</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l="48428" r="6285"/>
          <a:stretch>
            <a:fillRect/>
          </a:stretch>
        </p:blipFill>
        <p:spPr bwMode="auto">
          <a:xfrm>
            <a:off x="5092700" y="2055813"/>
            <a:ext cx="4025900"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0" name="Line 4"/>
          <p:cNvSpPr>
            <a:spLocks noChangeShapeType="1"/>
          </p:cNvSpPr>
          <p:nvPr/>
        </p:nvSpPr>
        <p:spPr bwMode="auto">
          <a:xfrm>
            <a:off x="8359775" y="2541588"/>
            <a:ext cx="0" cy="2570162"/>
          </a:xfrm>
          <a:prstGeom prst="line">
            <a:avLst/>
          </a:prstGeom>
          <a:noFill/>
          <a:ln w="76200">
            <a:solidFill>
              <a:srgbClr val="558E28"/>
            </a:solidFill>
            <a:round/>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9221" name="Line 5"/>
          <p:cNvSpPr>
            <a:spLocks noChangeShapeType="1"/>
          </p:cNvSpPr>
          <p:nvPr/>
        </p:nvSpPr>
        <p:spPr bwMode="auto">
          <a:xfrm>
            <a:off x="6172200" y="4064000"/>
            <a:ext cx="0" cy="1206500"/>
          </a:xfrm>
          <a:prstGeom prst="line">
            <a:avLst/>
          </a:prstGeom>
          <a:noFill/>
          <a:ln w="25400">
            <a:solidFill>
              <a:srgbClr val="FF2712"/>
            </a:solidFill>
            <a:round/>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9222" name="Rectangle 6"/>
          <p:cNvSpPr>
            <a:spLocks/>
          </p:cNvSpPr>
          <p:nvPr/>
        </p:nvSpPr>
        <p:spPr bwMode="auto">
          <a:xfrm>
            <a:off x="8382000" y="3619500"/>
            <a:ext cx="434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b="1">
                <a:solidFill>
                  <a:srgbClr val="66B132"/>
                </a:solidFill>
                <a:latin typeface="Calibri" charset="0"/>
                <a:sym typeface="Arial" charset="0"/>
              </a:rPr>
              <a:t>9.6</a:t>
            </a:r>
          </a:p>
        </p:txBody>
      </p:sp>
      <p:sp>
        <p:nvSpPr>
          <p:cNvPr id="9223" name="Rectangle 7"/>
          <p:cNvSpPr>
            <a:spLocks/>
          </p:cNvSpPr>
          <p:nvPr/>
        </p:nvSpPr>
        <p:spPr bwMode="auto">
          <a:xfrm>
            <a:off x="5905500" y="3632200"/>
            <a:ext cx="430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rgbClr val="D90B00"/>
                </a:solidFill>
                <a:latin typeface="Calibri" charset="0"/>
                <a:sym typeface="Arial" charset="0"/>
              </a:rPr>
              <a:t>2.7</a:t>
            </a:r>
          </a:p>
        </p:txBody>
      </p:sp>
      <p:sp>
        <p:nvSpPr>
          <p:cNvPr id="9224" name="Rectangle 8"/>
          <p:cNvSpPr>
            <a:spLocks noChangeArrowheads="1"/>
          </p:cNvSpPr>
          <p:nvPr/>
        </p:nvSpPr>
        <p:spPr bwMode="auto">
          <a:xfrm>
            <a:off x="1246188" y="1366838"/>
            <a:ext cx="6278562" cy="461962"/>
          </a:xfrm>
          <a:prstGeom prst="rect">
            <a:avLst/>
          </a:prstGeom>
          <a:noFill/>
          <a:ln w="25400">
            <a:solidFill>
              <a:srgbClr val="4F81BD"/>
            </a:solidFill>
            <a:round/>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algn="ctr" eaLnBrk="1" hangingPunct="1">
              <a:spcBef>
                <a:spcPts val="750"/>
              </a:spcBef>
            </a:pPr>
            <a:r>
              <a:rPr lang="en-US" altLang="x-none" b="1">
                <a:solidFill>
                  <a:srgbClr val="FFFCAB"/>
                </a:solidFill>
                <a:latin typeface="Calibri" charset="0"/>
                <a:sym typeface="Arial" charset="0"/>
              </a:rPr>
              <a:t>CNR = mean(condition-baseline) /std(baseline)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l="2571" r="3571"/>
          <a:stretch>
            <a:fillRect/>
          </a:stretch>
        </p:blipFill>
        <p:spPr bwMode="auto">
          <a:xfrm>
            <a:off x="342900" y="1562100"/>
            <a:ext cx="83439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42" name="Line 2"/>
          <p:cNvSpPr>
            <a:spLocks noChangeShapeType="1"/>
          </p:cNvSpPr>
          <p:nvPr/>
        </p:nvSpPr>
        <p:spPr bwMode="auto">
          <a:xfrm>
            <a:off x="3959225" y="2011363"/>
            <a:ext cx="17463" cy="2933700"/>
          </a:xfrm>
          <a:prstGeom prst="line">
            <a:avLst/>
          </a:prstGeom>
          <a:noFill/>
          <a:ln w="76200">
            <a:solidFill>
              <a:srgbClr val="558E28"/>
            </a:solidFill>
            <a:round/>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3" name="Line 3"/>
          <p:cNvSpPr>
            <a:spLocks noChangeShapeType="1"/>
          </p:cNvSpPr>
          <p:nvPr/>
        </p:nvSpPr>
        <p:spPr bwMode="auto">
          <a:xfrm>
            <a:off x="1881188" y="1843088"/>
            <a:ext cx="11112" cy="290512"/>
          </a:xfrm>
          <a:prstGeom prst="line">
            <a:avLst/>
          </a:prstGeom>
          <a:noFill/>
          <a:ln w="25400">
            <a:solidFill>
              <a:srgbClr val="FF2712"/>
            </a:solidFill>
            <a:round/>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4" name="Rectangle 4"/>
          <p:cNvSpPr>
            <a:spLocks/>
          </p:cNvSpPr>
          <p:nvPr/>
        </p:nvSpPr>
        <p:spPr bwMode="auto">
          <a:xfrm>
            <a:off x="3124200" y="3048000"/>
            <a:ext cx="665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rgbClr val="66B132"/>
                </a:solidFill>
                <a:latin typeface="Calibri" charset="0"/>
                <a:sym typeface="Arial" charset="0"/>
              </a:rPr>
              <a:t>1004</a:t>
            </a:r>
          </a:p>
        </p:txBody>
      </p:sp>
      <p:sp>
        <p:nvSpPr>
          <p:cNvPr id="10245" name="Rectangle 5"/>
          <p:cNvSpPr>
            <a:spLocks/>
          </p:cNvSpPr>
          <p:nvPr/>
        </p:nvSpPr>
        <p:spPr bwMode="auto">
          <a:xfrm>
            <a:off x="1270000" y="1917700"/>
            <a:ext cx="430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rgbClr val="D90B00"/>
                </a:solidFill>
                <a:latin typeface="Calibri" charset="0"/>
                <a:sym typeface="Arial" charset="0"/>
              </a:rPr>
              <a:t>5.5</a:t>
            </a:r>
          </a:p>
        </p:txBody>
      </p:sp>
      <p:sp>
        <p:nvSpPr>
          <p:cNvPr id="10246" name="Line 6"/>
          <p:cNvSpPr>
            <a:spLocks noChangeShapeType="1"/>
          </p:cNvSpPr>
          <p:nvPr/>
        </p:nvSpPr>
        <p:spPr bwMode="auto">
          <a:xfrm>
            <a:off x="7915275" y="2084388"/>
            <a:ext cx="0" cy="2570162"/>
          </a:xfrm>
          <a:prstGeom prst="line">
            <a:avLst/>
          </a:prstGeom>
          <a:noFill/>
          <a:ln w="76200">
            <a:solidFill>
              <a:srgbClr val="558E28"/>
            </a:solidFill>
            <a:round/>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7" name="Line 7"/>
          <p:cNvSpPr>
            <a:spLocks noChangeShapeType="1"/>
          </p:cNvSpPr>
          <p:nvPr/>
        </p:nvSpPr>
        <p:spPr bwMode="auto">
          <a:xfrm>
            <a:off x="5524500" y="3581400"/>
            <a:ext cx="0" cy="1206500"/>
          </a:xfrm>
          <a:prstGeom prst="line">
            <a:avLst/>
          </a:prstGeom>
          <a:noFill/>
          <a:ln w="25400">
            <a:solidFill>
              <a:srgbClr val="FF2712"/>
            </a:solidFill>
            <a:round/>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0248" name="Rectangle 8"/>
          <p:cNvSpPr>
            <a:spLocks/>
          </p:cNvSpPr>
          <p:nvPr/>
        </p:nvSpPr>
        <p:spPr bwMode="auto">
          <a:xfrm>
            <a:off x="8032750" y="3162300"/>
            <a:ext cx="434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b="1">
                <a:solidFill>
                  <a:srgbClr val="66B132"/>
                </a:solidFill>
                <a:latin typeface="Calibri" charset="0"/>
                <a:sym typeface="Arial" charset="0"/>
              </a:rPr>
              <a:t>9.6</a:t>
            </a:r>
          </a:p>
        </p:txBody>
      </p:sp>
      <p:sp>
        <p:nvSpPr>
          <p:cNvPr id="10249" name="Rectangle 9"/>
          <p:cNvSpPr>
            <a:spLocks/>
          </p:cNvSpPr>
          <p:nvPr/>
        </p:nvSpPr>
        <p:spPr bwMode="auto">
          <a:xfrm>
            <a:off x="5257800" y="3149600"/>
            <a:ext cx="430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rgbClr val="D90B00"/>
                </a:solidFill>
                <a:latin typeface="Calibri" charset="0"/>
                <a:sym typeface="Arial" charset="0"/>
              </a:rPr>
              <a:t>2.7</a:t>
            </a:r>
          </a:p>
        </p:txBody>
      </p:sp>
      <p:sp>
        <p:nvSpPr>
          <p:cNvPr id="10250" name="Rectangle 10"/>
          <p:cNvSpPr>
            <a:spLocks/>
          </p:cNvSpPr>
          <p:nvPr/>
        </p:nvSpPr>
        <p:spPr bwMode="auto">
          <a:xfrm>
            <a:off x="1371600" y="1143000"/>
            <a:ext cx="245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chemeClr val="tx1"/>
                </a:solidFill>
                <a:latin typeface="Calibri" charset="0"/>
                <a:sym typeface="Arial" charset="0"/>
              </a:rPr>
              <a:t>SNR=1004/5.5=181</a:t>
            </a:r>
          </a:p>
        </p:txBody>
      </p:sp>
      <p:sp>
        <p:nvSpPr>
          <p:cNvPr id="10251" name="Rectangle 11"/>
          <p:cNvSpPr>
            <a:spLocks/>
          </p:cNvSpPr>
          <p:nvPr/>
        </p:nvSpPr>
        <p:spPr bwMode="auto">
          <a:xfrm>
            <a:off x="5307013" y="1143000"/>
            <a:ext cx="232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chemeClr val="tx1"/>
                </a:solidFill>
                <a:latin typeface="Calibri" charset="0"/>
                <a:sym typeface="Arial" charset="0"/>
              </a:rPr>
              <a:t>CNR=9.6/2.7=3.57</a:t>
            </a:r>
          </a:p>
        </p:txBody>
      </p:sp>
      <p:sp>
        <p:nvSpPr>
          <p:cNvPr id="10252" name="Rectangle 12"/>
          <p:cNvSpPr>
            <a:spLocks/>
          </p:cNvSpPr>
          <p:nvPr/>
        </p:nvSpPr>
        <p:spPr bwMode="auto">
          <a:xfrm>
            <a:off x="1681163" y="317500"/>
            <a:ext cx="16906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6036" bIns="0">
            <a:spAutoFit/>
          </a:bodyPr>
          <a:lstStyle>
            <a:lvl1pPr marL="44450"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algn="ctr" eaLnBrk="1" hangingPunct="1"/>
            <a:r>
              <a:rPr lang="en-US" altLang="x-none" sz="3600" b="1">
                <a:solidFill>
                  <a:srgbClr val="FFB10E"/>
                </a:solidFill>
                <a:latin typeface="Calibri" charset="0"/>
                <a:sym typeface="Arial" charset="0"/>
              </a:rPr>
              <a:t>Physicist</a:t>
            </a:r>
          </a:p>
        </p:txBody>
      </p:sp>
      <p:sp>
        <p:nvSpPr>
          <p:cNvPr id="10253" name="Rectangle 13"/>
          <p:cNvSpPr>
            <a:spLocks/>
          </p:cNvSpPr>
          <p:nvPr/>
        </p:nvSpPr>
        <p:spPr bwMode="auto">
          <a:xfrm>
            <a:off x="5561013" y="317500"/>
            <a:ext cx="23987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6036" bIns="0">
            <a:spAutoFit/>
          </a:bodyPr>
          <a:lstStyle>
            <a:lvl1pPr marL="44450"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algn="ctr" eaLnBrk="1" hangingPunct="1"/>
            <a:r>
              <a:rPr lang="en-US" altLang="x-none" sz="3600" b="1">
                <a:solidFill>
                  <a:srgbClr val="FFB10E"/>
                </a:solidFill>
                <a:latin typeface="Calibri" charset="0"/>
                <a:sym typeface="Arial" charset="0"/>
              </a:rPr>
              <a:t>Psychologist</a:t>
            </a:r>
          </a:p>
        </p:txBody>
      </p:sp>
      <p:sp>
        <p:nvSpPr>
          <p:cNvPr id="10254" name="Rectangle 14"/>
          <p:cNvSpPr>
            <a:spLocks/>
          </p:cNvSpPr>
          <p:nvPr/>
        </p:nvSpPr>
        <p:spPr bwMode="auto">
          <a:xfrm>
            <a:off x="2387600" y="5867400"/>
            <a:ext cx="3738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lvl1pPr marL="39688"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chemeClr val="tx1"/>
                </a:solidFill>
                <a:latin typeface="Calibri" charset="0"/>
                <a:sym typeface="Comic Sans MS" charset="0"/>
              </a:rPr>
              <a:t>Same data in different eyes....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0" y="381000"/>
            <a:ext cx="9144000" cy="990600"/>
          </a:xfrm>
        </p:spPr>
        <p:txBody>
          <a:bodyPr/>
          <a:lstStyle/>
          <a:p>
            <a:pPr indent="0" eaLnBrk="1" hangingPunct="1"/>
            <a:r>
              <a:rPr lang="en-US" altLang="x-none" sz="4000">
                <a:solidFill>
                  <a:srgbClr val="FFB10E"/>
                </a:solidFill>
                <a:latin typeface="Calibri" charset="0"/>
              </a:rPr>
              <a:t>Voxels with the same signal, but different functional CNR (contrast to noise ratio)</a:t>
            </a:r>
          </a:p>
        </p:txBody>
      </p:sp>
      <p:pic>
        <p:nvPicPr>
          <p:cNvPr id="112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828800"/>
            <a:ext cx="6280150"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Box 3"/>
          <p:cNvSpPr txBox="1">
            <a:spLocks noChangeArrowheads="1"/>
          </p:cNvSpPr>
          <p:nvPr/>
        </p:nvSpPr>
        <p:spPr bwMode="auto">
          <a:xfrm>
            <a:off x="3429000" y="1905000"/>
            <a:ext cx="1023938"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chemeClr val="bg1"/>
                </a:solidFill>
                <a:latin typeface="Calibri" charset="0"/>
              </a:rPr>
              <a:t>CNR=4</a:t>
            </a:r>
          </a:p>
        </p:txBody>
      </p:sp>
      <p:sp>
        <p:nvSpPr>
          <p:cNvPr id="11268" name="TextBox 4"/>
          <p:cNvSpPr txBox="1">
            <a:spLocks noChangeArrowheads="1"/>
          </p:cNvSpPr>
          <p:nvPr/>
        </p:nvSpPr>
        <p:spPr bwMode="auto">
          <a:xfrm>
            <a:off x="3429000" y="4186238"/>
            <a:ext cx="1023938" cy="461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chemeClr val="bg1"/>
                </a:solidFill>
                <a:latin typeface="Calibri" charset="0"/>
              </a:rPr>
              <a:t>CNR=1</a:t>
            </a:r>
          </a:p>
        </p:txBody>
      </p:sp>
      <p:sp>
        <p:nvSpPr>
          <p:cNvPr id="11269" name="TextBox 5"/>
          <p:cNvSpPr txBox="1">
            <a:spLocks noChangeArrowheads="1"/>
          </p:cNvSpPr>
          <p:nvPr/>
        </p:nvSpPr>
        <p:spPr bwMode="auto">
          <a:xfrm>
            <a:off x="6291263" y="1905000"/>
            <a:ext cx="1023937"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chemeClr val="bg1"/>
                </a:solidFill>
                <a:latin typeface="Calibri" charset="0"/>
              </a:rPr>
              <a:t>CNR=2</a:t>
            </a:r>
          </a:p>
        </p:txBody>
      </p:sp>
      <p:sp>
        <p:nvSpPr>
          <p:cNvPr id="11270" name="TextBox 6"/>
          <p:cNvSpPr txBox="1">
            <a:spLocks noChangeArrowheads="1"/>
          </p:cNvSpPr>
          <p:nvPr/>
        </p:nvSpPr>
        <p:spPr bwMode="auto">
          <a:xfrm>
            <a:off x="6291263" y="4191000"/>
            <a:ext cx="1101725"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a:solidFill>
                  <a:schemeClr val="bg1"/>
                </a:solidFill>
                <a:latin typeface="Calibri" charset="0"/>
              </a:rPr>
              <a:t>CNR=.5</a:t>
            </a:r>
          </a:p>
        </p:txBody>
      </p:sp>
      <p:sp>
        <p:nvSpPr>
          <p:cNvPr id="11271" name="TextBox 7"/>
          <p:cNvSpPr txBox="1">
            <a:spLocks noChangeArrowheads="1"/>
          </p:cNvSpPr>
          <p:nvPr/>
        </p:nvSpPr>
        <p:spPr bwMode="auto">
          <a:xfrm>
            <a:off x="1027113" y="6324600"/>
            <a:ext cx="6973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FFFFFF"/>
                </a:solidFill>
                <a:latin typeface="Times New Roman" charset="0"/>
                <a:ea typeface="ヒラギノ明朝 ProN W3" charset="-128"/>
                <a:sym typeface="Times New Roman" charset="0"/>
              </a:defRPr>
            </a:lvl1pPr>
            <a:lvl2pPr marL="742950" indent="-285750" eaLnBrk="0" hangingPunct="0">
              <a:defRPr sz="2400">
                <a:solidFill>
                  <a:srgbClr val="FFFFFF"/>
                </a:solidFill>
                <a:latin typeface="Times New Roman" charset="0"/>
                <a:ea typeface="ヒラギノ明朝 ProN W3" charset="-128"/>
                <a:sym typeface="Times New Roman" charset="0"/>
              </a:defRPr>
            </a:lvl2pPr>
            <a:lvl3pPr marL="1143000" indent="-228600" eaLnBrk="0" hangingPunct="0">
              <a:defRPr sz="2400">
                <a:solidFill>
                  <a:srgbClr val="FFFFFF"/>
                </a:solidFill>
                <a:latin typeface="Times New Roman" charset="0"/>
                <a:ea typeface="ヒラギノ明朝 ProN W3" charset="-128"/>
                <a:sym typeface="Times New Roman" charset="0"/>
              </a:defRPr>
            </a:lvl3pPr>
            <a:lvl4pPr marL="1600200" indent="-228600" eaLnBrk="0" hangingPunct="0">
              <a:defRPr sz="2400">
                <a:solidFill>
                  <a:srgbClr val="FFFFFF"/>
                </a:solidFill>
                <a:latin typeface="Times New Roman" charset="0"/>
                <a:ea typeface="ヒラギノ明朝 ProN W3" charset="-128"/>
                <a:sym typeface="Times New Roman" charset="0"/>
              </a:defRPr>
            </a:lvl4pPr>
            <a:lvl5pPr marL="2057400" indent="-228600" eaLnBrk="0" hangingPunct="0">
              <a:defRPr sz="2400">
                <a:solidFill>
                  <a:srgbClr val="FFFFFF"/>
                </a:solidFill>
                <a:latin typeface="Times New Roman" charset="0"/>
                <a:ea typeface="ヒラギノ明朝 ProN W3" charset="-128"/>
                <a:sym typeface="Times New Roman" charset="0"/>
              </a:defRPr>
            </a:lvl5pPr>
            <a:lvl6pPr marL="25146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6pPr>
            <a:lvl7pPr marL="29718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7pPr>
            <a:lvl8pPr marL="34290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8pPr>
            <a:lvl9pPr marL="3886200" indent="-228600" eaLnBrk="0" fontAlgn="base" hangingPunct="0">
              <a:spcBef>
                <a:spcPct val="0"/>
              </a:spcBef>
              <a:spcAft>
                <a:spcPct val="0"/>
              </a:spcAft>
              <a:defRPr sz="2400">
                <a:solidFill>
                  <a:srgbClr val="FFFFFF"/>
                </a:solidFill>
                <a:latin typeface="Times New Roman" charset="0"/>
                <a:ea typeface="ヒラギノ明朝 ProN W3" charset="-128"/>
                <a:sym typeface="Times New Roman" charset="0"/>
              </a:defRPr>
            </a:lvl9pPr>
          </a:lstStyle>
          <a:p>
            <a:pPr eaLnBrk="1" hangingPunct="1"/>
            <a:r>
              <a:rPr lang="en-US" altLang="x-none" i="1">
                <a:latin typeface="Calibri" charset="0"/>
              </a:rPr>
              <a:t>How can they have different CNR and the same tSNR?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amp; Bullets">
  <a:themeElements>
    <a:clrScheme name="">
      <a:dk1>
        <a:srgbClr val="000000"/>
      </a:dk1>
      <a:lt1>
        <a:srgbClr val="FFFFFF"/>
      </a:lt1>
      <a:dk2>
        <a:srgbClr val="000000"/>
      </a:dk2>
      <a:lt2>
        <a:srgbClr val="000000"/>
      </a:lt2>
      <a:accent1>
        <a:srgbClr val="C9BCF2"/>
      </a:accent1>
      <a:accent2>
        <a:srgbClr val="333399"/>
      </a:accent2>
      <a:accent3>
        <a:srgbClr val="AAAAAA"/>
      </a:accent3>
      <a:accent4>
        <a:srgbClr val="DADADA"/>
      </a:accent4>
      <a:accent5>
        <a:srgbClr val="E1DAF7"/>
      </a:accent5>
      <a:accent6>
        <a:srgbClr val="2D2D8A"/>
      </a:accent6>
      <a:hlink>
        <a:srgbClr val="009999"/>
      </a:hlink>
      <a:folHlink>
        <a:srgbClr val="99CC00"/>
      </a:folHlink>
    </a:clrScheme>
    <a:fontScheme name="Title &amp; Bullets">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Times New Roman" pitchFamily="-1" charset="0"/>
            <a:ea typeface="ヒラギノ明朝 ProN W3" pitchFamily="-1" charset="-128"/>
            <a:cs typeface="ヒラギノ明朝 ProN W3" pitchFamily="-1" charset="-128"/>
            <a:sym typeface="Times New Roman"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FFFF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FFFFFF"/>
            </a:solidFill>
            <a:effectLst/>
            <a:latin typeface="Times New Roman" pitchFamily="-1" charset="0"/>
            <a:ea typeface="ヒラギノ明朝 ProN W3" pitchFamily="-1" charset="-128"/>
            <a:cs typeface="ヒラギノ明朝 ProN W3" pitchFamily="-1" charset="-128"/>
            <a:sym typeface="Times New Roman"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853</TotalTime>
  <Pages>0</Pages>
  <Words>856</Words>
  <Characters>0</Characters>
  <Application>Microsoft Macintosh PowerPoint</Application>
  <PresentationFormat>On-screen Show (4:3)</PresentationFormat>
  <Lines>0</Lines>
  <Paragraphs>117</Paragraphs>
  <Slides>16</Slides>
  <Notes>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16</vt:i4>
      </vt:variant>
    </vt:vector>
  </HeadingPairs>
  <TitlesOfParts>
    <vt:vector size="33" baseType="lpstr">
      <vt:lpstr>Times New Roman</vt:lpstr>
      <vt:lpstr>ヒラギノ明朝 ProN W3</vt:lpstr>
      <vt:lpstr>Arial</vt:lpstr>
      <vt:lpstr>ヒラギノ角ゴ ProN W3</vt:lpstr>
      <vt:lpstr>ＭＳ Ｐゴシック</vt:lpstr>
      <vt:lpstr>Calibri</vt:lpstr>
      <vt:lpstr>ヒラギノ角ゴ ProN W6</vt:lpstr>
      <vt:lpstr>Brush Script MT</vt:lpstr>
      <vt:lpstr>Bickham Script Pro Bold</vt:lpstr>
      <vt:lpstr>Mesquite Std</vt:lpstr>
      <vt:lpstr>Comic Sans MS</vt:lpstr>
      <vt:lpstr>Symbol</vt:lpstr>
      <vt:lpstr>Arial Bold</vt:lpstr>
      <vt:lpstr>Arial Italic</vt:lpstr>
      <vt:lpstr>Calibri Bold</vt:lpstr>
      <vt:lpstr>Calibri Italic</vt:lpstr>
      <vt:lpstr>Title &amp; Bullets</vt:lpstr>
      <vt:lpstr>Quantifying the signal to noise of the data</vt:lpstr>
      <vt:lpstr>Signal-to-Noise Ratio (SNR)</vt:lpstr>
      <vt:lpstr>PowerPoint Presentation</vt:lpstr>
      <vt:lpstr>The Physicist’s SNR and the Psychologist’s SNR</vt:lpstr>
      <vt:lpstr>PowerPoint Presentation</vt:lpstr>
      <vt:lpstr>The Physicist’s SNR: Raw SNR; time series SNR (tSNR) </vt:lpstr>
      <vt:lpstr>The Psychologist SNR: Functional SNR or Contrast to noise (CNR) </vt:lpstr>
      <vt:lpstr>PowerPoint Presentation</vt:lpstr>
      <vt:lpstr>Voxels with the same signal, but different functional CNR (contrast to noise ratio)</vt:lpstr>
      <vt:lpstr>Relation between tSNR and functional effect size</vt:lpstr>
      <vt:lpstr>PowerPoint Presentation</vt:lpstr>
      <vt:lpstr>PowerPoint Presentation</vt:lpstr>
      <vt:lpstr>PowerPoint Presentation</vt:lpstr>
      <vt:lpstr>Increase SNR by scanning at higher Teslas</vt:lpstr>
      <vt:lpstr>Tradeoffs for improving SNR in fMRI</vt:lpstr>
      <vt:lpstr>Know Thy Data</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Variability of HRF</dc:title>
  <dc:subject/>
  <dc:creator>jculham</dc:creator>
  <cp:keywords/>
  <dc:description/>
  <cp:lastModifiedBy>Microsoft Office User</cp:lastModifiedBy>
  <cp:revision>68</cp:revision>
  <dcterms:created xsi:type="dcterms:W3CDTF">2013-04-23T02:47:55Z</dcterms:created>
  <dcterms:modified xsi:type="dcterms:W3CDTF">2017-04-03T02:38:15Z</dcterms:modified>
</cp:coreProperties>
</file>