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62"/>
  </p:notesMasterIdLst>
  <p:handoutMasterIdLst>
    <p:handoutMasterId r:id="rId63"/>
  </p:handoutMasterIdLst>
  <p:sldIdLst>
    <p:sldId id="256" r:id="rId3"/>
    <p:sldId id="411" r:id="rId4"/>
    <p:sldId id="300" r:id="rId5"/>
    <p:sldId id="259" r:id="rId6"/>
    <p:sldId id="262" r:id="rId7"/>
    <p:sldId id="335" r:id="rId8"/>
    <p:sldId id="337" r:id="rId9"/>
    <p:sldId id="319" r:id="rId10"/>
    <p:sldId id="320" r:id="rId11"/>
    <p:sldId id="412" r:id="rId12"/>
    <p:sldId id="413" r:id="rId13"/>
    <p:sldId id="414" r:id="rId14"/>
    <p:sldId id="336" r:id="rId15"/>
    <p:sldId id="338" r:id="rId16"/>
    <p:sldId id="416" r:id="rId17"/>
    <p:sldId id="364" r:id="rId18"/>
    <p:sldId id="365" r:id="rId19"/>
    <p:sldId id="345" r:id="rId20"/>
    <p:sldId id="346" r:id="rId21"/>
    <p:sldId id="271" r:id="rId22"/>
    <p:sldId id="366" r:id="rId23"/>
    <p:sldId id="418" r:id="rId24"/>
    <p:sldId id="339" r:id="rId25"/>
    <p:sldId id="348" r:id="rId26"/>
    <p:sldId id="421" r:id="rId27"/>
    <p:sldId id="420" r:id="rId28"/>
    <p:sldId id="303" r:id="rId29"/>
    <p:sldId id="361" r:id="rId30"/>
    <p:sldId id="350" r:id="rId31"/>
    <p:sldId id="410" r:id="rId32"/>
    <p:sldId id="351" r:id="rId33"/>
    <p:sldId id="352" r:id="rId34"/>
    <p:sldId id="353" r:id="rId35"/>
    <p:sldId id="422" r:id="rId36"/>
    <p:sldId id="324" r:id="rId37"/>
    <p:sldId id="325" r:id="rId38"/>
    <p:sldId id="326" r:id="rId39"/>
    <p:sldId id="327" r:id="rId40"/>
    <p:sldId id="328" r:id="rId41"/>
    <p:sldId id="329" r:id="rId42"/>
    <p:sldId id="369" r:id="rId43"/>
    <p:sldId id="368" r:id="rId44"/>
    <p:sldId id="367" r:id="rId45"/>
    <p:sldId id="373" r:id="rId46"/>
    <p:sldId id="372" r:id="rId47"/>
    <p:sldId id="371" r:id="rId48"/>
    <p:sldId id="370" r:id="rId49"/>
    <p:sldId id="362" r:id="rId50"/>
    <p:sldId id="374" r:id="rId51"/>
    <p:sldId id="363" r:id="rId52"/>
    <p:sldId id="310" r:id="rId53"/>
    <p:sldId id="393" r:id="rId54"/>
    <p:sldId id="403" r:id="rId55"/>
    <p:sldId id="404" r:id="rId56"/>
    <p:sldId id="405" r:id="rId57"/>
    <p:sldId id="406" r:id="rId58"/>
    <p:sldId id="407" r:id="rId59"/>
    <p:sldId id="408" r:id="rId60"/>
    <p:sldId id="409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3"/>
    <a:srgbClr val="FFC40B"/>
    <a:srgbClr val="FFF77D"/>
    <a:srgbClr val="ABC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howGuides="1"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376"/>
    </p:cViewPr>
  </p:sorterViewPr>
  <p:notesViewPr>
    <p:cSldViewPr showGuides="1">
      <p:cViewPr varScale="1">
        <p:scale>
          <a:sx n="93" d="100"/>
          <a:sy n="93" d="100"/>
        </p:scale>
        <p:origin x="-172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D9AB5B-A68C-AC47-A7BF-4B1ACB11A385}" type="datetimeFigureOut">
              <a:rPr lang="en-US"/>
              <a:pPr>
                <a:defRPr/>
              </a:pPr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A3D6F8-FE42-6444-ADBE-FDF2FD38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  <a:ext uri="{53640926-AAD7-44d8-BBD7-CCE9431645EC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46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1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19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393451-0A3E-3940-9BA6-2AE3E7C67E05}" type="slidenum">
              <a:rPr lang="en-US" altLang="x-none">
                <a:ea typeface="ヒラギノ角ゴ ProN W3" charset="-128"/>
              </a:rPr>
              <a:pPr eaLnBrk="1" hangingPunct="1"/>
              <a:t>55</a:t>
            </a:fld>
            <a:endParaRPr lang="en-US" altLang="x-none">
              <a:ea typeface="ヒラギノ角ゴ ProN W3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http://www.fil.ion.ucl.ac.uk/spm/course/spm-introduction/text.htm#_III._Spatial_realignment_and%20normal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78F9109-79E5-304D-80C9-ED10E1A3D2CC}" type="slidenum">
              <a:rPr lang="en-US" altLang="x-none">
                <a:ea typeface="ヒラギノ角ゴ ProN W3" charset="-128"/>
              </a:rPr>
              <a:pPr eaLnBrk="1" hangingPunct="1"/>
              <a:t>56</a:t>
            </a:fld>
            <a:endParaRPr lang="en-US" altLang="x-none">
              <a:ea typeface="ヒラギノ角ゴ ProN W3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http://www.fil.ion.ucl.ac.uk/spm/course/spm-introduction/text.htm#_III._Spatial_realignment_and%20normal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8F46E1-6BB6-F041-A4EB-8A49A40B8DE5}" type="slidenum">
              <a:rPr lang="en-US" altLang="x-none">
                <a:ea typeface="ヒラギノ角ゴ ProN W3" charset="-128"/>
              </a:rPr>
              <a:pPr eaLnBrk="1" hangingPunct="1"/>
              <a:t>57</a:t>
            </a:fld>
            <a:endParaRPr lang="en-US" altLang="x-none">
              <a:ea typeface="ヒラギノ角ゴ ProN W3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http://www.fil.ion.ucl.ac.uk/spm/course/spm-introduction/text.htm#_III._Spatial_realignment_and%20normal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A6DE8C7-1B96-774B-BF64-90B8F22A5704}" type="slidenum">
              <a:rPr lang="en-US" altLang="x-none">
                <a:ea typeface="ヒラギノ角ゴ ProN W3" charset="-128"/>
              </a:rPr>
              <a:pPr eaLnBrk="1" hangingPunct="1"/>
              <a:t>58</a:t>
            </a:fld>
            <a:endParaRPr lang="en-US" altLang="x-none">
              <a:ea typeface="ヒラギノ角ゴ ProN W3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http://www.fil.ion.ucl.ac.uk/spm/course/spm-introduction/text.htm#_III._Spatial_realignment_and%20normal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5E034A-A40E-674E-A5E2-A72C2690C9D7}" type="slidenum">
              <a:rPr lang="en-US" altLang="x-none">
                <a:ea typeface="ヒラギノ角ゴ ProN W3" charset="-128"/>
              </a:rPr>
              <a:pPr eaLnBrk="1" hangingPunct="1"/>
              <a:t>59</a:t>
            </a:fld>
            <a:endParaRPr lang="en-US" altLang="x-none">
              <a:ea typeface="ヒラギノ角ゴ ProN W3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http://www.fil.ion.ucl.ac.uk/spm/course/spm-introduction/text.htm#_III._Spatial_realignment_and%20normal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4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3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0"/>
            <a:ext cx="1960562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7340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1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54A6-9A14-D143-81B5-FD83B4E681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22601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A90F-A3C9-0648-BD2E-AD42ADEA48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63201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B966-7A55-1E4D-BF13-5BA96A96378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59927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9413-0CCB-0F4E-88F2-916FB6C992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48991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A069-0DA2-4649-B5BA-B196D644D26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5588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1466-518C-D947-899C-8C9780D4ED8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03137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257C-EA22-F14C-BA39-A9EB22FE24F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1325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7FF8-C25E-8A44-8631-0E810C4A8B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8064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11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60D2-8944-A04A-96D6-6515DB5F9B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0353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06AD-C6A7-4A42-94A4-87B98C4C4F1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38558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0EB9-9FB7-3E47-B51A-6C7B746281C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525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220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6613"/>
            <a:ext cx="3810000" cy="602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3810000" cy="602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38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6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76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359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469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460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6837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6613"/>
            <a:ext cx="77724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6837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x-none">
                <a:sym typeface="Arial" charset="0"/>
              </a:rPr>
              <a:t>Second level</a:t>
            </a:r>
          </a:p>
          <a:p>
            <a:pPr lvl="2"/>
            <a:r>
              <a:rPr lang="en-US" altLang="x-none">
                <a:sym typeface="Arial" charset="0"/>
              </a:rPr>
              <a:t>Third level</a:t>
            </a:r>
          </a:p>
          <a:p>
            <a:pPr lvl="3"/>
            <a:r>
              <a:rPr lang="en-US" altLang="x-none">
                <a:sym typeface="Arial" charset="0"/>
              </a:rPr>
              <a:t>Fourth level</a:t>
            </a:r>
          </a:p>
          <a:p>
            <a:pPr lvl="4"/>
            <a:r>
              <a:rPr lang="en-US" altLang="x-none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marL="44450" indent="-444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  <a:sym typeface="Arial" charset="0"/>
        </a:defRPr>
      </a:lvl1pPr>
      <a:lvl2pPr marL="44450" indent="-444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450" indent="-444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450" indent="-444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450" indent="-444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50165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885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605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7325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04813" indent="-360363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73113" indent="-300038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93800" indent="-239713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73225" indent="-238125" algn="l" rtl="0" eaLnBrk="0" fontAlgn="base" hangingPunct="0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155825" indent="-239713" algn="l" rtl="0" eaLnBrk="0" fontAlgn="base" hangingPunct="0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613025" indent="-239713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070225" indent="-239713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527425" indent="-239713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984625" indent="-239713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•"/>
        <a:defRPr sz="19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Calibri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x-none">
                <a:sym typeface="Calibri" charset="0"/>
              </a:rPr>
              <a:t>Second level</a:t>
            </a:r>
          </a:p>
          <a:p>
            <a:pPr lvl="2"/>
            <a:r>
              <a:rPr lang="en-US" altLang="x-none">
                <a:sym typeface="Calibri" charset="0"/>
              </a:rPr>
              <a:t>Third level</a:t>
            </a:r>
          </a:p>
          <a:p>
            <a:pPr lvl="3"/>
            <a:r>
              <a:rPr lang="en-US" altLang="x-none">
                <a:sym typeface="Calibri" charset="0"/>
              </a:rPr>
              <a:t>Fourth level</a:t>
            </a:r>
          </a:p>
          <a:p>
            <a:pPr lvl="4"/>
            <a:r>
              <a:rPr lang="en-US" altLang="x-none">
                <a:sym typeface="Calibri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399213"/>
            <a:ext cx="2682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  <a:sym typeface="Calibri" charset="0"/>
              </a:defRPr>
            </a:lvl1pPr>
          </a:lstStyle>
          <a:p>
            <a:pPr>
              <a:defRPr/>
            </a:pPr>
            <a:fld id="{46286226-ED05-584B-8DC7-AEFEA6308C2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me.umich.edu/~dnoll/primer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.mov"/><Relationship Id="rId4" Type="http://schemas.openxmlformats.org/officeDocument/2006/relationships/video" Target="../media/media3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451100"/>
            <a:ext cx="8458200" cy="1435100"/>
          </a:xfrm>
        </p:spPr>
        <p:txBody>
          <a:bodyPr rIns="142874"/>
          <a:lstStyle/>
          <a:p>
            <a:pPr indent="0" eaLnBrk="1" hangingPunct="1">
              <a:defRPr/>
            </a:pP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Signal and Noise in fMRI measurements</a:t>
            </a:r>
            <a:endParaRPr lang="en-US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857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3988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81000"/>
            <a:ext cx="24399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" r="4706" b="14159"/>
          <a:stretch>
            <a:fillRect/>
          </a:stretch>
        </p:blipFill>
        <p:spPr bwMode="auto">
          <a:xfrm>
            <a:off x="381000" y="4343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258300" cy="8509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Remedies to reduce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noise: </a:t>
            </a: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200" dirty="0"/>
              <a:t>Thermal noise </a:t>
            </a:r>
            <a:r>
              <a:rPr lang="en-US" altLang="x-none" sz="2200" dirty="0" smtClean="0">
                <a:solidFill>
                  <a:schemeClr val="bg1"/>
                </a:solidFill>
              </a:rPr>
              <a:t>smooth/filter data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200" dirty="0" smtClean="0"/>
              <a:t>Linear </a:t>
            </a:r>
            <a:r>
              <a:rPr lang="en-US" altLang="x-none" sz="2200" dirty="0"/>
              <a:t>drift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2200" dirty="0">
                <a:solidFill>
                  <a:srgbClr val="FFC40B"/>
                </a:solidFill>
              </a:rPr>
              <a:t>Remove linear trend line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endParaRPr lang="en-US" altLang="x-none" dirty="0"/>
          </a:p>
          <a:p>
            <a:pPr eaLnBrk="1" hangingPunct="1">
              <a:buFont typeface="Arial" charset="0"/>
              <a:buNone/>
            </a:pPr>
            <a:r>
              <a:rPr lang="en-US" altLang="x-none" sz="1800" dirty="0">
                <a:solidFill>
                  <a:srgbClr val="595959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1800" dirty="0">
                <a:solidFill>
                  <a:srgbClr val="595959"/>
                </a:solidFill>
              </a:rPr>
              <a:t>“</a:t>
            </a:r>
            <a:r>
              <a:rPr lang="en-US" altLang="ja-JP" sz="1800" dirty="0">
                <a:solidFill>
                  <a:srgbClr val="595959"/>
                </a:solidFill>
              </a:rPr>
              <a:t>Blame the subject</a:t>
            </a:r>
            <a:r>
              <a:rPr lang="ja-JP" altLang="en-US" sz="1800" dirty="0">
                <a:solidFill>
                  <a:srgbClr val="595959"/>
                </a:solidFill>
              </a:rPr>
              <a:t>”</a:t>
            </a:r>
            <a:endParaRPr lang="en-US" altLang="ja-JP" sz="1800" dirty="0">
              <a:solidFill>
                <a:srgbClr val="595959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595959"/>
                </a:solidFill>
              </a:rPr>
              <a:t>Susceptibility artifacts: Air &amp; draining veins</a:t>
            </a:r>
          </a:p>
          <a:p>
            <a:pPr marL="823913" lvl="1" eaLnBrk="1" hangingPunct="1"/>
            <a:r>
              <a:rPr lang="en-US" altLang="x-none" sz="1800" dirty="0">
                <a:solidFill>
                  <a:srgbClr val="595959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1800" dirty="0">
                <a:solidFill>
                  <a:srgbClr val="595959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1800" dirty="0">
                <a:solidFill>
                  <a:srgbClr val="595959"/>
                </a:solidFill>
              </a:rPr>
              <a:t>Cognitive noise (inattention to task)</a:t>
            </a:r>
          </a:p>
        </p:txBody>
      </p:sp>
    </p:spTree>
    <p:extLst>
      <p:ext uri="{BB962C8B-B14F-4D97-AF65-F5344CB8AC3E}">
        <p14:creationId xmlns:p14="http://schemas.microsoft.com/office/powerpoint/2010/main" val="33236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449387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C40B"/>
                </a:solidFill>
                <a:latin typeface="Arial Bold" charset="0"/>
                <a:sym typeface="Arial Bold" charset="0"/>
              </a:rPr>
              <a:t>Removing a Linear trend line</a:t>
            </a:r>
            <a:endParaRPr lang="en-US" altLang="x-none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4914900"/>
          </a:xfrm>
        </p:spPr>
        <p:txBody>
          <a:bodyPr rIns="142874"/>
          <a:lstStyle/>
          <a:p>
            <a:pPr marL="387350" indent="-342900" eaLnBrk="1" hangingPunct="1">
              <a:buClr>
                <a:srgbClr val="FF3300"/>
              </a:buClr>
            </a:pPr>
            <a:r>
              <a:rPr lang="en-US" altLang="x-none" sz="2600"/>
              <a:t>Find coefficients of a the linear trend line using a least-squares algorithm</a:t>
            </a:r>
          </a:p>
          <a:p>
            <a:pPr marL="387350" indent="-342900" eaLnBrk="1" hangingPunct="1">
              <a:buClr>
                <a:srgbClr val="FF3300"/>
              </a:buClr>
            </a:pPr>
            <a:endParaRPr lang="en-US" altLang="x-none"/>
          </a:p>
          <a:p>
            <a:pPr marL="387350" indent="-342900" eaLnBrk="1" hangingPunct="1">
              <a:buClr>
                <a:srgbClr val="FF3300"/>
              </a:buClr>
            </a:pPr>
            <a:r>
              <a:rPr lang="en-US" altLang="x-none" sz="2600"/>
              <a:t>Temporally filter your data with a high-pass filter to remove low temporal frequencies in your data</a:t>
            </a:r>
          </a:p>
        </p:txBody>
      </p:sp>
    </p:spTree>
    <p:extLst>
      <p:ext uri="{BB962C8B-B14F-4D97-AF65-F5344CB8AC3E}">
        <p14:creationId xmlns:p14="http://schemas.microsoft.com/office/powerpoint/2010/main" val="50940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526462" cy="23622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Removing a linear trend line</a:t>
            </a:r>
            <a:r>
              <a:rPr lang="en-US" altLang="x-none" sz="3600">
                <a:solidFill>
                  <a:srgbClr val="FFC40B"/>
                </a:solidFill>
                <a:latin typeface="Arial Bold" charset="0"/>
                <a:ea typeface="ヒラギノ角ゴ ProN W6" charset="-128"/>
                <a:sym typeface="Arial Bold" charset="0"/>
              </a:rPr>
              <a:t/>
            </a:r>
            <a:br>
              <a:rPr lang="en-US" altLang="x-none" sz="3600">
                <a:solidFill>
                  <a:srgbClr val="FFC40B"/>
                </a:solidFill>
                <a:latin typeface="Arial Bold" charset="0"/>
                <a:ea typeface="ヒラギノ角ゴ ProN W6" charset="-128"/>
                <a:sym typeface="Arial Bold" charset="0"/>
              </a:rPr>
            </a:br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with a least-squares algorithm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063" y="3581400"/>
            <a:ext cx="8128000" cy="3276600"/>
          </a:xfrm>
        </p:spPr>
        <p:txBody>
          <a:bodyPr rIns="142874"/>
          <a:lstStyle/>
          <a:p>
            <a:pPr eaLnBrk="1" hangingPunct="1">
              <a:buClr>
                <a:srgbClr val="FF3300"/>
              </a:buClr>
            </a:pPr>
            <a:r>
              <a:rPr lang="en-US" altLang="x-none">
                <a:latin typeface="Arial Italic" charset="0"/>
                <a:sym typeface="Arial Italic" charset="0"/>
              </a:rPr>
              <a:t>h(t)</a:t>
            </a:r>
            <a:r>
              <a:rPr lang="en-US" altLang="x-none"/>
              <a:t>     : measured hemodynamic response</a:t>
            </a:r>
          </a:p>
          <a:p>
            <a:pPr eaLnBrk="1" hangingPunct="1">
              <a:buClr>
                <a:srgbClr val="FF3300"/>
              </a:buClr>
            </a:pPr>
            <a:r>
              <a:rPr lang="en-US" altLang="x-none">
                <a:latin typeface="Arial Italic" charset="0"/>
                <a:sym typeface="Arial Italic" charset="0"/>
              </a:rPr>
              <a:t>h</a:t>
            </a:r>
            <a:r>
              <a:rPr lang="ja-JP" altLang="en-US">
                <a:sym typeface="Arial Italic" charset="0"/>
              </a:rPr>
              <a:t>’</a:t>
            </a:r>
            <a:r>
              <a:rPr lang="en-US" altLang="ja-JP">
                <a:latin typeface="Arial Italic" charset="0"/>
                <a:sym typeface="Arial Italic" charset="0"/>
              </a:rPr>
              <a:t>(t)    </a:t>
            </a:r>
            <a:r>
              <a:rPr lang="en-US" altLang="ja-JP"/>
              <a:t>:</a:t>
            </a:r>
            <a:r>
              <a:rPr lang="en-US" altLang="ja-JP">
                <a:latin typeface="Arial Italic" charset="0"/>
                <a:sym typeface="Arial Italic" charset="0"/>
              </a:rPr>
              <a:t> </a:t>
            </a:r>
            <a:r>
              <a:rPr lang="en-US" altLang="ja-JP"/>
              <a:t>real hemodynamic response</a:t>
            </a:r>
          </a:p>
          <a:p>
            <a:pPr eaLnBrk="1" hangingPunct="1">
              <a:buClr>
                <a:srgbClr val="FF3300"/>
              </a:buClr>
            </a:pPr>
            <a:r>
              <a:rPr lang="en-US" altLang="x-none"/>
              <a:t> </a:t>
            </a:r>
            <a:r>
              <a:rPr lang="en-US" altLang="x-none">
                <a:latin typeface="Arial Italic" charset="0"/>
                <a:sym typeface="Arial Italic" charset="0"/>
              </a:rPr>
              <a:t>a</a:t>
            </a:r>
            <a:r>
              <a:rPr lang="en-US" altLang="x-none" baseline="-25000">
                <a:latin typeface="Arial Italic" charset="0"/>
                <a:sym typeface="Arial Italic" charset="0"/>
              </a:rPr>
              <a:t>1</a:t>
            </a:r>
            <a:r>
              <a:rPr lang="en-US" altLang="x-none">
                <a:latin typeface="Arial Italic" charset="0"/>
                <a:sym typeface="Arial Italic" charset="0"/>
              </a:rPr>
              <a:t>,a</a:t>
            </a:r>
            <a:r>
              <a:rPr lang="en-US" altLang="x-none" baseline="-25000">
                <a:latin typeface="Arial Italic" charset="0"/>
                <a:sym typeface="Arial Italic" charset="0"/>
              </a:rPr>
              <a:t>0</a:t>
            </a:r>
            <a:r>
              <a:rPr lang="en-US" altLang="x-none"/>
              <a:t>  : linear trendline coefficients</a:t>
            </a:r>
          </a:p>
          <a:p>
            <a:pPr eaLnBrk="1" hangingPunct="1">
              <a:buClr>
                <a:srgbClr val="FF3300"/>
              </a:buClr>
            </a:pPr>
            <a:r>
              <a:rPr lang="en-US" altLang="x-none"/>
              <a:t> </a:t>
            </a:r>
            <a:r>
              <a:rPr lang="en-US" altLang="x-none">
                <a:latin typeface="Symbol" charset="2"/>
                <a:sym typeface="Symbol" charset="2"/>
              </a:rPr>
              <a:t>ε         </a:t>
            </a:r>
            <a:r>
              <a:rPr lang="en-US" altLang="x-none"/>
              <a:t>: additive noise</a:t>
            </a: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1640681" y="2211387"/>
            <a:ext cx="5862637" cy="758825"/>
            <a:chOff x="0" y="0"/>
            <a:chExt cx="3692" cy="478"/>
          </a:xfrm>
        </p:grpSpPr>
        <p:sp>
          <p:nvSpPr>
            <p:cNvPr id="40964" name="Rectangle 3"/>
            <p:cNvSpPr>
              <a:spLocks/>
            </p:cNvSpPr>
            <p:nvPr/>
          </p:nvSpPr>
          <p:spPr bwMode="auto">
            <a:xfrm>
              <a:off x="0" y="0"/>
              <a:ext cx="3692" cy="4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x-none" altLang="x-none" sz="2400">
                <a:solidFill>
                  <a:srgbClr val="FFFFFF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pic>
          <p:nvPicPr>
            <p:cNvPr id="40965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92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379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</a:t>
            </a:r>
            <a:r>
              <a:rPr lang="en-US" altLang="x-none" sz="1800" dirty="0" smtClean="0"/>
              <a:t>: </a:t>
            </a:r>
            <a:r>
              <a:rPr lang="en-US" altLang="x-none" sz="1800" dirty="0">
                <a:solidFill>
                  <a:srgbClr val="FFC40B"/>
                </a:solidFill>
              </a:rPr>
              <a:t>Remove linear trend </a:t>
            </a:r>
            <a:r>
              <a:rPr lang="en-US" altLang="x-none" sz="1800" dirty="0" smtClean="0">
                <a:solidFill>
                  <a:srgbClr val="FFC40B"/>
                </a:solidFill>
              </a:rPr>
              <a:t>line</a:t>
            </a:r>
            <a:endParaRPr lang="en-US" altLang="x-none" sz="1800" dirty="0"/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(magnet/coil)</a:t>
            </a:r>
          </a:p>
          <a:p>
            <a:pPr marL="823913" lvl="1" eaLnBrk="1" hangingPunct="1"/>
            <a:endParaRPr lang="en-US" altLang="x-none" sz="2100" dirty="0"/>
          </a:p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000000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Susceptibility artifacts: Air &amp; draining veins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1800" dirty="0" smtClean="0">
                <a:solidFill>
                  <a:srgbClr val="FFC40B"/>
                </a:solidFill>
              </a:rPr>
              <a:t>Remove linear trend line</a:t>
            </a:r>
            <a:endParaRPr lang="en-US" altLang="x-none" sz="1700" dirty="0"/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</a:t>
            </a:r>
            <a:r>
              <a:rPr lang="en-US" altLang="x-none" sz="2100" dirty="0" smtClean="0"/>
              <a:t>magnet/coil)</a:t>
            </a:r>
            <a:r>
              <a:rPr lang="en-US" altLang="x-none" sz="2100" dirty="0" smtClean="0">
                <a:solidFill>
                  <a:srgbClr val="FFC40B"/>
                </a:solidFill>
              </a:rPr>
              <a:t>: </a:t>
            </a:r>
            <a:r>
              <a:rPr lang="en-US" altLang="x-none" sz="1600" dirty="0" smtClean="0">
                <a:solidFill>
                  <a:srgbClr val="FFC40B"/>
                </a:solidFill>
              </a:rPr>
              <a:t>get </a:t>
            </a:r>
            <a:r>
              <a:rPr lang="en-US" altLang="x-none" sz="1600" dirty="0">
                <a:solidFill>
                  <a:srgbClr val="FFC40B"/>
                </a:solidFill>
              </a:rPr>
              <a:t>better </a:t>
            </a:r>
            <a:r>
              <a:rPr lang="en-US" altLang="x-none" sz="1600" dirty="0" smtClean="0">
                <a:solidFill>
                  <a:srgbClr val="FFC40B"/>
                </a:solidFill>
              </a:rPr>
              <a:t>equipment</a:t>
            </a:r>
            <a:endParaRPr lang="en-US" altLang="x-none" sz="2100" dirty="0"/>
          </a:p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 smtClean="0">
                <a:solidFill>
                  <a:srgbClr val="000000"/>
                </a:solidFill>
              </a:rPr>
              <a:t>Physiological </a:t>
            </a:r>
            <a:r>
              <a:rPr lang="en-US" altLang="x-none" sz="2100" dirty="0">
                <a:solidFill>
                  <a:srgbClr val="000000"/>
                </a:solidFill>
              </a:rPr>
              <a:t>noise (breathing, pulsation)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1800" dirty="0" smtClean="0">
                <a:solidFill>
                  <a:srgbClr val="FFC40B"/>
                </a:solidFill>
              </a:rPr>
              <a:t>Remove linear trend line</a:t>
            </a:r>
            <a:endParaRPr lang="en-US" altLang="x-none" sz="1700" dirty="0"/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</a:t>
            </a:r>
            <a:r>
              <a:rPr lang="en-US" altLang="x-none" sz="2100" dirty="0" smtClean="0"/>
              <a:t>magnet/coil)</a:t>
            </a:r>
            <a:r>
              <a:rPr lang="en-US" altLang="x-none" sz="2100" dirty="0" smtClean="0">
                <a:solidFill>
                  <a:srgbClr val="FFC40B"/>
                </a:solidFill>
              </a:rPr>
              <a:t>: </a:t>
            </a:r>
            <a:r>
              <a:rPr lang="en-US" altLang="x-none" sz="1600" dirty="0" smtClean="0">
                <a:solidFill>
                  <a:srgbClr val="FFC40B"/>
                </a:solidFill>
              </a:rPr>
              <a:t>get </a:t>
            </a:r>
            <a:r>
              <a:rPr lang="en-US" altLang="x-none" sz="1600" dirty="0">
                <a:solidFill>
                  <a:srgbClr val="FFC40B"/>
                </a:solidFill>
              </a:rPr>
              <a:t>better </a:t>
            </a:r>
            <a:r>
              <a:rPr lang="en-US" altLang="x-none" sz="1600" dirty="0" smtClean="0">
                <a:solidFill>
                  <a:srgbClr val="FFC40B"/>
                </a:solidFill>
              </a:rPr>
              <a:t>equipment</a:t>
            </a:r>
            <a:endParaRPr lang="en-US" altLang="x-none" sz="2100" dirty="0"/>
          </a:p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veins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  <p:extLst>
      <p:ext uri="{BB962C8B-B14F-4D97-AF65-F5344CB8AC3E}">
        <p14:creationId xmlns:p14="http://schemas.microsoft.com/office/powerpoint/2010/main" val="114531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8333" r="24748" b="19908"/>
          <a:stretch>
            <a:fillRect/>
          </a:stretch>
        </p:blipFill>
        <p:spPr bwMode="auto">
          <a:xfrm>
            <a:off x="1793875" y="946150"/>
            <a:ext cx="49847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Freeform 9"/>
          <p:cNvSpPr>
            <a:spLocks/>
          </p:cNvSpPr>
          <p:nvPr/>
        </p:nvSpPr>
        <p:spPr bwMode="auto">
          <a:xfrm>
            <a:off x="4284663" y="2886075"/>
            <a:ext cx="701675" cy="1162050"/>
          </a:xfrm>
          <a:custGeom>
            <a:avLst/>
            <a:gdLst>
              <a:gd name="T0" fmla="*/ 32734 w 701173"/>
              <a:gd name="T1" fmla="*/ 1112919 h 1162540"/>
              <a:gd name="T2" fmla="*/ 918 w 701173"/>
              <a:gd name="T3" fmla="*/ 941686 h 1162540"/>
              <a:gd name="T4" fmla="*/ 13645 w 701173"/>
              <a:gd name="T5" fmla="*/ 776793 h 1162540"/>
              <a:gd name="T6" fmla="*/ 64553 w 701173"/>
              <a:gd name="T7" fmla="*/ 675322 h 1162540"/>
              <a:gd name="T8" fmla="*/ 121826 w 701173"/>
              <a:gd name="T9" fmla="*/ 491406 h 1162540"/>
              <a:gd name="T10" fmla="*/ 198191 w 701173"/>
              <a:gd name="T11" fmla="*/ 332857 h 1162540"/>
              <a:gd name="T12" fmla="*/ 198191 w 701173"/>
              <a:gd name="T13" fmla="*/ 206016 h 1162540"/>
              <a:gd name="T14" fmla="*/ 287281 w 701173"/>
              <a:gd name="T15" fmla="*/ 136255 h 1162540"/>
              <a:gd name="T16" fmla="*/ 312736 w 701173"/>
              <a:gd name="T17" fmla="*/ 91860 h 1162540"/>
              <a:gd name="T18" fmla="*/ 389099 w 701173"/>
              <a:gd name="T19" fmla="*/ 15756 h 1162540"/>
              <a:gd name="T20" fmla="*/ 446372 w 701173"/>
              <a:gd name="T21" fmla="*/ 15756 h 1162540"/>
              <a:gd name="T22" fmla="*/ 497282 w 701173"/>
              <a:gd name="T23" fmla="*/ 53808 h 1162540"/>
              <a:gd name="T24" fmla="*/ 554554 w 701173"/>
              <a:gd name="T25" fmla="*/ 3074 h 1162540"/>
              <a:gd name="T26" fmla="*/ 650009 w 701173"/>
              <a:gd name="T27" fmla="*/ 161623 h 1162540"/>
              <a:gd name="T28" fmla="*/ 694555 w 701173"/>
              <a:gd name="T29" fmla="*/ 244068 h 1162540"/>
              <a:gd name="T30" fmla="*/ 694555 w 701173"/>
              <a:gd name="T31" fmla="*/ 535799 h 1162540"/>
              <a:gd name="T32" fmla="*/ 611827 w 701173"/>
              <a:gd name="T33" fmla="*/ 846556 h 1162540"/>
              <a:gd name="T34" fmla="*/ 503645 w 701173"/>
              <a:gd name="T35" fmla="*/ 1017789 h 1162540"/>
              <a:gd name="T36" fmla="*/ 408191 w 701173"/>
              <a:gd name="T37" fmla="*/ 1106576 h 1162540"/>
              <a:gd name="T38" fmla="*/ 210918 w 701173"/>
              <a:gd name="T39" fmla="*/ 1157313 h 1162540"/>
              <a:gd name="T40" fmla="*/ 153645 w 701173"/>
              <a:gd name="T41" fmla="*/ 1157313 h 11625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01173" h="1162540">
                <a:moveTo>
                  <a:pt x="32665" y="1114327"/>
                </a:moveTo>
                <a:cubicBezTo>
                  <a:pt x="18377" y="1056648"/>
                  <a:pt x="4090" y="998969"/>
                  <a:pt x="915" y="942877"/>
                </a:cubicBezTo>
                <a:cubicBezTo>
                  <a:pt x="-2260" y="886785"/>
                  <a:pt x="3032" y="822227"/>
                  <a:pt x="13615" y="777777"/>
                </a:cubicBezTo>
                <a:cubicBezTo>
                  <a:pt x="24198" y="733327"/>
                  <a:pt x="46423" y="723802"/>
                  <a:pt x="64415" y="676177"/>
                </a:cubicBezTo>
                <a:cubicBezTo>
                  <a:pt x="82407" y="628552"/>
                  <a:pt x="99340" y="549177"/>
                  <a:pt x="121565" y="492027"/>
                </a:cubicBezTo>
                <a:cubicBezTo>
                  <a:pt x="143790" y="434877"/>
                  <a:pt x="185065" y="380902"/>
                  <a:pt x="197765" y="333277"/>
                </a:cubicBezTo>
                <a:cubicBezTo>
                  <a:pt x="210465" y="285652"/>
                  <a:pt x="182948" y="239085"/>
                  <a:pt x="197765" y="206277"/>
                </a:cubicBezTo>
                <a:cubicBezTo>
                  <a:pt x="212582" y="173469"/>
                  <a:pt x="267615" y="155477"/>
                  <a:pt x="286665" y="136427"/>
                </a:cubicBezTo>
                <a:cubicBezTo>
                  <a:pt x="305715" y="117377"/>
                  <a:pt x="295132" y="112085"/>
                  <a:pt x="312065" y="91977"/>
                </a:cubicBezTo>
                <a:cubicBezTo>
                  <a:pt x="328998" y="71869"/>
                  <a:pt x="366040" y="28477"/>
                  <a:pt x="388265" y="15777"/>
                </a:cubicBezTo>
                <a:cubicBezTo>
                  <a:pt x="410490" y="3077"/>
                  <a:pt x="427423" y="9427"/>
                  <a:pt x="445415" y="15777"/>
                </a:cubicBezTo>
                <a:cubicBezTo>
                  <a:pt x="463407" y="22127"/>
                  <a:pt x="478223" y="55994"/>
                  <a:pt x="496215" y="53877"/>
                </a:cubicBezTo>
                <a:cubicBezTo>
                  <a:pt x="514207" y="51760"/>
                  <a:pt x="527965" y="-14915"/>
                  <a:pt x="553365" y="3077"/>
                </a:cubicBezTo>
                <a:cubicBezTo>
                  <a:pt x="578765" y="21069"/>
                  <a:pt x="625332" y="121610"/>
                  <a:pt x="648615" y="161827"/>
                </a:cubicBezTo>
                <a:cubicBezTo>
                  <a:pt x="671898" y="202044"/>
                  <a:pt x="685657" y="181936"/>
                  <a:pt x="693065" y="244377"/>
                </a:cubicBezTo>
                <a:cubicBezTo>
                  <a:pt x="700473" y="306818"/>
                  <a:pt x="706823" y="435935"/>
                  <a:pt x="693065" y="536477"/>
                </a:cubicBezTo>
                <a:cubicBezTo>
                  <a:pt x="679307" y="637019"/>
                  <a:pt x="642265" y="767194"/>
                  <a:pt x="610515" y="847627"/>
                </a:cubicBezTo>
                <a:cubicBezTo>
                  <a:pt x="578765" y="928060"/>
                  <a:pt x="536432" y="975685"/>
                  <a:pt x="502565" y="1019077"/>
                </a:cubicBezTo>
                <a:cubicBezTo>
                  <a:pt x="468698" y="1062469"/>
                  <a:pt x="455998" y="1084694"/>
                  <a:pt x="407315" y="1107977"/>
                </a:cubicBezTo>
                <a:cubicBezTo>
                  <a:pt x="358632" y="1131260"/>
                  <a:pt x="252798" y="1150310"/>
                  <a:pt x="210465" y="1158777"/>
                </a:cubicBezTo>
                <a:cubicBezTo>
                  <a:pt x="168132" y="1167244"/>
                  <a:pt x="153315" y="1158777"/>
                  <a:pt x="153315" y="1158777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Freeform 10"/>
          <p:cNvSpPr>
            <a:spLocks/>
          </p:cNvSpPr>
          <p:nvPr/>
        </p:nvSpPr>
        <p:spPr bwMode="auto">
          <a:xfrm>
            <a:off x="5978525" y="2805113"/>
            <a:ext cx="709613" cy="1247775"/>
          </a:xfrm>
          <a:custGeom>
            <a:avLst/>
            <a:gdLst>
              <a:gd name="T0" fmla="*/ 15941 w 710380"/>
              <a:gd name="T1" fmla="*/ 825541 h 1248643"/>
              <a:gd name="T2" fmla="*/ 3280 w 710380"/>
              <a:gd name="T3" fmla="*/ 1002970 h 1248643"/>
              <a:gd name="T4" fmla="*/ 47588 w 710380"/>
              <a:gd name="T5" fmla="*/ 1129706 h 1248643"/>
              <a:gd name="T6" fmla="*/ 129870 w 710380"/>
              <a:gd name="T7" fmla="*/ 1212084 h 1248643"/>
              <a:gd name="T8" fmla="*/ 212153 w 710380"/>
              <a:gd name="T9" fmla="*/ 1243768 h 1248643"/>
              <a:gd name="T10" fmla="*/ 408367 w 710380"/>
              <a:gd name="T11" fmla="*/ 1155053 h 1248643"/>
              <a:gd name="T12" fmla="*/ 534956 w 710380"/>
              <a:gd name="T13" fmla="*/ 1047327 h 1248643"/>
              <a:gd name="T14" fmla="*/ 648886 w 710380"/>
              <a:gd name="T15" fmla="*/ 800194 h 1248643"/>
              <a:gd name="T16" fmla="*/ 705850 w 710380"/>
              <a:gd name="T17" fmla="*/ 515039 h 1248643"/>
              <a:gd name="T18" fmla="*/ 686863 w 710380"/>
              <a:gd name="T19" fmla="*/ 305926 h 1248643"/>
              <a:gd name="T20" fmla="*/ 598250 w 710380"/>
              <a:gd name="T21" fmla="*/ 147506 h 1248643"/>
              <a:gd name="T22" fmla="*/ 484320 w 710380"/>
              <a:gd name="T23" fmla="*/ 8097 h 1248643"/>
              <a:gd name="T24" fmla="*/ 376719 w 710380"/>
              <a:gd name="T25" fmla="*/ 52455 h 1248643"/>
              <a:gd name="T26" fmla="*/ 224812 w 710380"/>
              <a:gd name="T27" fmla="*/ 8097 h 1248643"/>
              <a:gd name="T28" fmla="*/ 167847 w 710380"/>
              <a:gd name="T29" fmla="*/ 248896 h 1248643"/>
              <a:gd name="T30" fmla="*/ 123540 w 710380"/>
              <a:gd name="T31" fmla="*/ 540387 h 1248643"/>
              <a:gd name="T32" fmla="*/ 47588 w 710380"/>
              <a:gd name="T33" fmla="*/ 755836 h 1248643"/>
              <a:gd name="T34" fmla="*/ 3280 w 710380"/>
              <a:gd name="T35" fmla="*/ 895245 h 1248643"/>
              <a:gd name="T36" fmla="*/ 3280 w 710380"/>
              <a:gd name="T37" fmla="*/ 1034654 h 1248643"/>
              <a:gd name="T38" fmla="*/ 3280 w 710380"/>
              <a:gd name="T39" fmla="*/ 1034654 h 12486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0380" h="1248643">
                <a:moveTo>
                  <a:pt x="15992" y="827265"/>
                </a:moveTo>
                <a:cubicBezTo>
                  <a:pt x="6996" y="890765"/>
                  <a:pt x="-2000" y="954265"/>
                  <a:pt x="3292" y="1005065"/>
                </a:cubicBezTo>
                <a:cubicBezTo>
                  <a:pt x="8584" y="1055865"/>
                  <a:pt x="26575" y="1097140"/>
                  <a:pt x="47742" y="1132065"/>
                </a:cubicBezTo>
                <a:cubicBezTo>
                  <a:pt x="68909" y="1166990"/>
                  <a:pt x="102775" y="1195565"/>
                  <a:pt x="130292" y="1214615"/>
                </a:cubicBezTo>
                <a:cubicBezTo>
                  <a:pt x="157809" y="1233665"/>
                  <a:pt x="166275" y="1255890"/>
                  <a:pt x="212842" y="1246365"/>
                </a:cubicBezTo>
                <a:cubicBezTo>
                  <a:pt x="259409" y="1236840"/>
                  <a:pt x="355717" y="1190273"/>
                  <a:pt x="409692" y="1157465"/>
                </a:cubicBezTo>
                <a:cubicBezTo>
                  <a:pt x="463667" y="1124657"/>
                  <a:pt x="496475" y="1108782"/>
                  <a:pt x="536692" y="1049515"/>
                </a:cubicBezTo>
                <a:cubicBezTo>
                  <a:pt x="576909" y="990248"/>
                  <a:pt x="622417" y="890765"/>
                  <a:pt x="650992" y="801865"/>
                </a:cubicBezTo>
                <a:cubicBezTo>
                  <a:pt x="679567" y="712965"/>
                  <a:pt x="701792" y="598665"/>
                  <a:pt x="708142" y="516115"/>
                </a:cubicBezTo>
                <a:cubicBezTo>
                  <a:pt x="714492" y="433565"/>
                  <a:pt x="707084" y="367948"/>
                  <a:pt x="689092" y="306565"/>
                </a:cubicBezTo>
                <a:cubicBezTo>
                  <a:pt x="671100" y="245182"/>
                  <a:pt x="634059" y="197557"/>
                  <a:pt x="600192" y="147815"/>
                </a:cubicBezTo>
                <a:cubicBezTo>
                  <a:pt x="566325" y="98073"/>
                  <a:pt x="522934" y="23990"/>
                  <a:pt x="485892" y="8115"/>
                </a:cubicBezTo>
                <a:cubicBezTo>
                  <a:pt x="448850" y="-7760"/>
                  <a:pt x="421334" y="52565"/>
                  <a:pt x="377942" y="52565"/>
                </a:cubicBezTo>
                <a:cubicBezTo>
                  <a:pt x="334550" y="52565"/>
                  <a:pt x="260467" y="-24693"/>
                  <a:pt x="225542" y="8115"/>
                </a:cubicBezTo>
                <a:cubicBezTo>
                  <a:pt x="190617" y="40923"/>
                  <a:pt x="185325" y="160515"/>
                  <a:pt x="168392" y="249415"/>
                </a:cubicBezTo>
                <a:cubicBezTo>
                  <a:pt x="151459" y="338315"/>
                  <a:pt x="144050" y="456848"/>
                  <a:pt x="123942" y="541515"/>
                </a:cubicBezTo>
                <a:cubicBezTo>
                  <a:pt x="103834" y="626182"/>
                  <a:pt x="67850" y="698148"/>
                  <a:pt x="47742" y="757415"/>
                </a:cubicBezTo>
                <a:cubicBezTo>
                  <a:pt x="27634" y="816682"/>
                  <a:pt x="10700" y="850548"/>
                  <a:pt x="3292" y="897115"/>
                </a:cubicBezTo>
                <a:cubicBezTo>
                  <a:pt x="-4116" y="943682"/>
                  <a:pt x="3292" y="1036815"/>
                  <a:pt x="3292" y="1036815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11"/>
          <p:cNvSpPr>
            <a:spLocks/>
          </p:cNvSpPr>
          <p:nvPr/>
        </p:nvSpPr>
        <p:spPr bwMode="auto">
          <a:xfrm>
            <a:off x="2613025" y="4425950"/>
            <a:ext cx="719138" cy="1257300"/>
          </a:xfrm>
          <a:custGeom>
            <a:avLst/>
            <a:gdLst>
              <a:gd name="T0" fmla="*/ 168825 w 718443"/>
              <a:gd name="T1" fmla="*/ 63591 h 1257962"/>
              <a:gd name="T2" fmla="*/ 143351 w 718443"/>
              <a:gd name="T3" fmla="*/ 247451 h 1257962"/>
              <a:gd name="T4" fmla="*/ 143351 w 718443"/>
              <a:gd name="T5" fmla="*/ 386929 h 1257962"/>
              <a:gd name="T6" fmla="*/ 156089 w 718443"/>
              <a:gd name="T7" fmla="*/ 526410 h 1257962"/>
              <a:gd name="T8" fmla="*/ 105141 w 718443"/>
              <a:gd name="T9" fmla="*/ 602489 h 1257962"/>
              <a:gd name="T10" fmla="*/ 105141 w 718443"/>
              <a:gd name="T11" fmla="*/ 653209 h 1257962"/>
              <a:gd name="T12" fmla="*/ 66931 w 718443"/>
              <a:gd name="T13" fmla="*/ 741968 h 1257962"/>
              <a:gd name="T14" fmla="*/ 3245 w 718443"/>
              <a:gd name="T15" fmla="*/ 856088 h 1257962"/>
              <a:gd name="T16" fmla="*/ 15981 w 718443"/>
              <a:gd name="T17" fmla="*/ 1103347 h 1257962"/>
              <a:gd name="T18" fmla="*/ 73299 w 718443"/>
              <a:gd name="T19" fmla="*/ 1192107 h 1257962"/>
              <a:gd name="T20" fmla="*/ 187930 w 718443"/>
              <a:gd name="T21" fmla="*/ 1223807 h 1257962"/>
              <a:gd name="T22" fmla="*/ 283457 w 718443"/>
              <a:gd name="T23" fmla="*/ 1255507 h 1257962"/>
              <a:gd name="T24" fmla="*/ 398089 w 718443"/>
              <a:gd name="T25" fmla="*/ 1198447 h 1257962"/>
              <a:gd name="T26" fmla="*/ 519090 w 718443"/>
              <a:gd name="T27" fmla="*/ 1090667 h 1257962"/>
              <a:gd name="T28" fmla="*/ 627353 w 718443"/>
              <a:gd name="T29" fmla="*/ 913148 h 1257962"/>
              <a:gd name="T30" fmla="*/ 678301 w 718443"/>
              <a:gd name="T31" fmla="*/ 729289 h 1257962"/>
              <a:gd name="T32" fmla="*/ 716511 w 718443"/>
              <a:gd name="T33" fmla="*/ 564449 h 1257962"/>
              <a:gd name="T34" fmla="*/ 716511 w 718443"/>
              <a:gd name="T35" fmla="*/ 463009 h 1257962"/>
              <a:gd name="T36" fmla="*/ 691038 w 718443"/>
              <a:gd name="T37" fmla="*/ 279150 h 1257962"/>
              <a:gd name="T38" fmla="*/ 640090 w 718443"/>
              <a:gd name="T39" fmla="*/ 215749 h 1257962"/>
              <a:gd name="T40" fmla="*/ 563669 w 718443"/>
              <a:gd name="T41" fmla="*/ 120649 h 1257962"/>
              <a:gd name="T42" fmla="*/ 519090 w 718443"/>
              <a:gd name="T43" fmla="*/ 38231 h 1257962"/>
              <a:gd name="T44" fmla="*/ 480879 w 718443"/>
              <a:gd name="T45" fmla="*/ 191 h 1257962"/>
              <a:gd name="T46" fmla="*/ 423563 w 718443"/>
              <a:gd name="T47" fmla="*/ 25552 h 1257962"/>
              <a:gd name="T48" fmla="*/ 378984 w 718443"/>
              <a:gd name="T49" fmla="*/ 69930 h 1257962"/>
              <a:gd name="T50" fmla="*/ 270720 w 718443"/>
              <a:gd name="T51" fmla="*/ 19211 h 1257962"/>
              <a:gd name="T52" fmla="*/ 200668 w 718443"/>
              <a:gd name="T53" fmla="*/ 19211 h 12579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18443" h="1257962">
                <a:moveTo>
                  <a:pt x="168336" y="63691"/>
                </a:moveTo>
                <a:cubicBezTo>
                  <a:pt x="157752" y="128778"/>
                  <a:pt x="147169" y="193866"/>
                  <a:pt x="142936" y="247841"/>
                </a:cubicBezTo>
                <a:cubicBezTo>
                  <a:pt x="138703" y="301816"/>
                  <a:pt x="140819" y="340974"/>
                  <a:pt x="142936" y="387541"/>
                </a:cubicBezTo>
                <a:cubicBezTo>
                  <a:pt x="145053" y="434108"/>
                  <a:pt x="161986" y="491258"/>
                  <a:pt x="155636" y="527241"/>
                </a:cubicBezTo>
                <a:cubicBezTo>
                  <a:pt x="149286" y="563224"/>
                  <a:pt x="113303" y="582274"/>
                  <a:pt x="104836" y="603441"/>
                </a:cubicBezTo>
                <a:cubicBezTo>
                  <a:pt x="96369" y="624608"/>
                  <a:pt x="111186" y="630958"/>
                  <a:pt x="104836" y="654241"/>
                </a:cubicBezTo>
                <a:cubicBezTo>
                  <a:pt x="98486" y="677524"/>
                  <a:pt x="83669" y="709274"/>
                  <a:pt x="66736" y="743141"/>
                </a:cubicBezTo>
                <a:cubicBezTo>
                  <a:pt x="49803" y="777008"/>
                  <a:pt x="11703" y="797116"/>
                  <a:pt x="3236" y="857441"/>
                </a:cubicBezTo>
                <a:cubicBezTo>
                  <a:pt x="-5231" y="917766"/>
                  <a:pt x="4294" y="1048999"/>
                  <a:pt x="15936" y="1105091"/>
                </a:cubicBezTo>
                <a:cubicBezTo>
                  <a:pt x="27578" y="1161183"/>
                  <a:pt x="44511" y="1173883"/>
                  <a:pt x="73086" y="1193991"/>
                </a:cubicBezTo>
                <a:cubicBezTo>
                  <a:pt x="101661" y="1214099"/>
                  <a:pt x="152461" y="1215158"/>
                  <a:pt x="187386" y="1225741"/>
                </a:cubicBezTo>
                <a:cubicBezTo>
                  <a:pt x="222311" y="1236324"/>
                  <a:pt x="247711" y="1261724"/>
                  <a:pt x="282636" y="1257491"/>
                </a:cubicBezTo>
                <a:cubicBezTo>
                  <a:pt x="317561" y="1253258"/>
                  <a:pt x="357778" y="1227858"/>
                  <a:pt x="396936" y="1200341"/>
                </a:cubicBezTo>
                <a:cubicBezTo>
                  <a:pt x="436094" y="1172824"/>
                  <a:pt x="479486" y="1140016"/>
                  <a:pt x="517586" y="1092391"/>
                </a:cubicBezTo>
                <a:cubicBezTo>
                  <a:pt x="555686" y="1044766"/>
                  <a:pt x="599078" y="974916"/>
                  <a:pt x="625536" y="914591"/>
                </a:cubicBezTo>
                <a:cubicBezTo>
                  <a:pt x="651994" y="854266"/>
                  <a:pt x="661519" y="788649"/>
                  <a:pt x="676336" y="730441"/>
                </a:cubicBezTo>
                <a:cubicBezTo>
                  <a:pt x="691153" y="672233"/>
                  <a:pt x="708086" y="609791"/>
                  <a:pt x="714436" y="565341"/>
                </a:cubicBezTo>
                <a:cubicBezTo>
                  <a:pt x="720786" y="520891"/>
                  <a:pt x="718669" y="511366"/>
                  <a:pt x="714436" y="463741"/>
                </a:cubicBezTo>
                <a:cubicBezTo>
                  <a:pt x="710203" y="416116"/>
                  <a:pt x="701736" y="320866"/>
                  <a:pt x="689036" y="279591"/>
                </a:cubicBezTo>
                <a:cubicBezTo>
                  <a:pt x="676336" y="238316"/>
                  <a:pt x="638236" y="216091"/>
                  <a:pt x="638236" y="216091"/>
                </a:cubicBezTo>
                <a:cubicBezTo>
                  <a:pt x="617069" y="189633"/>
                  <a:pt x="582144" y="150474"/>
                  <a:pt x="562036" y="120841"/>
                </a:cubicBezTo>
                <a:cubicBezTo>
                  <a:pt x="541928" y="91208"/>
                  <a:pt x="531344" y="58399"/>
                  <a:pt x="517586" y="38291"/>
                </a:cubicBezTo>
                <a:cubicBezTo>
                  <a:pt x="503828" y="18183"/>
                  <a:pt x="495361" y="2308"/>
                  <a:pt x="479486" y="191"/>
                </a:cubicBezTo>
                <a:cubicBezTo>
                  <a:pt x="463611" y="-1926"/>
                  <a:pt x="439269" y="13949"/>
                  <a:pt x="422336" y="25591"/>
                </a:cubicBezTo>
                <a:cubicBezTo>
                  <a:pt x="405403" y="37233"/>
                  <a:pt x="403286" y="71099"/>
                  <a:pt x="377886" y="70041"/>
                </a:cubicBezTo>
                <a:cubicBezTo>
                  <a:pt x="352486" y="68983"/>
                  <a:pt x="299569" y="27708"/>
                  <a:pt x="269936" y="19241"/>
                </a:cubicBezTo>
                <a:cubicBezTo>
                  <a:pt x="240303" y="10774"/>
                  <a:pt x="200086" y="19241"/>
                  <a:pt x="200086" y="19241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12"/>
          <p:cNvSpPr>
            <a:spLocks/>
          </p:cNvSpPr>
          <p:nvPr/>
        </p:nvSpPr>
        <p:spPr bwMode="auto">
          <a:xfrm>
            <a:off x="4287838" y="4421188"/>
            <a:ext cx="736600" cy="1281112"/>
          </a:xfrm>
          <a:custGeom>
            <a:avLst/>
            <a:gdLst>
              <a:gd name="T0" fmla="*/ 10724 w 736395"/>
              <a:gd name="T1" fmla="*/ 1185236 h 1281449"/>
              <a:gd name="T2" fmla="*/ 125120 w 736395"/>
              <a:gd name="T3" fmla="*/ 1235997 h 1281449"/>
              <a:gd name="T4" fmla="*/ 233160 w 736395"/>
              <a:gd name="T5" fmla="*/ 1280411 h 1281449"/>
              <a:gd name="T6" fmla="*/ 366621 w 736395"/>
              <a:gd name="T7" fmla="*/ 1229651 h 1281449"/>
              <a:gd name="T8" fmla="*/ 474661 w 736395"/>
              <a:gd name="T9" fmla="*/ 1172546 h 1281449"/>
              <a:gd name="T10" fmla="*/ 531859 w 736395"/>
              <a:gd name="T11" fmla="*/ 1077372 h 1281449"/>
              <a:gd name="T12" fmla="*/ 582701 w 736395"/>
              <a:gd name="T13" fmla="*/ 1007577 h 1281449"/>
              <a:gd name="T14" fmla="*/ 639899 w 736395"/>
              <a:gd name="T15" fmla="*/ 893367 h 1281449"/>
              <a:gd name="T16" fmla="*/ 678032 w 736395"/>
              <a:gd name="T17" fmla="*/ 772813 h 1281449"/>
              <a:gd name="T18" fmla="*/ 735230 w 736395"/>
              <a:gd name="T19" fmla="*/ 544393 h 1281449"/>
              <a:gd name="T20" fmla="*/ 716162 w 736395"/>
              <a:gd name="T21" fmla="*/ 341352 h 1281449"/>
              <a:gd name="T22" fmla="*/ 652611 w 736395"/>
              <a:gd name="T23" fmla="*/ 252524 h 1281449"/>
              <a:gd name="T24" fmla="*/ 550924 w 736395"/>
              <a:gd name="T25" fmla="*/ 93897 h 1281449"/>
              <a:gd name="T26" fmla="*/ 487373 w 736395"/>
              <a:gd name="T27" fmla="*/ 5069 h 1281449"/>
              <a:gd name="T28" fmla="*/ 417463 w 736395"/>
              <a:gd name="T29" fmla="*/ 17757 h 1281449"/>
              <a:gd name="T30" fmla="*/ 379333 w 736395"/>
              <a:gd name="T31" fmla="*/ 74862 h 1281449"/>
              <a:gd name="T32" fmla="*/ 303067 w 736395"/>
              <a:gd name="T33" fmla="*/ 30448 h 1281449"/>
              <a:gd name="T34" fmla="*/ 226804 w 736395"/>
              <a:gd name="T35" fmla="*/ 24104 h 1281449"/>
              <a:gd name="T36" fmla="*/ 150541 w 736395"/>
              <a:gd name="T37" fmla="*/ 36792 h 1281449"/>
              <a:gd name="T38" fmla="*/ 125120 w 736395"/>
              <a:gd name="T39" fmla="*/ 131967 h 1281449"/>
              <a:gd name="T40" fmla="*/ 137829 w 736395"/>
              <a:gd name="T41" fmla="*/ 328663 h 1281449"/>
              <a:gd name="T42" fmla="*/ 188672 w 736395"/>
              <a:gd name="T43" fmla="*/ 442872 h 1281449"/>
              <a:gd name="T44" fmla="*/ 195027 w 736395"/>
              <a:gd name="T45" fmla="*/ 512667 h 1281449"/>
              <a:gd name="T46" fmla="*/ 93343 w 736395"/>
              <a:gd name="T47" fmla="*/ 588807 h 1281449"/>
              <a:gd name="T48" fmla="*/ 93343 w 736395"/>
              <a:gd name="T49" fmla="*/ 696673 h 1281449"/>
              <a:gd name="T50" fmla="*/ 86987 w 736395"/>
              <a:gd name="T51" fmla="*/ 785501 h 1281449"/>
              <a:gd name="T52" fmla="*/ 4368 w 736395"/>
              <a:gd name="T53" fmla="*/ 842606 h 1281449"/>
              <a:gd name="T54" fmla="*/ 10724 w 736395"/>
              <a:gd name="T55" fmla="*/ 1115442 h 12814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6395" h="1281449">
                <a:moveTo>
                  <a:pt x="10715" y="1186172"/>
                </a:moveTo>
                <a:lnTo>
                  <a:pt x="125015" y="1236972"/>
                </a:lnTo>
                <a:cubicBezTo>
                  <a:pt x="162057" y="1252847"/>
                  <a:pt x="192748" y="1282480"/>
                  <a:pt x="232965" y="1281422"/>
                </a:cubicBezTo>
                <a:cubicBezTo>
                  <a:pt x="273182" y="1280364"/>
                  <a:pt x="326098" y="1248614"/>
                  <a:pt x="366315" y="1230622"/>
                </a:cubicBezTo>
                <a:cubicBezTo>
                  <a:pt x="406532" y="1212630"/>
                  <a:pt x="446748" y="1198872"/>
                  <a:pt x="474265" y="1173472"/>
                </a:cubicBezTo>
                <a:cubicBezTo>
                  <a:pt x="501782" y="1148072"/>
                  <a:pt x="513423" y="1105739"/>
                  <a:pt x="531415" y="1078222"/>
                </a:cubicBezTo>
                <a:cubicBezTo>
                  <a:pt x="549407" y="1050705"/>
                  <a:pt x="564223" y="1039064"/>
                  <a:pt x="582215" y="1008372"/>
                </a:cubicBezTo>
                <a:cubicBezTo>
                  <a:pt x="600207" y="977680"/>
                  <a:pt x="623490" y="933230"/>
                  <a:pt x="639365" y="894072"/>
                </a:cubicBezTo>
                <a:cubicBezTo>
                  <a:pt x="655240" y="854914"/>
                  <a:pt x="661590" y="831630"/>
                  <a:pt x="677465" y="773422"/>
                </a:cubicBezTo>
                <a:cubicBezTo>
                  <a:pt x="693340" y="715214"/>
                  <a:pt x="728265" y="616789"/>
                  <a:pt x="734615" y="544822"/>
                </a:cubicBezTo>
                <a:cubicBezTo>
                  <a:pt x="740965" y="472855"/>
                  <a:pt x="729323" y="390305"/>
                  <a:pt x="715565" y="341622"/>
                </a:cubicBezTo>
                <a:cubicBezTo>
                  <a:pt x="701807" y="292939"/>
                  <a:pt x="679582" y="293997"/>
                  <a:pt x="652065" y="252722"/>
                </a:cubicBezTo>
                <a:cubicBezTo>
                  <a:pt x="624548" y="211447"/>
                  <a:pt x="577982" y="135247"/>
                  <a:pt x="550465" y="93972"/>
                </a:cubicBezTo>
                <a:cubicBezTo>
                  <a:pt x="522948" y="52697"/>
                  <a:pt x="509190" y="17772"/>
                  <a:pt x="486965" y="5072"/>
                </a:cubicBezTo>
                <a:cubicBezTo>
                  <a:pt x="464740" y="-7628"/>
                  <a:pt x="435107" y="6130"/>
                  <a:pt x="417115" y="17772"/>
                </a:cubicBezTo>
                <a:cubicBezTo>
                  <a:pt x="399123" y="29414"/>
                  <a:pt x="398065" y="72805"/>
                  <a:pt x="379015" y="74922"/>
                </a:cubicBezTo>
                <a:cubicBezTo>
                  <a:pt x="359965" y="77039"/>
                  <a:pt x="328215" y="38939"/>
                  <a:pt x="302815" y="30472"/>
                </a:cubicBezTo>
                <a:cubicBezTo>
                  <a:pt x="277415" y="22005"/>
                  <a:pt x="252015" y="23064"/>
                  <a:pt x="226615" y="24122"/>
                </a:cubicBezTo>
                <a:cubicBezTo>
                  <a:pt x="201215" y="25180"/>
                  <a:pt x="167348" y="18830"/>
                  <a:pt x="150415" y="36822"/>
                </a:cubicBezTo>
                <a:cubicBezTo>
                  <a:pt x="133482" y="54814"/>
                  <a:pt x="127132" y="83389"/>
                  <a:pt x="125015" y="132072"/>
                </a:cubicBezTo>
                <a:cubicBezTo>
                  <a:pt x="122898" y="180755"/>
                  <a:pt x="127132" y="277064"/>
                  <a:pt x="137715" y="328922"/>
                </a:cubicBezTo>
                <a:cubicBezTo>
                  <a:pt x="148298" y="380780"/>
                  <a:pt x="178990" y="412530"/>
                  <a:pt x="188515" y="443222"/>
                </a:cubicBezTo>
                <a:cubicBezTo>
                  <a:pt x="198040" y="473914"/>
                  <a:pt x="210740" y="488730"/>
                  <a:pt x="194865" y="513072"/>
                </a:cubicBezTo>
                <a:cubicBezTo>
                  <a:pt x="178990" y="537414"/>
                  <a:pt x="110198" y="558580"/>
                  <a:pt x="93265" y="589272"/>
                </a:cubicBezTo>
                <a:cubicBezTo>
                  <a:pt x="76332" y="619964"/>
                  <a:pt x="94323" y="664414"/>
                  <a:pt x="93265" y="697222"/>
                </a:cubicBezTo>
                <a:cubicBezTo>
                  <a:pt x="92207" y="730030"/>
                  <a:pt x="101732" y="761780"/>
                  <a:pt x="86915" y="786122"/>
                </a:cubicBezTo>
                <a:cubicBezTo>
                  <a:pt x="72098" y="810464"/>
                  <a:pt x="17065" y="788239"/>
                  <a:pt x="4365" y="843272"/>
                </a:cubicBezTo>
                <a:cubicBezTo>
                  <a:pt x="-8335" y="898305"/>
                  <a:pt x="10715" y="1116322"/>
                  <a:pt x="10715" y="1116322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13"/>
          <p:cNvSpPr>
            <a:spLocks/>
          </p:cNvSpPr>
          <p:nvPr/>
        </p:nvSpPr>
        <p:spPr bwMode="auto">
          <a:xfrm>
            <a:off x="5975350" y="4435475"/>
            <a:ext cx="723900" cy="1238250"/>
          </a:xfrm>
          <a:custGeom>
            <a:avLst/>
            <a:gdLst>
              <a:gd name="T0" fmla="*/ 6350 w 723924"/>
              <a:gd name="T1" fmla="*/ 1146940 h 1238039"/>
              <a:gd name="T2" fmla="*/ 50794 w 723924"/>
              <a:gd name="T3" fmla="*/ 1229533 h 1238039"/>
              <a:gd name="T4" fmla="*/ 196829 w 723924"/>
              <a:gd name="T5" fmla="*/ 1235888 h 1238039"/>
              <a:gd name="T6" fmla="*/ 336517 w 723924"/>
              <a:gd name="T7" fmla="*/ 1223179 h 1238039"/>
              <a:gd name="T8" fmla="*/ 469852 w 723924"/>
              <a:gd name="T9" fmla="*/ 1121528 h 1238039"/>
              <a:gd name="T10" fmla="*/ 571443 w 723924"/>
              <a:gd name="T11" fmla="*/ 1057995 h 1238039"/>
              <a:gd name="T12" fmla="*/ 641287 w 723924"/>
              <a:gd name="T13" fmla="*/ 924578 h 1238039"/>
              <a:gd name="T14" fmla="*/ 673034 w 723924"/>
              <a:gd name="T15" fmla="*/ 714921 h 1238039"/>
              <a:gd name="T16" fmla="*/ 717478 w 723924"/>
              <a:gd name="T17" fmla="*/ 530675 h 1238039"/>
              <a:gd name="T18" fmla="*/ 717478 w 723924"/>
              <a:gd name="T19" fmla="*/ 352785 h 1238039"/>
              <a:gd name="T20" fmla="*/ 660334 w 723924"/>
              <a:gd name="T21" fmla="*/ 219366 h 1238039"/>
              <a:gd name="T22" fmla="*/ 577793 w 723924"/>
              <a:gd name="T23" fmla="*/ 85950 h 1238039"/>
              <a:gd name="T24" fmla="*/ 469852 w 723924"/>
              <a:gd name="T25" fmla="*/ 3358 h 1238039"/>
              <a:gd name="T26" fmla="*/ 412708 w 723924"/>
              <a:gd name="T27" fmla="*/ 16064 h 1238039"/>
              <a:gd name="T28" fmla="*/ 228576 w 723924"/>
              <a:gd name="T29" fmla="*/ 16064 h 1238039"/>
              <a:gd name="T30" fmla="*/ 177782 w 723924"/>
              <a:gd name="T31" fmla="*/ 16064 h 1238039"/>
              <a:gd name="T32" fmla="*/ 107938 w 723924"/>
              <a:gd name="T33" fmla="*/ 92303 h 1238039"/>
              <a:gd name="T34" fmla="*/ 120638 w 723924"/>
              <a:gd name="T35" fmla="*/ 263840 h 1238039"/>
              <a:gd name="T36" fmla="*/ 139685 w 723924"/>
              <a:gd name="T37" fmla="*/ 378197 h 1238039"/>
              <a:gd name="T38" fmla="*/ 228576 w 723924"/>
              <a:gd name="T39" fmla="*/ 454436 h 1238039"/>
              <a:gd name="T40" fmla="*/ 247626 w 723924"/>
              <a:gd name="T41" fmla="*/ 587855 h 1238039"/>
              <a:gd name="T42" fmla="*/ 184132 w 723924"/>
              <a:gd name="T43" fmla="*/ 651388 h 1238039"/>
              <a:gd name="T44" fmla="*/ 82541 w 723924"/>
              <a:gd name="T45" fmla="*/ 689506 h 1238039"/>
              <a:gd name="T46" fmla="*/ 44447 w 723924"/>
              <a:gd name="T47" fmla="*/ 772101 h 1238039"/>
              <a:gd name="T48" fmla="*/ 6350 w 723924"/>
              <a:gd name="T49" fmla="*/ 841984 h 1238039"/>
              <a:gd name="T50" fmla="*/ 6350 w 723924"/>
              <a:gd name="T51" fmla="*/ 918223 h 1238039"/>
              <a:gd name="T52" fmla="*/ 0 w 723924"/>
              <a:gd name="T53" fmla="*/ 1038936 h 1238039"/>
              <a:gd name="T54" fmla="*/ 0 w 723924"/>
              <a:gd name="T55" fmla="*/ 1083410 h 1238039"/>
              <a:gd name="T56" fmla="*/ 6350 w 723924"/>
              <a:gd name="T57" fmla="*/ 1146940 h 12380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23924" h="1238039">
                <a:moveTo>
                  <a:pt x="6350" y="1146355"/>
                </a:moveTo>
                <a:cubicBezTo>
                  <a:pt x="14817" y="1170697"/>
                  <a:pt x="19050" y="1214088"/>
                  <a:pt x="50800" y="1228905"/>
                </a:cubicBezTo>
                <a:cubicBezTo>
                  <a:pt x="82550" y="1243722"/>
                  <a:pt x="149225" y="1236313"/>
                  <a:pt x="196850" y="1235255"/>
                </a:cubicBezTo>
                <a:cubicBezTo>
                  <a:pt x="244475" y="1234197"/>
                  <a:pt x="291042" y="1241605"/>
                  <a:pt x="336550" y="1222555"/>
                </a:cubicBezTo>
                <a:cubicBezTo>
                  <a:pt x="382058" y="1203505"/>
                  <a:pt x="430742" y="1148472"/>
                  <a:pt x="469900" y="1120955"/>
                </a:cubicBezTo>
                <a:cubicBezTo>
                  <a:pt x="509058" y="1093438"/>
                  <a:pt x="542925" y="1090263"/>
                  <a:pt x="571500" y="1057455"/>
                </a:cubicBezTo>
                <a:cubicBezTo>
                  <a:pt x="600075" y="1024647"/>
                  <a:pt x="624417" y="981255"/>
                  <a:pt x="641350" y="924105"/>
                </a:cubicBezTo>
                <a:cubicBezTo>
                  <a:pt x="658283" y="866955"/>
                  <a:pt x="660400" y="780172"/>
                  <a:pt x="673100" y="714555"/>
                </a:cubicBezTo>
                <a:cubicBezTo>
                  <a:pt x="685800" y="648938"/>
                  <a:pt x="710142" y="590730"/>
                  <a:pt x="717550" y="530405"/>
                </a:cubicBezTo>
                <a:cubicBezTo>
                  <a:pt x="724958" y="470080"/>
                  <a:pt x="727075" y="404463"/>
                  <a:pt x="717550" y="352605"/>
                </a:cubicBezTo>
                <a:cubicBezTo>
                  <a:pt x="708025" y="300747"/>
                  <a:pt x="683683" y="263705"/>
                  <a:pt x="660400" y="219255"/>
                </a:cubicBezTo>
                <a:cubicBezTo>
                  <a:pt x="637117" y="174805"/>
                  <a:pt x="609600" y="121888"/>
                  <a:pt x="577850" y="85905"/>
                </a:cubicBezTo>
                <a:cubicBezTo>
                  <a:pt x="546100" y="49922"/>
                  <a:pt x="497417" y="14997"/>
                  <a:pt x="469900" y="3355"/>
                </a:cubicBezTo>
                <a:cubicBezTo>
                  <a:pt x="442383" y="-8287"/>
                  <a:pt x="452967" y="13938"/>
                  <a:pt x="412750" y="16055"/>
                </a:cubicBezTo>
                <a:cubicBezTo>
                  <a:pt x="372533" y="18172"/>
                  <a:pt x="228600" y="16055"/>
                  <a:pt x="228600" y="16055"/>
                </a:cubicBezTo>
                <a:cubicBezTo>
                  <a:pt x="189442" y="16055"/>
                  <a:pt x="197908" y="3355"/>
                  <a:pt x="177800" y="16055"/>
                </a:cubicBezTo>
                <a:cubicBezTo>
                  <a:pt x="157692" y="28755"/>
                  <a:pt x="117475" y="50980"/>
                  <a:pt x="107950" y="92255"/>
                </a:cubicBezTo>
                <a:cubicBezTo>
                  <a:pt x="98425" y="133530"/>
                  <a:pt x="115358" y="216080"/>
                  <a:pt x="120650" y="263705"/>
                </a:cubicBezTo>
                <a:cubicBezTo>
                  <a:pt x="125942" y="311330"/>
                  <a:pt x="121708" y="346255"/>
                  <a:pt x="139700" y="378005"/>
                </a:cubicBezTo>
                <a:cubicBezTo>
                  <a:pt x="157692" y="409755"/>
                  <a:pt x="210608" y="419280"/>
                  <a:pt x="228600" y="454205"/>
                </a:cubicBezTo>
                <a:cubicBezTo>
                  <a:pt x="246592" y="489130"/>
                  <a:pt x="255058" y="554747"/>
                  <a:pt x="247650" y="587555"/>
                </a:cubicBezTo>
                <a:cubicBezTo>
                  <a:pt x="240242" y="620363"/>
                  <a:pt x="211667" y="634122"/>
                  <a:pt x="184150" y="651055"/>
                </a:cubicBezTo>
                <a:cubicBezTo>
                  <a:pt x="156633" y="667988"/>
                  <a:pt x="105833" y="669047"/>
                  <a:pt x="82550" y="689155"/>
                </a:cubicBezTo>
                <a:cubicBezTo>
                  <a:pt x="59267" y="709263"/>
                  <a:pt x="57150" y="746305"/>
                  <a:pt x="44450" y="771705"/>
                </a:cubicBezTo>
                <a:cubicBezTo>
                  <a:pt x="31750" y="797105"/>
                  <a:pt x="12700" y="817213"/>
                  <a:pt x="6350" y="841555"/>
                </a:cubicBezTo>
                <a:cubicBezTo>
                  <a:pt x="0" y="865897"/>
                  <a:pt x="7408" y="884947"/>
                  <a:pt x="6350" y="917755"/>
                </a:cubicBezTo>
                <a:cubicBezTo>
                  <a:pt x="5292" y="950563"/>
                  <a:pt x="1058" y="1010888"/>
                  <a:pt x="0" y="1038405"/>
                </a:cubicBezTo>
                <a:cubicBezTo>
                  <a:pt x="-1058" y="1065922"/>
                  <a:pt x="-1058" y="1065922"/>
                  <a:pt x="0" y="1082855"/>
                </a:cubicBezTo>
                <a:cubicBezTo>
                  <a:pt x="1058" y="1099788"/>
                  <a:pt x="-2117" y="1122013"/>
                  <a:pt x="6350" y="1146355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5"/>
          <p:cNvSpPr>
            <a:spLocks/>
          </p:cNvSpPr>
          <p:nvPr/>
        </p:nvSpPr>
        <p:spPr bwMode="auto">
          <a:xfrm>
            <a:off x="2619375" y="3063875"/>
            <a:ext cx="677863" cy="987425"/>
          </a:xfrm>
          <a:custGeom>
            <a:avLst/>
            <a:gdLst>
              <a:gd name="T0" fmla="*/ 9184 w 677598"/>
              <a:gd name="T1" fmla="*/ 905629 h 986893"/>
              <a:gd name="T2" fmla="*/ 110901 w 677598"/>
              <a:gd name="T3" fmla="*/ 988312 h 986893"/>
              <a:gd name="T4" fmla="*/ 301626 w 677598"/>
              <a:gd name="T5" fmla="*/ 924710 h 986893"/>
              <a:gd name="T6" fmla="*/ 511422 w 677598"/>
              <a:gd name="T7" fmla="*/ 829306 h 986893"/>
              <a:gd name="T8" fmla="*/ 562282 w 677598"/>
              <a:gd name="T9" fmla="*/ 721181 h 986893"/>
              <a:gd name="T10" fmla="*/ 651286 w 677598"/>
              <a:gd name="T11" fmla="*/ 504932 h 986893"/>
              <a:gd name="T12" fmla="*/ 670358 w 677598"/>
              <a:gd name="T13" fmla="*/ 339565 h 986893"/>
              <a:gd name="T14" fmla="*/ 676715 w 677598"/>
              <a:gd name="T15" fmla="*/ 167836 h 986893"/>
              <a:gd name="T16" fmla="*/ 676715 w 677598"/>
              <a:gd name="T17" fmla="*/ 85154 h 986893"/>
              <a:gd name="T18" fmla="*/ 657643 w 677598"/>
              <a:gd name="T19" fmla="*/ 2469 h 986893"/>
              <a:gd name="T20" fmla="*/ 549567 w 677598"/>
              <a:gd name="T21" fmla="*/ 27911 h 986893"/>
              <a:gd name="T22" fmla="*/ 479634 w 677598"/>
              <a:gd name="T23" fmla="*/ 91513 h 986893"/>
              <a:gd name="T24" fmla="*/ 377916 w 677598"/>
              <a:gd name="T25" fmla="*/ 91513 h 986893"/>
              <a:gd name="T26" fmla="*/ 327056 w 677598"/>
              <a:gd name="T27" fmla="*/ 34270 h 986893"/>
              <a:gd name="T28" fmla="*/ 244409 w 677598"/>
              <a:gd name="T29" fmla="*/ 40632 h 986893"/>
              <a:gd name="T30" fmla="*/ 174476 w 677598"/>
              <a:gd name="T31" fmla="*/ 136035 h 986893"/>
              <a:gd name="T32" fmla="*/ 123616 w 677598"/>
              <a:gd name="T33" fmla="*/ 320484 h 986893"/>
              <a:gd name="T34" fmla="*/ 117260 w 677598"/>
              <a:gd name="T35" fmla="*/ 415888 h 986893"/>
              <a:gd name="T36" fmla="*/ 40970 w 677598"/>
              <a:gd name="T37" fmla="*/ 536733 h 986893"/>
              <a:gd name="T38" fmla="*/ 2825 w 677598"/>
              <a:gd name="T39" fmla="*/ 619417 h 986893"/>
              <a:gd name="T40" fmla="*/ 2825 w 677598"/>
              <a:gd name="T41" fmla="*/ 835666 h 986893"/>
              <a:gd name="T42" fmla="*/ 9184 w 677598"/>
              <a:gd name="T43" fmla="*/ 905629 h 9868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77598" h="986893">
                <a:moveTo>
                  <a:pt x="9172" y="904166"/>
                </a:moveTo>
                <a:cubicBezTo>
                  <a:pt x="35630" y="943853"/>
                  <a:pt x="62089" y="983541"/>
                  <a:pt x="110772" y="986716"/>
                </a:cubicBezTo>
                <a:cubicBezTo>
                  <a:pt x="159455" y="989891"/>
                  <a:pt x="234597" y="949674"/>
                  <a:pt x="301272" y="923216"/>
                </a:cubicBezTo>
                <a:cubicBezTo>
                  <a:pt x="367947" y="896758"/>
                  <a:pt x="467430" y="861833"/>
                  <a:pt x="510822" y="827966"/>
                </a:cubicBezTo>
                <a:cubicBezTo>
                  <a:pt x="554214" y="794099"/>
                  <a:pt x="538339" y="773991"/>
                  <a:pt x="561622" y="720016"/>
                </a:cubicBezTo>
                <a:cubicBezTo>
                  <a:pt x="584905" y="666041"/>
                  <a:pt x="632530" y="567616"/>
                  <a:pt x="650522" y="504116"/>
                </a:cubicBezTo>
                <a:cubicBezTo>
                  <a:pt x="668514" y="440616"/>
                  <a:pt x="665339" y="395108"/>
                  <a:pt x="669572" y="339016"/>
                </a:cubicBezTo>
                <a:cubicBezTo>
                  <a:pt x="673805" y="282924"/>
                  <a:pt x="674864" y="209899"/>
                  <a:pt x="675922" y="167566"/>
                </a:cubicBezTo>
                <a:cubicBezTo>
                  <a:pt x="676980" y="125233"/>
                  <a:pt x="679097" y="112533"/>
                  <a:pt x="675922" y="85016"/>
                </a:cubicBezTo>
                <a:cubicBezTo>
                  <a:pt x="672747" y="57499"/>
                  <a:pt x="678039" y="11991"/>
                  <a:pt x="656872" y="2466"/>
                </a:cubicBezTo>
                <a:cubicBezTo>
                  <a:pt x="635705" y="-7059"/>
                  <a:pt x="578555" y="13049"/>
                  <a:pt x="548922" y="27866"/>
                </a:cubicBezTo>
                <a:cubicBezTo>
                  <a:pt x="519289" y="42683"/>
                  <a:pt x="507647" y="80783"/>
                  <a:pt x="479072" y="91366"/>
                </a:cubicBezTo>
                <a:cubicBezTo>
                  <a:pt x="450497" y="101949"/>
                  <a:pt x="402872" y="100891"/>
                  <a:pt x="377472" y="91366"/>
                </a:cubicBezTo>
                <a:cubicBezTo>
                  <a:pt x="352072" y="81841"/>
                  <a:pt x="348897" y="42683"/>
                  <a:pt x="326672" y="34216"/>
                </a:cubicBezTo>
                <a:cubicBezTo>
                  <a:pt x="304447" y="25749"/>
                  <a:pt x="269522" y="23633"/>
                  <a:pt x="244122" y="40566"/>
                </a:cubicBezTo>
                <a:cubicBezTo>
                  <a:pt x="218722" y="57499"/>
                  <a:pt x="194380" y="89249"/>
                  <a:pt x="174272" y="135816"/>
                </a:cubicBezTo>
                <a:cubicBezTo>
                  <a:pt x="154164" y="182383"/>
                  <a:pt x="132997" y="273399"/>
                  <a:pt x="123472" y="319966"/>
                </a:cubicBezTo>
                <a:cubicBezTo>
                  <a:pt x="113947" y="366533"/>
                  <a:pt x="130880" y="379233"/>
                  <a:pt x="117122" y="415216"/>
                </a:cubicBezTo>
                <a:cubicBezTo>
                  <a:pt x="103364" y="451199"/>
                  <a:pt x="59972" y="501999"/>
                  <a:pt x="40922" y="535866"/>
                </a:cubicBezTo>
                <a:cubicBezTo>
                  <a:pt x="21872" y="569733"/>
                  <a:pt x="9172" y="568674"/>
                  <a:pt x="2822" y="618416"/>
                </a:cubicBezTo>
                <a:cubicBezTo>
                  <a:pt x="-3528" y="668158"/>
                  <a:pt x="2822" y="834316"/>
                  <a:pt x="2822" y="834316"/>
                </a:cubicBezTo>
                <a:lnTo>
                  <a:pt x="9172" y="904166"/>
                </a:ln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17"/>
          <p:cNvSpPr>
            <a:spLocks/>
          </p:cNvSpPr>
          <p:nvPr/>
        </p:nvSpPr>
        <p:spPr bwMode="auto">
          <a:xfrm>
            <a:off x="5967413" y="1479550"/>
            <a:ext cx="706437" cy="925513"/>
          </a:xfrm>
          <a:custGeom>
            <a:avLst/>
            <a:gdLst>
              <a:gd name="T0" fmla="*/ 14431 w 707270"/>
              <a:gd name="T1" fmla="*/ 865244 h 924890"/>
              <a:gd name="T2" fmla="*/ 122000 w 707270"/>
              <a:gd name="T3" fmla="*/ 922510 h 924890"/>
              <a:gd name="T4" fmla="*/ 254879 w 707270"/>
              <a:gd name="T5" fmla="*/ 916147 h 924890"/>
              <a:gd name="T6" fmla="*/ 381431 w 707270"/>
              <a:gd name="T7" fmla="*/ 865244 h 924890"/>
              <a:gd name="T8" fmla="*/ 482673 w 707270"/>
              <a:gd name="T9" fmla="*/ 795253 h 924890"/>
              <a:gd name="T10" fmla="*/ 552276 w 707270"/>
              <a:gd name="T11" fmla="*/ 706173 h 924890"/>
              <a:gd name="T12" fmla="*/ 590241 w 707270"/>
              <a:gd name="T13" fmla="*/ 585279 h 924890"/>
              <a:gd name="T14" fmla="*/ 640862 w 707270"/>
              <a:gd name="T15" fmla="*/ 470748 h 924890"/>
              <a:gd name="T16" fmla="*/ 672500 w 707270"/>
              <a:gd name="T17" fmla="*/ 343491 h 924890"/>
              <a:gd name="T18" fmla="*/ 685155 w 707270"/>
              <a:gd name="T19" fmla="*/ 197147 h 924890"/>
              <a:gd name="T20" fmla="*/ 704139 w 707270"/>
              <a:gd name="T21" fmla="*/ 76251 h 924890"/>
              <a:gd name="T22" fmla="*/ 659845 w 707270"/>
              <a:gd name="T23" fmla="*/ 6260 h 924890"/>
              <a:gd name="T24" fmla="*/ 602896 w 707270"/>
              <a:gd name="T25" fmla="*/ 12622 h 924890"/>
              <a:gd name="T26" fmla="*/ 457362 w 707270"/>
              <a:gd name="T27" fmla="*/ 76251 h 924890"/>
              <a:gd name="T28" fmla="*/ 337138 w 707270"/>
              <a:gd name="T29" fmla="*/ 6260 h 924890"/>
              <a:gd name="T30" fmla="*/ 254879 w 707270"/>
              <a:gd name="T31" fmla="*/ 6260 h 924890"/>
              <a:gd name="T32" fmla="*/ 210586 w 707270"/>
              <a:gd name="T33" fmla="*/ 31711 h 924890"/>
              <a:gd name="T34" fmla="*/ 166293 w 707270"/>
              <a:gd name="T35" fmla="*/ 171694 h 924890"/>
              <a:gd name="T36" fmla="*/ 128328 w 707270"/>
              <a:gd name="T37" fmla="*/ 343491 h 924890"/>
              <a:gd name="T38" fmla="*/ 46070 w 707270"/>
              <a:gd name="T39" fmla="*/ 477111 h 924890"/>
              <a:gd name="T40" fmla="*/ 33415 w 707270"/>
              <a:gd name="T41" fmla="*/ 515288 h 924890"/>
              <a:gd name="T42" fmla="*/ 14431 w 707270"/>
              <a:gd name="T43" fmla="*/ 623456 h 924890"/>
              <a:gd name="T44" fmla="*/ 1776 w 707270"/>
              <a:gd name="T45" fmla="*/ 776164 h 924890"/>
              <a:gd name="T46" fmla="*/ 14431 w 707270"/>
              <a:gd name="T47" fmla="*/ 865244 h 9248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07270" h="924890">
                <a:moveTo>
                  <a:pt x="14482" y="863498"/>
                </a:moveTo>
                <a:cubicBezTo>
                  <a:pt x="34590" y="887840"/>
                  <a:pt x="82216" y="912181"/>
                  <a:pt x="122432" y="920648"/>
                </a:cubicBezTo>
                <a:cubicBezTo>
                  <a:pt x="162648" y="929115"/>
                  <a:pt x="212390" y="923823"/>
                  <a:pt x="255782" y="914298"/>
                </a:cubicBezTo>
                <a:cubicBezTo>
                  <a:pt x="299174" y="904773"/>
                  <a:pt x="344682" y="883606"/>
                  <a:pt x="382782" y="863498"/>
                </a:cubicBezTo>
                <a:cubicBezTo>
                  <a:pt x="420882" y="843390"/>
                  <a:pt x="455807" y="820106"/>
                  <a:pt x="484382" y="793648"/>
                </a:cubicBezTo>
                <a:cubicBezTo>
                  <a:pt x="512957" y="767190"/>
                  <a:pt x="536240" y="739673"/>
                  <a:pt x="554232" y="704748"/>
                </a:cubicBezTo>
                <a:cubicBezTo>
                  <a:pt x="572224" y="669823"/>
                  <a:pt x="577515" y="623256"/>
                  <a:pt x="592332" y="584098"/>
                </a:cubicBezTo>
                <a:cubicBezTo>
                  <a:pt x="607149" y="544940"/>
                  <a:pt x="629374" y="510015"/>
                  <a:pt x="643132" y="469798"/>
                </a:cubicBezTo>
                <a:cubicBezTo>
                  <a:pt x="656890" y="429581"/>
                  <a:pt x="667474" y="388306"/>
                  <a:pt x="674882" y="342798"/>
                </a:cubicBezTo>
                <a:cubicBezTo>
                  <a:pt x="682290" y="297290"/>
                  <a:pt x="682290" y="241198"/>
                  <a:pt x="687582" y="196748"/>
                </a:cubicBezTo>
                <a:cubicBezTo>
                  <a:pt x="692874" y="152298"/>
                  <a:pt x="710865" y="107848"/>
                  <a:pt x="706632" y="76098"/>
                </a:cubicBezTo>
                <a:cubicBezTo>
                  <a:pt x="702399" y="44348"/>
                  <a:pt x="679115" y="16831"/>
                  <a:pt x="662182" y="6248"/>
                </a:cubicBezTo>
                <a:cubicBezTo>
                  <a:pt x="645249" y="-4335"/>
                  <a:pt x="638899" y="956"/>
                  <a:pt x="605032" y="12598"/>
                </a:cubicBezTo>
                <a:cubicBezTo>
                  <a:pt x="571165" y="24240"/>
                  <a:pt x="503432" y="77156"/>
                  <a:pt x="458982" y="76098"/>
                </a:cubicBezTo>
                <a:cubicBezTo>
                  <a:pt x="414532" y="75040"/>
                  <a:pt x="372199" y="17890"/>
                  <a:pt x="338332" y="6248"/>
                </a:cubicBezTo>
                <a:cubicBezTo>
                  <a:pt x="304465" y="-5394"/>
                  <a:pt x="276949" y="2015"/>
                  <a:pt x="255782" y="6248"/>
                </a:cubicBezTo>
                <a:cubicBezTo>
                  <a:pt x="234615" y="10481"/>
                  <a:pt x="226149" y="4131"/>
                  <a:pt x="211332" y="31648"/>
                </a:cubicBezTo>
                <a:cubicBezTo>
                  <a:pt x="196515" y="59165"/>
                  <a:pt x="180640" y="119490"/>
                  <a:pt x="166882" y="171348"/>
                </a:cubicBezTo>
                <a:cubicBezTo>
                  <a:pt x="153124" y="223206"/>
                  <a:pt x="148890" y="291998"/>
                  <a:pt x="128782" y="342798"/>
                </a:cubicBezTo>
                <a:cubicBezTo>
                  <a:pt x="108674" y="393598"/>
                  <a:pt x="62107" y="447573"/>
                  <a:pt x="46232" y="476148"/>
                </a:cubicBezTo>
                <a:cubicBezTo>
                  <a:pt x="30357" y="504723"/>
                  <a:pt x="38824" y="489906"/>
                  <a:pt x="33532" y="514248"/>
                </a:cubicBezTo>
                <a:cubicBezTo>
                  <a:pt x="28240" y="538590"/>
                  <a:pt x="19774" y="578806"/>
                  <a:pt x="14482" y="622198"/>
                </a:cubicBezTo>
                <a:cubicBezTo>
                  <a:pt x="9190" y="665590"/>
                  <a:pt x="2840" y="734381"/>
                  <a:pt x="1782" y="774598"/>
                </a:cubicBezTo>
                <a:cubicBezTo>
                  <a:pt x="724" y="814815"/>
                  <a:pt x="-5626" y="839156"/>
                  <a:pt x="14482" y="863498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6781800" y="1143000"/>
            <a:ext cx="197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solidFill>
                  <a:srgbClr val="FF0000"/>
                </a:solidFill>
                <a:ea typeface="ヒラギノ明朝 ProN W3" charset="-128"/>
                <a:sym typeface="Times New Roman" charset="0"/>
              </a:rPr>
              <a:t>Envelope of temporal lobe</a:t>
            </a:r>
          </a:p>
        </p:txBody>
      </p:sp>
      <p:cxnSp>
        <p:nvCxnSpPr>
          <p:cNvPr id="25610" name="Straight Arrow Connector 20"/>
          <p:cNvCxnSpPr>
            <a:cxnSpLocks noChangeShapeType="1"/>
          </p:cNvCxnSpPr>
          <p:nvPr/>
        </p:nvCxnSpPr>
        <p:spPr bwMode="auto">
          <a:xfrm flipH="1">
            <a:off x="6705600" y="1371600"/>
            <a:ext cx="3683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93687"/>
            <a:ext cx="9144000" cy="847725"/>
          </a:xfrm>
          <a:solidFill>
            <a:schemeClr val="bg1"/>
          </a:solidFill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C40B"/>
                </a:solidFill>
                <a:latin typeface="Arial Bold" charset="0"/>
                <a:sym typeface="Arial Bold" charset="0"/>
              </a:rPr>
              <a:t>Example anatomical inplane</a:t>
            </a:r>
            <a:endParaRPr lang="en-US" altLang="x-none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8333" r="24748" b="19908"/>
          <a:stretch>
            <a:fillRect/>
          </a:stretch>
        </p:blipFill>
        <p:spPr bwMode="auto">
          <a:xfrm>
            <a:off x="1793875" y="946150"/>
            <a:ext cx="49847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8333" r="24075" b="20370"/>
          <a:stretch>
            <a:fillRect/>
          </a:stretch>
        </p:blipFill>
        <p:spPr bwMode="auto">
          <a:xfrm>
            <a:off x="1816100" y="941388"/>
            <a:ext cx="5010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Freeform 3"/>
          <p:cNvSpPr>
            <a:spLocks/>
          </p:cNvSpPr>
          <p:nvPr/>
        </p:nvSpPr>
        <p:spPr bwMode="auto">
          <a:xfrm>
            <a:off x="4284663" y="2886075"/>
            <a:ext cx="701675" cy="1162050"/>
          </a:xfrm>
          <a:custGeom>
            <a:avLst/>
            <a:gdLst>
              <a:gd name="T0" fmla="*/ 32734 w 701173"/>
              <a:gd name="T1" fmla="*/ 1112919 h 1162540"/>
              <a:gd name="T2" fmla="*/ 918 w 701173"/>
              <a:gd name="T3" fmla="*/ 941686 h 1162540"/>
              <a:gd name="T4" fmla="*/ 13645 w 701173"/>
              <a:gd name="T5" fmla="*/ 776793 h 1162540"/>
              <a:gd name="T6" fmla="*/ 64553 w 701173"/>
              <a:gd name="T7" fmla="*/ 675322 h 1162540"/>
              <a:gd name="T8" fmla="*/ 121826 w 701173"/>
              <a:gd name="T9" fmla="*/ 491406 h 1162540"/>
              <a:gd name="T10" fmla="*/ 198191 w 701173"/>
              <a:gd name="T11" fmla="*/ 332857 h 1162540"/>
              <a:gd name="T12" fmla="*/ 198191 w 701173"/>
              <a:gd name="T13" fmla="*/ 206016 h 1162540"/>
              <a:gd name="T14" fmla="*/ 287281 w 701173"/>
              <a:gd name="T15" fmla="*/ 136255 h 1162540"/>
              <a:gd name="T16" fmla="*/ 312736 w 701173"/>
              <a:gd name="T17" fmla="*/ 91860 h 1162540"/>
              <a:gd name="T18" fmla="*/ 389099 w 701173"/>
              <a:gd name="T19" fmla="*/ 15756 h 1162540"/>
              <a:gd name="T20" fmla="*/ 446372 w 701173"/>
              <a:gd name="T21" fmla="*/ 15756 h 1162540"/>
              <a:gd name="T22" fmla="*/ 497282 w 701173"/>
              <a:gd name="T23" fmla="*/ 53808 h 1162540"/>
              <a:gd name="T24" fmla="*/ 554554 w 701173"/>
              <a:gd name="T25" fmla="*/ 3074 h 1162540"/>
              <a:gd name="T26" fmla="*/ 650009 w 701173"/>
              <a:gd name="T27" fmla="*/ 161623 h 1162540"/>
              <a:gd name="T28" fmla="*/ 694555 w 701173"/>
              <a:gd name="T29" fmla="*/ 244068 h 1162540"/>
              <a:gd name="T30" fmla="*/ 694555 w 701173"/>
              <a:gd name="T31" fmla="*/ 535799 h 1162540"/>
              <a:gd name="T32" fmla="*/ 611827 w 701173"/>
              <a:gd name="T33" fmla="*/ 846556 h 1162540"/>
              <a:gd name="T34" fmla="*/ 503645 w 701173"/>
              <a:gd name="T35" fmla="*/ 1017789 h 1162540"/>
              <a:gd name="T36" fmla="*/ 408191 w 701173"/>
              <a:gd name="T37" fmla="*/ 1106576 h 1162540"/>
              <a:gd name="T38" fmla="*/ 210918 w 701173"/>
              <a:gd name="T39" fmla="*/ 1157313 h 1162540"/>
              <a:gd name="T40" fmla="*/ 153645 w 701173"/>
              <a:gd name="T41" fmla="*/ 1157313 h 11625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01173" h="1162540">
                <a:moveTo>
                  <a:pt x="32665" y="1114327"/>
                </a:moveTo>
                <a:cubicBezTo>
                  <a:pt x="18377" y="1056648"/>
                  <a:pt x="4090" y="998969"/>
                  <a:pt x="915" y="942877"/>
                </a:cubicBezTo>
                <a:cubicBezTo>
                  <a:pt x="-2260" y="886785"/>
                  <a:pt x="3032" y="822227"/>
                  <a:pt x="13615" y="777777"/>
                </a:cubicBezTo>
                <a:cubicBezTo>
                  <a:pt x="24198" y="733327"/>
                  <a:pt x="46423" y="723802"/>
                  <a:pt x="64415" y="676177"/>
                </a:cubicBezTo>
                <a:cubicBezTo>
                  <a:pt x="82407" y="628552"/>
                  <a:pt x="99340" y="549177"/>
                  <a:pt x="121565" y="492027"/>
                </a:cubicBezTo>
                <a:cubicBezTo>
                  <a:pt x="143790" y="434877"/>
                  <a:pt x="185065" y="380902"/>
                  <a:pt x="197765" y="333277"/>
                </a:cubicBezTo>
                <a:cubicBezTo>
                  <a:pt x="210465" y="285652"/>
                  <a:pt x="182948" y="239085"/>
                  <a:pt x="197765" y="206277"/>
                </a:cubicBezTo>
                <a:cubicBezTo>
                  <a:pt x="212582" y="173469"/>
                  <a:pt x="267615" y="155477"/>
                  <a:pt x="286665" y="136427"/>
                </a:cubicBezTo>
                <a:cubicBezTo>
                  <a:pt x="305715" y="117377"/>
                  <a:pt x="295132" y="112085"/>
                  <a:pt x="312065" y="91977"/>
                </a:cubicBezTo>
                <a:cubicBezTo>
                  <a:pt x="328998" y="71869"/>
                  <a:pt x="366040" y="28477"/>
                  <a:pt x="388265" y="15777"/>
                </a:cubicBezTo>
                <a:cubicBezTo>
                  <a:pt x="410490" y="3077"/>
                  <a:pt x="427423" y="9427"/>
                  <a:pt x="445415" y="15777"/>
                </a:cubicBezTo>
                <a:cubicBezTo>
                  <a:pt x="463407" y="22127"/>
                  <a:pt x="478223" y="55994"/>
                  <a:pt x="496215" y="53877"/>
                </a:cubicBezTo>
                <a:cubicBezTo>
                  <a:pt x="514207" y="51760"/>
                  <a:pt x="527965" y="-14915"/>
                  <a:pt x="553365" y="3077"/>
                </a:cubicBezTo>
                <a:cubicBezTo>
                  <a:pt x="578765" y="21069"/>
                  <a:pt x="625332" y="121610"/>
                  <a:pt x="648615" y="161827"/>
                </a:cubicBezTo>
                <a:cubicBezTo>
                  <a:pt x="671898" y="202044"/>
                  <a:pt x="685657" y="181936"/>
                  <a:pt x="693065" y="244377"/>
                </a:cubicBezTo>
                <a:cubicBezTo>
                  <a:pt x="700473" y="306818"/>
                  <a:pt x="706823" y="435935"/>
                  <a:pt x="693065" y="536477"/>
                </a:cubicBezTo>
                <a:cubicBezTo>
                  <a:pt x="679307" y="637019"/>
                  <a:pt x="642265" y="767194"/>
                  <a:pt x="610515" y="847627"/>
                </a:cubicBezTo>
                <a:cubicBezTo>
                  <a:pt x="578765" y="928060"/>
                  <a:pt x="536432" y="975685"/>
                  <a:pt x="502565" y="1019077"/>
                </a:cubicBezTo>
                <a:cubicBezTo>
                  <a:pt x="468698" y="1062469"/>
                  <a:pt x="455998" y="1084694"/>
                  <a:pt x="407315" y="1107977"/>
                </a:cubicBezTo>
                <a:cubicBezTo>
                  <a:pt x="358632" y="1131260"/>
                  <a:pt x="252798" y="1150310"/>
                  <a:pt x="210465" y="1158777"/>
                </a:cubicBezTo>
                <a:cubicBezTo>
                  <a:pt x="168132" y="1167244"/>
                  <a:pt x="153315" y="1158777"/>
                  <a:pt x="153315" y="1158777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5978525" y="2805113"/>
            <a:ext cx="709613" cy="1247775"/>
          </a:xfrm>
          <a:custGeom>
            <a:avLst/>
            <a:gdLst>
              <a:gd name="T0" fmla="*/ 15941 w 710380"/>
              <a:gd name="T1" fmla="*/ 825541 h 1248643"/>
              <a:gd name="T2" fmla="*/ 3280 w 710380"/>
              <a:gd name="T3" fmla="*/ 1002970 h 1248643"/>
              <a:gd name="T4" fmla="*/ 47588 w 710380"/>
              <a:gd name="T5" fmla="*/ 1129706 h 1248643"/>
              <a:gd name="T6" fmla="*/ 129870 w 710380"/>
              <a:gd name="T7" fmla="*/ 1212084 h 1248643"/>
              <a:gd name="T8" fmla="*/ 212153 w 710380"/>
              <a:gd name="T9" fmla="*/ 1243768 h 1248643"/>
              <a:gd name="T10" fmla="*/ 408367 w 710380"/>
              <a:gd name="T11" fmla="*/ 1155053 h 1248643"/>
              <a:gd name="T12" fmla="*/ 534956 w 710380"/>
              <a:gd name="T13" fmla="*/ 1047327 h 1248643"/>
              <a:gd name="T14" fmla="*/ 648886 w 710380"/>
              <a:gd name="T15" fmla="*/ 800194 h 1248643"/>
              <a:gd name="T16" fmla="*/ 705850 w 710380"/>
              <a:gd name="T17" fmla="*/ 515039 h 1248643"/>
              <a:gd name="T18" fmla="*/ 686863 w 710380"/>
              <a:gd name="T19" fmla="*/ 305926 h 1248643"/>
              <a:gd name="T20" fmla="*/ 598250 w 710380"/>
              <a:gd name="T21" fmla="*/ 147506 h 1248643"/>
              <a:gd name="T22" fmla="*/ 484320 w 710380"/>
              <a:gd name="T23" fmla="*/ 8097 h 1248643"/>
              <a:gd name="T24" fmla="*/ 376719 w 710380"/>
              <a:gd name="T25" fmla="*/ 52455 h 1248643"/>
              <a:gd name="T26" fmla="*/ 224812 w 710380"/>
              <a:gd name="T27" fmla="*/ 8097 h 1248643"/>
              <a:gd name="T28" fmla="*/ 167847 w 710380"/>
              <a:gd name="T29" fmla="*/ 248896 h 1248643"/>
              <a:gd name="T30" fmla="*/ 123540 w 710380"/>
              <a:gd name="T31" fmla="*/ 540387 h 1248643"/>
              <a:gd name="T32" fmla="*/ 47588 w 710380"/>
              <a:gd name="T33" fmla="*/ 755836 h 1248643"/>
              <a:gd name="T34" fmla="*/ 3280 w 710380"/>
              <a:gd name="T35" fmla="*/ 895245 h 1248643"/>
              <a:gd name="T36" fmla="*/ 3280 w 710380"/>
              <a:gd name="T37" fmla="*/ 1034654 h 1248643"/>
              <a:gd name="T38" fmla="*/ 3280 w 710380"/>
              <a:gd name="T39" fmla="*/ 1034654 h 12486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0380" h="1248643">
                <a:moveTo>
                  <a:pt x="15992" y="827265"/>
                </a:moveTo>
                <a:cubicBezTo>
                  <a:pt x="6996" y="890765"/>
                  <a:pt x="-2000" y="954265"/>
                  <a:pt x="3292" y="1005065"/>
                </a:cubicBezTo>
                <a:cubicBezTo>
                  <a:pt x="8584" y="1055865"/>
                  <a:pt x="26575" y="1097140"/>
                  <a:pt x="47742" y="1132065"/>
                </a:cubicBezTo>
                <a:cubicBezTo>
                  <a:pt x="68909" y="1166990"/>
                  <a:pt x="102775" y="1195565"/>
                  <a:pt x="130292" y="1214615"/>
                </a:cubicBezTo>
                <a:cubicBezTo>
                  <a:pt x="157809" y="1233665"/>
                  <a:pt x="166275" y="1255890"/>
                  <a:pt x="212842" y="1246365"/>
                </a:cubicBezTo>
                <a:cubicBezTo>
                  <a:pt x="259409" y="1236840"/>
                  <a:pt x="355717" y="1190273"/>
                  <a:pt x="409692" y="1157465"/>
                </a:cubicBezTo>
                <a:cubicBezTo>
                  <a:pt x="463667" y="1124657"/>
                  <a:pt x="496475" y="1108782"/>
                  <a:pt x="536692" y="1049515"/>
                </a:cubicBezTo>
                <a:cubicBezTo>
                  <a:pt x="576909" y="990248"/>
                  <a:pt x="622417" y="890765"/>
                  <a:pt x="650992" y="801865"/>
                </a:cubicBezTo>
                <a:cubicBezTo>
                  <a:pt x="679567" y="712965"/>
                  <a:pt x="701792" y="598665"/>
                  <a:pt x="708142" y="516115"/>
                </a:cubicBezTo>
                <a:cubicBezTo>
                  <a:pt x="714492" y="433565"/>
                  <a:pt x="707084" y="367948"/>
                  <a:pt x="689092" y="306565"/>
                </a:cubicBezTo>
                <a:cubicBezTo>
                  <a:pt x="671100" y="245182"/>
                  <a:pt x="634059" y="197557"/>
                  <a:pt x="600192" y="147815"/>
                </a:cubicBezTo>
                <a:cubicBezTo>
                  <a:pt x="566325" y="98073"/>
                  <a:pt x="522934" y="23990"/>
                  <a:pt x="485892" y="8115"/>
                </a:cubicBezTo>
                <a:cubicBezTo>
                  <a:pt x="448850" y="-7760"/>
                  <a:pt x="421334" y="52565"/>
                  <a:pt x="377942" y="52565"/>
                </a:cubicBezTo>
                <a:cubicBezTo>
                  <a:pt x="334550" y="52565"/>
                  <a:pt x="260467" y="-24693"/>
                  <a:pt x="225542" y="8115"/>
                </a:cubicBezTo>
                <a:cubicBezTo>
                  <a:pt x="190617" y="40923"/>
                  <a:pt x="185325" y="160515"/>
                  <a:pt x="168392" y="249415"/>
                </a:cubicBezTo>
                <a:cubicBezTo>
                  <a:pt x="151459" y="338315"/>
                  <a:pt x="144050" y="456848"/>
                  <a:pt x="123942" y="541515"/>
                </a:cubicBezTo>
                <a:cubicBezTo>
                  <a:pt x="103834" y="626182"/>
                  <a:pt x="67850" y="698148"/>
                  <a:pt x="47742" y="757415"/>
                </a:cubicBezTo>
                <a:cubicBezTo>
                  <a:pt x="27634" y="816682"/>
                  <a:pt x="10700" y="850548"/>
                  <a:pt x="3292" y="897115"/>
                </a:cubicBezTo>
                <a:cubicBezTo>
                  <a:pt x="-4116" y="943682"/>
                  <a:pt x="3292" y="1036815"/>
                  <a:pt x="3292" y="1036815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2613025" y="4425950"/>
            <a:ext cx="719138" cy="1257300"/>
          </a:xfrm>
          <a:custGeom>
            <a:avLst/>
            <a:gdLst>
              <a:gd name="T0" fmla="*/ 168825 w 718443"/>
              <a:gd name="T1" fmla="*/ 63591 h 1257962"/>
              <a:gd name="T2" fmla="*/ 143351 w 718443"/>
              <a:gd name="T3" fmla="*/ 247451 h 1257962"/>
              <a:gd name="T4" fmla="*/ 143351 w 718443"/>
              <a:gd name="T5" fmla="*/ 386929 h 1257962"/>
              <a:gd name="T6" fmla="*/ 156089 w 718443"/>
              <a:gd name="T7" fmla="*/ 526410 h 1257962"/>
              <a:gd name="T8" fmla="*/ 105141 w 718443"/>
              <a:gd name="T9" fmla="*/ 602489 h 1257962"/>
              <a:gd name="T10" fmla="*/ 105141 w 718443"/>
              <a:gd name="T11" fmla="*/ 653209 h 1257962"/>
              <a:gd name="T12" fmla="*/ 66931 w 718443"/>
              <a:gd name="T13" fmla="*/ 741968 h 1257962"/>
              <a:gd name="T14" fmla="*/ 3245 w 718443"/>
              <a:gd name="T15" fmla="*/ 856088 h 1257962"/>
              <a:gd name="T16" fmla="*/ 15981 w 718443"/>
              <a:gd name="T17" fmla="*/ 1103347 h 1257962"/>
              <a:gd name="T18" fmla="*/ 73299 w 718443"/>
              <a:gd name="T19" fmla="*/ 1192107 h 1257962"/>
              <a:gd name="T20" fmla="*/ 187930 w 718443"/>
              <a:gd name="T21" fmla="*/ 1223807 h 1257962"/>
              <a:gd name="T22" fmla="*/ 283457 w 718443"/>
              <a:gd name="T23" fmla="*/ 1255507 h 1257962"/>
              <a:gd name="T24" fmla="*/ 398089 w 718443"/>
              <a:gd name="T25" fmla="*/ 1198447 h 1257962"/>
              <a:gd name="T26" fmla="*/ 519090 w 718443"/>
              <a:gd name="T27" fmla="*/ 1090667 h 1257962"/>
              <a:gd name="T28" fmla="*/ 627353 w 718443"/>
              <a:gd name="T29" fmla="*/ 913148 h 1257962"/>
              <a:gd name="T30" fmla="*/ 678301 w 718443"/>
              <a:gd name="T31" fmla="*/ 729289 h 1257962"/>
              <a:gd name="T32" fmla="*/ 716511 w 718443"/>
              <a:gd name="T33" fmla="*/ 564449 h 1257962"/>
              <a:gd name="T34" fmla="*/ 716511 w 718443"/>
              <a:gd name="T35" fmla="*/ 463009 h 1257962"/>
              <a:gd name="T36" fmla="*/ 691038 w 718443"/>
              <a:gd name="T37" fmla="*/ 279150 h 1257962"/>
              <a:gd name="T38" fmla="*/ 640090 w 718443"/>
              <a:gd name="T39" fmla="*/ 215749 h 1257962"/>
              <a:gd name="T40" fmla="*/ 563669 w 718443"/>
              <a:gd name="T41" fmla="*/ 120649 h 1257962"/>
              <a:gd name="T42" fmla="*/ 519090 w 718443"/>
              <a:gd name="T43" fmla="*/ 38231 h 1257962"/>
              <a:gd name="T44" fmla="*/ 480879 w 718443"/>
              <a:gd name="T45" fmla="*/ 191 h 1257962"/>
              <a:gd name="T46" fmla="*/ 423563 w 718443"/>
              <a:gd name="T47" fmla="*/ 25552 h 1257962"/>
              <a:gd name="T48" fmla="*/ 378984 w 718443"/>
              <a:gd name="T49" fmla="*/ 69930 h 1257962"/>
              <a:gd name="T50" fmla="*/ 270720 w 718443"/>
              <a:gd name="T51" fmla="*/ 19211 h 1257962"/>
              <a:gd name="T52" fmla="*/ 200668 w 718443"/>
              <a:gd name="T53" fmla="*/ 19211 h 12579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18443" h="1257962">
                <a:moveTo>
                  <a:pt x="168336" y="63691"/>
                </a:moveTo>
                <a:cubicBezTo>
                  <a:pt x="157752" y="128778"/>
                  <a:pt x="147169" y="193866"/>
                  <a:pt x="142936" y="247841"/>
                </a:cubicBezTo>
                <a:cubicBezTo>
                  <a:pt x="138703" y="301816"/>
                  <a:pt x="140819" y="340974"/>
                  <a:pt x="142936" y="387541"/>
                </a:cubicBezTo>
                <a:cubicBezTo>
                  <a:pt x="145053" y="434108"/>
                  <a:pt x="161986" y="491258"/>
                  <a:pt x="155636" y="527241"/>
                </a:cubicBezTo>
                <a:cubicBezTo>
                  <a:pt x="149286" y="563224"/>
                  <a:pt x="113303" y="582274"/>
                  <a:pt x="104836" y="603441"/>
                </a:cubicBezTo>
                <a:cubicBezTo>
                  <a:pt x="96369" y="624608"/>
                  <a:pt x="111186" y="630958"/>
                  <a:pt x="104836" y="654241"/>
                </a:cubicBezTo>
                <a:cubicBezTo>
                  <a:pt x="98486" y="677524"/>
                  <a:pt x="83669" y="709274"/>
                  <a:pt x="66736" y="743141"/>
                </a:cubicBezTo>
                <a:cubicBezTo>
                  <a:pt x="49803" y="777008"/>
                  <a:pt x="11703" y="797116"/>
                  <a:pt x="3236" y="857441"/>
                </a:cubicBezTo>
                <a:cubicBezTo>
                  <a:pt x="-5231" y="917766"/>
                  <a:pt x="4294" y="1048999"/>
                  <a:pt x="15936" y="1105091"/>
                </a:cubicBezTo>
                <a:cubicBezTo>
                  <a:pt x="27578" y="1161183"/>
                  <a:pt x="44511" y="1173883"/>
                  <a:pt x="73086" y="1193991"/>
                </a:cubicBezTo>
                <a:cubicBezTo>
                  <a:pt x="101661" y="1214099"/>
                  <a:pt x="152461" y="1215158"/>
                  <a:pt x="187386" y="1225741"/>
                </a:cubicBezTo>
                <a:cubicBezTo>
                  <a:pt x="222311" y="1236324"/>
                  <a:pt x="247711" y="1261724"/>
                  <a:pt x="282636" y="1257491"/>
                </a:cubicBezTo>
                <a:cubicBezTo>
                  <a:pt x="317561" y="1253258"/>
                  <a:pt x="357778" y="1227858"/>
                  <a:pt x="396936" y="1200341"/>
                </a:cubicBezTo>
                <a:cubicBezTo>
                  <a:pt x="436094" y="1172824"/>
                  <a:pt x="479486" y="1140016"/>
                  <a:pt x="517586" y="1092391"/>
                </a:cubicBezTo>
                <a:cubicBezTo>
                  <a:pt x="555686" y="1044766"/>
                  <a:pt x="599078" y="974916"/>
                  <a:pt x="625536" y="914591"/>
                </a:cubicBezTo>
                <a:cubicBezTo>
                  <a:pt x="651994" y="854266"/>
                  <a:pt x="661519" y="788649"/>
                  <a:pt x="676336" y="730441"/>
                </a:cubicBezTo>
                <a:cubicBezTo>
                  <a:pt x="691153" y="672233"/>
                  <a:pt x="708086" y="609791"/>
                  <a:pt x="714436" y="565341"/>
                </a:cubicBezTo>
                <a:cubicBezTo>
                  <a:pt x="720786" y="520891"/>
                  <a:pt x="718669" y="511366"/>
                  <a:pt x="714436" y="463741"/>
                </a:cubicBezTo>
                <a:cubicBezTo>
                  <a:pt x="710203" y="416116"/>
                  <a:pt x="701736" y="320866"/>
                  <a:pt x="689036" y="279591"/>
                </a:cubicBezTo>
                <a:cubicBezTo>
                  <a:pt x="676336" y="238316"/>
                  <a:pt x="638236" y="216091"/>
                  <a:pt x="638236" y="216091"/>
                </a:cubicBezTo>
                <a:cubicBezTo>
                  <a:pt x="617069" y="189633"/>
                  <a:pt x="582144" y="150474"/>
                  <a:pt x="562036" y="120841"/>
                </a:cubicBezTo>
                <a:cubicBezTo>
                  <a:pt x="541928" y="91208"/>
                  <a:pt x="531344" y="58399"/>
                  <a:pt x="517586" y="38291"/>
                </a:cubicBezTo>
                <a:cubicBezTo>
                  <a:pt x="503828" y="18183"/>
                  <a:pt x="495361" y="2308"/>
                  <a:pt x="479486" y="191"/>
                </a:cubicBezTo>
                <a:cubicBezTo>
                  <a:pt x="463611" y="-1926"/>
                  <a:pt x="439269" y="13949"/>
                  <a:pt x="422336" y="25591"/>
                </a:cubicBezTo>
                <a:cubicBezTo>
                  <a:pt x="405403" y="37233"/>
                  <a:pt x="403286" y="71099"/>
                  <a:pt x="377886" y="70041"/>
                </a:cubicBezTo>
                <a:cubicBezTo>
                  <a:pt x="352486" y="68983"/>
                  <a:pt x="299569" y="27708"/>
                  <a:pt x="269936" y="19241"/>
                </a:cubicBezTo>
                <a:cubicBezTo>
                  <a:pt x="240303" y="10774"/>
                  <a:pt x="200086" y="19241"/>
                  <a:pt x="200086" y="19241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8"/>
          <p:cNvSpPr>
            <a:spLocks/>
          </p:cNvSpPr>
          <p:nvPr/>
        </p:nvSpPr>
        <p:spPr bwMode="auto">
          <a:xfrm>
            <a:off x="4287838" y="4421188"/>
            <a:ext cx="736600" cy="1281112"/>
          </a:xfrm>
          <a:custGeom>
            <a:avLst/>
            <a:gdLst>
              <a:gd name="T0" fmla="*/ 10724 w 736395"/>
              <a:gd name="T1" fmla="*/ 1185236 h 1281449"/>
              <a:gd name="T2" fmla="*/ 125120 w 736395"/>
              <a:gd name="T3" fmla="*/ 1235997 h 1281449"/>
              <a:gd name="T4" fmla="*/ 233160 w 736395"/>
              <a:gd name="T5" fmla="*/ 1280411 h 1281449"/>
              <a:gd name="T6" fmla="*/ 366621 w 736395"/>
              <a:gd name="T7" fmla="*/ 1229651 h 1281449"/>
              <a:gd name="T8" fmla="*/ 474661 w 736395"/>
              <a:gd name="T9" fmla="*/ 1172546 h 1281449"/>
              <a:gd name="T10" fmla="*/ 531859 w 736395"/>
              <a:gd name="T11" fmla="*/ 1077372 h 1281449"/>
              <a:gd name="T12" fmla="*/ 582701 w 736395"/>
              <a:gd name="T13" fmla="*/ 1007577 h 1281449"/>
              <a:gd name="T14" fmla="*/ 639899 w 736395"/>
              <a:gd name="T15" fmla="*/ 893367 h 1281449"/>
              <a:gd name="T16" fmla="*/ 678032 w 736395"/>
              <a:gd name="T17" fmla="*/ 772813 h 1281449"/>
              <a:gd name="T18" fmla="*/ 735230 w 736395"/>
              <a:gd name="T19" fmla="*/ 544393 h 1281449"/>
              <a:gd name="T20" fmla="*/ 716162 w 736395"/>
              <a:gd name="T21" fmla="*/ 341352 h 1281449"/>
              <a:gd name="T22" fmla="*/ 652611 w 736395"/>
              <a:gd name="T23" fmla="*/ 252524 h 1281449"/>
              <a:gd name="T24" fmla="*/ 550924 w 736395"/>
              <a:gd name="T25" fmla="*/ 93897 h 1281449"/>
              <a:gd name="T26" fmla="*/ 487373 w 736395"/>
              <a:gd name="T27" fmla="*/ 5069 h 1281449"/>
              <a:gd name="T28" fmla="*/ 417463 w 736395"/>
              <a:gd name="T29" fmla="*/ 17757 h 1281449"/>
              <a:gd name="T30" fmla="*/ 379333 w 736395"/>
              <a:gd name="T31" fmla="*/ 74862 h 1281449"/>
              <a:gd name="T32" fmla="*/ 303067 w 736395"/>
              <a:gd name="T33" fmla="*/ 30448 h 1281449"/>
              <a:gd name="T34" fmla="*/ 226804 w 736395"/>
              <a:gd name="T35" fmla="*/ 24104 h 1281449"/>
              <a:gd name="T36" fmla="*/ 150541 w 736395"/>
              <a:gd name="T37" fmla="*/ 36792 h 1281449"/>
              <a:gd name="T38" fmla="*/ 125120 w 736395"/>
              <a:gd name="T39" fmla="*/ 131967 h 1281449"/>
              <a:gd name="T40" fmla="*/ 137829 w 736395"/>
              <a:gd name="T41" fmla="*/ 328663 h 1281449"/>
              <a:gd name="T42" fmla="*/ 188672 w 736395"/>
              <a:gd name="T43" fmla="*/ 442872 h 1281449"/>
              <a:gd name="T44" fmla="*/ 195027 w 736395"/>
              <a:gd name="T45" fmla="*/ 512667 h 1281449"/>
              <a:gd name="T46" fmla="*/ 93343 w 736395"/>
              <a:gd name="T47" fmla="*/ 588807 h 1281449"/>
              <a:gd name="T48" fmla="*/ 93343 w 736395"/>
              <a:gd name="T49" fmla="*/ 696673 h 1281449"/>
              <a:gd name="T50" fmla="*/ 86987 w 736395"/>
              <a:gd name="T51" fmla="*/ 785501 h 1281449"/>
              <a:gd name="T52" fmla="*/ 4368 w 736395"/>
              <a:gd name="T53" fmla="*/ 842606 h 1281449"/>
              <a:gd name="T54" fmla="*/ 10724 w 736395"/>
              <a:gd name="T55" fmla="*/ 1115442 h 12814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6395" h="1281449">
                <a:moveTo>
                  <a:pt x="10715" y="1186172"/>
                </a:moveTo>
                <a:lnTo>
                  <a:pt x="125015" y="1236972"/>
                </a:lnTo>
                <a:cubicBezTo>
                  <a:pt x="162057" y="1252847"/>
                  <a:pt x="192748" y="1282480"/>
                  <a:pt x="232965" y="1281422"/>
                </a:cubicBezTo>
                <a:cubicBezTo>
                  <a:pt x="273182" y="1280364"/>
                  <a:pt x="326098" y="1248614"/>
                  <a:pt x="366315" y="1230622"/>
                </a:cubicBezTo>
                <a:cubicBezTo>
                  <a:pt x="406532" y="1212630"/>
                  <a:pt x="446748" y="1198872"/>
                  <a:pt x="474265" y="1173472"/>
                </a:cubicBezTo>
                <a:cubicBezTo>
                  <a:pt x="501782" y="1148072"/>
                  <a:pt x="513423" y="1105739"/>
                  <a:pt x="531415" y="1078222"/>
                </a:cubicBezTo>
                <a:cubicBezTo>
                  <a:pt x="549407" y="1050705"/>
                  <a:pt x="564223" y="1039064"/>
                  <a:pt x="582215" y="1008372"/>
                </a:cubicBezTo>
                <a:cubicBezTo>
                  <a:pt x="600207" y="977680"/>
                  <a:pt x="623490" y="933230"/>
                  <a:pt x="639365" y="894072"/>
                </a:cubicBezTo>
                <a:cubicBezTo>
                  <a:pt x="655240" y="854914"/>
                  <a:pt x="661590" y="831630"/>
                  <a:pt x="677465" y="773422"/>
                </a:cubicBezTo>
                <a:cubicBezTo>
                  <a:pt x="693340" y="715214"/>
                  <a:pt x="728265" y="616789"/>
                  <a:pt x="734615" y="544822"/>
                </a:cubicBezTo>
                <a:cubicBezTo>
                  <a:pt x="740965" y="472855"/>
                  <a:pt x="729323" y="390305"/>
                  <a:pt x="715565" y="341622"/>
                </a:cubicBezTo>
                <a:cubicBezTo>
                  <a:pt x="701807" y="292939"/>
                  <a:pt x="679582" y="293997"/>
                  <a:pt x="652065" y="252722"/>
                </a:cubicBezTo>
                <a:cubicBezTo>
                  <a:pt x="624548" y="211447"/>
                  <a:pt x="577982" y="135247"/>
                  <a:pt x="550465" y="93972"/>
                </a:cubicBezTo>
                <a:cubicBezTo>
                  <a:pt x="522948" y="52697"/>
                  <a:pt x="509190" y="17772"/>
                  <a:pt x="486965" y="5072"/>
                </a:cubicBezTo>
                <a:cubicBezTo>
                  <a:pt x="464740" y="-7628"/>
                  <a:pt x="435107" y="6130"/>
                  <a:pt x="417115" y="17772"/>
                </a:cubicBezTo>
                <a:cubicBezTo>
                  <a:pt x="399123" y="29414"/>
                  <a:pt x="398065" y="72805"/>
                  <a:pt x="379015" y="74922"/>
                </a:cubicBezTo>
                <a:cubicBezTo>
                  <a:pt x="359965" y="77039"/>
                  <a:pt x="328215" y="38939"/>
                  <a:pt x="302815" y="30472"/>
                </a:cubicBezTo>
                <a:cubicBezTo>
                  <a:pt x="277415" y="22005"/>
                  <a:pt x="252015" y="23064"/>
                  <a:pt x="226615" y="24122"/>
                </a:cubicBezTo>
                <a:cubicBezTo>
                  <a:pt x="201215" y="25180"/>
                  <a:pt x="167348" y="18830"/>
                  <a:pt x="150415" y="36822"/>
                </a:cubicBezTo>
                <a:cubicBezTo>
                  <a:pt x="133482" y="54814"/>
                  <a:pt x="127132" y="83389"/>
                  <a:pt x="125015" y="132072"/>
                </a:cubicBezTo>
                <a:cubicBezTo>
                  <a:pt x="122898" y="180755"/>
                  <a:pt x="127132" y="277064"/>
                  <a:pt x="137715" y="328922"/>
                </a:cubicBezTo>
                <a:cubicBezTo>
                  <a:pt x="148298" y="380780"/>
                  <a:pt x="178990" y="412530"/>
                  <a:pt x="188515" y="443222"/>
                </a:cubicBezTo>
                <a:cubicBezTo>
                  <a:pt x="198040" y="473914"/>
                  <a:pt x="210740" y="488730"/>
                  <a:pt x="194865" y="513072"/>
                </a:cubicBezTo>
                <a:cubicBezTo>
                  <a:pt x="178990" y="537414"/>
                  <a:pt x="110198" y="558580"/>
                  <a:pt x="93265" y="589272"/>
                </a:cubicBezTo>
                <a:cubicBezTo>
                  <a:pt x="76332" y="619964"/>
                  <a:pt x="94323" y="664414"/>
                  <a:pt x="93265" y="697222"/>
                </a:cubicBezTo>
                <a:cubicBezTo>
                  <a:pt x="92207" y="730030"/>
                  <a:pt x="101732" y="761780"/>
                  <a:pt x="86915" y="786122"/>
                </a:cubicBezTo>
                <a:cubicBezTo>
                  <a:pt x="72098" y="810464"/>
                  <a:pt x="17065" y="788239"/>
                  <a:pt x="4365" y="843272"/>
                </a:cubicBezTo>
                <a:cubicBezTo>
                  <a:pt x="-8335" y="898305"/>
                  <a:pt x="10715" y="1116322"/>
                  <a:pt x="10715" y="1116322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9"/>
          <p:cNvSpPr>
            <a:spLocks/>
          </p:cNvSpPr>
          <p:nvPr/>
        </p:nvSpPr>
        <p:spPr bwMode="auto">
          <a:xfrm>
            <a:off x="5975350" y="4435475"/>
            <a:ext cx="723900" cy="1238250"/>
          </a:xfrm>
          <a:custGeom>
            <a:avLst/>
            <a:gdLst>
              <a:gd name="T0" fmla="*/ 6350 w 723924"/>
              <a:gd name="T1" fmla="*/ 1146940 h 1238039"/>
              <a:gd name="T2" fmla="*/ 50794 w 723924"/>
              <a:gd name="T3" fmla="*/ 1229533 h 1238039"/>
              <a:gd name="T4" fmla="*/ 196829 w 723924"/>
              <a:gd name="T5" fmla="*/ 1235888 h 1238039"/>
              <a:gd name="T6" fmla="*/ 336517 w 723924"/>
              <a:gd name="T7" fmla="*/ 1223179 h 1238039"/>
              <a:gd name="T8" fmla="*/ 469852 w 723924"/>
              <a:gd name="T9" fmla="*/ 1121528 h 1238039"/>
              <a:gd name="T10" fmla="*/ 571443 w 723924"/>
              <a:gd name="T11" fmla="*/ 1057995 h 1238039"/>
              <a:gd name="T12" fmla="*/ 641287 w 723924"/>
              <a:gd name="T13" fmla="*/ 924578 h 1238039"/>
              <a:gd name="T14" fmla="*/ 673034 w 723924"/>
              <a:gd name="T15" fmla="*/ 714921 h 1238039"/>
              <a:gd name="T16" fmla="*/ 717478 w 723924"/>
              <a:gd name="T17" fmla="*/ 530675 h 1238039"/>
              <a:gd name="T18" fmla="*/ 717478 w 723924"/>
              <a:gd name="T19" fmla="*/ 352785 h 1238039"/>
              <a:gd name="T20" fmla="*/ 660334 w 723924"/>
              <a:gd name="T21" fmla="*/ 219366 h 1238039"/>
              <a:gd name="T22" fmla="*/ 577793 w 723924"/>
              <a:gd name="T23" fmla="*/ 85950 h 1238039"/>
              <a:gd name="T24" fmla="*/ 469852 w 723924"/>
              <a:gd name="T25" fmla="*/ 3358 h 1238039"/>
              <a:gd name="T26" fmla="*/ 412708 w 723924"/>
              <a:gd name="T27" fmla="*/ 16064 h 1238039"/>
              <a:gd name="T28" fmla="*/ 228576 w 723924"/>
              <a:gd name="T29" fmla="*/ 16064 h 1238039"/>
              <a:gd name="T30" fmla="*/ 177782 w 723924"/>
              <a:gd name="T31" fmla="*/ 16064 h 1238039"/>
              <a:gd name="T32" fmla="*/ 107938 w 723924"/>
              <a:gd name="T33" fmla="*/ 92303 h 1238039"/>
              <a:gd name="T34" fmla="*/ 120638 w 723924"/>
              <a:gd name="T35" fmla="*/ 263840 h 1238039"/>
              <a:gd name="T36" fmla="*/ 139685 w 723924"/>
              <a:gd name="T37" fmla="*/ 378197 h 1238039"/>
              <a:gd name="T38" fmla="*/ 228576 w 723924"/>
              <a:gd name="T39" fmla="*/ 454436 h 1238039"/>
              <a:gd name="T40" fmla="*/ 247626 w 723924"/>
              <a:gd name="T41" fmla="*/ 587855 h 1238039"/>
              <a:gd name="T42" fmla="*/ 184132 w 723924"/>
              <a:gd name="T43" fmla="*/ 651388 h 1238039"/>
              <a:gd name="T44" fmla="*/ 82541 w 723924"/>
              <a:gd name="T45" fmla="*/ 689506 h 1238039"/>
              <a:gd name="T46" fmla="*/ 44447 w 723924"/>
              <a:gd name="T47" fmla="*/ 772101 h 1238039"/>
              <a:gd name="T48" fmla="*/ 6350 w 723924"/>
              <a:gd name="T49" fmla="*/ 841984 h 1238039"/>
              <a:gd name="T50" fmla="*/ 6350 w 723924"/>
              <a:gd name="T51" fmla="*/ 918223 h 1238039"/>
              <a:gd name="T52" fmla="*/ 0 w 723924"/>
              <a:gd name="T53" fmla="*/ 1038936 h 1238039"/>
              <a:gd name="T54" fmla="*/ 0 w 723924"/>
              <a:gd name="T55" fmla="*/ 1083410 h 1238039"/>
              <a:gd name="T56" fmla="*/ 6350 w 723924"/>
              <a:gd name="T57" fmla="*/ 1146940 h 12380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23924" h="1238039">
                <a:moveTo>
                  <a:pt x="6350" y="1146355"/>
                </a:moveTo>
                <a:cubicBezTo>
                  <a:pt x="14817" y="1170697"/>
                  <a:pt x="19050" y="1214088"/>
                  <a:pt x="50800" y="1228905"/>
                </a:cubicBezTo>
                <a:cubicBezTo>
                  <a:pt x="82550" y="1243722"/>
                  <a:pt x="149225" y="1236313"/>
                  <a:pt x="196850" y="1235255"/>
                </a:cubicBezTo>
                <a:cubicBezTo>
                  <a:pt x="244475" y="1234197"/>
                  <a:pt x="291042" y="1241605"/>
                  <a:pt x="336550" y="1222555"/>
                </a:cubicBezTo>
                <a:cubicBezTo>
                  <a:pt x="382058" y="1203505"/>
                  <a:pt x="430742" y="1148472"/>
                  <a:pt x="469900" y="1120955"/>
                </a:cubicBezTo>
                <a:cubicBezTo>
                  <a:pt x="509058" y="1093438"/>
                  <a:pt x="542925" y="1090263"/>
                  <a:pt x="571500" y="1057455"/>
                </a:cubicBezTo>
                <a:cubicBezTo>
                  <a:pt x="600075" y="1024647"/>
                  <a:pt x="624417" y="981255"/>
                  <a:pt x="641350" y="924105"/>
                </a:cubicBezTo>
                <a:cubicBezTo>
                  <a:pt x="658283" y="866955"/>
                  <a:pt x="660400" y="780172"/>
                  <a:pt x="673100" y="714555"/>
                </a:cubicBezTo>
                <a:cubicBezTo>
                  <a:pt x="685800" y="648938"/>
                  <a:pt x="710142" y="590730"/>
                  <a:pt x="717550" y="530405"/>
                </a:cubicBezTo>
                <a:cubicBezTo>
                  <a:pt x="724958" y="470080"/>
                  <a:pt x="727075" y="404463"/>
                  <a:pt x="717550" y="352605"/>
                </a:cubicBezTo>
                <a:cubicBezTo>
                  <a:pt x="708025" y="300747"/>
                  <a:pt x="683683" y="263705"/>
                  <a:pt x="660400" y="219255"/>
                </a:cubicBezTo>
                <a:cubicBezTo>
                  <a:pt x="637117" y="174805"/>
                  <a:pt x="609600" y="121888"/>
                  <a:pt x="577850" y="85905"/>
                </a:cubicBezTo>
                <a:cubicBezTo>
                  <a:pt x="546100" y="49922"/>
                  <a:pt x="497417" y="14997"/>
                  <a:pt x="469900" y="3355"/>
                </a:cubicBezTo>
                <a:cubicBezTo>
                  <a:pt x="442383" y="-8287"/>
                  <a:pt x="452967" y="13938"/>
                  <a:pt x="412750" y="16055"/>
                </a:cubicBezTo>
                <a:cubicBezTo>
                  <a:pt x="372533" y="18172"/>
                  <a:pt x="228600" y="16055"/>
                  <a:pt x="228600" y="16055"/>
                </a:cubicBezTo>
                <a:cubicBezTo>
                  <a:pt x="189442" y="16055"/>
                  <a:pt x="197908" y="3355"/>
                  <a:pt x="177800" y="16055"/>
                </a:cubicBezTo>
                <a:cubicBezTo>
                  <a:pt x="157692" y="28755"/>
                  <a:pt x="117475" y="50980"/>
                  <a:pt x="107950" y="92255"/>
                </a:cubicBezTo>
                <a:cubicBezTo>
                  <a:pt x="98425" y="133530"/>
                  <a:pt x="115358" y="216080"/>
                  <a:pt x="120650" y="263705"/>
                </a:cubicBezTo>
                <a:cubicBezTo>
                  <a:pt x="125942" y="311330"/>
                  <a:pt x="121708" y="346255"/>
                  <a:pt x="139700" y="378005"/>
                </a:cubicBezTo>
                <a:cubicBezTo>
                  <a:pt x="157692" y="409755"/>
                  <a:pt x="210608" y="419280"/>
                  <a:pt x="228600" y="454205"/>
                </a:cubicBezTo>
                <a:cubicBezTo>
                  <a:pt x="246592" y="489130"/>
                  <a:pt x="255058" y="554747"/>
                  <a:pt x="247650" y="587555"/>
                </a:cubicBezTo>
                <a:cubicBezTo>
                  <a:pt x="240242" y="620363"/>
                  <a:pt x="211667" y="634122"/>
                  <a:pt x="184150" y="651055"/>
                </a:cubicBezTo>
                <a:cubicBezTo>
                  <a:pt x="156633" y="667988"/>
                  <a:pt x="105833" y="669047"/>
                  <a:pt x="82550" y="689155"/>
                </a:cubicBezTo>
                <a:cubicBezTo>
                  <a:pt x="59267" y="709263"/>
                  <a:pt x="57150" y="746305"/>
                  <a:pt x="44450" y="771705"/>
                </a:cubicBezTo>
                <a:cubicBezTo>
                  <a:pt x="31750" y="797105"/>
                  <a:pt x="12700" y="817213"/>
                  <a:pt x="6350" y="841555"/>
                </a:cubicBezTo>
                <a:cubicBezTo>
                  <a:pt x="0" y="865897"/>
                  <a:pt x="7408" y="884947"/>
                  <a:pt x="6350" y="917755"/>
                </a:cubicBezTo>
                <a:cubicBezTo>
                  <a:pt x="5292" y="950563"/>
                  <a:pt x="1058" y="1010888"/>
                  <a:pt x="0" y="1038405"/>
                </a:cubicBezTo>
                <a:cubicBezTo>
                  <a:pt x="-1058" y="1065922"/>
                  <a:pt x="-1058" y="1065922"/>
                  <a:pt x="0" y="1082855"/>
                </a:cubicBezTo>
                <a:cubicBezTo>
                  <a:pt x="1058" y="1099788"/>
                  <a:pt x="-2117" y="1122013"/>
                  <a:pt x="6350" y="1146355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47725"/>
          </a:xfrm>
          <a:solidFill>
            <a:schemeClr val="bg1"/>
          </a:solidFill>
        </p:spPr>
        <p:txBody>
          <a:bodyPr rIns="142874"/>
          <a:lstStyle/>
          <a:p>
            <a:pPr indent="0" eaLnBrk="1" hangingPunct="1"/>
            <a:r>
              <a:rPr lang="en-US" altLang="x-none" sz="2400">
                <a:solidFill>
                  <a:srgbClr val="FFC40B"/>
                </a:solidFill>
                <a:latin typeface="Arial Bold" charset="0"/>
                <a:sym typeface="Arial Bold" charset="0"/>
              </a:rPr>
              <a:t>Example of the temporal lobe ear canal susceptibility artifact</a:t>
            </a:r>
            <a:endParaRPr lang="en-US" altLang="x-none" sz="24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6633" name="Freeform 11"/>
          <p:cNvSpPr>
            <a:spLocks/>
          </p:cNvSpPr>
          <p:nvPr/>
        </p:nvSpPr>
        <p:spPr bwMode="auto">
          <a:xfrm>
            <a:off x="2619375" y="3063875"/>
            <a:ext cx="677863" cy="987425"/>
          </a:xfrm>
          <a:custGeom>
            <a:avLst/>
            <a:gdLst>
              <a:gd name="T0" fmla="*/ 9184 w 677598"/>
              <a:gd name="T1" fmla="*/ 905629 h 986893"/>
              <a:gd name="T2" fmla="*/ 110901 w 677598"/>
              <a:gd name="T3" fmla="*/ 988312 h 986893"/>
              <a:gd name="T4" fmla="*/ 301626 w 677598"/>
              <a:gd name="T5" fmla="*/ 924710 h 986893"/>
              <a:gd name="T6" fmla="*/ 511422 w 677598"/>
              <a:gd name="T7" fmla="*/ 829306 h 986893"/>
              <a:gd name="T8" fmla="*/ 562282 w 677598"/>
              <a:gd name="T9" fmla="*/ 721181 h 986893"/>
              <a:gd name="T10" fmla="*/ 651286 w 677598"/>
              <a:gd name="T11" fmla="*/ 504932 h 986893"/>
              <a:gd name="T12" fmla="*/ 670358 w 677598"/>
              <a:gd name="T13" fmla="*/ 339565 h 986893"/>
              <a:gd name="T14" fmla="*/ 676715 w 677598"/>
              <a:gd name="T15" fmla="*/ 167836 h 986893"/>
              <a:gd name="T16" fmla="*/ 676715 w 677598"/>
              <a:gd name="T17" fmla="*/ 85154 h 986893"/>
              <a:gd name="T18" fmla="*/ 657643 w 677598"/>
              <a:gd name="T19" fmla="*/ 2469 h 986893"/>
              <a:gd name="T20" fmla="*/ 549567 w 677598"/>
              <a:gd name="T21" fmla="*/ 27911 h 986893"/>
              <a:gd name="T22" fmla="*/ 479634 w 677598"/>
              <a:gd name="T23" fmla="*/ 91513 h 986893"/>
              <a:gd name="T24" fmla="*/ 377916 w 677598"/>
              <a:gd name="T25" fmla="*/ 91513 h 986893"/>
              <a:gd name="T26" fmla="*/ 327056 w 677598"/>
              <a:gd name="T27" fmla="*/ 34270 h 986893"/>
              <a:gd name="T28" fmla="*/ 244409 w 677598"/>
              <a:gd name="T29" fmla="*/ 40632 h 986893"/>
              <a:gd name="T30" fmla="*/ 174476 w 677598"/>
              <a:gd name="T31" fmla="*/ 136035 h 986893"/>
              <a:gd name="T32" fmla="*/ 123616 w 677598"/>
              <a:gd name="T33" fmla="*/ 320484 h 986893"/>
              <a:gd name="T34" fmla="*/ 117260 w 677598"/>
              <a:gd name="T35" fmla="*/ 415888 h 986893"/>
              <a:gd name="T36" fmla="*/ 40970 w 677598"/>
              <a:gd name="T37" fmla="*/ 536733 h 986893"/>
              <a:gd name="T38" fmla="*/ 2825 w 677598"/>
              <a:gd name="T39" fmla="*/ 619417 h 986893"/>
              <a:gd name="T40" fmla="*/ 2825 w 677598"/>
              <a:gd name="T41" fmla="*/ 835666 h 986893"/>
              <a:gd name="T42" fmla="*/ 9184 w 677598"/>
              <a:gd name="T43" fmla="*/ 905629 h 9868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77598" h="986893">
                <a:moveTo>
                  <a:pt x="9172" y="904166"/>
                </a:moveTo>
                <a:cubicBezTo>
                  <a:pt x="35630" y="943853"/>
                  <a:pt x="62089" y="983541"/>
                  <a:pt x="110772" y="986716"/>
                </a:cubicBezTo>
                <a:cubicBezTo>
                  <a:pt x="159455" y="989891"/>
                  <a:pt x="234597" y="949674"/>
                  <a:pt x="301272" y="923216"/>
                </a:cubicBezTo>
                <a:cubicBezTo>
                  <a:pt x="367947" y="896758"/>
                  <a:pt x="467430" y="861833"/>
                  <a:pt x="510822" y="827966"/>
                </a:cubicBezTo>
                <a:cubicBezTo>
                  <a:pt x="554214" y="794099"/>
                  <a:pt x="538339" y="773991"/>
                  <a:pt x="561622" y="720016"/>
                </a:cubicBezTo>
                <a:cubicBezTo>
                  <a:pt x="584905" y="666041"/>
                  <a:pt x="632530" y="567616"/>
                  <a:pt x="650522" y="504116"/>
                </a:cubicBezTo>
                <a:cubicBezTo>
                  <a:pt x="668514" y="440616"/>
                  <a:pt x="665339" y="395108"/>
                  <a:pt x="669572" y="339016"/>
                </a:cubicBezTo>
                <a:cubicBezTo>
                  <a:pt x="673805" y="282924"/>
                  <a:pt x="674864" y="209899"/>
                  <a:pt x="675922" y="167566"/>
                </a:cubicBezTo>
                <a:cubicBezTo>
                  <a:pt x="676980" y="125233"/>
                  <a:pt x="679097" y="112533"/>
                  <a:pt x="675922" y="85016"/>
                </a:cubicBezTo>
                <a:cubicBezTo>
                  <a:pt x="672747" y="57499"/>
                  <a:pt x="678039" y="11991"/>
                  <a:pt x="656872" y="2466"/>
                </a:cubicBezTo>
                <a:cubicBezTo>
                  <a:pt x="635705" y="-7059"/>
                  <a:pt x="578555" y="13049"/>
                  <a:pt x="548922" y="27866"/>
                </a:cubicBezTo>
                <a:cubicBezTo>
                  <a:pt x="519289" y="42683"/>
                  <a:pt x="507647" y="80783"/>
                  <a:pt x="479072" y="91366"/>
                </a:cubicBezTo>
                <a:cubicBezTo>
                  <a:pt x="450497" y="101949"/>
                  <a:pt x="402872" y="100891"/>
                  <a:pt x="377472" y="91366"/>
                </a:cubicBezTo>
                <a:cubicBezTo>
                  <a:pt x="352072" y="81841"/>
                  <a:pt x="348897" y="42683"/>
                  <a:pt x="326672" y="34216"/>
                </a:cubicBezTo>
                <a:cubicBezTo>
                  <a:pt x="304447" y="25749"/>
                  <a:pt x="269522" y="23633"/>
                  <a:pt x="244122" y="40566"/>
                </a:cubicBezTo>
                <a:cubicBezTo>
                  <a:pt x="218722" y="57499"/>
                  <a:pt x="194380" y="89249"/>
                  <a:pt x="174272" y="135816"/>
                </a:cubicBezTo>
                <a:cubicBezTo>
                  <a:pt x="154164" y="182383"/>
                  <a:pt x="132997" y="273399"/>
                  <a:pt x="123472" y="319966"/>
                </a:cubicBezTo>
                <a:cubicBezTo>
                  <a:pt x="113947" y="366533"/>
                  <a:pt x="130880" y="379233"/>
                  <a:pt x="117122" y="415216"/>
                </a:cubicBezTo>
                <a:cubicBezTo>
                  <a:pt x="103364" y="451199"/>
                  <a:pt x="59972" y="501999"/>
                  <a:pt x="40922" y="535866"/>
                </a:cubicBezTo>
                <a:cubicBezTo>
                  <a:pt x="21872" y="569733"/>
                  <a:pt x="9172" y="568674"/>
                  <a:pt x="2822" y="618416"/>
                </a:cubicBezTo>
                <a:cubicBezTo>
                  <a:pt x="-3528" y="668158"/>
                  <a:pt x="2822" y="834316"/>
                  <a:pt x="2822" y="834316"/>
                </a:cubicBezTo>
                <a:lnTo>
                  <a:pt x="9172" y="904166"/>
                </a:ln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Freeform 12"/>
          <p:cNvSpPr>
            <a:spLocks/>
          </p:cNvSpPr>
          <p:nvPr/>
        </p:nvSpPr>
        <p:spPr bwMode="auto">
          <a:xfrm>
            <a:off x="5967413" y="1479550"/>
            <a:ext cx="706437" cy="925513"/>
          </a:xfrm>
          <a:custGeom>
            <a:avLst/>
            <a:gdLst>
              <a:gd name="T0" fmla="*/ 14431 w 707270"/>
              <a:gd name="T1" fmla="*/ 865244 h 924890"/>
              <a:gd name="T2" fmla="*/ 122000 w 707270"/>
              <a:gd name="T3" fmla="*/ 922510 h 924890"/>
              <a:gd name="T4" fmla="*/ 254879 w 707270"/>
              <a:gd name="T5" fmla="*/ 916147 h 924890"/>
              <a:gd name="T6" fmla="*/ 381431 w 707270"/>
              <a:gd name="T7" fmla="*/ 865244 h 924890"/>
              <a:gd name="T8" fmla="*/ 482673 w 707270"/>
              <a:gd name="T9" fmla="*/ 795253 h 924890"/>
              <a:gd name="T10" fmla="*/ 552276 w 707270"/>
              <a:gd name="T11" fmla="*/ 706173 h 924890"/>
              <a:gd name="T12" fmla="*/ 590241 w 707270"/>
              <a:gd name="T13" fmla="*/ 585279 h 924890"/>
              <a:gd name="T14" fmla="*/ 640862 w 707270"/>
              <a:gd name="T15" fmla="*/ 470748 h 924890"/>
              <a:gd name="T16" fmla="*/ 672500 w 707270"/>
              <a:gd name="T17" fmla="*/ 343491 h 924890"/>
              <a:gd name="T18" fmla="*/ 685155 w 707270"/>
              <a:gd name="T19" fmla="*/ 197147 h 924890"/>
              <a:gd name="T20" fmla="*/ 704139 w 707270"/>
              <a:gd name="T21" fmla="*/ 76251 h 924890"/>
              <a:gd name="T22" fmla="*/ 659845 w 707270"/>
              <a:gd name="T23" fmla="*/ 6260 h 924890"/>
              <a:gd name="T24" fmla="*/ 602896 w 707270"/>
              <a:gd name="T25" fmla="*/ 12622 h 924890"/>
              <a:gd name="T26" fmla="*/ 457362 w 707270"/>
              <a:gd name="T27" fmla="*/ 76251 h 924890"/>
              <a:gd name="T28" fmla="*/ 337138 w 707270"/>
              <a:gd name="T29" fmla="*/ 6260 h 924890"/>
              <a:gd name="T30" fmla="*/ 254879 w 707270"/>
              <a:gd name="T31" fmla="*/ 6260 h 924890"/>
              <a:gd name="T32" fmla="*/ 210586 w 707270"/>
              <a:gd name="T33" fmla="*/ 31711 h 924890"/>
              <a:gd name="T34" fmla="*/ 166293 w 707270"/>
              <a:gd name="T35" fmla="*/ 171694 h 924890"/>
              <a:gd name="T36" fmla="*/ 128328 w 707270"/>
              <a:gd name="T37" fmla="*/ 343491 h 924890"/>
              <a:gd name="T38" fmla="*/ 46070 w 707270"/>
              <a:gd name="T39" fmla="*/ 477111 h 924890"/>
              <a:gd name="T40" fmla="*/ 33415 w 707270"/>
              <a:gd name="T41" fmla="*/ 515288 h 924890"/>
              <a:gd name="T42" fmla="*/ 14431 w 707270"/>
              <a:gd name="T43" fmla="*/ 623456 h 924890"/>
              <a:gd name="T44" fmla="*/ 1776 w 707270"/>
              <a:gd name="T45" fmla="*/ 776164 h 924890"/>
              <a:gd name="T46" fmla="*/ 14431 w 707270"/>
              <a:gd name="T47" fmla="*/ 865244 h 9248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07270" h="924890">
                <a:moveTo>
                  <a:pt x="14482" y="863498"/>
                </a:moveTo>
                <a:cubicBezTo>
                  <a:pt x="34590" y="887840"/>
                  <a:pt x="82216" y="912181"/>
                  <a:pt x="122432" y="920648"/>
                </a:cubicBezTo>
                <a:cubicBezTo>
                  <a:pt x="162648" y="929115"/>
                  <a:pt x="212390" y="923823"/>
                  <a:pt x="255782" y="914298"/>
                </a:cubicBezTo>
                <a:cubicBezTo>
                  <a:pt x="299174" y="904773"/>
                  <a:pt x="344682" y="883606"/>
                  <a:pt x="382782" y="863498"/>
                </a:cubicBezTo>
                <a:cubicBezTo>
                  <a:pt x="420882" y="843390"/>
                  <a:pt x="455807" y="820106"/>
                  <a:pt x="484382" y="793648"/>
                </a:cubicBezTo>
                <a:cubicBezTo>
                  <a:pt x="512957" y="767190"/>
                  <a:pt x="536240" y="739673"/>
                  <a:pt x="554232" y="704748"/>
                </a:cubicBezTo>
                <a:cubicBezTo>
                  <a:pt x="572224" y="669823"/>
                  <a:pt x="577515" y="623256"/>
                  <a:pt x="592332" y="584098"/>
                </a:cubicBezTo>
                <a:cubicBezTo>
                  <a:pt x="607149" y="544940"/>
                  <a:pt x="629374" y="510015"/>
                  <a:pt x="643132" y="469798"/>
                </a:cubicBezTo>
                <a:cubicBezTo>
                  <a:pt x="656890" y="429581"/>
                  <a:pt x="667474" y="388306"/>
                  <a:pt x="674882" y="342798"/>
                </a:cubicBezTo>
                <a:cubicBezTo>
                  <a:pt x="682290" y="297290"/>
                  <a:pt x="682290" y="241198"/>
                  <a:pt x="687582" y="196748"/>
                </a:cubicBezTo>
                <a:cubicBezTo>
                  <a:pt x="692874" y="152298"/>
                  <a:pt x="710865" y="107848"/>
                  <a:pt x="706632" y="76098"/>
                </a:cubicBezTo>
                <a:cubicBezTo>
                  <a:pt x="702399" y="44348"/>
                  <a:pt x="679115" y="16831"/>
                  <a:pt x="662182" y="6248"/>
                </a:cubicBezTo>
                <a:cubicBezTo>
                  <a:pt x="645249" y="-4335"/>
                  <a:pt x="638899" y="956"/>
                  <a:pt x="605032" y="12598"/>
                </a:cubicBezTo>
                <a:cubicBezTo>
                  <a:pt x="571165" y="24240"/>
                  <a:pt x="503432" y="77156"/>
                  <a:pt x="458982" y="76098"/>
                </a:cubicBezTo>
                <a:cubicBezTo>
                  <a:pt x="414532" y="75040"/>
                  <a:pt x="372199" y="17890"/>
                  <a:pt x="338332" y="6248"/>
                </a:cubicBezTo>
                <a:cubicBezTo>
                  <a:pt x="304465" y="-5394"/>
                  <a:pt x="276949" y="2015"/>
                  <a:pt x="255782" y="6248"/>
                </a:cubicBezTo>
                <a:cubicBezTo>
                  <a:pt x="234615" y="10481"/>
                  <a:pt x="226149" y="4131"/>
                  <a:pt x="211332" y="31648"/>
                </a:cubicBezTo>
                <a:cubicBezTo>
                  <a:pt x="196515" y="59165"/>
                  <a:pt x="180640" y="119490"/>
                  <a:pt x="166882" y="171348"/>
                </a:cubicBezTo>
                <a:cubicBezTo>
                  <a:pt x="153124" y="223206"/>
                  <a:pt x="148890" y="291998"/>
                  <a:pt x="128782" y="342798"/>
                </a:cubicBezTo>
                <a:cubicBezTo>
                  <a:pt x="108674" y="393598"/>
                  <a:pt x="62107" y="447573"/>
                  <a:pt x="46232" y="476148"/>
                </a:cubicBezTo>
                <a:cubicBezTo>
                  <a:pt x="30357" y="504723"/>
                  <a:pt x="38824" y="489906"/>
                  <a:pt x="33532" y="514248"/>
                </a:cubicBezTo>
                <a:cubicBezTo>
                  <a:pt x="28240" y="538590"/>
                  <a:pt x="19774" y="578806"/>
                  <a:pt x="14482" y="622198"/>
                </a:cubicBezTo>
                <a:cubicBezTo>
                  <a:pt x="9190" y="665590"/>
                  <a:pt x="2840" y="734381"/>
                  <a:pt x="1782" y="774598"/>
                </a:cubicBezTo>
                <a:cubicBezTo>
                  <a:pt x="724" y="814815"/>
                  <a:pt x="-5626" y="839156"/>
                  <a:pt x="14482" y="863498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35" name="Straight Arrow Connector 2"/>
          <p:cNvCxnSpPr>
            <a:cxnSpLocks noChangeShapeType="1"/>
          </p:cNvCxnSpPr>
          <p:nvPr/>
        </p:nvCxnSpPr>
        <p:spPr bwMode="auto">
          <a:xfrm flipH="1">
            <a:off x="6629400" y="2971800"/>
            <a:ext cx="152400" cy="762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36" name="Straight Arrow Connector 14"/>
          <p:cNvCxnSpPr>
            <a:cxnSpLocks noChangeShapeType="1"/>
          </p:cNvCxnSpPr>
          <p:nvPr/>
        </p:nvCxnSpPr>
        <p:spPr bwMode="auto">
          <a:xfrm>
            <a:off x="6477000" y="1295400"/>
            <a:ext cx="762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37" name="Straight Arrow Connector 15"/>
          <p:cNvCxnSpPr>
            <a:cxnSpLocks noChangeShapeType="1"/>
          </p:cNvCxnSpPr>
          <p:nvPr/>
        </p:nvCxnSpPr>
        <p:spPr bwMode="auto">
          <a:xfrm flipH="1">
            <a:off x="4953000" y="2819400"/>
            <a:ext cx="1524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38" name="Straight Arrow Connector 20"/>
          <p:cNvCxnSpPr>
            <a:cxnSpLocks noChangeShapeType="1"/>
          </p:cNvCxnSpPr>
          <p:nvPr/>
        </p:nvCxnSpPr>
        <p:spPr bwMode="auto">
          <a:xfrm>
            <a:off x="3048000" y="2819400"/>
            <a:ext cx="762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39" name="Straight Arrow Connector 21"/>
          <p:cNvCxnSpPr>
            <a:cxnSpLocks noChangeShapeType="1"/>
          </p:cNvCxnSpPr>
          <p:nvPr/>
        </p:nvCxnSpPr>
        <p:spPr bwMode="auto">
          <a:xfrm flipH="1">
            <a:off x="3276600" y="4495800"/>
            <a:ext cx="1524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40" name="Straight Arrow Connector 22"/>
          <p:cNvCxnSpPr>
            <a:cxnSpLocks noChangeShapeType="1"/>
          </p:cNvCxnSpPr>
          <p:nvPr/>
        </p:nvCxnSpPr>
        <p:spPr bwMode="auto">
          <a:xfrm flipH="1">
            <a:off x="4953000" y="4495800"/>
            <a:ext cx="1524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41" name="Straight Arrow Connector 23"/>
          <p:cNvCxnSpPr>
            <a:cxnSpLocks noChangeShapeType="1"/>
          </p:cNvCxnSpPr>
          <p:nvPr/>
        </p:nvCxnSpPr>
        <p:spPr bwMode="auto">
          <a:xfrm flipH="1">
            <a:off x="6629400" y="4495800"/>
            <a:ext cx="152400" cy="15240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26642" name="TextBox 27"/>
          <p:cNvSpPr txBox="1">
            <a:spLocks noChangeArrowheads="1"/>
          </p:cNvSpPr>
          <p:nvPr/>
        </p:nvSpPr>
        <p:spPr bwMode="auto">
          <a:xfrm>
            <a:off x="6781800" y="1143000"/>
            <a:ext cx="197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solidFill>
                  <a:srgbClr val="FF0000"/>
                </a:solidFill>
                <a:ea typeface="ヒラギノ明朝 ProN W3" charset="-128"/>
                <a:sym typeface="Times New Roman" charset="0"/>
              </a:rPr>
              <a:t>Envelope of temporal lobe</a:t>
            </a:r>
          </a:p>
        </p:txBody>
      </p:sp>
      <p:cxnSp>
        <p:nvCxnSpPr>
          <p:cNvPr id="26643" name="Straight Arrow Connector 28"/>
          <p:cNvCxnSpPr>
            <a:cxnSpLocks noChangeShapeType="1"/>
          </p:cNvCxnSpPr>
          <p:nvPr/>
        </p:nvCxnSpPr>
        <p:spPr bwMode="auto">
          <a:xfrm flipH="1">
            <a:off x="6705600" y="1371600"/>
            <a:ext cx="3683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/>
          <p:nvPr/>
        </p:nvSpPr>
        <p:spPr>
          <a:xfrm>
            <a:off x="6781800" y="2743200"/>
            <a:ext cx="1971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ヒラギノ明朝 ProN W3" charset="0"/>
                <a:cs typeface="Arial"/>
              </a:rPr>
              <a:t>Signal dropout due to ear 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ヒラギノ明朝 ProN W3" charset="0"/>
                <a:cs typeface="Arial"/>
              </a:rPr>
              <a:t>canal </a:t>
            </a:r>
            <a:r>
              <a:rPr lang="en-US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ヒラギノ明朝 ProN W3" charset="0"/>
                <a:cs typeface="Arial"/>
              </a:rPr>
              <a:t>susceptibilty</a:t>
            </a: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ヒラギノ明朝 ProN W3" charset="0"/>
                <a:cs typeface="Arial"/>
              </a:rPr>
              <a:t> artifact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1612900" y="2057400"/>
            <a:ext cx="114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x-none" sz="1200" u="sng">
              <a:solidFill>
                <a:srgbClr val="0000E9"/>
              </a:solidFill>
              <a:latin typeface="Times" charset="0"/>
              <a:ea typeface="ＭＳ Ｐゴシック" charset="-128"/>
              <a:sym typeface="Times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x-none" sz="1200">
              <a:latin typeface="Times" charset="0"/>
              <a:ea typeface="ＭＳ Ｐゴシック" charset="-128"/>
              <a:sym typeface="Times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x-none" sz="2400">
              <a:latin typeface="Times New Roman" charset="0"/>
              <a:ea typeface="ＭＳ Ｐゴシック" charset="-128"/>
              <a:sym typeface="Times New Roman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r="23067" b="23518"/>
          <a:stretch>
            <a:fillRect/>
          </a:stretch>
        </p:blipFill>
        <p:spPr bwMode="auto">
          <a:xfrm>
            <a:off x="762000" y="876300"/>
            <a:ext cx="7962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/>
          </p:cNvSpPr>
          <p:nvPr/>
        </p:nvSpPr>
        <p:spPr bwMode="auto">
          <a:xfrm>
            <a:off x="4229100" y="3213100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latin typeface="Times New Roman" charset="0"/>
                <a:ea typeface="ＭＳ Ｐゴシック" charset="-128"/>
                <a:sym typeface="Times New Roman" charset="0"/>
              </a:rPr>
              <a:t>Text</a:t>
            </a: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5126038" y="6146800"/>
            <a:ext cx="313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Winawer &amp; Wandell JOV 2010</a:t>
            </a:r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4356100" y="3340100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latin typeface="Times New Roman" charset="0"/>
                <a:ea typeface="ＭＳ Ｐゴシック" charset="-128"/>
                <a:sym typeface="Times New Roman" charset="0"/>
              </a:rPr>
              <a:t>Text</a:t>
            </a:r>
          </a:p>
        </p:txBody>
      </p:sp>
      <p:sp>
        <p:nvSpPr>
          <p:cNvPr id="27655" name="Rectangle 6"/>
          <p:cNvSpPr>
            <a:spLocks/>
          </p:cNvSpPr>
          <p:nvPr/>
        </p:nvSpPr>
        <p:spPr bwMode="auto">
          <a:xfrm>
            <a:off x="76200" y="365877"/>
            <a:ext cx="906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200" b="1">
                <a:solidFill>
                  <a:srgbClr val="C00000"/>
                </a:solidFill>
                <a:ea typeface="ＭＳ Ｐゴシック" charset="-128"/>
              </a:rPr>
              <a:t>The venous </a:t>
            </a:r>
            <a:r>
              <a:rPr lang="en-US" altLang="x-none" sz="3200" b="1" smtClean="0">
                <a:solidFill>
                  <a:srgbClr val="C00000"/>
                </a:solidFill>
                <a:ea typeface="ＭＳ Ｐゴシック" charset="-128"/>
              </a:rPr>
              <a:t>eclipse </a:t>
            </a:r>
            <a:endParaRPr lang="en-US" altLang="x-none" sz="3200" b="1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7656" name="Rectangle 1"/>
          <p:cNvSpPr>
            <a:spLocks noChangeArrowheads="1"/>
          </p:cNvSpPr>
          <p:nvPr/>
        </p:nvSpPr>
        <p:spPr bwMode="auto">
          <a:xfrm>
            <a:off x="1828800" y="5943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 b="1">
                <a:solidFill>
                  <a:schemeClr val="bg2"/>
                </a:solidFill>
                <a:latin typeface="Calibri" charset="0"/>
                <a:ea typeface="ヒラギノ明朝 ProN W3" charset="-128"/>
                <a:sym typeface="Times New Roman" charset="0"/>
              </a:rPr>
              <a:t>Mapping hV4 and ventral occipital cortex: the venous eclipse.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chemeClr val="bg2"/>
                </a:solidFill>
                <a:latin typeface="Calibri" charset="0"/>
                <a:ea typeface="ヒラギノ明朝 ProN W3" charset="-128"/>
                <a:sym typeface="Times New Roman" charset="0"/>
              </a:rPr>
              <a:t>Winawer J, Horiguchi H, Sayres RA, Amano K, Wandell BA.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chemeClr val="bg2"/>
                </a:solidFill>
                <a:latin typeface="Calibri" charset="0"/>
                <a:ea typeface="ヒラギノ明朝 ProN W3" charset="-128"/>
                <a:sym typeface="Times New Roman" charset="0"/>
              </a:rPr>
              <a:t>J Vis. 2010 May 1;10(5):1. doi: 10.1167/10.5.1.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" y="279400"/>
            <a:ext cx="8928100" cy="20066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</a:rPr>
              <a:t>Air induced artifacts cause dephasing of the spins casting a shadow on adjacent tissue  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1498600" y="2222500"/>
            <a:ext cx="66262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ea typeface="ＭＳ Ｐゴシック" charset="-128"/>
              </a:rPr>
              <a:t>- Artifacts increase with voxel size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ea typeface="ＭＳ Ｐゴシック" charset="-128"/>
              </a:rPr>
              <a:t>- Artifacts increase with strength of external field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ea typeface="ＭＳ Ｐゴシック" charset="-128"/>
              </a:rPr>
              <a:t>(larger at 7T than 3T)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96925"/>
          </a:xfrm>
        </p:spPr>
        <p:txBody>
          <a:bodyPr rIns="142874"/>
          <a:lstStyle/>
          <a:p>
            <a:pPr indent="0" eaLnBrk="1" hangingPunct="1"/>
            <a:r>
              <a:rPr lang="en-US" altLang="x-none" sz="4000" dirty="0">
                <a:solidFill>
                  <a:srgbClr val="FFB10E"/>
                </a:solidFill>
                <a:latin typeface="Calibri Bold" charset="0"/>
                <a:sym typeface="Calibri Bold" charset="0"/>
              </a:rPr>
              <a:t>Tradeoffs for </a:t>
            </a:r>
            <a:r>
              <a:rPr lang="en-US" altLang="x-none" sz="4000" dirty="0" smtClean="0">
                <a:solidFill>
                  <a:srgbClr val="FFB10E"/>
                </a:solidFill>
                <a:latin typeface="Calibri Bold" charset="0"/>
                <a:sym typeface="Calibri Bold" charset="0"/>
              </a:rPr>
              <a:t>improving</a:t>
            </a:r>
            <a:br>
              <a:rPr lang="en-US" altLang="x-none" sz="4000" dirty="0" smtClean="0">
                <a:solidFill>
                  <a:srgbClr val="FFB10E"/>
                </a:solidFill>
                <a:latin typeface="Calibri Bold" charset="0"/>
                <a:sym typeface="Calibri Bold" charset="0"/>
              </a:rPr>
            </a:br>
            <a:r>
              <a:rPr lang="en-US" altLang="x-none" sz="4000" dirty="0" smtClean="0">
                <a:solidFill>
                  <a:srgbClr val="FFB10E"/>
                </a:solidFill>
                <a:latin typeface="Calibri Bold" charset="0"/>
                <a:sym typeface="Calibri Bold" charset="0"/>
              </a:rPr>
              <a:t> </a:t>
            </a:r>
            <a:r>
              <a:rPr lang="en-US" altLang="x-none" sz="4000" dirty="0">
                <a:solidFill>
                  <a:srgbClr val="FFB10E"/>
                </a:solidFill>
                <a:latin typeface="Calibri Bold" charset="0"/>
                <a:sym typeface="Calibri Bold" charset="0"/>
              </a:rPr>
              <a:t>SNR in fMRI</a:t>
            </a:r>
            <a:endParaRPr lang="en-US" altLang="x-none" sz="4000" dirty="0">
              <a:solidFill>
                <a:srgbClr val="FFB10E"/>
              </a:solidFill>
              <a:latin typeface="Calibri Bold" charset="0"/>
              <a:ea typeface="ヒラギノ角ゴ ProN W6" charset="-128"/>
              <a:sym typeface="Calibri Bold" charset="0"/>
            </a:endParaRP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08737"/>
              </p:ext>
            </p:extLst>
          </p:nvPr>
        </p:nvGraphicFramePr>
        <p:xfrm>
          <a:off x="533400" y="1747520"/>
          <a:ext cx="8077200" cy="3873500"/>
        </p:xfrm>
        <a:graphic>
          <a:graphicData uri="http://schemas.openxmlformats.org/drawingml/2006/table">
            <a:tbl>
              <a:tblPr/>
              <a:tblGrid>
                <a:gridCol w="4343400"/>
                <a:gridCol w="3733800"/>
              </a:tblGrid>
              <a:tr h="0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FBBFE"/>
                          </a:solidFill>
                          <a:effectLst/>
                          <a:latin typeface="Calibri Bold" charset="0"/>
                          <a:ea typeface="ヒラギノ明朝 ProN W3" charset="-128"/>
                          <a:sym typeface="Calibri Bold" charset="0"/>
                        </a:rPr>
                        <a:t>PHYSICAL FACTORS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FBBFE"/>
                          </a:solidFill>
                          <a:effectLst/>
                          <a:latin typeface="Calibri Bold" charset="0"/>
                          <a:ea typeface="ヒラギノ明朝 ProN W3" charset="-128"/>
                          <a:sym typeface="Calibri Bold" charset="0"/>
                        </a:rPr>
                        <a:t>SOLUTION &amp; TRADEOFF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Thermal Noise (body &amp; system)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Inherent – can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t change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明朝 ProN W3" charset="-128"/>
                        <a:sym typeface="Calibri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Magnet Strength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e.g. 1.5T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明朝 ProN W3" charset="-128"/>
                          <a:sym typeface="Times New Roman" charset="0"/>
                        </a:rPr>
                        <a:t> 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明朝 ProN W3" charset="-128"/>
                          <a:sym typeface="Symbol" charset="2"/>
                        </a:rPr>
                        <a:t>→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明朝 ProN W3" charset="-128"/>
                          <a:sym typeface="Times New Roman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4T gives 2-4X increase in SNR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Use higher field magnet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additional cost and maintenance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physiological noise may increase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Coil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e.g., head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明朝 ProN W3" charset="-128"/>
                          <a:sym typeface="Times New Roman" charset="0"/>
                        </a:rPr>
                        <a:t> 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明朝 ProN W3" charset="-128"/>
                          <a:sym typeface="Symbol" charset="2"/>
                        </a:rPr>
                        <a:t>→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明朝 ProN W3" charset="-128"/>
                          <a:sym typeface="Times New Roman" charset="0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s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urface coil gives ~2+X increase in SNR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Use surface coil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Lose other brain areas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Lose homogeneity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Voxel size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e.g., doubling slice thickness increases SNR by sqrt(2)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Use larger voxel size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Lose resolution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Sampling time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700"/>
                        </a:spcBef>
                        <a:buSzPct val="100000"/>
                        <a:buFont typeface="Arial" charset="0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SzPct val="100000"/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SzPct val="100000"/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Longer scan sessions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Times New Roman" charset="0"/>
                        <a:buChar char="•"/>
                        <a:tabLst/>
                      </a:pPr>
                      <a:r>
                        <a:rPr kumimoji="0" lang="en-US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明朝 ProN W3" charset="-128"/>
                          <a:sym typeface="Calibri" charset="0"/>
                        </a:rPr>
                        <a:t> additional time, money and subject discomfort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13" name="Rectangle 47"/>
          <p:cNvSpPr>
            <a:spLocks/>
          </p:cNvSpPr>
          <p:nvPr/>
        </p:nvSpPr>
        <p:spPr bwMode="auto">
          <a:xfrm>
            <a:off x="179388" y="6381750"/>
            <a:ext cx="2244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 Italic" charset="0"/>
                <a:ea typeface="ヒラギノ明朝 ProN W3" charset="-128"/>
                <a:sym typeface="Calibri Italic" charset="0"/>
              </a:rPr>
              <a:t>Source: </a:t>
            </a:r>
            <a:r>
              <a:rPr lang="en-US" altLang="x-none" sz="1200" u="sng">
                <a:latin typeface="Calibri Italic" charset="0"/>
                <a:ea typeface="ヒラギノ明朝 ProN W3" charset="-128"/>
                <a:sym typeface="Calibri Italic" charset="0"/>
                <a:hlinkClick r:id="rId2"/>
              </a:rPr>
              <a:t>Doug Noll</a:t>
            </a:r>
            <a:r>
              <a:rPr lang="ja-JP" altLang="en-US" sz="1200" u="sng">
                <a:latin typeface="Calibri Italic" charset="0"/>
                <a:ea typeface="ヒラギノ明朝 ProN W3" charset="-128"/>
                <a:sym typeface="Calibri Italic" charset="0"/>
                <a:hlinkClick r:id="rId2"/>
              </a:rPr>
              <a:t>’</a:t>
            </a:r>
            <a:r>
              <a:rPr lang="en-US" altLang="ja-JP" sz="1200" u="sng">
                <a:latin typeface="Calibri Italic" charset="0"/>
                <a:ea typeface="ヒラギノ明朝 ProN W3" charset="-128"/>
                <a:sym typeface="Calibri Italic" charset="0"/>
                <a:hlinkClick r:id="rId2"/>
              </a:rPr>
              <a:t>s online tutorial</a:t>
            </a:r>
            <a:endParaRPr lang="en-US" altLang="x-none" sz="1200" u="sng">
              <a:latin typeface="Calibri Italic" charset="0"/>
              <a:ea typeface="ヒラギノ明朝 ProN W3" charset="-128"/>
              <a:sym typeface="Calibri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/>
          <p:cNvGrpSpPr>
            <a:grpSpLocks/>
          </p:cNvGrpSpPr>
          <p:nvPr/>
        </p:nvGrpSpPr>
        <p:grpSpPr bwMode="auto">
          <a:xfrm>
            <a:off x="6327775" y="1870075"/>
            <a:ext cx="2070100" cy="2973387"/>
            <a:chOff x="0" y="0"/>
            <a:chExt cx="1304" cy="1872"/>
          </a:xfrm>
        </p:grpSpPr>
        <p:pic>
          <p:nvPicPr>
            <p:cNvPr id="2974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9" t="3648" r="33000" b="14783"/>
            <a:stretch>
              <a:fillRect/>
            </a:stretch>
          </p:blipFill>
          <p:spPr bwMode="auto">
            <a:xfrm>
              <a:off x="115" y="159"/>
              <a:ext cx="1042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6" name="Rectangle 2"/>
            <p:cNvSpPr>
              <a:spLocks/>
            </p:cNvSpPr>
            <p:nvPr/>
          </p:nvSpPr>
          <p:spPr bwMode="auto">
            <a:xfrm>
              <a:off x="0" y="0"/>
              <a:ext cx="13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800">
                  <a:latin typeface="Calibri Italic" charset="0"/>
                  <a:ea typeface="ＭＳ Ｐゴシック" charset="-128"/>
                  <a:sym typeface="Calibri Italic" charset="0"/>
                </a:rPr>
                <a:t>3.75 x 3.75 x 4mm</a:t>
              </a:r>
            </a:p>
          </p:txBody>
        </p:sp>
      </p:grpSp>
      <p:pic>
        <p:nvPicPr>
          <p:cNvPr id="296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t="3600" r="33000" b="14798"/>
          <a:stretch>
            <a:fillRect/>
          </a:stretch>
        </p:blipFill>
        <p:spPr bwMode="auto">
          <a:xfrm>
            <a:off x="739775" y="2122487"/>
            <a:ext cx="165258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3648" r="32999" b="14783"/>
          <a:stretch>
            <a:fillRect/>
          </a:stretch>
        </p:blipFill>
        <p:spPr bwMode="auto">
          <a:xfrm>
            <a:off x="2552700" y="2124075"/>
            <a:ext cx="16541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25"/>
          <p:cNvGrpSpPr>
            <a:grpSpLocks/>
          </p:cNvGrpSpPr>
          <p:nvPr/>
        </p:nvGrpSpPr>
        <p:grpSpPr bwMode="auto">
          <a:xfrm>
            <a:off x="2857500" y="5272088"/>
            <a:ext cx="3429000" cy="400050"/>
            <a:chOff x="0" y="0"/>
            <a:chExt cx="2160" cy="252"/>
          </a:xfrm>
        </p:grpSpPr>
        <p:sp>
          <p:nvSpPr>
            <p:cNvPr id="29726" name="Rectangle 6"/>
            <p:cNvSpPr>
              <a:spLocks/>
            </p:cNvSpPr>
            <p:nvPr/>
          </p:nvSpPr>
          <p:spPr bwMode="auto">
            <a:xfrm>
              <a:off x="0" y="0"/>
              <a:ext cx="2160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2400">
                <a:solidFill>
                  <a:srgbClr val="FFFFFF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29727" name="Rectangle 7"/>
            <p:cNvSpPr>
              <a:spLocks/>
            </p:cNvSpPr>
            <p:nvPr/>
          </p:nvSpPr>
          <p:spPr bwMode="auto">
            <a:xfrm>
              <a:off x="0" y="0"/>
              <a:ext cx="2160" cy="138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2400">
                <a:solidFill>
                  <a:srgbClr val="FFFFFF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pic>
          <p:nvPicPr>
            <p:cNvPr id="29728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9" name="Line 9"/>
            <p:cNvSpPr>
              <a:spLocks noChangeShapeType="1"/>
            </p:cNvSpPr>
            <p:nvPr/>
          </p:nvSpPr>
          <p:spPr bwMode="auto">
            <a:xfrm>
              <a:off x="0" y="138"/>
              <a:ext cx="216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0" name="Line 10"/>
            <p:cNvSpPr>
              <a:spLocks noChangeShapeType="1"/>
            </p:cNvSpPr>
            <p:nvPr/>
          </p:nvSpPr>
          <p:spPr bwMode="auto">
            <a:xfrm>
              <a:off x="0" y="0"/>
              <a:ext cx="1" cy="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1" name="Line 11"/>
            <p:cNvSpPr>
              <a:spLocks noChangeShapeType="1"/>
            </p:cNvSpPr>
            <p:nvPr/>
          </p:nvSpPr>
          <p:spPr bwMode="auto">
            <a:xfrm rot="10800000" flipH="1">
              <a:off x="240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2" name="Rectangle 12"/>
            <p:cNvSpPr>
              <a:spLocks/>
            </p:cNvSpPr>
            <p:nvPr/>
          </p:nvSpPr>
          <p:spPr bwMode="auto">
            <a:xfrm>
              <a:off x="144" y="15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2000 </a:t>
              </a:r>
            </a:p>
          </p:txBody>
        </p:sp>
        <p:sp>
          <p:nvSpPr>
            <p:cNvPr id="29733" name="Line 13"/>
            <p:cNvSpPr>
              <a:spLocks noChangeShapeType="1"/>
            </p:cNvSpPr>
            <p:nvPr/>
          </p:nvSpPr>
          <p:spPr bwMode="auto">
            <a:xfrm rot="10800000" flipH="1">
              <a:off x="534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4" name="Rectangle 14"/>
            <p:cNvSpPr>
              <a:spLocks/>
            </p:cNvSpPr>
            <p:nvPr/>
          </p:nvSpPr>
          <p:spPr bwMode="auto">
            <a:xfrm>
              <a:off x="438" y="15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4000 </a:t>
              </a:r>
            </a:p>
          </p:txBody>
        </p:sp>
        <p:sp>
          <p:nvSpPr>
            <p:cNvPr id="29735" name="Line 15"/>
            <p:cNvSpPr>
              <a:spLocks noChangeShapeType="1"/>
            </p:cNvSpPr>
            <p:nvPr/>
          </p:nvSpPr>
          <p:spPr bwMode="auto">
            <a:xfrm rot="10800000" flipH="1">
              <a:off x="828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6" name="Rectangle 16"/>
            <p:cNvSpPr>
              <a:spLocks/>
            </p:cNvSpPr>
            <p:nvPr/>
          </p:nvSpPr>
          <p:spPr bwMode="auto">
            <a:xfrm>
              <a:off x="732" y="15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6000 </a:t>
              </a:r>
            </a:p>
          </p:txBody>
        </p:sp>
        <p:sp>
          <p:nvSpPr>
            <p:cNvPr id="29737" name="Line 17"/>
            <p:cNvSpPr>
              <a:spLocks noChangeShapeType="1"/>
            </p:cNvSpPr>
            <p:nvPr/>
          </p:nvSpPr>
          <p:spPr bwMode="auto">
            <a:xfrm rot="10800000" flipH="1">
              <a:off x="1122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8" name="Rectangle 18"/>
            <p:cNvSpPr>
              <a:spLocks/>
            </p:cNvSpPr>
            <p:nvPr/>
          </p:nvSpPr>
          <p:spPr bwMode="auto">
            <a:xfrm>
              <a:off x="1026" y="15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8000 </a:t>
              </a:r>
            </a:p>
          </p:txBody>
        </p:sp>
        <p:sp>
          <p:nvSpPr>
            <p:cNvPr id="29739" name="Line 19"/>
            <p:cNvSpPr>
              <a:spLocks noChangeShapeType="1"/>
            </p:cNvSpPr>
            <p:nvPr/>
          </p:nvSpPr>
          <p:spPr bwMode="auto">
            <a:xfrm rot="10800000" flipH="1">
              <a:off x="1416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0" name="Rectangle 20"/>
            <p:cNvSpPr>
              <a:spLocks/>
            </p:cNvSpPr>
            <p:nvPr/>
          </p:nvSpPr>
          <p:spPr bwMode="auto">
            <a:xfrm>
              <a:off x="1314" y="156"/>
              <a:ext cx="23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10000</a:t>
              </a:r>
            </a:p>
          </p:txBody>
        </p:sp>
        <p:sp>
          <p:nvSpPr>
            <p:cNvPr id="29741" name="Line 21"/>
            <p:cNvSpPr>
              <a:spLocks noChangeShapeType="1"/>
            </p:cNvSpPr>
            <p:nvPr/>
          </p:nvSpPr>
          <p:spPr bwMode="auto">
            <a:xfrm rot="10800000" flipH="1">
              <a:off x="1710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2" name="Rectangle 22"/>
            <p:cNvSpPr>
              <a:spLocks/>
            </p:cNvSpPr>
            <p:nvPr/>
          </p:nvSpPr>
          <p:spPr bwMode="auto">
            <a:xfrm>
              <a:off x="1608" y="156"/>
              <a:ext cx="23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12000</a:t>
              </a:r>
            </a:p>
          </p:txBody>
        </p:sp>
        <p:sp>
          <p:nvSpPr>
            <p:cNvPr id="29743" name="Line 23"/>
            <p:cNvSpPr>
              <a:spLocks noChangeShapeType="1"/>
            </p:cNvSpPr>
            <p:nvPr/>
          </p:nvSpPr>
          <p:spPr bwMode="auto">
            <a:xfrm rot="10800000" flipH="1">
              <a:off x="2004" y="114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4" name="Rectangle 24"/>
            <p:cNvSpPr>
              <a:spLocks/>
            </p:cNvSpPr>
            <p:nvPr/>
          </p:nvSpPr>
          <p:spPr bwMode="auto">
            <a:xfrm>
              <a:off x="1902" y="156"/>
              <a:ext cx="23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000">
                  <a:latin typeface="Helvetica" charset="0"/>
                  <a:ea typeface="ＭＳ Ｐゴシック" charset="-128"/>
                  <a:sym typeface="Helvetica" charset="0"/>
                </a:rPr>
                <a:t>14000</a:t>
              </a:r>
            </a:p>
          </p:txBody>
        </p:sp>
      </p:grpSp>
      <p:sp>
        <p:nvSpPr>
          <p:cNvPr id="29701" name="Rectangle 26"/>
          <p:cNvSpPr>
            <a:spLocks/>
          </p:cNvSpPr>
          <p:nvPr/>
        </p:nvSpPr>
        <p:spPr bwMode="auto">
          <a:xfrm>
            <a:off x="3962400" y="5638800"/>
            <a:ext cx="1231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Calibri Italic" charset="0"/>
                <a:ea typeface="ＭＳ Ｐゴシック" charset="-128"/>
                <a:sym typeface="Calibri Italic" charset="0"/>
              </a:rPr>
              <a:t>raw signal</a:t>
            </a:r>
          </a:p>
        </p:txBody>
      </p:sp>
      <p:sp>
        <p:nvSpPr>
          <p:cNvPr id="29702" name="Rectangle 27"/>
          <p:cNvSpPr>
            <a:spLocks/>
          </p:cNvSpPr>
          <p:nvPr/>
        </p:nvSpPr>
        <p:spPr bwMode="auto">
          <a:xfrm>
            <a:off x="1828800" y="4887913"/>
            <a:ext cx="557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mean map</a:t>
            </a:r>
          </a:p>
        </p:txBody>
      </p:sp>
      <p:sp>
        <p:nvSpPr>
          <p:cNvPr id="29703" name="Rectangle 28"/>
          <p:cNvSpPr>
            <a:spLocks/>
          </p:cNvSpPr>
          <p:nvPr/>
        </p:nvSpPr>
        <p:spPr bwMode="auto">
          <a:xfrm>
            <a:off x="836613" y="620427"/>
            <a:ext cx="7327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dirty="0">
                <a:ea typeface="ＭＳ Ｐゴシック" charset="-128"/>
              </a:rPr>
              <a:t>Air Canal Artifacts and Transverse sinus artifact (TSA) gets worse with bigger voxels</a:t>
            </a:r>
          </a:p>
        </p:txBody>
      </p:sp>
      <p:sp>
        <p:nvSpPr>
          <p:cNvPr id="29704" name="Rectangle 29"/>
          <p:cNvSpPr>
            <a:spLocks/>
          </p:cNvSpPr>
          <p:nvPr/>
        </p:nvSpPr>
        <p:spPr bwMode="auto">
          <a:xfrm>
            <a:off x="609600" y="1871662"/>
            <a:ext cx="2070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Calibri Italic" charset="0"/>
                <a:ea typeface="ＭＳ Ｐゴシック" charset="-128"/>
                <a:sym typeface="Calibri Italic" charset="0"/>
              </a:rPr>
              <a:t>1.5 mm isotropic</a:t>
            </a:r>
          </a:p>
        </p:txBody>
      </p:sp>
      <p:sp>
        <p:nvSpPr>
          <p:cNvPr id="29705" name="Rectangle 30"/>
          <p:cNvSpPr>
            <a:spLocks/>
          </p:cNvSpPr>
          <p:nvPr/>
        </p:nvSpPr>
        <p:spPr bwMode="auto">
          <a:xfrm>
            <a:off x="2514600" y="1871662"/>
            <a:ext cx="2070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Calibri Italic" charset="0"/>
                <a:ea typeface="ＭＳ Ｐゴシック" charset="-128"/>
                <a:sym typeface="Calibri Italic" charset="0"/>
              </a:rPr>
              <a:t>1.5 x 1.5 x 3mm</a:t>
            </a:r>
          </a:p>
        </p:txBody>
      </p:sp>
      <p:grpSp>
        <p:nvGrpSpPr>
          <p:cNvPr id="29706" name="Group 33"/>
          <p:cNvGrpSpPr>
            <a:grpSpLocks/>
          </p:cNvGrpSpPr>
          <p:nvPr/>
        </p:nvGrpSpPr>
        <p:grpSpPr bwMode="auto">
          <a:xfrm>
            <a:off x="4267200" y="1870075"/>
            <a:ext cx="2374900" cy="2973387"/>
            <a:chOff x="0" y="0"/>
            <a:chExt cx="1496" cy="1872"/>
          </a:xfrm>
        </p:grpSpPr>
        <p:pic>
          <p:nvPicPr>
            <p:cNvPr id="29724" name="Picture 3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3648" r="32999" b="14783"/>
            <a:stretch>
              <a:fillRect/>
            </a:stretch>
          </p:blipFill>
          <p:spPr bwMode="auto">
            <a:xfrm>
              <a:off x="158" y="159"/>
              <a:ext cx="1042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Rectangle 32"/>
            <p:cNvSpPr>
              <a:spLocks/>
            </p:cNvSpPr>
            <p:nvPr/>
          </p:nvSpPr>
          <p:spPr bwMode="auto">
            <a:xfrm>
              <a:off x="0" y="0"/>
              <a:ext cx="1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ヒラギノ角ゴ ProN W3" charset="-128"/>
                  <a:sym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1800">
                  <a:latin typeface="Calibri Italic" charset="0"/>
                  <a:ea typeface="ＭＳ Ｐゴシック" charset="-128"/>
                  <a:sym typeface="Calibri Italic" charset="0"/>
                </a:rPr>
                <a:t>3.125 x 3.125 x 3mm</a:t>
              </a:r>
            </a:p>
          </p:txBody>
        </p:sp>
      </p:grp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609600" y="2633662"/>
            <a:ext cx="8305800" cy="7620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609600" y="4538662"/>
            <a:ext cx="8305800" cy="7620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8" name="AutoShape 40"/>
          <p:cNvSpPr>
            <a:spLocks/>
          </p:cNvSpPr>
          <p:nvPr/>
        </p:nvSpPr>
        <p:spPr bwMode="auto">
          <a:xfrm>
            <a:off x="1414463" y="4292600"/>
            <a:ext cx="358775" cy="258762"/>
          </a:xfrm>
          <a:custGeom>
            <a:avLst/>
            <a:gdLst>
              <a:gd name="T0" fmla="*/ 351889 w 20269"/>
              <a:gd name="T1" fmla="*/ 253483 h 19116"/>
              <a:gd name="T2" fmla="*/ 309532 w 20269"/>
              <a:gd name="T3" fmla="*/ 242924 h 19116"/>
              <a:gd name="T4" fmla="*/ 298947 w 20269"/>
              <a:gd name="T5" fmla="*/ 211236 h 19116"/>
              <a:gd name="T6" fmla="*/ 277777 w 20269"/>
              <a:gd name="T7" fmla="*/ 168989 h 19116"/>
              <a:gd name="T8" fmla="*/ 246004 w 20269"/>
              <a:gd name="T9" fmla="*/ 137300 h 19116"/>
              <a:gd name="T10" fmla="*/ 193079 w 20269"/>
              <a:gd name="T11" fmla="*/ 95053 h 19116"/>
              <a:gd name="T12" fmla="*/ 140136 w 20269"/>
              <a:gd name="T13" fmla="*/ 42247 h 19116"/>
              <a:gd name="T14" fmla="*/ 87194 w 20269"/>
              <a:gd name="T15" fmla="*/ 0 h 19116"/>
              <a:gd name="T16" fmla="*/ 13099 w 20269"/>
              <a:gd name="T17" fmla="*/ 10558 h 19116"/>
              <a:gd name="T18" fmla="*/ 2496 w 20269"/>
              <a:gd name="T19" fmla="*/ 42247 h 19116"/>
              <a:gd name="T20" fmla="*/ 66024 w 20269"/>
              <a:gd name="T21" fmla="*/ 84494 h 19116"/>
              <a:gd name="T22" fmla="*/ 97796 w 20269"/>
              <a:gd name="T23" fmla="*/ 116183 h 19116"/>
              <a:gd name="T24" fmla="*/ 108381 w 20269"/>
              <a:gd name="T25" fmla="*/ 147872 h 19116"/>
              <a:gd name="T26" fmla="*/ 150721 w 20269"/>
              <a:gd name="T27" fmla="*/ 211236 h 19116"/>
              <a:gd name="T28" fmla="*/ 351889 w 20269"/>
              <a:gd name="T29" fmla="*/ 253483 h 19116"/>
              <a:gd name="T30" fmla="*/ 351889 w 20269"/>
              <a:gd name="T31" fmla="*/ 253483 h 191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269" h="19116">
                <a:moveTo>
                  <a:pt x="19880" y="18726"/>
                </a:moveTo>
                <a:cubicBezTo>
                  <a:pt x="21375" y="19116"/>
                  <a:pt x="18129" y="18616"/>
                  <a:pt x="17487" y="17946"/>
                </a:cubicBezTo>
                <a:cubicBezTo>
                  <a:pt x="16995" y="17432"/>
                  <a:pt x="17137" y="16361"/>
                  <a:pt x="16889" y="15605"/>
                </a:cubicBezTo>
                <a:cubicBezTo>
                  <a:pt x="16538" y="14536"/>
                  <a:pt x="16211" y="13431"/>
                  <a:pt x="15693" y="12484"/>
                </a:cubicBezTo>
                <a:cubicBezTo>
                  <a:pt x="15201" y="11586"/>
                  <a:pt x="14440" y="10991"/>
                  <a:pt x="13898" y="10143"/>
                </a:cubicBezTo>
                <a:cubicBezTo>
                  <a:pt x="11817" y="6886"/>
                  <a:pt x="13853" y="8303"/>
                  <a:pt x="10908" y="7022"/>
                </a:cubicBezTo>
                <a:cubicBezTo>
                  <a:pt x="7718" y="780"/>
                  <a:pt x="11905" y="8323"/>
                  <a:pt x="7917" y="3121"/>
                </a:cubicBezTo>
                <a:cubicBezTo>
                  <a:pt x="5212" y="-408"/>
                  <a:pt x="8420" y="1519"/>
                  <a:pt x="4926" y="0"/>
                </a:cubicBezTo>
                <a:cubicBezTo>
                  <a:pt x="3531" y="260"/>
                  <a:pt x="2001" y="-42"/>
                  <a:pt x="740" y="780"/>
                </a:cubicBezTo>
                <a:cubicBezTo>
                  <a:pt x="176" y="1148"/>
                  <a:pt x="-225" y="2452"/>
                  <a:pt x="141" y="3121"/>
                </a:cubicBezTo>
                <a:cubicBezTo>
                  <a:pt x="977" y="4647"/>
                  <a:pt x="2714" y="4916"/>
                  <a:pt x="3730" y="6242"/>
                </a:cubicBezTo>
                <a:lnTo>
                  <a:pt x="5525" y="8583"/>
                </a:lnTo>
                <a:cubicBezTo>
                  <a:pt x="5724" y="9363"/>
                  <a:pt x="5817" y="10205"/>
                  <a:pt x="6123" y="10924"/>
                </a:cubicBezTo>
                <a:cubicBezTo>
                  <a:pt x="6821" y="12563"/>
                  <a:pt x="7718" y="14045"/>
                  <a:pt x="8515" y="15605"/>
                </a:cubicBezTo>
                <a:cubicBezTo>
                  <a:pt x="11370" y="21192"/>
                  <a:pt x="18384" y="18336"/>
                  <a:pt x="19880" y="18726"/>
                </a:cubicBezTo>
                <a:close/>
                <a:moveTo>
                  <a:pt x="19880" y="18726"/>
                </a:move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9" name="AutoShape 41"/>
          <p:cNvSpPr>
            <a:spLocks/>
          </p:cNvSpPr>
          <p:nvPr/>
        </p:nvSpPr>
        <p:spPr bwMode="auto">
          <a:xfrm>
            <a:off x="3206750" y="3836987"/>
            <a:ext cx="358775" cy="657225"/>
          </a:xfrm>
          <a:custGeom>
            <a:avLst/>
            <a:gdLst>
              <a:gd name="T0" fmla="*/ 232155 w 21390"/>
              <a:gd name="T1" fmla="*/ 593638 h 21540"/>
              <a:gd name="T2" fmla="*/ 242706 w 21390"/>
              <a:gd name="T3" fmla="*/ 625432 h 21540"/>
              <a:gd name="T4" fmla="*/ 306024 w 21390"/>
              <a:gd name="T5" fmla="*/ 657225 h 21540"/>
              <a:gd name="T6" fmla="*/ 348225 w 21390"/>
              <a:gd name="T7" fmla="*/ 636019 h 21540"/>
              <a:gd name="T8" fmla="*/ 348225 w 21390"/>
              <a:gd name="T9" fmla="*/ 572463 h 21540"/>
              <a:gd name="T10" fmla="*/ 316574 w 21390"/>
              <a:gd name="T11" fmla="*/ 561876 h 21540"/>
              <a:gd name="T12" fmla="*/ 253256 w 21390"/>
              <a:gd name="T13" fmla="*/ 519495 h 21540"/>
              <a:gd name="T14" fmla="*/ 242706 w 21390"/>
              <a:gd name="T15" fmla="*/ 487701 h 21540"/>
              <a:gd name="T16" fmla="*/ 189938 w 21390"/>
              <a:gd name="T17" fmla="*/ 424115 h 21540"/>
              <a:gd name="T18" fmla="*/ 168837 w 21390"/>
              <a:gd name="T19" fmla="*/ 392352 h 21540"/>
              <a:gd name="T20" fmla="*/ 116069 w 21390"/>
              <a:gd name="T21" fmla="*/ 307590 h 21540"/>
              <a:gd name="T22" fmla="*/ 105519 w 21390"/>
              <a:gd name="T23" fmla="*/ 180417 h 21540"/>
              <a:gd name="T24" fmla="*/ 137187 w 21390"/>
              <a:gd name="T25" fmla="*/ 159241 h 21540"/>
              <a:gd name="T26" fmla="*/ 200488 w 21390"/>
              <a:gd name="T27" fmla="*/ 138036 h 21540"/>
              <a:gd name="T28" fmla="*/ 221605 w 21390"/>
              <a:gd name="T29" fmla="*/ 106273 h 21540"/>
              <a:gd name="T30" fmla="*/ 189938 w 21390"/>
              <a:gd name="T31" fmla="*/ 85067 h 21540"/>
              <a:gd name="T32" fmla="*/ 137187 w 21390"/>
              <a:gd name="T33" fmla="*/ 42686 h 21540"/>
              <a:gd name="T34" fmla="*/ 63318 w 21390"/>
              <a:gd name="T35" fmla="*/ 305 h 21540"/>
              <a:gd name="T36" fmla="*/ 0 w 21390"/>
              <a:gd name="T37" fmla="*/ 10893 h 21540"/>
              <a:gd name="T38" fmla="*/ 10550 w 21390"/>
              <a:gd name="T39" fmla="*/ 42686 h 21540"/>
              <a:gd name="T40" fmla="*/ 52768 w 21390"/>
              <a:gd name="T41" fmla="*/ 106273 h 21540"/>
              <a:gd name="T42" fmla="*/ 42201 w 21390"/>
              <a:gd name="T43" fmla="*/ 159241 h 21540"/>
              <a:gd name="T44" fmla="*/ 31651 w 21390"/>
              <a:gd name="T45" fmla="*/ 191035 h 21540"/>
              <a:gd name="T46" fmla="*/ 52768 w 21390"/>
              <a:gd name="T47" fmla="*/ 339353 h 21540"/>
              <a:gd name="T48" fmla="*/ 73868 w 21390"/>
              <a:gd name="T49" fmla="*/ 381734 h 21540"/>
              <a:gd name="T50" fmla="*/ 94969 w 21390"/>
              <a:gd name="T51" fmla="*/ 413527 h 21540"/>
              <a:gd name="T52" fmla="*/ 126636 w 21390"/>
              <a:gd name="T53" fmla="*/ 445320 h 21540"/>
              <a:gd name="T54" fmla="*/ 158287 w 21390"/>
              <a:gd name="T55" fmla="*/ 519495 h 21540"/>
              <a:gd name="T56" fmla="*/ 189938 w 21390"/>
              <a:gd name="T57" fmla="*/ 551257 h 21540"/>
              <a:gd name="T58" fmla="*/ 211055 w 21390"/>
              <a:gd name="T59" fmla="*/ 583051 h 21540"/>
              <a:gd name="T60" fmla="*/ 221605 w 21390"/>
              <a:gd name="T61" fmla="*/ 614844 h 21540"/>
              <a:gd name="T62" fmla="*/ 232155 w 21390"/>
              <a:gd name="T63" fmla="*/ 593638 h 21540"/>
              <a:gd name="T64" fmla="*/ 232155 w 21390"/>
              <a:gd name="T65" fmla="*/ 593638 h 215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390" h="21540">
                <a:moveTo>
                  <a:pt x="13841" y="19456"/>
                </a:moveTo>
                <a:cubicBezTo>
                  <a:pt x="14050" y="19514"/>
                  <a:pt x="14056" y="20212"/>
                  <a:pt x="14470" y="20498"/>
                </a:cubicBezTo>
                <a:cubicBezTo>
                  <a:pt x="15357" y="21110"/>
                  <a:pt x="17001" y="21311"/>
                  <a:pt x="18245" y="21540"/>
                </a:cubicBezTo>
                <a:cubicBezTo>
                  <a:pt x="19084" y="21308"/>
                  <a:pt x="20098" y="21212"/>
                  <a:pt x="20761" y="20845"/>
                </a:cubicBezTo>
                <a:cubicBezTo>
                  <a:pt x="21600" y="20382"/>
                  <a:pt x="21600" y="19225"/>
                  <a:pt x="20761" y="18762"/>
                </a:cubicBezTo>
                <a:cubicBezTo>
                  <a:pt x="20292" y="18503"/>
                  <a:pt x="19503" y="18530"/>
                  <a:pt x="18874" y="18415"/>
                </a:cubicBezTo>
                <a:cubicBezTo>
                  <a:pt x="17616" y="17952"/>
                  <a:pt x="15577" y="17818"/>
                  <a:pt x="15099" y="17026"/>
                </a:cubicBezTo>
                <a:cubicBezTo>
                  <a:pt x="14889" y="16678"/>
                  <a:pt x="14766" y="16311"/>
                  <a:pt x="14470" y="15984"/>
                </a:cubicBezTo>
                <a:cubicBezTo>
                  <a:pt x="13299" y="14691"/>
                  <a:pt x="13063" y="15052"/>
                  <a:pt x="11324" y="13900"/>
                </a:cubicBezTo>
                <a:cubicBezTo>
                  <a:pt x="10840" y="13580"/>
                  <a:pt x="10485" y="13206"/>
                  <a:pt x="10066" y="12859"/>
                </a:cubicBezTo>
                <a:cubicBezTo>
                  <a:pt x="8569" y="10379"/>
                  <a:pt x="9911" y="11181"/>
                  <a:pt x="6920" y="10081"/>
                </a:cubicBezTo>
                <a:cubicBezTo>
                  <a:pt x="5963" y="8496"/>
                  <a:pt x="4766" y="7597"/>
                  <a:pt x="6291" y="5913"/>
                </a:cubicBezTo>
                <a:cubicBezTo>
                  <a:pt x="6629" y="5540"/>
                  <a:pt x="7488" y="5388"/>
                  <a:pt x="8179" y="5219"/>
                </a:cubicBezTo>
                <a:cubicBezTo>
                  <a:pt x="9391" y="4922"/>
                  <a:pt x="11953" y="4524"/>
                  <a:pt x="11953" y="4524"/>
                </a:cubicBezTo>
                <a:cubicBezTo>
                  <a:pt x="12373" y="4177"/>
                  <a:pt x="13360" y="3892"/>
                  <a:pt x="13212" y="3483"/>
                </a:cubicBezTo>
                <a:cubicBezTo>
                  <a:pt x="13063" y="3073"/>
                  <a:pt x="11859" y="3083"/>
                  <a:pt x="11324" y="2788"/>
                </a:cubicBezTo>
                <a:cubicBezTo>
                  <a:pt x="8479" y="1217"/>
                  <a:pt x="11853" y="2075"/>
                  <a:pt x="8179" y="1399"/>
                </a:cubicBezTo>
                <a:cubicBezTo>
                  <a:pt x="7328" y="1086"/>
                  <a:pt x="4714" y="62"/>
                  <a:pt x="3775" y="10"/>
                </a:cubicBezTo>
                <a:cubicBezTo>
                  <a:pt x="2505" y="-60"/>
                  <a:pt x="1258" y="242"/>
                  <a:pt x="0" y="357"/>
                </a:cubicBezTo>
                <a:cubicBezTo>
                  <a:pt x="210" y="705"/>
                  <a:pt x="307" y="1079"/>
                  <a:pt x="629" y="1399"/>
                </a:cubicBezTo>
                <a:cubicBezTo>
                  <a:pt x="1363" y="2129"/>
                  <a:pt x="3146" y="3483"/>
                  <a:pt x="3146" y="3483"/>
                </a:cubicBezTo>
                <a:cubicBezTo>
                  <a:pt x="2936" y="4061"/>
                  <a:pt x="2776" y="4646"/>
                  <a:pt x="2516" y="5219"/>
                </a:cubicBezTo>
                <a:cubicBezTo>
                  <a:pt x="2356" y="5574"/>
                  <a:pt x="1887" y="5895"/>
                  <a:pt x="1887" y="6261"/>
                </a:cubicBezTo>
                <a:cubicBezTo>
                  <a:pt x="1887" y="7808"/>
                  <a:pt x="1981" y="9623"/>
                  <a:pt x="3146" y="11122"/>
                </a:cubicBezTo>
                <a:cubicBezTo>
                  <a:pt x="3515" y="11598"/>
                  <a:pt x="3939" y="12062"/>
                  <a:pt x="4404" y="12511"/>
                </a:cubicBezTo>
                <a:cubicBezTo>
                  <a:pt x="4779" y="12874"/>
                  <a:pt x="5178" y="13232"/>
                  <a:pt x="5662" y="13553"/>
                </a:cubicBezTo>
                <a:cubicBezTo>
                  <a:pt x="6232" y="13930"/>
                  <a:pt x="6920" y="14248"/>
                  <a:pt x="7550" y="14595"/>
                </a:cubicBezTo>
                <a:cubicBezTo>
                  <a:pt x="8063" y="15445"/>
                  <a:pt x="8465" y="16275"/>
                  <a:pt x="9437" y="17026"/>
                </a:cubicBezTo>
                <a:cubicBezTo>
                  <a:pt x="9954" y="17425"/>
                  <a:pt x="10755" y="17690"/>
                  <a:pt x="11324" y="18067"/>
                </a:cubicBezTo>
                <a:cubicBezTo>
                  <a:pt x="11808" y="18388"/>
                  <a:pt x="12163" y="18762"/>
                  <a:pt x="12583" y="19109"/>
                </a:cubicBezTo>
                <a:cubicBezTo>
                  <a:pt x="12792" y="19456"/>
                  <a:pt x="12743" y="19892"/>
                  <a:pt x="13212" y="20151"/>
                </a:cubicBezTo>
                <a:cubicBezTo>
                  <a:pt x="15298" y="21303"/>
                  <a:pt x="13631" y="19399"/>
                  <a:pt x="13841" y="19456"/>
                </a:cubicBezTo>
                <a:close/>
                <a:moveTo>
                  <a:pt x="13841" y="19456"/>
                </a:move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0" name="AutoShape 42"/>
          <p:cNvSpPr>
            <a:spLocks/>
          </p:cNvSpPr>
          <p:nvPr/>
        </p:nvSpPr>
        <p:spPr bwMode="auto">
          <a:xfrm>
            <a:off x="5226050" y="3910012"/>
            <a:ext cx="269875" cy="544513"/>
          </a:xfrm>
          <a:custGeom>
            <a:avLst/>
            <a:gdLst>
              <a:gd name="T0" fmla="*/ 10090 w 20568"/>
              <a:gd name="T1" fmla="*/ 11260 h 20213"/>
              <a:gd name="T2" fmla="*/ 35361 w 20568"/>
              <a:gd name="T3" fmla="*/ 23949 h 20213"/>
              <a:gd name="T4" fmla="*/ 54308 w 20568"/>
              <a:gd name="T5" fmla="*/ 36610 h 20213"/>
              <a:gd name="T6" fmla="*/ 92215 w 20568"/>
              <a:gd name="T7" fmla="*/ 49298 h 20213"/>
              <a:gd name="T8" fmla="*/ 111175 w 20568"/>
              <a:gd name="T9" fmla="*/ 55629 h 20213"/>
              <a:gd name="T10" fmla="*/ 117500 w 20568"/>
              <a:gd name="T11" fmla="*/ 74647 h 20213"/>
              <a:gd name="T12" fmla="*/ 98540 w 20568"/>
              <a:gd name="T13" fmla="*/ 131704 h 20213"/>
              <a:gd name="T14" fmla="*/ 85904 w 20568"/>
              <a:gd name="T15" fmla="*/ 188760 h 20213"/>
              <a:gd name="T16" fmla="*/ 92215 w 20568"/>
              <a:gd name="T17" fmla="*/ 290184 h 20213"/>
              <a:gd name="T18" fmla="*/ 117500 w 20568"/>
              <a:gd name="T19" fmla="*/ 328222 h 20213"/>
              <a:gd name="T20" fmla="*/ 149082 w 20568"/>
              <a:gd name="T21" fmla="*/ 366259 h 20213"/>
              <a:gd name="T22" fmla="*/ 174353 w 20568"/>
              <a:gd name="T23" fmla="*/ 404297 h 20213"/>
              <a:gd name="T24" fmla="*/ 205949 w 20568"/>
              <a:gd name="T25" fmla="*/ 448665 h 20213"/>
              <a:gd name="T26" fmla="*/ 218585 w 20568"/>
              <a:gd name="T27" fmla="*/ 467684 h 20213"/>
              <a:gd name="T28" fmla="*/ 250180 w 20568"/>
              <a:gd name="T29" fmla="*/ 480372 h 20213"/>
              <a:gd name="T30" fmla="*/ 262816 w 20568"/>
              <a:gd name="T31" fmla="*/ 518409 h 20213"/>
              <a:gd name="T32" fmla="*/ 186989 w 20568"/>
              <a:gd name="T33" fmla="*/ 531071 h 20213"/>
              <a:gd name="T34" fmla="*/ 142771 w 20568"/>
              <a:gd name="T35" fmla="*/ 480372 h 20213"/>
              <a:gd name="T36" fmla="*/ 136446 w 20568"/>
              <a:gd name="T37" fmla="*/ 461353 h 20213"/>
              <a:gd name="T38" fmla="*/ 111175 w 20568"/>
              <a:gd name="T39" fmla="*/ 423316 h 20213"/>
              <a:gd name="T40" fmla="*/ 104851 w 20568"/>
              <a:gd name="T41" fmla="*/ 404297 h 20213"/>
              <a:gd name="T42" fmla="*/ 85904 w 20568"/>
              <a:gd name="T43" fmla="*/ 397966 h 20213"/>
              <a:gd name="T44" fmla="*/ 54308 w 20568"/>
              <a:gd name="T45" fmla="*/ 353571 h 20213"/>
              <a:gd name="T46" fmla="*/ 35361 w 20568"/>
              <a:gd name="T47" fmla="*/ 334552 h 20213"/>
              <a:gd name="T48" fmla="*/ 29037 w 20568"/>
              <a:gd name="T49" fmla="*/ 309203 h 20213"/>
              <a:gd name="T50" fmla="*/ 16401 w 20568"/>
              <a:gd name="T51" fmla="*/ 271165 h 20213"/>
              <a:gd name="T52" fmla="*/ 3766 w 20568"/>
              <a:gd name="T53" fmla="*/ 201448 h 20213"/>
              <a:gd name="T54" fmla="*/ 10090 w 20568"/>
              <a:gd name="T55" fmla="*/ 11260 h 20213"/>
              <a:gd name="T56" fmla="*/ 10090 w 20568"/>
              <a:gd name="T57" fmla="*/ 11260 h 202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568" h="20213">
                <a:moveTo>
                  <a:pt x="769" y="418"/>
                </a:moveTo>
                <a:cubicBezTo>
                  <a:pt x="1170" y="-680"/>
                  <a:pt x="2071" y="715"/>
                  <a:pt x="2695" y="889"/>
                </a:cubicBezTo>
                <a:cubicBezTo>
                  <a:pt x="3197" y="1029"/>
                  <a:pt x="3610" y="1245"/>
                  <a:pt x="4139" y="1359"/>
                </a:cubicBezTo>
                <a:cubicBezTo>
                  <a:pt x="5067" y="1561"/>
                  <a:pt x="6065" y="1673"/>
                  <a:pt x="7028" y="1830"/>
                </a:cubicBezTo>
                <a:lnTo>
                  <a:pt x="8473" y="2065"/>
                </a:lnTo>
                <a:cubicBezTo>
                  <a:pt x="8634" y="2301"/>
                  <a:pt x="8955" y="2523"/>
                  <a:pt x="8955" y="2771"/>
                </a:cubicBezTo>
                <a:cubicBezTo>
                  <a:pt x="8955" y="4040"/>
                  <a:pt x="8673" y="4037"/>
                  <a:pt x="7510" y="4889"/>
                </a:cubicBezTo>
                <a:cubicBezTo>
                  <a:pt x="7324" y="5252"/>
                  <a:pt x="6547" y="6708"/>
                  <a:pt x="6547" y="7007"/>
                </a:cubicBezTo>
                <a:cubicBezTo>
                  <a:pt x="6547" y="8265"/>
                  <a:pt x="6458" y="9546"/>
                  <a:pt x="7028" y="10772"/>
                </a:cubicBezTo>
                <a:cubicBezTo>
                  <a:pt x="7285" y="11324"/>
                  <a:pt x="8437" y="11678"/>
                  <a:pt x="8955" y="12184"/>
                </a:cubicBezTo>
                <a:cubicBezTo>
                  <a:pt x="10176" y="13378"/>
                  <a:pt x="9320" y="12931"/>
                  <a:pt x="11362" y="13596"/>
                </a:cubicBezTo>
                <a:cubicBezTo>
                  <a:pt x="12004" y="14067"/>
                  <a:pt x="12922" y="14471"/>
                  <a:pt x="13288" y="15008"/>
                </a:cubicBezTo>
                <a:cubicBezTo>
                  <a:pt x="14412" y="16655"/>
                  <a:pt x="13288" y="16263"/>
                  <a:pt x="15696" y="16655"/>
                </a:cubicBezTo>
                <a:cubicBezTo>
                  <a:pt x="16017" y="16891"/>
                  <a:pt x="16188" y="17197"/>
                  <a:pt x="16659" y="17361"/>
                </a:cubicBezTo>
                <a:cubicBezTo>
                  <a:pt x="17362" y="17607"/>
                  <a:pt x="18497" y="17514"/>
                  <a:pt x="19067" y="17832"/>
                </a:cubicBezTo>
                <a:cubicBezTo>
                  <a:pt x="19735" y="18205"/>
                  <a:pt x="19709" y="18773"/>
                  <a:pt x="20030" y="19244"/>
                </a:cubicBezTo>
                <a:cubicBezTo>
                  <a:pt x="21173" y="20920"/>
                  <a:pt x="21017" y="19969"/>
                  <a:pt x="14251" y="19714"/>
                </a:cubicBezTo>
                <a:cubicBezTo>
                  <a:pt x="12004" y="18067"/>
                  <a:pt x="13288" y="18616"/>
                  <a:pt x="10881" y="17832"/>
                </a:cubicBezTo>
                <a:cubicBezTo>
                  <a:pt x="10720" y="17597"/>
                  <a:pt x="10646" y="17343"/>
                  <a:pt x="10399" y="17126"/>
                </a:cubicBezTo>
                <a:cubicBezTo>
                  <a:pt x="9837" y="16631"/>
                  <a:pt x="8839" y="16251"/>
                  <a:pt x="8473" y="15714"/>
                </a:cubicBezTo>
                <a:cubicBezTo>
                  <a:pt x="8312" y="15479"/>
                  <a:pt x="8350" y="15183"/>
                  <a:pt x="7991" y="15008"/>
                </a:cubicBezTo>
                <a:cubicBezTo>
                  <a:pt x="7633" y="14833"/>
                  <a:pt x="7028" y="14851"/>
                  <a:pt x="6547" y="14773"/>
                </a:cubicBezTo>
                <a:cubicBezTo>
                  <a:pt x="5785" y="14214"/>
                  <a:pt x="5035" y="13636"/>
                  <a:pt x="4139" y="13125"/>
                </a:cubicBezTo>
                <a:cubicBezTo>
                  <a:pt x="3696" y="12873"/>
                  <a:pt x="3176" y="12655"/>
                  <a:pt x="2695" y="12419"/>
                </a:cubicBezTo>
                <a:cubicBezTo>
                  <a:pt x="2534" y="12106"/>
                  <a:pt x="2403" y="11788"/>
                  <a:pt x="2213" y="11478"/>
                </a:cubicBezTo>
                <a:cubicBezTo>
                  <a:pt x="1921" y="11003"/>
                  <a:pt x="1432" y="10554"/>
                  <a:pt x="1250" y="10066"/>
                </a:cubicBezTo>
                <a:cubicBezTo>
                  <a:pt x="929" y="9203"/>
                  <a:pt x="529" y="8347"/>
                  <a:pt x="287" y="7478"/>
                </a:cubicBezTo>
                <a:cubicBezTo>
                  <a:pt x="-427" y="4919"/>
                  <a:pt x="367" y="1516"/>
                  <a:pt x="769" y="418"/>
                </a:cubicBezTo>
                <a:close/>
                <a:moveTo>
                  <a:pt x="769" y="418"/>
                </a:move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1" name="AutoShape 43"/>
          <p:cNvSpPr>
            <a:spLocks/>
          </p:cNvSpPr>
          <p:nvPr/>
        </p:nvSpPr>
        <p:spPr bwMode="auto">
          <a:xfrm>
            <a:off x="7200900" y="3827462"/>
            <a:ext cx="300038" cy="658813"/>
          </a:xfrm>
          <a:custGeom>
            <a:avLst/>
            <a:gdLst>
              <a:gd name="T0" fmla="*/ 215226 w 21304"/>
              <a:gd name="T1" fmla="*/ 608119 h 21495"/>
              <a:gd name="T2" fmla="*/ 234225 w 21304"/>
              <a:gd name="T3" fmla="*/ 652469 h 21495"/>
              <a:gd name="T4" fmla="*/ 253210 w 21304"/>
              <a:gd name="T5" fmla="*/ 658813 h 21495"/>
              <a:gd name="T6" fmla="*/ 297517 w 21304"/>
              <a:gd name="T7" fmla="*/ 652469 h 21495"/>
              <a:gd name="T8" fmla="*/ 291193 w 21304"/>
              <a:gd name="T9" fmla="*/ 627121 h 21495"/>
              <a:gd name="T10" fmla="*/ 272209 w 21304"/>
              <a:gd name="T11" fmla="*/ 614463 h 21495"/>
              <a:gd name="T12" fmla="*/ 240549 w 21304"/>
              <a:gd name="T13" fmla="*/ 563799 h 21495"/>
              <a:gd name="T14" fmla="*/ 227887 w 21304"/>
              <a:gd name="T15" fmla="*/ 544797 h 21495"/>
              <a:gd name="T16" fmla="*/ 221564 w 21304"/>
              <a:gd name="T17" fmla="*/ 525794 h 21495"/>
              <a:gd name="T18" fmla="*/ 196242 w 21304"/>
              <a:gd name="T19" fmla="*/ 481444 h 21495"/>
              <a:gd name="T20" fmla="*/ 183580 w 21304"/>
              <a:gd name="T21" fmla="*/ 443438 h 21495"/>
              <a:gd name="T22" fmla="*/ 170919 w 21304"/>
              <a:gd name="T23" fmla="*/ 424436 h 21495"/>
              <a:gd name="T24" fmla="*/ 158258 w 21304"/>
              <a:gd name="T25" fmla="*/ 386430 h 21495"/>
              <a:gd name="T26" fmla="*/ 126612 w 21304"/>
              <a:gd name="T27" fmla="*/ 329391 h 21495"/>
              <a:gd name="T28" fmla="*/ 107613 w 21304"/>
              <a:gd name="T29" fmla="*/ 316733 h 21495"/>
              <a:gd name="T30" fmla="*/ 94952 w 21304"/>
              <a:gd name="T31" fmla="*/ 297730 h 21495"/>
              <a:gd name="T32" fmla="*/ 101290 w 21304"/>
              <a:gd name="T33" fmla="*/ 164711 h 21495"/>
              <a:gd name="T34" fmla="*/ 107613 w 21304"/>
              <a:gd name="T35" fmla="*/ 88700 h 21495"/>
              <a:gd name="T36" fmla="*/ 101290 w 21304"/>
              <a:gd name="T37" fmla="*/ 38005 h 21495"/>
              <a:gd name="T38" fmla="*/ 82291 w 21304"/>
              <a:gd name="T39" fmla="*/ 31661 h 21495"/>
              <a:gd name="T40" fmla="*/ 63306 w 21304"/>
              <a:gd name="T41" fmla="*/ 19003 h 21495"/>
              <a:gd name="T42" fmla="*/ 0 w 21304"/>
              <a:gd name="T43" fmla="*/ 0 h 21495"/>
              <a:gd name="T44" fmla="*/ 6324 w 21304"/>
              <a:gd name="T45" fmla="*/ 449752 h 21495"/>
              <a:gd name="T46" fmla="*/ 12661 w 21304"/>
              <a:gd name="T47" fmla="*/ 494102 h 21495"/>
              <a:gd name="T48" fmla="*/ 25322 w 21304"/>
              <a:gd name="T49" fmla="*/ 544797 h 21495"/>
              <a:gd name="T50" fmla="*/ 44307 w 21304"/>
              <a:gd name="T51" fmla="*/ 563799 h 21495"/>
              <a:gd name="T52" fmla="*/ 63306 w 21304"/>
              <a:gd name="T53" fmla="*/ 570113 h 21495"/>
              <a:gd name="T54" fmla="*/ 101290 w 21304"/>
              <a:gd name="T55" fmla="*/ 563799 h 21495"/>
              <a:gd name="T56" fmla="*/ 113951 w 21304"/>
              <a:gd name="T57" fmla="*/ 525794 h 21495"/>
              <a:gd name="T58" fmla="*/ 126612 w 21304"/>
              <a:gd name="T59" fmla="*/ 506760 h 21495"/>
              <a:gd name="T60" fmla="*/ 164581 w 21304"/>
              <a:gd name="T61" fmla="*/ 513105 h 21495"/>
              <a:gd name="T62" fmla="*/ 202565 w 21304"/>
              <a:gd name="T63" fmla="*/ 576458 h 21495"/>
              <a:gd name="T64" fmla="*/ 208903 w 21304"/>
              <a:gd name="T65" fmla="*/ 601805 h 21495"/>
              <a:gd name="T66" fmla="*/ 221564 w 21304"/>
              <a:gd name="T67" fmla="*/ 620808 h 21495"/>
              <a:gd name="T68" fmla="*/ 215226 w 21304"/>
              <a:gd name="T69" fmla="*/ 608119 h 21495"/>
              <a:gd name="T70" fmla="*/ 215226 w 21304"/>
              <a:gd name="T71" fmla="*/ 608119 h 214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304" h="21495">
                <a:moveTo>
                  <a:pt x="15282" y="19841"/>
                </a:moveTo>
                <a:cubicBezTo>
                  <a:pt x="15432" y="20014"/>
                  <a:pt x="15661" y="20931"/>
                  <a:pt x="16631" y="21288"/>
                </a:cubicBezTo>
                <a:cubicBezTo>
                  <a:pt x="17001" y="21424"/>
                  <a:pt x="17530" y="21426"/>
                  <a:pt x="17979" y="21495"/>
                </a:cubicBezTo>
                <a:cubicBezTo>
                  <a:pt x="19028" y="21426"/>
                  <a:pt x="20312" y="21600"/>
                  <a:pt x="21125" y="21288"/>
                </a:cubicBezTo>
                <a:cubicBezTo>
                  <a:pt x="21600" y="21106"/>
                  <a:pt x="21019" y="20698"/>
                  <a:pt x="20676" y="20461"/>
                </a:cubicBezTo>
                <a:cubicBezTo>
                  <a:pt x="20376" y="20255"/>
                  <a:pt x="19710" y="20224"/>
                  <a:pt x="19328" y="20048"/>
                </a:cubicBezTo>
                <a:cubicBezTo>
                  <a:pt x="17895" y="19389"/>
                  <a:pt x="18030" y="19159"/>
                  <a:pt x="17080" y="18395"/>
                </a:cubicBezTo>
                <a:cubicBezTo>
                  <a:pt x="16812" y="18179"/>
                  <a:pt x="16423" y="17997"/>
                  <a:pt x="16181" y="17775"/>
                </a:cubicBezTo>
                <a:cubicBezTo>
                  <a:pt x="15969" y="17580"/>
                  <a:pt x="15944" y="17349"/>
                  <a:pt x="15732" y="17155"/>
                </a:cubicBezTo>
                <a:cubicBezTo>
                  <a:pt x="14110" y="15663"/>
                  <a:pt x="15510" y="17519"/>
                  <a:pt x="13934" y="15708"/>
                </a:cubicBezTo>
                <a:cubicBezTo>
                  <a:pt x="13582" y="15303"/>
                  <a:pt x="13561" y="14830"/>
                  <a:pt x="13035" y="14468"/>
                </a:cubicBezTo>
                <a:cubicBezTo>
                  <a:pt x="12735" y="14261"/>
                  <a:pt x="12355" y="14075"/>
                  <a:pt x="12136" y="13848"/>
                </a:cubicBezTo>
                <a:cubicBezTo>
                  <a:pt x="11751" y="13449"/>
                  <a:pt x="11537" y="13021"/>
                  <a:pt x="11237" y="12608"/>
                </a:cubicBezTo>
                <a:cubicBezTo>
                  <a:pt x="10769" y="11961"/>
                  <a:pt x="10314" y="11154"/>
                  <a:pt x="8990" y="10747"/>
                </a:cubicBezTo>
                <a:lnTo>
                  <a:pt x="7641" y="10334"/>
                </a:lnTo>
                <a:cubicBezTo>
                  <a:pt x="7341" y="10127"/>
                  <a:pt x="6984" y="9936"/>
                  <a:pt x="6742" y="9714"/>
                </a:cubicBezTo>
                <a:cubicBezTo>
                  <a:pt x="5312" y="8399"/>
                  <a:pt x="6944" y="6514"/>
                  <a:pt x="7192" y="5374"/>
                </a:cubicBezTo>
                <a:cubicBezTo>
                  <a:pt x="7371" y="4548"/>
                  <a:pt x="7491" y="3720"/>
                  <a:pt x="7641" y="2894"/>
                </a:cubicBezTo>
                <a:cubicBezTo>
                  <a:pt x="7491" y="2342"/>
                  <a:pt x="7682" y="1748"/>
                  <a:pt x="7192" y="1240"/>
                </a:cubicBezTo>
                <a:cubicBezTo>
                  <a:pt x="6999" y="1041"/>
                  <a:pt x="6267" y="1131"/>
                  <a:pt x="5843" y="1033"/>
                </a:cubicBezTo>
                <a:cubicBezTo>
                  <a:pt x="5360" y="922"/>
                  <a:pt x="4988" y="721"/>
                  <a:pt x="4495" y="620"/>
                </a:cubicBezTo>
                <a:cubicBezTo>
                  <a:pt x="3088" y="333"/>
                  <a:pt x="1494" y="172"/>
                  <a:pt x="0" y="0"/>
                </a:cubicBezTo>
                <a:cubicBezTo>
                  <a:pt x="150" y="4891"/>
                  <a:pt x="177" y="9784"/>
                  <a:pt x="449" y="14674"/>
                </a:cubicBezTo>
                <a:cubicBezTo>
                  <a:pt x="477" y="15161"/>
                  <a:pt x="725" y="15641"/>
                  <a:pt x="899" y="16121"/>
                </a:cubicBezTo>
                <a:cubicBezTo>
                  <a:pt x="949" y="16260"/>
                  <a:pt x="1412" y="17508"/>
                  <a:pt x="1798" y="17775"/>
                </a:cubicBezTo>
                <a:cubicBezTo>
                  <a:pt x="2150" y="18018"/>
                  <a:pt x="2617" y="18232"/>
                  <a:pt x="3146" y="18395"/>
                </a:cubicBezTo>
                <a:cubicBezTo>
                  <a:pt x="3541" y="18515"/>
                  <a:pt x="4045" y="18532"/>
                  <a:pt x="4495" y="18601"/>
                </a:cubicBezTo>
                <a:cubicBezTo>
                  <a:pt x="5394" y="18532"/>
                  <a:pt x="6506" y="18671"/>
                  <a:pt x="7192" y="18395"/>
                </a:cubicBezTo>
                <a:cubicBezTo>
                  <a:pt x="7905" y="18108"/>
                  <a:pt x="7565" y="17517"/>
                  <a:pt x="8091" y="17155"/>
                </a:cubicBezTo>
                <a:lnTo>
                  <a:pt x="8990" y="16534"/>
                </a:lnTo>
                <a:cubicBezTo>
                  <a:pt x="9889" y="16603"/>
                  <a:pt x="10940" y="16501"/>
                  <a:pt x="11686" y="16741"/>
                </a:cubicBezTo>
                <a:cubicBezTo>
                  <a:pt x="12218" y="16912"/>
                  <a:pt x="14017" y="18359"/>
                  <a:pt x="14383" y="18808"/>
                </a:cubicBezTo>
                <a:cubicBezTo>
                  <a:pt x="14600" y="19074"/>
                  <a:pt x="14589" y="19374"/>
                  <a:pt x="14833" y="19635"/>
                </a:cubicBezTo>
                <a:cubicBezTo>
                  <a:pt x="15046" y="19863"/>
                  <a:pt x="15490" y="20033"/>
                  <a:pt x="15732" y="20255"/>
                </a:cubicBezTo>
                <a:cubicBezTo>
                  <a:pt x="15944" y="20450"/>
                  <a:pt x="15132" y="19669"/>
                  <a:pt x="15282" y="19841"/>
                </a:cubicBezTo>
                <a:close/>
                <a:moveTo>
                  <a:pt x="15282" y="19841"/>
                </a:move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Rectangle 44"/>
          <p:cNvSpPr>
            <a:spLocks/>
          </p:cNvSpPr>
          <p:nvPr/>
        </p:nvSpPr>
        <p:spPr bwMode="auto">
          <a:xfrm>
            <a:off x="6680200" y="6375400"/>
            <a:ext cx="2171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  <a:ea typeface="ＭＳ Ｐゴシック" charset="-128"/>
                <a:sym typeface="Arial" charset="0"/>
              </a:rPr>
              <a:t>Source: Kevin Weiner </a:t>
            </a:r>
          </a:p>
        </p:txBody>
      </p:sp>
      <p:sp>
        <p:nvSpPr>
          <p:cNvPr id="29714" name="Line 38"/>
          <p:cNvSpPr>
            <a:spLocks noChangeShapeType="1"/>
          </p:cNvSpPr>
          <p:nvPr/>
        </p:nvSpPr>
        <p:spPr bwMode="auto">
          <a:xfrm rot="10800000" flipH="1">
            <a:off x="762000" y="3090862"/>
            <a:ext cx="228600" cy="22860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TextBox 46"/>
          <p:cNvSpPr txBox="1">
            <a:spLocks noChangeArrowheads="1"/>
          </p:cNvSpPr>
          <p:nvPr/>
        </p:nvSpPr>
        <p:spPr bwMode="auto">
          <a:xfrm>
            <a:off x="76200" y="3319462"/>
            <a:ext cx="114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100">
                <a:latin typeface="Arial" charset="0"/>
                <a:ea typeface="ヒラギノ明朝 ProN W3" charset="-128"/>
                <a:sym typeface="Times New Roman" charset="0"/>
              </a:rPr>
              <a:t>Ear canal </a:t>
            </a:r>
            <a:r>
              <a:rPr lang="en-US" altLang="x-none" sz="1100">
                <a:latin typeface="Arial Bold" charset="0"/>
                <a:ea typeface="ヒラギノ明朝 ProN W3" charset="-128"/>
                <a:sym typeface="Arial Bold" charset="0"/>
              </a:rPr>
              <a:t>susceptibility</a:t>
            </a:r>
            <a:r>
              <a:rPr lang="en-US" altLang="x-none" sz="1100">
                <a:solidFill>
                  <a:srgbClr val="FFD203"/>
                </a:solidFill>
                <a:latin typeface="Arial Bold" charset="0"/>
                <a:ea typeface="ヒラギノ明朝 ProN W3" charset="-128"/>
                <a:sym typeface="Arial Bold" charset="0"/>
              </a:rPr>
              <a:t> </a:t>
            </a:r>
            <a:r>
              <a:rPr lang="en-US" altLang="x-none" sz="1100">
                <a:latin typeface="Arial" charset="0"/>
                <a:ea typeface="ヒラギノ明朝 ProN W3" charset="-128"/>
                <a:sym typeface="Times New Roman" charset="0"/>
              </a:rPr>
              <a:t> artifact</a:t>
            </a:r>
          </a:p>
        </p:txBody>
      </p:sp>
      <p:sp>
        <p:nvSpPr>
          <p:cNvPr id="29716" name="TextBox 47"/>
          <p:cNvSpPr txBox="1">
            <a:spLocks noChangeArrowheads="1"/>
          </p:cNvSpPr>
          <p:nvPr/>
        </p:nvSpPr>
        <p:spPr bwMode="auto">
          <a:xfrm>
            <a:off x="457200" y="4843462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100">
                <a:latin typeface="Arial" charset="0"/>
                <a:ea typeface="ヒラギノ明朝 ProN W3" charset="-128"/>
                <a:sym typeface="Times New Roman" charset="0"/>
              </a:rPr>
              <a:t>Draining vein</a:t>
            </a:r>
          </a:p>
        </p:txBody>
      </p:sp>
      <p:sp>
        <p:nvSpPr>
          <p:cNvPr id="29717" name="Line 38"/>
          <p:cNvSpPr>
            <a:spLocks noChangeShapeType="1"/>
          </p:cNvSpPr>
          <p:nvPr/>
        </p:nvSpPr>
        <p:spPr bwMode="auto">
          <a:xfrm rot="10800000" flipH="1">
            <a:off x="2514600" y="3090862"/>
            <a:ext cx="228600" cy="22860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Line 38"/>
          <p:cNvSpPr>
            <a:spLocks noChangeShapeType="1"/>
          </p:cNvSpPr>
          <p:nvPr/>
        </p:nvSpPr>
        <p:spPr bwMode="auto">
          <a:xfrm rot="10800000" flipH="1">
            <a:off x="4419600" y="3090862"/>
            <a:ext cx="228600" cy="22860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Line 38"/>
          <p:cNvSpPr>
            <a:spLocks noChangeShapeType="1"/>
          </p:cNvSpPr>
          <p:nvPr/>
        </p:nvSpPr>
        <p:spPr bwMode="auto">
          <a:xfrm rot="10800000" flipH="1">
            <a:off x="6400800" y="3014662"/>
            <a:ext cx="228600" cy="22860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Line 35"/>
          <p:cNvSpPr>
            <a:spLocks noChangeShapeType="1"/>
          </p:cNvSpPr>
          <p:nvPr/>
        </p:nvSpPr>
        <p:spPr bwMode="auto">
          <a:xfrm rot="10800000" flipH="1">
            <a:off x="4800600" y="4233862"/>
            <a:ext cx="533400" cy="45720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Line 36"/>
          <p:cNvSpPr>
            <a:spLocks noChangeShapeType="1"/>
          </p:cNvSpPr>
          <p:nvPr/>
        </p:nvSpPr>
        <p:spPr bwMode="auto">
          <a:xfrm rot="10800000" flipH="1">
            <a:off x="6781800" y="4233862"/>
            <a:ext cx="533400" cy="45720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2" name="Line 37"/>
          <p:cNvSpPr>
            <a:spLocks noChangeShapeType="1"/>
          </p:cNvSpPr>
          <p:nvPr/>
        </p:nvSpPr>
        <p:spPr bwMode="auto">
          <a:xfrm rot="10800000" flipH="1">
            <a:off x="2819400" y="4233862"/>
            <a:ext cx="533400" cy="45720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3" name="Line 38"/>
          <p:cNvSpPr>
            <a:spLocks noChangeShapeType="1"/>
          </p:cNvSpPr>
          <p:nvPr/>
        </p:nvSpPr>
        <p:spPr bwMode="auto">
          <a:xfrm rot="10800000" flipH="1">
            <a:off x="1066800" y="4386262"/>
            <a:ext cx="533400" cy="45720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73BEE4-3CBC-384F-87A7-244D2A5AE081}" type="slidenum">
              <a:rPr lang="en-US" altLang="x-none" sz="1200">
                <a:solidFill>
                  <a:srgbClr val="898989"/>
                </a:solidFill>
                <a:ea typeface="ＭＳ Ｐゴシック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x-none" sz="1200">
              <a:solidFill>
                <a:srgbClr val="898989"/>
              </a:solidFill>
              <a:ea typeface="ＭＳ Ｐゴシック" charset="-128"/>
            </a:endParaRPr>
          </a:p>
        </p:txBody>
      </p:sp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803400"/>
            <a:ext cx="5003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16100"/>
            <a:ext cx="3098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/>
          </p:cNvSpPr>
          <p:nvPr/>
        </p:nvSpPr>
        <p:spPr bwMode="auto">
          <a:xfrm>
            <a:off x="400050" y="920750"/>
            <a:ext cx="8343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Arial" charset="0"/>
                <a:ea typeface="ＭＳ Ｐゴシック" charset="-128"/>
                <a:sym typeface="Arial" charset="0"/>
              </a:rPr>
              <a:t>Larger voxels produce more spatial distortions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latin typeface="Arial" charset="0"/>
                <a:ea typeface="ＭＳ Ｐゴシック" charset="-128"/>
                <a:sym typeface="Arial" charset="0"/>
              </a:rPr>
              <a:t>less measurable voxels in the anterior temporal lobe</a:t>
            </a:r>
          </a:p>
        </p:txBody>
      </p:sp>
      <p:sp>
        <p:nvSpPr>
          <p:cNvPr id="30725" name="Rectangle 4"/>
          <p:cNvSpPr>
            <a:spLocks/>
          </p:cNvSpPr>
          <p:nvPr/>
        </p:nvSpPr>
        <p:spPr bwMode="auto">
          <a:xfrm>
            <a:off x="1574800" y="5092700"/>
            <a:ext cx="5729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rgbClr val="676767"/>
                </a:solidFill>
                <a:latin typeface="Arial" charset="0"/>
                <a:ea typeface="ＭＳ Ｐゴシック" charset="-128"/>
                <a:sym typeface="Arial" charset="0"/>
              </a:rPr>
              <a:t>High resolution 1.8 mm isotropic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latin typeface="Arial" charset="0"/>
                <a:ea typeface="ＭＳ Ｐゴシック" charset="-128"/>
                <a:sym typeface="Arial" charset="0"/>
              </a:rPr>
              <a:t>Standard resolution 3.125 x 3.125 x3 mm</a:t>
            </a:r>
          </a:p>
        </p:txBody>
      </p:sp>
      <p:sp>
        <p:nvSpPr>
          <p:cNvPr id="30726" name="Rectangle 5"/>
          <p:cNvSpPr>
            <a:spLocks/>
          </p:cNvSpPr>
          <p:nvPr/>
        </p:nvSpPr>
        <p:spPr bwMode="auto">
          <a:xfrm>
            <a:off x="6680200" y="6375400"/>
            <a:ext cx="2171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sym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Arial" charset="0"/>
                <a:ea typeface="ＭＳ Ｐゴシック" charset="-128"/>
                <a:sym typeface="Arial" charset="0"/>
              </a:rPr>
              <a:t>Source: Kevin Weiner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drift: </a:t>
            </a:r>
            <a:r>
              <a:rPr lang="en-US" altLang="x-none" sz="2100" dirty="0">
                <a:solidFill>
                  <a:srgbClr val="FFC40B"/>
                </a:solidFill>
              </a:rPr>
              <a:t>remove trend line</a:t>
            </a:r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(magnet/coil): </a:t>
            </a:r>
            <a:r>
              <a:rPr lang="en-US" altLang="x-none" sz="2100" dirty="0">
                <a:solidFill>
                  <a:srgbClr val="FFC40B"/>
                </a:solidFill>
              </a:rPr>
              <a:t>better equipment</a:t>
            </a:r>
          </a:p>
          <a:p>
            <a:pPr eaLnBrk="1" hangingPunct="1">
              <a:buFont typeface="Arial" charset="0"/>
              <a:buNone/>
            </a:pPr>
            <a:r>
              <a:rPr lang="en-US" altLang="x-none" sz="2600" dirty="0" smtClean="0">
                <a:solidFill>
                  <a:srgbClr val="C9BCF2"/>
                </a:solidFill>
              </a:rPr>
              <a:t>Physiological </a:t>
            </a:r>
            <a:r>
              <a:rPr lang="en-US" altLang="x-none" sz="2600" dirty="0">
                <a:solidFill>
                  <a:srgbClr val="C9BCF2"/>
                </a:solidFill>
              </a:rPr>
              <a:t>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</a:t>
            </a:r>
            <a:r>
              <a:rPr lang="en-US" altLang="x-none" sz="2100" dirty="0" smtClean="0"/>
              <a:t>veins: </a:t>
            </a:r>
            <a:r>
              <a:rPr lang="en-US" altLang="x-none" sz="2100" dirty="0" smtClean="0">
                <a:solidFill>
                  <a:srgbClr val="FFC40B"/>
                </a:solidFill>
              </a:rPr>
              <a:t>smaller voxels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  <p:extLst>
      <p:ext uri="{BB962C8B-B14F-4D97-AF65-F5344CB8AC3E}">
        <p14:creationId xmlns:p14="http://schemas.microsoft.com/office/powerpoint/2010/main" val="82364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2100" dirty="0" smtClean="0">
                <a:solidFill>
                  <a:srgbClr val="FFC40B"/>
                </a:solidFill>
              </a:rPr>
              <a:t>remove trend line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</a:t>
            </a:r>
            <a:r>
              <a:rPr lang="en-US" altLang="x-none" sz="2100" dirty="0" smtClean="0"/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better equipment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600" dirty="0" smtClean="0">
                <a:solidFill>
                  <a:srgbClr val="C9BCF2"/>
                </a:solidFill>
              </a:rPr>
              <a:t>Physiological </a:t>
            </a:r>
            <a:r>
              <a:rPr lang="en-US" altLang="x-none" sz="2600" dirty="0">
                <a:solidFill>
                  <a:srgbClr val="C9BCF2"/>
                </a:solidFill>
              </a:rPr>
              <a:t>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</a:t>
            </a:r>
            <a:r>
              <a:rPr lang="en-US" altLang="x-none" sz="2100" dirty="0" smtClean="0">
                <a:solidFill>
                  <a:srgbClr val="FFFFFF"/>
                </a:solidFill>
              </a:rPr>
              <a:t>veins: </a:t>
            </a:r>
            <a:r>
              <a:rPr lang="en-US" altLang="x-none" sz="2100" dirty="0">
                <a:solidFill>
                  <a:srgbClr val="FFC40B"/>
                </a:solidFill>
              </a:rPr>
              <a:t>smaller </a:t>
            </a:r>
            <a:r>
              <a:rPr lang="en-US" altLang="x-none" sz="2100" dirty="0" smtClean="0">
                <a:solidFill>
                  <a:srgbClr val="FFC40B"/>
                </a:solidFill>
              </a:rPr>
              <a:t>voxels</a:t>
            </a:r>
            <a:endParaRPr lang="en-US" altLang="x-none" sz="21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FFFFFF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 dirty="0">
                <a:solidFill>
                  <a:schemeClr val="bg1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800600" y="1320800"/>
            <a:ext cx="3822700" cy="2514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2034" y="553243"/>
            <a:ext cx="7772400" cy="6445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Physiological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457200" y="1244600"/>
            <a:ext cx="83947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40639" bIns="0"/>
          <a:lstStyle/>
          <a:p>
            <a:pPr marL="39688"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Respiration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every 4-10 sec (0.3 Hz)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moving chest distorts susceptibility</a:t>
            </a:r>
          </a:p>
          <a:p>
            <a:pPr marL="39688" eaLnBrk="1" hangingPunct="1">
              <a:defRPr/>
            </a:pPr>
            <a:endParaRPr lang="en-US" sz="2000" dirty="0">
              <a:solidFill>
                <a:srgbClr val="9C9CDF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marL="39688" eaLnBrk="1" hangingPunct="1">
              <a:defRPr/>
            </a:pPr>
            <a:r>
              <a:rPr lang="en-US" sz="2000" dirty="0">
                <a:solidFill>
                  <a:srgbClr val="9C9CD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Cardiac Cycle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every ~1 sec (0.9 Hz)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pulsing motion, blood changes</a:t>
            </a:r>
          </a:p>
          <a:p>
            <a:pPr marL="39688" eaLnBrk="1" hangingPunct="1">
              <a:defRPr/>
            </a:pPr>
            <a:endParaRPr lang="en-US" sz="2000" dirty="0">
              <a:solidFill>
                <a:srgbClr val="9C9CDF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marL="39688" eaLnBrk="1" hangingPunct="1">
              <a:defRPr/>
            </a:pPr>
            <a:r>
              <a:rPr lang="en-US" sz="2000" dirty="0">
                <a:solidFill>
                  <a:srgbClr val="9C9CD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Solutions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gating</a:t>
            </a:r>
          </a:p>
          <a:p>
            <a:pPr marL="39688" eaLnBrk="1" hangingPunct="1"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avoiding paradigms at those frequencies</a:t>
            </a:r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 t="52898" r="33229"/>
          <a:stretch>
            <a:fillRect/>
          </a:stretch>
        </p:blipFill>
        <p:spPr bwMode="auto">
          <a:xfrm>
            <a:off x="4876800" y="1414463"/>
            <a:ext cx="36576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2100" dirty="0" smtClean="0">
                <a:solidFill>
                  <a:srgbClr val="FFC40B"/>
                </a:solidFill>
              </a:rPr>
              <a:t>remove trend line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</a:t>
            </a:r>
            <a:r>
              <a:rPr lang="en-US" altLang="x-none" sz="2100" dirty="0" smtClean="0"/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better equipment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600" dirty="0" smtClean="0">
                <a:solidFill>
                  <a:srgbClr val="C9BCF2"/>
                </a:solidFill>
              </a:rPr>
              <a:t>Physiological </a:t>
            </a:r>
            <a:r>
              <a:rPr lang="en-US" altLang="x-none" sz="2600" dirty="0">
                <a:solidFill>
                  <a:srgbClr val="C9BCF2"/>
                </a:solidFill>
              </a:rPr>
              <a:t>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</a:t>
            </a:r>
            <a:r>
              <a:rPr lang="en-US" altLang="x-none" sz="2100" dirty="0" smtClean="0">
                <a:solidFill>
                  <a:srgbClr val="FFFFFF"/>
                </a:solidFill>
              </a:rPr>
              <a:t>veins: </a:t>
            </a:r>
            <a:r>
              <a:rPr lang="en-US" altLang="x-none" sz="2100" dirty="0">
                <a:solidFill>
                  <a:srgbClr val="FFC40B"/>
                </a:solidFill>
              </a:rPr>
              <a:t>smaller </a:t>
            </a:r>
            <a:r>
              <a:rPr lang="en-US" altLang="x-none" sz="2100" dirty="0" smtClean="0">
                <a:solidFill>
                  <a:srgbClr val="FFC40B"/>
                </a:solidFill>
              </a:rPr>
              <a:t>voxels</a:t>
            </a:r>
            <a:endParaRPr lang="en-US" altLang="x-none" sz="21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FFFFFF"/>
                </a:solidFill>
              </a:rPr>
              <a:t>Physiological noise (breathing, pulsation</a:t>
            </a:r>
            <a:r>
              <a:rPr lang="en-US" altLang="x-none" sz="2100" dirty="0" smtClean="0">
                <a:solidFill>
                  <a:srgbClr val="FFFFFF"/>
                </a:solidFill>
              </a:rPr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gating/short TR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chemeClr val="bg1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  <p:extLst>
      <p:ext uri="{BB962C8B-B14F-4D97-AF65-F5344CB8AC3E}">
        <p14:creationId xmlns:p14="http://schemas.microsoft.com/office/powerpoint/2010/main" val="28668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2100" dirty="0" smtClean="0">
                <a:solidFill>
                  <a:srgbClr val="FFC40B"/>
                </a:solidFill>
              </a:rPr>
              <a:t>remove trend line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</a:t>
            </a:r>
            <a:r>
              <a:rPr lang="en-US" altLang="x-none" sz="2100" dirty="0" smtClean="0"/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better equipment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600" dirty="0" smtClean="0">
                <a:solidFill>
                  <a:srgbClr val="C9BCF2"/>
                </a:solidFill>
              </a:rPr>
              <a:t>Physiological </a:t>
            </a:r>
            <a:r>
              <a:rPr lang="en-US" altLang="x-none" sz="2600" dirty="0">
                <a:solidFill>
                  <a:srgbClr val="C9BCF2"/>
                </a:solidFill>
              </a:rPr>
              <a:t>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</a:t>
            </a:r>
            <a:r>
              <a:rPr lang="en-US" altLang="x-none" sz="2100" dirty="0" smtClean="0">
                <a:solidFill>
                  <a:srgbClr val="FFFFFF"/>
                </a:solidFill>
              </a:rPr>
              <a:t>veins: </a:t>
            </a:r>
            <a:r>
              <a:rPr lang="en-US" altLang="x-none" sz="2100" dirty="0">
                <a:solidFill>
                  <a:srgbClr val="FFC40B"/>
                </a:solidFill>
              </a:rPr>
              <a:t>smaller </a:t>
            </a:r>
            <a:r>
              <a:rPr lang="en-US" altLang="x-none" sz="2100" dirty="0" smtClean="0">
                <a:solidFill>
                  <a:srgbClr val="FFC40B"/>
                </a:solidFill>
              </a:rPr>
              <a:t>voxels</a:t>
            </a:r>
            <a:endParaRPr lang="en-US" altLang="x-none" sz="21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FFFFFF"/>
                </a:solidFill>
              </a:rPr>
              <a:t>Physiological noise (breathing, pulsation</a:t>
            </a:r>
            <a:r>
              <a:rPr lang="en-US" altLang="x-none" sz="2100" dirty="0" smtClean="0">
                <a:solidFill>
                  <a:srgbClr val="FFFFFF"/>
                </a:solidFill>
              </a:rPr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gating/short TR</a:t>
            </a:r>
          </a:p>
          <a:p>
            <a:pPr marL="823913" lvl="1" eaLnBrk="1" hangingPunct="1"/>
            <a:r>
              <a:rPr lang="en-US" altLang="x-none" sz="2100" dirty="0" smtClean="0"/>
              <a:t>Motion</a:t>
            </a:r>
            <a:endParaRPr lang="en-US" altLang="x-none" sz="2100" dirty="0" smtClean="0"/>
          </a:p>
          <a:p>
            <a:pPr marL="823913" lvl="1" eaLnBrk="1" hangingPunct="1"/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chemeClr val="bg1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</a:t>
            </a:r>
            <a:r>
              <a:rPr lang="en-US" altLang="x-none" sz="2100" dirty="0" smtClean="0">
                <a:solidFill>
                  <a:srgbClr val="000000"/>
                </a:solidFill>
              </a:rPr>
              <a:t>task)Mot</a:t>
            </a:r>
            <a:endParaRPr lang="en-US" altLang="x-none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3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73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/>
          </p:cNvSpPr>
          <p:nvPr/>
        </p:nvSpPr>
        <p:spPr bwMode="auto">
          <a:xfrm>
            <a:off x="671513" y="3998913"/>
            <a:ext cx="2235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Head Vise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x-none" sz="1400">
              <a:ea typeface="ＭＳ Ｐゴシック" charset="-128"/>
            </a:endParaRP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3886200" y="5283200"/>
            <a:ext cx="1308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Bite Bar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184150" y="5740400"/>
            <a:ext cx="86550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solidFill>
                  <a:srgbClr val="CECEEF"/>
                </a:solidFill>
                <a:latin typeface="Comic Sans MS" charset="0"/>
                <a:ea typeface="ＭＳ Ｐゴシック" charset="-128"/>
                <a:sym typeface="Comic Sans MS" charset="0"/>
              </a:rPr>
              <a:t>Often a whack of foam padding works just as well as </a:t>
            </a:r>
            <a:r>
              <a:rPr lang="en-US" altLang="x-none" sz="2000" smtClean="0">
                <a:solidFill>
                  <a:srgbClr val="CECEEF"/>
                </a:solidFill>
                <a:latin typeface="Comic Sans MS" charset="0"/>
                <a:ea typeface="ＭＳ Ｐゴシック" charset="-128"/>
                <a:sym typeface="Comic Sans MS" charset="0"/>
              </a:rPr>
              <a:t>train </a:t>
            </a:r>
            <a:r>
              <a:rPr lang="en-US" altLang="x-none" sz="2000">
                <a:solidFill>
                  <a:srgbClr val="CECEEF"/>
                </a:solidFill>
                <a:latin typeface="Comic Sans MS" charset="0"/>
                <a:ea typeface="ＭＳ Ｐゴシック" charset="-128"/>
                <a:sym typeface="Comic Sans MS" charset="0"/>
              </a:rPr>
              <a:t>subjects to stay in a scanner simulator</a:t>
            </a:r>
          </a:p>
        </p:txBody>
      </p:sp>
      <p:pic>
        <p:nvPicPr>
          <p:cNvPr id="4301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55103" r="20287" b="7083"/>
          <a:stretch>
            <a:fillRect/>
          </a:stretch>
        </p:blipFill>
        <p:spPr bwMode="auto">
          <a:xfrm>
            <a:off x="6443663" y="3606800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55104" r="56876" b="7082"/>
          <a:stretch>
            <a:fillRect/>
          </a:stretch>
        </p:blipFill>
        <p:spPr bwMode="auto">
          <a:xfrm>
            <a:off x="6161087" y="1276351"/>
            <a:ext cx="2232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/>
          <p:cNvSpPr>
            <a:spLocks/>
          </p:cNvSpPr>
          <p:nvPr/>
        </p:nvSpPr>
        <p:spPr bwMode="auto">
          <a:xfrm>
            <a:off x="6372225" y="2814638"/>
            <a:ext cx="195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Vacuum Pack</a:t>
            </a:r>
          </a:p>
        </p:txBody>
      </p:sp>
      <p:sp>
        <p:nvSpPr>
          <p:cNvPr id="43018" name="Rectangle 10"/>
          <p:cNvSpPr>
            <a:spLocks/>
          </p:cNvSpPr>
          <p:nvPr/>
        </p:nvSpPr>
        <p:spPr bwMode="auto">
          <a:xfrm>
            <a:off x="6084888" y="5407025"/>
            <a:ext cx="252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Thermoplastic mask</a:t>
            </a:r>
          </a:p>
        </p:txBody>
      </p:sp>
      <p:sp>
        <p:nvSpPr>
          <p:cNvPr id="43019" name="Rectangle 11"/>
          <p:cNvSpPr>
            <a:spLocks/>
          </p:cNvSpPr>
          <p:nvPr/>
        </p:nvSpPr>
        <p:spPr bwMode="auto">
          <a:xfrm>
            <a:off x="7277100" y="6553200"/>
            <a:ext cx="185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ea typeface="ＭＳ Ｐゴシック" charset="-128"/>
              </a:rPr>
              <a:t>Source: Jody Culham</a:t>
            </a: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43847" y="546894"/>
            <a:ext cx="7924800" cy="735013"/>
          </a:xfrm>
        </p:spPr>
        <p:txBody>
          <a:bodyPr rIns="142874"/>
          <a:lstStyle/>
          <a:p>
            <a:pPr indent="0" eaLnBrk="1" hangingPunct="1"/>
            <a:r>
              <a:rPr lang="en-US" altLang="x-none" sz="28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Reduce motion during scan by </a:t>
            </a:r>
            <a:r>
              <a:rPr lang="en-US" altLang="x-none" sz="28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  <a:t/>
            </a:r>
            <a:br>
              <a:rPr lang="en-US" altLang="x-none" sz="28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</a:br>
            <a:r>
              <a:rPr lang="en-US" altLang="x-none" sz="28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  <a:t>restraining </a:t>
            </a:r>
            <a:r>
              <a:rPr lang="en-US" altLang="x-none" sz="28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the subject</a:t>
            </a:r>
            <a:r>
              <a:rPr lang="en-US" altLang="en-US" sz="28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’</a:t>
            </a:r>
            <a:r>
              <a:rPr lang="en-US" altLang="x-none" sz="28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s head. </a:t>
            </a:r>
            <a:endParaRPr lang="en-US" altLang="x-none" sz="2800" dirty="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46200"/>
          </a:xfrm>
        </p:spPr>
        <p:txBody>
          <a:bodyPr rIns="142874"/>
          <a:lstStyle/>
          <a:p>
            <a:pPr indent="0" eaLnBrk="1" hangingPunct="1"/>
            <a:r>
              <a:rPr lang="en-US" altLang="x-none" sz="36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Post scan: </a:t>
            </a:r>
            <a:r>
              <a:rPr lang="en-US" altLang="x-none" sz="36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  <a:t/>
            </a:r>
            <a:br>
              <a:rPr lang="en-US" altLang="x-none" sz="36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</a:br>
            <a:r>
              <a:rPr lang="en-US" altLang="x-none" sz="3600" dirty="0" smtClean="0">
                <a:solidFill>
                  <a:srgbClr val="FFD203"/>
                </a:solidFill>
                <a:latin typeface="Arial Bold" charset="0"/>
                <a:sym typeface="Arial Bold" charset="0"/>
              </a:rPr>
              <a:t>Run </a:t>
            </a:r>
            <a:r>
              <a:rPr lang="en-US" altLang="x-none" sz="3600" dirty="0">
                <a:solidFill>
                  <a:srgbClr val="FFD203"/>
                </a:solidFill>
                <a:latin typeface="Arial Bold" charset="0"/>
                <a:sym typeface="Arial Bold" charset="0"/>
              </a:rPr>
              <a:t>motion correction algorithm</a:t>
            </a:r>
            <a:endParaRPr lang="en-US" altLang="x-none" sz="3600" dirty="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24631"/>
            <a:ext cx="8077200" cy="5257800"/>
          </a:xfrm>
        </p:spPr>
        <p:txBody>
          <a:bodyPr rIns="142874"/>
          <a:lstStyle/>
          <a:p>
            <a:pPr marL="387350" indent="-34290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3200">
                <a:solidFill>
                  <a:srgbClr val="C9BCF2"/>
                </a:solidFill>
              </a:rPr>
              <a:t>Aims: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800" dirty="0"/>
              <a:t>Reduce motion artifacts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800" dirty="0"/>
              <a:t>Compare/average/concatenate data across scans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endParaRPr lang="en-US" altLang="x-none" sz="2800" dirty="0"/>
          </a:p>
          <a:p>
            <a:pPr marL="387350" indent="-34290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3200" dirty="0">
                <a:solidFill>
                  <a:srgbClr val="C9BCF2"/>
                </a:solidFill>
              </a:rPr>
              <a:t>Motion correct runs from the same session: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800" dirty="0"/>
              <a:t>Motion correct within run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800" dirty="0"/>
              <a:t>Co-register between runs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ce18_run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3352" y="2048256"/>
            <a:ext cx="2843784" cy="2843784"/>
          </a:xfrm>
          <a:prstGeom prst="rect">
            <a:avLst/>
          </a:prstGeom>
        </p:spPr>
      </p:pic>
      <p:pic>
        <p:nvPicPr>
          <p:cNvPr id="14" name="slice18_run2_MC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9744" y="2048256"/>
            <a:ext cx="2843784" cy="2843784"/>
          </a:xfrm>
          <a:prstGeom prst="rect">
            <a:avLst/>
          </a:prstGeom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1311275" y="787400"/>
            <a:ext cx="2814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Movie of the slice 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762500" y="787400"/>
            <a:ext cx="4203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Movie of the slice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after motion correction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1487488" y="5461000"/>
            <a:ext cx="6464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 b="1">
                <a:solidFill>
                  <a:srgbClr val="CFBBFE"/>
                </a:solidFill>
                <a:latin typeface="Comic Sans MS" charset="0"/>
                <a:ea typeface="ＭＳ Ｐゴシック" charset="-128"/>
                <a:sym typeface="Comic Sans MS" charset="0"/>
              </a:rPr>
              <a:t>Small motion: can correct  with motion correction algorithm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1471613" y="3916363"/>
            <a:ext cx="307975" cy="376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566738" y="4343400"/>
            <a:ext cx="130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omic Sans MS" charset="0"/>
                <a:ea typeface="ＭＳ Ｐゴシック" charset="-128"/>
                <a:sym typeface="Comic Sans MS" charset="0"/>
              </a:rPr>
              <a:t>Susceptibility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omic Sans MS" charset="0"/>
                <a:ea typeface="ＭＳ Ｐゴシック" charset="-128"/>
                <a:sym typeface="Comic Sans MS" charset="0"/>
              </a:rPr>
              <a:t>artifact</a:t>
            </a:r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 rot="-4974185">
            <a:off x="2234406" y="1978819"/>
            <a:ext cx="333375" cy="414338"/>
          </a:xfrm>
          <a:custGeom>
            <a:avLst/>
            <a:gdLst>
              <a:gd name="T0" fmla="*/ 0 w 20137"/>
              <a:gd name="T1" fmla="*/ 2147483646 h 21600"/>
              <a:gd name="T2" fmla="*/ 2147483646 w 20137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137" h="21600">
                <a:moveTo>
                  <a:pt x="0" y="21600"/>
                </a:moveTo>
                <a:cubicBezTo>
                  <a:pt x="0" y="21600"/>
                  <a:pt x="21600" y="439"/>
                  <a:pt x="2013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933450" y="15875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omic Sans MS" charset="0"/>
                <a:ea typeface="ＭＳ Ｐゴシック" charset="-128"/>
                <a:sym typeface="Comic Sans MS" charset="0"/>
              </a:rPr>
              <a:t>Blood vessel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omic Sans MS" charset="0"/>
                <a:ea typeface="ＭＳ Ｐゴシック" charset="-128"/>
                <a:sym typeface="Comic Sans MS" charset="0"/>
              </a:rPr>
              <a:t>pulsation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50081" y="622354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 sz="3600" dirty="0">
                <a:solidFill>
                  <a:srgbClr val="ABCAF0"/>
                </a:solidFill>
                <a:latin typeface="Arial Bold" charset="0"/>
                <a:sym typeface="Arial Bold" charset="0"/>
              </a:rPr>
              <a:t>Rule #1: The Fridge Rule</a:t>
            </a:r>
            <a:endParaRPr lang="en-US" altLang="x-none" sz="3600" dirty="0">
              <a:solidFill>
                <a:srgbClr val="ABCAF0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963738"/>
            <a:ext cx="6408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/>
          </p:cNvSpPr>
          <p:nvPr/>
        </p:nvSpPr>
        <p:spPr bwMode="auto">
          <a:xfrm>
            <a:off x="2020093" y="1498654"/>
            <a:ext cx="5209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6036" bIns="0">
            <a:spAutoFit/>
          </a:bodyPr>
          <a:lstStyle>
            <a:lvl1pPr marL="4445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ts val="675"/>
              </a:spcBef>
              <a:buFontTx/>
              <a:buNone/>
            </a:pPr>
            <a:r>
              <a:rPr lang="en-US" altLang="x-none" b="1" dirty="0">
                <a:solidFill>
                  <a:srgbClr val="FFC40B"/>
                </a:solidFill>
                <a:ea typeface="ＭＳ Ｐゴシック" charset="-128"/>
              </a:rPr>
              <a:t>When in doubt, throw it out!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63500" y="6489700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ea typeface="ＭＳ Ｐゴシック" charset="-128"/>
              </a:rPr>
              <a:t>Source: Jody Culham,  University of Western Ontario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/>
          </p:cNvSpPr>
          <p:nvPr/>
        </p:nvSpPr>
        <p:spPr bwMode="auto">
          <a:xfrm>
            <a:off x="1311275" y="787400"/>
            <a:ext cx="2814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Movie of the slice 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4762500" y="787400"/>
            <a:ext cx="4203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Movie of the slice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>
                <a:solidFill>
                  <a:srgbClr val="FFD203"/>
                </a:solidFill>
                <a:latin typeface="Arial Bold" charset="0"/>
                <a:ea typeface="ＭＳ Ｐゴシック" charset="-128"/>
                <a:sym typeface="Arial Bold" charset="0"/>
              </a:rPr>
              <a:t>after motion correction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1487488" y="5461000"/>
            <a:ext cx="6464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800" b="1">
                <a:solidFill>
                  <a:srgbClr val="CFBBFE"/>
                </a:solidFill>
                <a:latin typeface="Comic Sans MS" charset="0"/>
                <a:ea typeface="ＭＳ Ｐゴシック" charset="-128"/>
                <a:sym typeface="Comic Sans MS" charset="0"/>
              </a:rPr>
              <a:t>Large motion: hard to correct with motion correction algorithm</a:t>
            </a:r>
          </a:p>
        </p:txBody>
      </p:sp>
      <p:pic>
        <p:nvPicPr>
          <p:cNvPr id="7" name="slice18_run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3352" y="2048256"/>
            <a:ext cx="2843784" cy="2843784"/>
          </a:xfrm>
          <a:prstGeom prst="rect">
            <a:avLst/>
          </a:prstGeom>
        </p:spPr>
      </p:pic>
      <p:pic>
        <p:nvPicPr>
          <p:cNvPr id="8" name="slice18_run1_MC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9744" y="2048256"/>
            <a:ext cx="284378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9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005" y="382588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Motion Correction Algorithms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899" y="4571465"/>
            <a:ext cx="8964613" cy="19050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</a:pPr>
            <a:r>
              <a:rPr lang="en-US" altLang="x-none" sz="2000"/>
              <a:t>Most algorithms assume a rigid body (i.e., that brain </a:t>
            </a:r>
            <a:r>
              <a:rPr lang="en-US" altLang="x-none" sz="2000" dirty="0" err="1"/>
              <a:t>doesn</a:t>
            </a:r>
            <a:r>
              <a:rPr lang="ja-JP" altLang="en-US" sz="2000" dirty="0"/>
              <a:t>’</a:t>
            </a:r>
            <a:r>
              <a:rPr lang="en-US" altLang="ja-JP" sz="2000" dirty="0"/>
              <a:t>t deform with movement)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/>
              <a:t>Align each volume of the brain to a target volume using six parameters: three translations and three rotations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/>
              <a:t>Target volume: the functional volume that is closest in time to the anatomical image</a:t>
            </a:r>
          </a:p>
        </p:txBody>
      </p:sp>
      <p:pic>
        <p:nvPicPr>
          <p:cNvPr id="4505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2125"/>
            <a:ext cx="2952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622425"/>
            <a:ext cx="27384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2425"/>
            <a:ext cx="2298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778250" y="4029540"/>
            <a:ext cx="21605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139406" y="4257889"/>
            <a:ext cx="13858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x translation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466725" y="1982788"/>
            <a:ext cx="1588" cy="216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 rot="-5400000">
            <a:off x="-392112" y="2633663"/>
            <a:ext cx="1384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z translation</a:t>
            </a:r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1600200" y="1622425"/>
            <a:ext cx="857250" cy="196850"/>
          </a:xfrm>
          <a:custGeom>
            <a:avLst/>
            <a:gdLst>
              <a:gd name="T0" fmla="*/ 0 w 21600"/>
              <a:gd name="T1" fmla="*/ 2147483646 h 16134"/>
              <a:gd name="T2" fmla="*/ 2147483646 w 21600"/>
              <a:gd name="T3" fmla="*/ 2147483646 h 161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6134">
                <a:moveTo>
                  <a:pt x="0" y="14571"/>
                </a:moveTo>
                <a:cubicBezTo>
                  <a:pt x="6103" y="-5466"/>
                  <a:pt x="15745" y="-4768"/>
                  <a:pt x="21600" y="16134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rot="10800000" flipH="1">
            <a:off x="8602663" y="1838325"/>
            <a:ext cx="1587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8" name="Rectangle 12"/>
          <p:cNvSpPr>
            <a:spLocks/>
          </p:cNvSpPr>
          <p:nvPr/>
        </p:nvSpPr>
        <p:spPr bwMode="auto">
          <a:xfrm rot="-5400000">
            <a:off x="8158956" y="2755107"/>
            <a:ext cx="13858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y translation</a:t>
            </a:r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4403725" y="1624012"/>
            <a:ext cx="857250" cy="196850"/>
          </a:xfrm>
          <a:custGeom>
            <a:avLst/>
            <a:gdLst>
              <a:gd name="T0" fmla="*/ 0 w 21600"/>
              <a:gd name="T1" fmla="*/ 2147483646 h 16134"/>
              <a:gd name="T2" fmla="*/ 2147483646 w 21600"/>
              <a:gd name="T3" fmla="*/ 2147483646 h 161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6134">
                <a:moveTo>
                  <a:pt x="0" y="14571"/>
                </a:moveTo>
                <a:cubicBezTo>
                  <a:pt x="6103" y="-5466"/>
                  <a:pt x="15745" y="-4768"/>
                  <a:pt x="21600" y="16134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6961188" y="1625600"/>
            <a:ext cx="857250" cy="196850"/>
          </a:xfrm>
          <a:custGeom>
            <a:avLst/>
            <a:gdLst>
              <a:gd name="T0" fmla="*/ 0 w 21600"/>
              <a:gd name="T1" fmla="*/ 2147483646 h 16134"/>
              <a:gd name="T2" fmla="*/ 2147483646 w 21600"/>
              <a:gd name="T3" fmla="*/ 2147483646 h 161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6134">
                <a:moveTo>
                  <a:pt x="0" y="14571"/>
                </a:moveTo>
                <a:cubicBezTo>
                  <a:pt x="6103" y="-5466"/>
                  <a:pt x="15745" y="-4768"/>
                  <a:pt x="21600" y="16134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1666875" y="1196975"/>
            <a:ext cx="636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 dirty="0">
                <a:ea typeface="ＭＳ Ｐゴシック" charset="-128"/>
              </a:rPr>
              <a:t>pitch</a:t>
            </a:r>
          </a:p>
        </p:txBody>
      </p:sp>
      <p:sp>
        <p:nvSpPr>
          <p:cNvPr id="45072" name="Rectangle 16"/>
          <p:cNvSpPr>
            <a:spLocks/>
          </p:cNvSpPr>
          <p:nvPr/>
        </p:nvSpPr>
        <p:spPr bwMode="auto">
          <a:xfrm>
            <a:off x="4589463" y="1196975"/>
            <a:ext cx="4587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roll</a:t>
            </a:r>
          </a:p>
        </p:txBody>
      </p:sp>
      <p:sp>
        <p:nvSpPr>
          <p:cNvPr id="45073" name="Rectangle 17"/>
          <p:cNvSpPr>
            <a:spLocks/>
          </p:cNvSpPr>
          <p:nvPr/>
        </p:nvSpPr>
        <p:spPr bwMode="auto">
          <a:xfrm>
            <a:off x="7067550" y="1196975"/>
            <a:ext cx="5603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yaw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1225550" y="2039938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46083" name="AutoShape 2"/>
          <p:cNvSpPr>
            <a:spLocks/>
          </p:cNvSpPr>
          <p:nvPr/>
        </p:nvSpPr>
        <p:spPr bwMode="auto">
          <a:xfrm rot="-5400000">
            <a:off x="-53181" y="3201194"/>
            <a:ext cx="2233613" cy="396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Motion (voxels)</a:t>
            </a:r>
          </a:p>
        </p:txBody>
      </p:sp>
      <p:sp>
        <p:nvSpPr>
          <p:cNvPr id="46084" name="Freeform 3"/>
          <p:cNvSpPr>
            <a:spLocks/>
          </p:cNvSpPr>
          <p:nvPr/>
        </p:nvSpPr>
        <p:spPr bwMode="auto">
          <a:xfrm>
            <a:off x="5332413" y="4068763"/>
            <a:ext cx="1995487" cy="385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0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11270"/>
                </a:moveTo>
                <a:lnTo>
                  <a:pt x="182" y="16904"/>
                </a:lnTo>
                <a:lnTo>
                  <a:pt x="363" y="16904"/>
                </a:lnTo>
                <a:lnTo>
                  <a:pt x="545" y="19722"/>
                </a:lnTo>
                <a:lnTo>
                  <a:pt x="726" y="18783"/>
                </a:lnTo>
                <a:lnTo>
                  <a:pt x="908" y="19722"/>
                </a:lnTo>
                <a:lnTo>
                  <a:pt x="1089" y="20661"/>
                </a:lnTo>
                <a:lnTo>
                  <a:pt x="1271" y="21600"/>
                </a:lnTo>
                <a:lnTo>
                  <a:pt x="1452" y="18783"/>
                </a:lnTo>
                <a:lnTo>
                  <a:pt x="1634" y="19722"/>
                </a:lnTo>
                <a:lnTo>
                  <a:pt x="1815" y="18783"/>
                </a:lnTo>
                <a:lnTo>
                  <a:pt x="1997" y="17843"/>
                </a:lnTo>
                <a:lnTo>
                  <a:pt x="2178" y="16904"/>
                </a:lnTo>
                <a:lnTo>
                  <a:pt x="2360" y="17843"/>
                </a:lnTo>
                <a:lnTo>
                  <a:pt x="2360" y="20661"/>
                </a:lnTo>
                <a:lnTo>
                  <a:pt x="2541" y="19722"/>
                </a:lnTo>
                <a:lnTo>
                  <a:pt x="2723" y="18783"/>
                </a:lnTo>
                <a:lnTo>
                  <a:pt x="2904" y="18783"/>
                </a:lnTo>
                <a:lnTo>
                  <a:pt x="3086" y="19722"/>
                </a:lnTo>
                <a:lnTo>
                  <a:pt x="3267" y="17843"/>
                </a:lnTo>
                <a:lnTo>
                  <a:pt x="3449" y="17843"/>
                </a:lnTo>
                <a:lnTo>
                  <a:pt x="3630" y="16904"/>
                </a:lnTo>
                <a:lnTo>
                  <a:pt x="3812" y="18783"/>
                </a:lnTo>
                <a:lnTo>
                  <a:pt x="3993" y="19722"/>
                </a:lnTo>
                <a:lnTo>
                  <a:pt x="4175" y="18783"/>
                </a:lnTo>
                <a:lnTo>
                  <a:pt x="4356" y="19722"/>
                </a:lnTo>
                <a:lnTo>
                  <a:pt x="4538" y="19722"/>
                </a:lnTo>
                <a:lnTo>
                  <a:pt x="4719" y="18783"/>
                </a:lnTo>
                <a:lnTo>
                  <a:pt x="4719" y="17843"/>
                </a:lnTo>
                <a:lnTo>
                  <a:pt x="4901" y="18783"/>
                </a:lnTo>
                <a:lnTo>
                  <a:pt x="5082" y="19722"/>
                </a:lnTo>
                <a:lnTo>
                  <a:pt x="5264" y="18783"/>
                </a:lnTo>
                <a:lnTo>
                  <a:pt x="5445" y="17843"/>
                </a:lnTo>
                <a:lnTo>
                  <a:pt x="5627" y="17843"/>
                </a:lnTo>
                <a:lnTo>
                  <a:pt x="5808" y="18783"/>
                </a:lnTo>
                <a:lnTo>
                  <a:pt x="5990" y="18783"/>
                </a:lnTo>
                <a:lnTo>
                  <a:pt x="6171" y="17843"/>
                </a:lnTo>
                <a:lnTo>
                  <a:pt x="6353" y="18783"/>
                </a:lnTo>
                <a:lnTo>
                  <a:pt x="6534" y="20661"/>
                </a:lnTo>
                <a:lnTo>
                  <a:pt x="6716" y="17843"/>
                </a:lnTo>
                <a:lnTo>
                  <a:pt x="6897" y="17843"/>
                </a:lnTo>
                <a:lnTo>
                  <a:pt x="7079" y="17843"/>
                </a:lnTo>
                <a:lnTo>
                  <a:pt x="7261" y="16904"/>
                </a:lnTo>
                <a:lnTo>
                  <a:pt x="7442" y="15965"/>
                </a:lnTo>
                <a:lnTo>
                  <a:pt x="7624" y="18783"/>
                </a:lnTo>
                <a:lnTo>
                  <a:pt x="7805" y="17843"/>
                </a:lnTo>
                <a:lnTo>
                  <a:pt x="7987" y="16904"/>
                </a:lnTo>
                <a:lnTo>
                  <a:pt x="8168" y="18783"/>
                </a:lnTo>
                <a:lnTo>
                  <a:pt x="8350" y="20661"/>
                </a:lnTo>
                <a:lnTo>
                  <a:pt x="8531" y="20661"/>
                </a:lnTo>
                <a:lnTo>
                  <a:pt x="8713" y="19722"/>
                </a:lnTo>
                <a:lnTo>
                  <a:pt x="8894" y="18783"/>
                </a:lnTo>
                <a:lnTo>
                  <a:pt x="9076" y="20661"/>
                </a:lnTo>
                <a:lnTo>
                  <a:pt x="9257" y="19722"/>
                </a:lnTo>
                <a:lnTo>
                  <a:pt x="9439" y="20661"/>
                </a:lnTo>
                <a:lnTo>
                  <a:pt x="9620" y="19722"/>
                </a:lnTo>
                <a:lnTo>
                  <a:pt x="9620" y="18783"/>
                </a:lnTo>
                <a:lnTo>
                  <a:pt x="9802" y="19722"/>
                </a:lnTo>
                <a:lnTo>
                  <a:pt x="9983" y="19722"/>
                </a:lnTo>
                <a:lnTo>
                  <a:pt x="10165" y="17843"/>
                </a:lnTo>
                <a:lnTo>
                  <a:pt x="10346" y="19722"/>
                </a:lnTo>
                <a:lnTo>
                  <a:pt x="10528" y="18783"/>
                </a:lnTo>
                <a:lnTo>
                  <a:pt x="10709" y="18783"/>
                </a:lnTo>
                <a:lnTo>
                  <a:pt x="10891" y="18783"/>
                </a:lnTo>
                <a:lnTo>
                  <a:pt x="11072" y="18783"/>
                </a:lnTo>
                <a:lnTo>
                  <a:pt x="11254" y="19722"/>
                </a:lnTo>
                <a:lnTo>
                  <a:pt x="11435" y="20661"/>
                </a:lnTo>
                <a:lnTo>
                  <a:pt x="11617" y="19722"/>
                </a:lnTo>
                <a:lnTo>
                  <a:pt x="11798" y="19722"/>
                </a:lnTo>
                <a:lnTo>
                  <a:pt x="11980" y="20661"/>
                </a:lnTo>
                <a:lnTo>
                  <a:pt x="11980" y="19722"/>
                </a:lnTo>
                <a:lnTo>
                  <a:pt x="12161" y="18783"/>
                </a:lnTo>
                <a:lnTo>
                  <a:pt x="12343" y="18783"/>
                </a:lnTo>
                <a:lnTo>
                  <a:pt x="12524" y="17843"/>
                </a:lnTo>
                <a:lnTo>
                  <a:pt x="12706" y="18783"/>
                </a:lnTo>
                <a:lnTo>
                  <a:pt x="12887" y="18783"/>
                </a:lnTo>
                <a:lnTo>
                  <a:pt x="13069" y="17843"/>
                </a:lnTo>
                <a:lnTo>
                  <a:pt x="13250" y="17843"/>
                </a:lnTo>
                <a:lnTo>
                  <a:pt x="13432" y="18783"/>
                </a:lnTo>
                <a:lnTo>
                  <a:pt x="13613" y="17843"/>
                </a:lnTo>
                <a:lnTo>
                  <a:pt x="13795" y="16904"/>
                </a:lnTo>
                <a:lnTo>
                  <a:pt x="13976" y="17843"/>
                </a:lnTo>
                <a:lnTo>
                  <a:pt x="14158" y="18783"/>
                </a:lnTo>
                <a:lnTo>
                  <a:pt x="14339" y="16904"/>
                </a:lnTo>
                <a:lnTo>
                  <a:pt x="14339" y="18783"/>
                </a:lnTo>
                <a:lnTo>
                  <a:pt x="14521" y="17843"/>
                </a:lnTo>
                <a:lnTo>
                  <a:pt x="14703" y="17843"/>
                </a:lnTo>
                <a:lnTo>
                  <a:pt x="14884" y="19722"/>
                </a:lnTo>
                <a:lnTo>
                  <a:pt x="15066" y="16904"/>
                </a:lnTo>
                <a:lnTo>
                  <a:pt x="15247" y="17843"/>
                </a:lnTo>
                <a:lnTo>
                  <a:pt x="15429" y="15965"/>
                </a:lnTo>
                <a:lnTo>
                  <a:pt x="15610" y="15965"/>
                </a:lnTo>
                <a:lnTo>
                  <a:pt x="15792" y="17843"/>
                </a:lnTo>
                <a:lnTo>
                  <a:pt x="15973" y="15965"/>
                </a:lnTo>
                <a:lnTo>
                  <a:pt x="16155" y="15965"/>
                </a:lnTo>
                <a:lnTo>
                  <a:pt x="16336" y="15965"/>
                </a:lnTo>
                <a:lnTo>
                  <a:pt x="16518" y="18783"/>
                </a:lnTo>
                <a:lnTo>
                  <a:pt x="16699" y="15026"/>
                </a:lnTo>
                <a:lnTo>
                  <a:pt x="16881" y="16904"/>
                </a:lnTo>
                <a:lnTo>
                  <a:pt x="16881" y="17843"/>
                </a:lnTo>
                <a:lnTo>
                  <a:pt x="17062" y="15965"/>
                </a:lnTo>
                <a:lnTo>
                  <a:pt x="17244" y="14087"/>
                </a:lnTo>
                <a:lnTo>
                  <a:pt x="17425" y="15026"/>
                </a:lnTo>
                <a:lnTo>
                  <a:pt x="17607" y="14087"/>
                </a:lnTo>
                <a:lnTo>
                  <a:pt x="17788" y="17843"/>
                </a:lnTo>
                <a:lnTo>
                  <a:pt x="17970" y="16904"/>
                </a:lnTo>
                <a:lnTo>
                  <a:pt x="18151" y="15026"/>
                </a:lnTo>
                <a:lnTo>
                  <a:pt x="18333" y="15965"/>
                </a:lnTo>
                <a:lnTo>
                  <a:pt x="18514" y="16904"/>
                </a:lnTo>
                <a:lnTo>
                  <a:pt x="18696" y="16904"/>
                </a:lnTo>
                <a:lnTo>
                  <a:pt x="18877" y="16904"/>
                </a:lnTo>
                <a:lnTo>
                  <a:pt x="19059" y="17843"/>
                </a:lnTo>
                <a:lnTo>
                  <a:pt x="19422" y="16904"/>
                </a:lnTo>
                <a:lnTo>
                  <a:pt x="19240" y="16904"/>
                </a:lnTo>
                <a:lnTo>
                  <a:pt x="19422" y="16904"/>
                </a:lnTo>
                <a:lnTo>
                  <a:pt x="19603" y="17843"/>
                </a:lnTo>
                <a:lnTo>
                  <a:pt x="19785" y="16904"/>
                </a:lnTo>
                <a:lnTo>
                  <a:pt x="19966" y="15965"/>
                </a:lnTo>
                <a:lnTo>
                  <a:pt x="20148" y="15965"/>
                </a:lnTo>
                <a:lnTo>
                  <a:pt x="20329" y="15965"/>
                </a:lnTo>
                <a:lnTo>
                  <a:pt x="20511" y="17843"/>
                </a:lnTo>
                <a:lnTo>
                  <a:pt x="20692" y="2817"/>
                </a:lnTo>
                <a:lnTo>
                  <a:pt x="20874" y="0"/>
                </a:lnTo>
                <a:lnTo>
                  <a:pt x="21055" y="11270"/>
                </a:lnTo>
                <a:lnTo>
                  <a:pt x="21237" y="15965"/>
                </a:lnTo>
                <a:lnTo>
                  <a:pt x="21418" y="16904"/>
                </a:lnTo>
                <a:lnTo>
                  <a:pt x="21600" y="15965"/>
                </a:lnTo>
                <a:lnTo>
                  <a:pt x="21600" y="16904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Freeform 4"/>
          <p:cNvSpPr>
            <a:spLocks/>
          </p:cNvSpPr>
          <p:nvPr/>
        </p:nvSpPr>
        <p:spPr bwMode="auto">
          <a:xfrm>
            <a:off x="5332413" y="4017963"/>
            <a:ext cx="2028825" cy="4365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7477"/>
                </a:moveTo>
                <a:lnTo>
                  <a:pt x="179" y="18277"/>
                </a:lnTo>
                <a:lnTo>
                  <a:pt x="357" y="17446"/>
                </a:lnTo>
                <a:lnTo>
                  <a:pt x="536" y="20769"/>
                </a:lnTo>
                <a:lnTo>
                  <a:pt x="714" y="18277"/>
                </a:lnTo>
                <a:lnTo>
                  <a:pt x="893" y="19938"/>
                </a:lnTo>
                <a:lnTo>
                  <a:pt x="1071" y="20769"/>
                </a:lnTo>
                <a:lnTo>
                  <a:pt x="1250" y="21600"/>
                </a:lnTo>
                <a:lnTo>
                  <a:pt x="1428" y="19938"/>
                </a:lnTo>
                <a:lnTo>
                  <a:pt x="1607" y="20769"/>
                </a:lnTo>
                <a:lnTo>
                  <a:pt x="1785" y="19108"/>
                </a:lnTo>
                <a:lnTo>
                  <a:pt x="1964" y="17446"/>
                </a:lnTo>
                <a:lnTo>
                  <a:pt x="2142" y="17446"/>
                </a:lnTo>
                <a:lnTo>
                  <a:pt x="2321" y="18277"/>
                </a:lnTo>
                <a:lnTo>
                  <a:pt x="2321" y="19938"/>
                </a:lnTo>
                <a:lnTo>
                  <a:pt x="2499" y="19938"/>
                </a:lnTo>
                <a:lnTo>
                  <a:pt x="2678" y="19108"/>
                </a:lnTo>
                <a:lnTo>
                  <a:pt x="2856" y="19108"/>
                </a:lnTo>
                <a:lnTo>
                  <a:pt x="3035" y="19938"/>
                </a:lnTo>
                <a:lnTo>
                  <a:pt x="3213" y="18277"/>
                </a:lnTo>
                <a:lnTo>
                  <a:pt x="3392" y="17446"/>
                </a:lnTo>
                <a:lnTo>
                  <a:pt x="3570" y="17446"/>
                </a:lnTo>
                <a:lnTo>
                  <a:pt x="3749" y="18277"/>
                </a:lnTo>
                <a:lnTo>
                  <a:pt x="3927" y="18277"/>
                </a:lnTo>
                <a:lnTo>
                  <a:pt x="4106" y="17446"/>
                </a:lnTo>
                <a:lnTo>
                  <a:pt x="4284" y="19108"/>
                </a:lnTo>
                <a:lnTo>
                  <a:pt x="4463" y="19108"/>
                </a:lnTo>
                <a:lnTo>
                  <a:pt x="4641" y="19108"/>
                </a:lnTo>
                <a:lnTo>
                  <a:pt x="4641" y="17446"/>
                </a:lnTo>
                <a:lnTo>
                  <a:pt x="4820" y="19108"/>
                </a:lnTo>
                <a:lnTo>
                  <a:pt x="4998" y="19108"/>
                </a:lnTo>
                <a:lnTo>
                  <a:pt x="5177" y="18277"/>
                </a:lnTo>
                <a:lnTo>
                  <a:pt x="5355" y="17446"/>
                </a:lnTo>
                <a:lnTo>
                  <a:pt x="5534" y="17446"/>
                </a:lnTo>
                <a:lnTo>
                  <a:pt x="5712" y="17446"/>
                </a:lnTo>
                <a:lnTo>
                  <a:pt x="5891" y="17446"/>
                </a:lnTo>
                <a:lnTo>
                  <a:pt x="6069" y="16615"/>
                </a:lnTo>
                <a:lnTo>
                  <a:pt x="6248" y="17446"/>
                </a:lnTo>
                <a:lnTo>
                  <a:pt x="6426" y="19938"/>
                </a:lnTo>
                <a:lnTo>
                  <a:pt x="6605" y="17446"/>
                </a:lnTo>
                <a:lnTo>
                  <a:pt x="6783" y="17446"/>
                </a:lnTo>
                <a:lnTo>
                  <a:pt x="6962" y="17446"/>
                </a:lnTo>
                <a:lnTo>
                  <a:pt x="7140" y="16615"/>
                </a:lnTo>
                <a:lnTo>
                  <a:pt x="7319" y="15785"/>
                </a:lnTo>
                <a:lnTo>
                  <a:pt x="7498" y="17446"/>
                </a:lnTo>
                <a:lnTo>
                  <a:pt x="7676" y="17446"/>
                </a:lnTo>
                <a:lnTo>
                  <a:pt x="7855" y="16615"/>
                </a:lnTo>
                <a:lnTo>
                  <a:pt x="8033" y="17446"/>
                </a:lnTo>
                <a:lnTo>
                  <a:pt x="8212" y="18277"/>
                </a:lnTo>
                <a:lnTo>
                  <a:pt x="8390" y="19108"/>
                </a:lnTo>
                <a:lnTo>
                  <a:pt x="8569" y="18277"/>
                </a:lnTo>
                <a:lnTo>
                  <a:pt x="8747" y="19108"/>
                </a:lnTo>
                <a:lnTo>
                  <a:pt x="8926" y="19938"/>
                </a:lnTo>
                <a:lnTo>
                  <a:pt x="9104" y="19108"/>
                </a:lnTo>
                <a:lnTo>
                  <a:pt x="9283" y="19108"/>
                </a:lnTo>
                <a:lnTo>
                  <a:pt x="9461" y="17446"/>
                </a:lnTo>
                <a:lnTo>
                  <a:pt x="9640" y="19938"/>
                </a:lnTo>
                <a:lnTo>
                  <a:pt x="9818" y="19108"/>
                </a:lnTo>
                <a:lnTo>
                  <a:pt x="9997" y="19108"/>
                </a:lnTo>
                <a:lnTo>
                  <a:pt x="10175" y="19938"/>
                </a:lnTo>
                <a:lnTo>
                  <a:pt x="10354" y="19938"/>
                </a:lnTo>
                <a:lnTo>
                  <a:pt x="10532" y="19938"/>
                </a:lnTo>
                <a:lnTo>
                  <a:pt x="10711" y="19938"/>
                </a:lnTo>
                <a:lnTo>
                  <a:pt x="10889" y="19108"/>
                </a:lnTo>
                <a:lnTo>
                  <a:pt x="11068" y="19108"/>
                </a:lnTo>
                <a:lnTo>
                  <a:pt x="11246" y="18277"/>
                </a:lnTo>
                <a:lnTo>
                  <a:pt x="11425" y="17446"/>
                </a:lnTo>
                <a:lnTo>
                  <a:pt x="11603" y="17446"/>
                </a:lnTo>
                <a:lnTo>
                  <a:pt x="11782" y="17446"/>
                </a:lnTo>
                <a:lnTo>
                  <a:pt x="11960" y="17446"/>
                </a:lnTo>
                <a:lnTo>
                  <a:pt x="12139" y="16615"/>
                </a:lnTo>
                <a:lnTo>
                  <a:pt x="12317" y="17446"/>
                </a:lnTo>
                <a:lnTo>
                  <a:pt x="12496" y="18277"/>
                </a:lnTo>
                <a:lnTo>
                  <a:pt x="12674" y="19108"/>
                </a:lnTo>
                <a:lnTo>
                  <a:pt x="12853" y="18277"/>
                </a:lnTo>
                <a:lnTo>
                  <a:pt x="13031" y="18277"/>
                </a:lnTo>
                <a:lnTo>
                  <a:pt x="13210" y="18277"/>
                </a:lnTo>
                <a:lnTo>
                  <a:pt x="13388" y="16615"/>
                </a:lnTo>
                <a:lnTo>
                  <a:pt x="13567" y="15785"/>
                </a:lnTo>
                <a:lnTo>
                  <a:pt x="13745" y="16615"/>
                </a:lnTo>
                <a:lnTo>
                  <a:pt x="13924" y="16615"/>
                </a:lnTo>
                <a:lnTo>
                  <a:pt x="14102" y="15785"/>
                </a:lnTo>
                <a:lnTo>
                  <a:pt x="14102" y="14954"/>
                </a:lnTo>
                <a:lnTo>
                  <a:pt x="14281" y="16615"/>
                </a:lnTo>
                <a:lnTo>
                  <a:pt x="14460" y="18277"/>
                </a:lnTo>
                <a:lnTo>
                  <a:pt x="14638" y="18277"/>
                </a:lnTo>
                <a:lnTo>
                  <a:pt x="14817" y="16615"/>
                </a:lnTo>
                <a:lnTo>
                  <a:pt x="14995" y="17446"/>
                </a:lnTo>
                <a:lnTo>
                  <a:pt x="15174" y="15785"/>
                </a:lnTo>
                <a:lnTo>
                  <a:pt x="15352" y="14954"/>
                </a:lnTo>
                <a:lnTo>
                  <a:pt x="15531" y="16615"/>
                </a:lnTo>
                <a:lnTo>
                  <a:pt x="15709" y="15785"/>
                </a:lnTo>
                <a:lnTo>
                  <a:pt x="15888" y="14954"/>
                </a:lnTo>
                <a:lnTo>
                  <a:pt x="16066" y="14954"/>
                </a:lnTo>
                <a:lnTo>
                  <a:pt x="16245" y="17446"/>
                </a:lnTo>
                <a:lnTo>
                  <a:pt x="16423" y="14954"/>
                </a:lnTo>
                <a:lnTo>
                  <a:pt x="16602" y="16615"/>
                </a:lnTo>
                <a:lnTo>
                  <a:pt x="16602" y="17446"/>
                </a:lnTo>
                <a:lnTo>
                  <a:pt x="16780" y="16615"/>
                </a:lnTo>
                <a:lnTo>
                  <a:pt x="16959" y="14123"/>
                </a:lnTo>
                <a:lnTo>
                  <a:pt x="17137" y="14123"/>
                </a:lnTo>
                <a:lnTo>
                  <a:pt x="17316" y="14123"/>
                </a:lnTo>
                <a:lnTo>
                  <a:pt x="17494" y="16615"/>
                </a:lnTo>
                <a:lnTo>
                  <a:pt x="17673" y="15785"/>
                </a:lnTo>
                <a:lnTo>
                  <a:pt x="17851" y="14954"/>
                </a:lnTo>
                <a:lnTo>
                  <a:pt x="18030" y="14954"/>
                </a:lnTo>
                <a:lnTo>
                  <a:pt x="18208" y="15785"/>
                </a:lnTo>
                <a:lnTo>
                  <a:pt x="18387" y="15785"/>
                </a:lnTo>
                <a:lnTo>
                  <a:pt x="18565" y="15785"/>
                </a:lnTo>
                <a:lnTo>
                  <a:pt x="18744" y="16615"/>
                </a:lnTo>
                <a:lnTo>
                  <a:pt x="19101" y="16615"/>
                </a:lnTo>
                <a:lnTo>
                  <a:pt x="18922" y="16615"/>
                </a:lnTo>
                <a:lnTo>
                  <a:pt x="19101" y="16615"/>
                </a:lnTo>
                <a:lnTo>
                  <a:pt x="19279" y="16615"/>
                </a:lnTo>
                <a:lnTo>
                  <a:pt x="19458" y="15785"/>
                </a:lnTo>
                <a:lnTo>
                  <a:pt x="19636" y="14954"/>
                </a:lnTo>
                <a:lnTo>
                  <a:pt x="19815" y="14954"/>
                </a:lnTo>
                <a:lnTo>
                  <a:pt x="19993" y="15785"/>
                </a:lnTo>
                <a:lnTo>
                  <a:pt x="20172" y="17446"/>
                </a:lnTo>
                <a:lnTo>
                  <a:pt x="20350" y="4154"/>
                </a:lnTo>
                <a:lnTo>
                  <a:pt x="20529" y="0"/>
                </a:lnTo>
                <a:lnTo>
                  <a:pt x="20707" y="14123"/>
                </a:lnTo>
                <a:lnTo>
                  <a:pt x="20886" y="17446"/>
                </a:lnTo>
                <a:lnTo>
                  <a:pt x="21064" y="19108"/>
                </a:lnTo>
                <a:lnTo>
                  <a:pt x="21243" y="17446"/>
                </a:lnTo>
                <a:lnTo>
                  <a:pt x="21243" y="16615"/>
                </a:lnTo>
                <a:lnTo>
                  <a:pt x="21421" y="17446"/>
                </a:lnTo>
                <a:lnTo>
                  <a:pt x="21600" y="16615"/>
                </a:lnTo>
              </a:path>
            </a:pathLst>
          </a:custGeom>
          <a:noFill/>
          <a:ln w="19050" cap="flat">
            <a:solidFill>
              <a:srgbClr val="00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Freeform 5"/>
          <p:cNvSpPr>
            <a:spLocks/>
          </p:cNvSpPr>
          <p:nvPr/>
        </p:nvSpPr>
        <p:spPr bwMode="auto">
          <a:xfrm>
            <a:off x="5332413" y="3884613"/>
            <a:ext cx="2028825" cy="569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8894"/>
                </a:moveTo>
                <a:lnTo>
                  <a:pt x="179" y="17788"/>
                </a:lnTo>
                <a:lnTo>
                  <a:pt x="357" y="17153"/>
                </a:lnTo>
                <a:lnTo>
                  <a:pt x="536" y="19694"/>
                </a:lnTo>
                <a:lnTo>
                  <a:pt x="714" y="18424"/>
                </a:lnTo>
                <a:lnTo>
                  <a:pt x="893" y="19694"/>
                </a:lnTo>
                <a:lnTo>
                  <a:pt x="1071" y="20329"/>
                </a:lnTo>
                <a:lnTo>
                  <a:pt x="1250" y="21600"/>
                </a:lnTo>
                <a:lnTo>
                  <a:pt x="1428" y="19694"/>
                </a:lnTo>
                <a:lnTo>
                  <a:pt x="1607" y="20329"/>
                </a:lnTo>
                <a:lnTo>
                  <a:pt x="1785" y="19059"/>
                </a:lnTo>
                <a:lnTo>
                  <a:pt x="1964" y="17153"/>
                </a:lnTo>
                <a:lnTo>
                  <a:pt x="2142" y="17153"/>
                </a:lnTo>
                <a:lnTo>
                  <a:pt x="2321" y="18424"/>
                </a:lnTo>
                <a:lnTo>
                  <a:pt x="2321" y="20329"/>
                </a:lnTo>
                <a:lnTo>
                  <a:pt x="2499" y="20329"/>
                </a:lnTo>
                <a:lnTo>
                  <a:pt x="2678" y="19059"/>
                </a:lnTo>
                <a:lnTo>
                  <a:pt x="2856" y="19059"/>
                </a:lnTo>
                <a:lnTo>
                  <a:pt x="3035" y="20329"/>
                </a:lnTo>
                <a:lnTo>
                  <a:pt x="3213" y="18424"/>
                </a:lnTo>
                <a:lnTo>
                  <a:pt x="3392" y="17788"/>
                </a:lnTo>
                <a:lnTo>
                  <a:pt x="3570" y="17153"/>
                </a:lnTo>
                <a:lnTo>
                  <a:pt x="3749" y="19059"/>
                </a:lnTo>
                <a:lnTo>
                  <a:pt x="3927" y="19059"/>
                </a:lnTo>
                <a:lnTo>
                  <a:pt x="4106" y="18424"/>
                </a:lnTo>
                <a:lnTo>
                  <a:pt x="4284" y="19694"/>
                </a:lnTo>
                <a:lnTo>
                  <a:pt x="4463" y="19059"/>
                </a:lnTo>
                <a:lnTo>
                  <a:pt x="4641" y="19059"/>
                </a:lnTo>
                <a:lnTo>
                  <a:pt x="4641" y="17788"/>
                </a:lnTo>
                <a:lnTo>
                  <a:pt x="4820" y="19059"/>
                </a:lnTo>
                <a:lnTo>
                  <a:pt x="4998" y="19694"/>
                </a:lnTo>
                <a:lnTo>
                  <a:pt x="5177" y="18424"/>
                </a:lnTo>
                <a:lnTo>
                  <a:pt x="5355" y="17788"/>
                </a:lnTo>
                <a:lnTo>
                  <a:pt x="5534" y="17788"/>
                </a:lnTo>
                <a:lnTo>
                  <a:pt x="5712" y="18424"/>
                </a:lnTo>
                <a:lnTo>
                  <a:pt x="5891" y="17788"/>
                </a:lnTo>
                <a:lnTo>
                  <a:pt x="6069" y="17153"/>
                </a:lnTo>
                <a:lnTo>
                  <a:pt x="6248" y="17788"/>
                </a:lnTo>
                <a:lnTo>
                  <a:pt x="6426" y="20329"/>
                </a:lnTo>
                <a:lnTo>
                  <a:pt x="6605" y="17788"/>
                </a:lnTo>
                <a:lnTo>
                  <a:pt x="6783" y="17788"/>
                </a:lnTo>
                <a:lnTo>
                  <a:pt x="6962" y="17153"/>
                </a:lnTo>
                <a:lnTo>
                  <a:pt x="6962" y="17788"/>
                </a:lnTo>
                <a:lnTo>
                  <a:pt x="7140" y="16518"/>
                </a:lnTo>
                <a:lnTo>
                  <a:pt x="7319" y="15882"/>
                </a:lnTo>
                <a:lnTo>
                  <a:pt x="7498" y="18424"/>
                </a:lnTo>
                <a:lnTo>
                  <a:pt x="7676" y="17788"/>
                </a:lnTo>
                <a:lnTo>
                  <a:pt x="7855" y="17153"/>
                </a:lnTo>
                <a:lnTo>
                  <a:pt x="8033" y="17788"/>
                </a:lnTo>
                <a:lnTo>
                  <a:pt x="8212" y="19059"/>
                </a:lnTo>
                <a:lnTo>
                  <a:pt x="8390" y="19059"/>
                </a:lnTo>
                <a:lnTo>
                  <a:pt x="8569" y="19059"/>
                </a:lnTo>
                <a:lnTo>
                  <a:pt x="8747" y="19059"/>
                </a:lnTo>
                <a:lnTo>
                  <a:pt x="8926" y="19694"/>
                </a:lnTo>
                <a:lnTo>
                  <a:pt x="9104" y="19694"/>
                </a:lnTo>
                <a:lnTo>
                  <a:pt x="9283" y="19694"/>
                </a:lnTo>
                <a:lnTo>
                  <a:pt x="9461" y="18424"/>
                </a:lnTo>
                <a:lnTo>
                  <a:pt x="9640" y="19694"/>
                </a:lnTo>
                <a:lnTo>
                  <a:pt x="9818" y="19694"/>
                </a:lnTo>
                <a:lnTo>
                  <a:pt x="9997" y="18424"/>
                </a:lnTo>
                <a:lnTo>
                  <a:pt x="10175" y="19694"/>
                </a:lnTo>
                <a:lnTo>
                  <a:pt x="10354" y="19694"/>
                </a:lnTo>
                <a:lnTo>
                  <a:pt x="10532" y="19059"/>
                </a:lnTo>
                <a:lnTo>
                  <a:pt x="10711" y="19694"/>
                </a:lnTo>
                <a:lnTo>
                  <a:pt x="10889" y="19694"/>
                </a:lnTo>
                <a:lnTo>
                  <a:pt x="11068" y="19059"/>
                </a:lnTo>
                <a:lnTo>
                  <a:pt x="11246" y="19059"/>
                </a:lnTo>
                <a:lnTo>
                  <a:pt x="11425" y="18424"/>
                </a:lnTo>
                <a:lnTo>
                  <a:pt x="11603" y="18424"/>
                </a:lnTo>
                <a:lnTo>
                  <a:pt x="11782" y="18424"/>
                </a:lnTo>
                <a:lnTo>
                  <a:pt x="11960" y="18424"/>
                </a:lnTo>
                <a:lnTo>
                  <a:pt x="12139" y="17788"/>
                </a:lnTo>
                <a:lnTo>
                  <a:pt x="12317" y="17153"/>
                </a:lnTo>
                <a:lnTo>
                  <a:pt x="12496" y="19059"/>
                </a:lnTo>
                <a:lnTo>
                  <a:pt x="12674" y="19059"/>
                </a:lnTo>
                <a:lnTo>
                  <a:pt x="12853" y="18424"/>
                </a:lnTo>
                <a:lnTo>
                  <a:pt x="13031" y="18424"/>
                </a:lnTo>
                <a:lnTo>
                  <a:pt x="13210" y="18424"/>
                </a:lnTo>
                <a:lnTo>
                  <a:pt x="13388" y="17153"/>
                </a:lnTo>
                <a:lnTo>
                  <a:pt x="13567" y="15882"/>
                </a:lnTo>
                <a:lnTo>
                  <a:pt x="13745" y="17153"/>
                </a:lnTo>
                <a:lnTo>
                  <a:pt x="13924" y="17153"/>
                </a:lnTo>
                <a:lnTo>
                  <a:pt x="14102" y="16518"/>
                </a:lnTo>
                <a:lnTo>
                  <a:pt x="14102" y="15882"/>
                </a:lnTo>
                <a:lnTo>
                  <a:pt x="14281" y="17153"/>
                </a:lnTo>
                <a:lnTo>
                  <a:pt x="14460" y="17788"/>
                </a:lnTo>
                <a:lnTo>
                  <a:pt x="14638" y="18424"/>
                </a:lnTo>
                <a:lnTo>
                  <a:pt x="14817" y="16518"/>
                </a:lnTo>
                <a:lnTo>
                  <a:pt x="14995" y="17153"/>
                </a:lnTo>
                <a:lnTo>
                  <a:pt x="15174" y="15882"/>
                </a:lnTo>
                <a:lnTo>
                  <a:pt x="15352" y="15882"/>
                </a:lnTo>
                <a:lnTo>
                  <a:pt x="15531" y="17153"/>
                </a:lnTo>
                <a:lnTo>
                  <a:pt x="15709" y="15882"/>
                </a:lnTo>
                <a:lnTo>
                  <a:pt x="15888" y="15247"/>
                </a:lnTo>
                <a:lnTo>
                  <a:pt x="16066" y="15247"/>
                </a:lnTo>
                <a:lnTo>
                  <a:pt x="16245" y="17788"/>
                </a:lnTo>
                <a:lnTo>
                  <a:pt x="16423" y="14612"/>
                </a:lnTo>
                <a:lnTo>
                  <a:pt x="16602" y="17153"/>
                </a:lnTo>
                <a:lnTo>
                  <a:pt x="16602" y="17788"/>
                </a:lnTo>
                <a:lnTo>
                  <a:pt x="16780" y="16518"/>
                </a:lnTo>
                <a:lnTo>
                  <a:pt x="16959" y="13976"/>
                </a:lnTo>
                <a:lnTo>
                  <a:pt x="17137" y="14612"/>
                </a:lnTo>
                <a:lnTo>
                  <a:pt x="17316" y="14612"/>
                </a:lnTo>
                <a:lnTo>
                  <a:pt x="17494" y="17153"/>
                </a:lnTo>
                <a:lnTo>
                  <a:pt x="17673" y="16518"/>
                </a:lnTo>
                <a:lnTo>
                  <a:pt x="17851" y="15247"/>
                </a:lnTo>
                <a:lnTo>
                  <a:pt x="18030" y="15882"/>
                </a:lnTo>
                <a:lnTo>
                  <a:pt x="18208" y="16518"/>
                </a:lnTo>
                <a:lnTo>
                  <a:pt x="18387" y="16518"/>
                </a:lnTo>
                <a:lnTo>
                  <a:pt x="18565" y="16518"/>
                </a:lnTo>
                <a:lnTo>
                  <a:pt x="18744" y="17153"/>
                </a:lnTo>
                <a:lnTo>
                  <a:pt x="19101" y="16518"/>
                </a:lnTo>
                <a:lnTo>
                  <a:pt x="18922" y="16518"/>
                </a:lnTo>
                <a:lnTo>
                  <a:pt x="19101" y="16518"/>
                </a:lnTo>
                <a:lnTo>
                  <a:pt x="19279" y="17153"/>
                </a:lnTo>
                <a:lnTo>
                  <a:pt x="19458" y="16518"/>
                </a:lnTo>
                <a:lnTo>
                  <a:pt x="19636" y="15247"/>
                </a:lnTo>
                <a:lnTo>
                  <a:pt x="19815" y="15882"/>
                </a:lnTo>
                <a:lnTo>
                  <a:pt x="19993" y="15882"/>
                </a:lnTo>
                <a:lnTo>
                  <a:pt x="20172" y="17788"/>
                </a:lnTo>
                <a:lnTo>
                  <a:pt x="20350" y="3812"/>
                </a:lnTo>
                <a:lnTo>
                  <a:pt x="20529" y="0"/>
                </a:lnTo>
                <a:lnTo>
                  <a:pt x="20707" y="12706"/>
                </a:lnTo>
                <a:lnTo>
                  <a:pt x="20886" y="16518"/>
                </a:lnTo>
                <a:lnTo>
                  <a:pt x="21064" y="18424"/>
                </a:lnTo>
                <a:lnTo>
                  <a:pt x="21243" y="16518"/>
                </a:lnTo>
                <a:lnTo>
                  <a:pt x="21421" y="17788"/>
                </a:lnTo>
                <a:lnTo>
                  <a:pt x="21600" y="16518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6"/>
          <p:cNvSpPr>
            <a:spLocks/>
          </p:cNvSpPr>
          <p:nvPr/>
        </p:nvSpPr>
        <p:spPr bwMode="auto">
          <a:xfrm>
            <a:off x="1408113" y="2173288"/>
            <a:ext cx="3103562" cy="2281237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000000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1408113" y="2173288"/>
            <a:ext cx="3103562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1408113" y="4454525"/>
            <a:ext cx="3103562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rot="10800000" flipH="1">
            <a:off x="4511675" y="2173288"/>
            <a:ext cx="3175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 rot="10800000" flipH="1">
            <a:off x="1408113" y="2173288"/>
            <a:ext cx="4762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1408113" y="4454525"/>
            <a:ext cx="3103562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Line 12"/>
          <p:cNvSpPr>
            <a:spLocks noChangeShapeType="1"/>
          </p:cNvSpPr>
          <p:nvPr/>
        </p:nvSpPr>
        <p:spPr bwMode="auto">
          <a:xfrm rot="10800000" flipH="1">
            <a:off x="1408113" y="2173288"/>
            <a:ext cx="4762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 rot="10800000" flipH="1">
            <a:off x="1408113" y="4421188"/>
            <a:ext cx="4762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Line 14"/>
          <p:cNvSpPr>
            <a:spLocks noChangeShapeType="1"/>
          </p:cNvSpPr>
          <p:nvPr/>
        </p:nvSpPr>
        <p:spPr bwMode="auto">
          <a:xfrm>
            <a:off x="1408113" y="2173288"/>
            <a:ext cx="4762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6" name="Rectangle 15"/>
          <p:cNvSpPr>
            <a:spLocks/>
          </p:cNvSpPr>
          <p:nvPr/>
        </p:nvSpPr>
        <p:spPr bwMode="auto">
          <a:xfrm>
            <a:off x="1360488" y="4532313"/>
            <a:ext cx="114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rot="10800000" flipH="1">
            <a:off x="2181225" y="4421188"/>
            <a:ext cx="1588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2181225" y="2173288"/>
            <a:ext cx="1588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8"/>
          <p:cNvSpPr>
            <a:spLocks/>
          </p:cNvSpPr>
          <p:nvPr/>
        </p:nvSpPr>
        <p:spPr bwMode="auto">
          <a:xfrm>
            <a:off x="2063750" y="4503738"/>
            <a:ext cx="268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50</a:t>
            </a:r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 rot="10800000" flipH="1">
            <a:off x="2952750" y="4421188"/>
            <a:ext cx="1588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>
            <a:off x="2952750" y="2173288"/>
            <a:ext cx="1588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2" name="Rectangle 21"/>
          <p:cNvSpPr>
            <a:spLocks/>
          </p:cNvSpPr>
          <p:nvPr/>
        </p:nvSpPr>
        <p:spPr bwMode="auto">
          <a:xfrm>
            <a:off x="2784475" y="4503738"/>
            <a:ext cx="395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100</a:t>
            </a:r>
          </a:p>
        </p:txBody>
      </p:sp>
      <p:sp>
        <p:nvSpPr>
          <p:cNvPr id="46103" name="Line 22"/>
          <p:cNvSpPr>
            <a:spLocks noChangeShapeType="1"/>
          </p:cNvSpPr>
          <p:nvPr/>
        </p:nvSpPr>
        <p:spPr bwMode="auto">
          <a:xfrm rot="10800000" flipH="1">
            <a:off x="3722688" y="4421188"/>
            <a:ext cx="4762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4" name="Line 23"/>
          <p:cNvSpPr>
            <a:spLocks noChangeShapeType="1"/>
          </p:cNvSpPr>
          <p:nvPr/>
        </p:nvSpPr>
        <p:spPr bwMode="auto">
          <a:xfrm>
            <a:off x="3722688" y="2173288"/>
            <a:ext cx="4762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5" name="Rectangle 24"/>
          <p:cNvSpPr>
            <a:spLocks/>
          </p:cNvSpPr>
          <p:nvPr/>
        </p:nvSpPr>
        <p:spPr bwMode="auto">
          <a:xfrm>
            <a:off x="3556000" y="4503738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150</a:t>
            </a:r>
          </a:p>
        </p:txBody>
      </p:sp>
      <p:sp>
        <p:nvSpPr>
          <p:cNvPr id="46106" name="Line 25"/>
          <p:cNvSpPr>
            <a:spLocks noChangeShapeType="1"/>
          </p:cNvSpPr>
          <p:nvPr/>
        </p:nvSpPr>
        <p:spPr bwMode="auto">
          <a:xfrm rot="10800000" flipH="1">
            <a:off x="4511675" y="4421188"/>
            <a:ext cx="3175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7" name="Line 26"/>
          <p:cNvSpPr>
            <a:spLocks noChangeShapeType="1"/>
          </p:cNvSpPr>
          <p:nvPr/>
        </p:nvSpPr>
        <p:spPr bwMode="auto">
          <a:xfrm>
            <a:off x="4511675" y="2173288"/>
            <a:ext cx="3175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8" name="Rectangle 27"/>
          <p:cNvSpPr>
            <a:spLocks/>
          </p:cNvSpPr>
          <p:nvPr/>
        </p:nvSpPr>
        <p:spPr bwMode="auto">
          <a:xfrm>
            <a:off x="4344988" y="4503738"/>
            <a:ext cx="395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200</a:t>
            </a:r>
          </a:p>
        </p:txBody>
      </p:sp>
      <p:sp>
        <p:nvSpPr>
          <p:cNvPr id="46109" name="Line 28"/>
          <p:cNvSpPr>
            <a:spLocks noChangeShapeType="1"/>
          </p:cNvSpPr>
          <p:nvPr/>
        </p:nvSpPr>
        <p:spPr bwMode="auto">
          <a:xfrm>
            <a:off x="1408113" y="4454525"/>
            <a:ext cx="1905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0" name="Line 29"/>
          <p:cNvSpPr>
            <a:spLocks noChangeShapeType="1"/>
          </p:cNvSpPr>
          <p:nvPr/>
        </p:nvSpPr>
        <p:spPr bwMode="auto">
          <a:xfrm flipH="1">
            <a:off x="4478338" y="4454525"/>
            <a:ext cx="33337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1" name="Rectangle 30"/>
          <p:cNvSpPr>
            <a:spLocks/>
          </p:cNvSpPr>
          <p:nvPr/>
        </p:nvSpPr>
        <p:spPr bwMode="auto">
          <a:xfrm>
            <a:off x="1225550" y="4321175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46112" name="Line 31"/>
          <p:cNvSpPr>
            <a:spLocks noChangeShapeType="1"/>
          </p:cNvSpPr>
          <p:nvPr/>
        </p:nvSpPr>
        <p:spPr bwMode="auto">
          <a:xfrm>
            <a:off x="1408113" y="3683000"/>
            <a:ext cx="1905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3" name="Line 32"/>
          <p:cNvSpPr>
            <a:spLocks noChangeShapeType="1"/>
          </p:cNvSpPr>
          <p:nvPr/>
        </p:nvSpPr>
        <p:spPr bwMode="auto">
          <a:xfrm flipH="1">
            <a:off x="4478338" y="3683000"/>
            <a:ext cx="33337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4" name="Rectangle 33"/>
          <p:cNvSpPr>
            <a:spLocks/>
          </p:cNvSpPr>
          <p:nvPr/>
        </p:nvSpPr>
        <p:spPr bwMode="auto">
          <a:xfrm>
            <a:off x="1225550" y="354965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46115" name="Line 34"/>
          <p:cNvSpPr>
            <a:spLocks noChangeShapeType="1"/>
          </p:cNvSpPr>
          <p:nvPr/>
        </p:nvSpPr>
        <p:spPr bwMode="auto">
          <a:xfrm>
            <a:off x="1408113" y="2927350"/>
            <a:ext cx="19050" cy="4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6" name="Line 35"/>
          <p:cNvSpPr>
            <a:spLocks noChangeShapeType="1"/>
          </p:cNvSpPr>
          <p:nvPr/>
        </p:nvSpPr>
        <p:spPr bwMode="auto">
          <a:xfrm flipH="1">
            <a:off x="4478338" y="2927350"/>
            <a:ext cx="33337" cy="4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7" name="Rectangle 36"/>
          <p:cNvSpPr>
            <a:spLocks/>
          </p:cNvSpPr>
          <p:nvPr/>
        </p:nvSpPr>
        <p:spPr bwMode="auto">
          <a:xfrm>
            <a:off x="1225550" y="27940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46118" name="Line 37"/>
          <p:cNvSpPr>
            <a:spLocks noChangeShapeType="1"/>
          </p:cNvSpPr>
          <p:nvPr/>
        </p:nvSpPr>
        <p:spPr bwMode="auto">
          <a:xfrm>
            <a:off x="1408113" y="2173288"/>
            <a:ext cx="1905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9" name="Line 38"/>
          <p:cNvSpPr>
            <a:spLocks noChangeShapeType="1"/>
          </p:cNvSpPr>
          <p:nvPr/>
        </p:nvSpPr>
        <p:spPr bwMode="auto">
          <a:xfrm flipH="1">
            <a:off x="4478338" y="2173288"/>
            <a:ext cx="333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0" name="Line 39"/>
          <p:cNvSpPr>
            <a:spLocks noChangeShapeType="1"/>
          </p:cNvSpPr>
          <p:nvPr/>
        </p:nvSpPr>
        <p:spPr bwMode="auto">
          <a:xfrm>
            <a:off x="1408113" y="2173288"/>
            <a:ext cx="3103562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1" name="Line 40"/>
          <p:cNvSpPr>
            <a:spLocks noChangeShapeType="1"/>
          </p:cNvSpPr>
          <p:nvPr/>
        </p:nvSpPr>
        <p:spPr bwMode="auto">
          <a:xfrm>
            <a:off x="1408113" y="4454525"/>
            <a:ext cx="3103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2" name="Line 41"/>
          <p:cNvSpPr>
            <a:spLocks noChangeShapeType="1"/>
          </p:cNvSpPr>
          <p:nvPr/>
        </p:nvSpPr>
        <p:spPr bwMode="auto">
          <a:xfrm rot="10800000" flipH="1">
            <a:off x="4511675" y="2173288"/>
            <a:ext cx="3175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3" name="Line 42"/>
          <p:cNvSpPr>
            <a:spLocks noChangeShapeType="1"/>
          </p:cNvSpPr>
          <p:nvPr/>
        </p:nvSpPr>
        <p:spPr bwMode="auto">
          <a:xfrm rot="10800000" flipH="1">
            <a:off x="1408113" y="2173288"/>
            <a:ext cx="4762" cy="22812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4" name="Freeform 43"/>
          <p:cNvSpPr>
            <a:spLocks/>
          </p:cNvSpPr>
          <p:nvPr/>
        </p:nvSpPr>
        <p:spPr bwMode="auto">
          <a:xfrm>
            <a:off x="1408113" y="3465513"/>
            <a:ext cx="1998662" cy="989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0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19769"/>
                </a:moveTo>
                <a:lnTo>
                  <a:pt x="182" y="20136"/>
                </a:lnTo>
                <a:lnTo>
                  <a:pt x="363" y="19403"/>
                </a:lnTo>
                <a:lnTo>
                  <a:pt x="545" y="19769"/>
                </a:lnTo>
                <a:lnTo>
                  <a:pt x="726" y="19769"/>
                </a:lnTo>
                <a:lnTo>
                  <a:pt x="908" y="19037"/>
                </a:lnTo>
                <a:lnTo>
                  <a:pt x="1089" y="19769"/>
                </a:lnTo>
                <a:lnTo>
                  <a:pt x="1271" y="21600"/>
                </a:lnTo>
                <a:lnTo>
                  <a:pt x="1452" y="20502"/>
                </a:lnTo>
                <a:lnTo>
                  <a:pt x="1634" y="20502"/>
                </a:lnTo>
                <a:lnTo>
                  <a:pt x="1815" y="21234"/>
                </a:lnTo>
                <a:lnTo>
                  <a:pt x="1997" y="21234"/>
                </a:lnTo>
                <a:lnTo>
                  <a:pt x="2178" y="19769"/>
                </a:lnTo>
                <a:lnTo>
                  <a:pt x="2178" y="15010"/>
                </a:lnTo>
                <a:lnTo>
                  <a:pt x="2360" y="16475"/>
                </a:lnTo>
                <a:lnTo>
                  <a:pt x="2541" y="15742"/>
                </a:lnTo>
                <a:lnTo>
                  <a:pt x="2723" y="19037"/>
                </a:lnTo>
                <a:lnTo>
                  <a:pt x="2904" y="17939"/>
                </a:lnTo>
                <a:lnTo>
                  <a:pt x="3086" y="18305"/>
                </a:lnTo>
                <a:lnTo>
                  <a:pt x="3267" y="18671"/>
                </a:lnTo>
                <a:lnTo>
                  <a:pt x="3449" y="19037"/>
                </a:lnTo>
                <a:lnTo>
                  <a:pt x="3630" y="17573"/>
                </a:lnTo>
                <a:lnTo>
                  <a:pt x="3812" y="17573"/>
                </a:lnTo>
                <a:lnTo>
                  <a:pt x="3993" y="16841"/>
                </a:lnTo>
                <a:lnTo>
                  <a:pt x="4175" y="17207"/>
                </a:lnTo>
                <a:lnTo>
                  <a:pt x="4538" y="17207"/>
                </a:lnTo>
                <a:lnTo>
                  <a:pt x="4356" y="17207"/>
                </a:lnTo>
                <a:lnTo>
                  <a:pt x="4538" y="17207"/>
                </a:lnTo>
                <a:lnTo>
                  <a:pt x="4719" y="17207"/>
                </a:lnTo>
                <a:lnTo>
                  <a:pt x="4901" y="16841"/>
                </a:lnTo>
                <a:lnTo>
                  <a:pt x="5082" y="16841"/>
                </a:lnTo>
                <a:lnTo>
                  <a:pt x="5264" y="16475"/>
                </a:lnTo>
                <a:lnTo>
                  <a:pt x="5445" y="17207"/>
                </a:lnTo>
                <a:lnTo>
                  <a:pt x="5627" y="17207"/>
                </a:lnTo>
                <a:lnTo>
                  <a:pt x="5808" y="17939"/>
                </a:lnTo>
                <a:lnTo>
                  <a:pt x="5990" y="16841"/>
                </a:lnTo>
                <a:lnTo>
                  <a:pt x="6171" y="16108"/>
                </a:lnTo>
                <a:lnTo>
                  <a:pt x="6353" y="17207"/>
                </a:lnTo>
                <a:lnTo>
                  <a:pt x="6534" y="17573"/>
                </a:lnTo>
                <a:lnTo>
                  <a:pt x="6716" y="19769"/>
                </a:lnTo>
                <a:lnTo>
                  <a:pt x="6716" y="15010"/>
                </a:lnTo>
                <a:lnTo>
                  <a:pt x="6897" y="17207"/>
                </a:lnTo>
                <a:lnTo>
                  <a:pt x="7079" y="18305"/>
                </a:lnTo>
                <a:lnTo>
                  <a:pt x="7261" y="19769"/>
                </a:lnTo>
                <a:lnTo>
                  <a:pt x="7442" y="20136"/>
                </a:lnTo>
                <a:lnTo>
                  <a:pt x="7624" y="19403"/>
                </a:lnTo>
                <a:lnTo>
                  <a:pt x="7805" y="18671"/>
                </a:lnTo>
                <a:lnTo>
                  <a:pt x="7987" y="19037"/>
                </a:lnTo>
                <a:lnTo>
                  <a:pt x="8168" y="18671"/>
                </a:lnTo>
                <a:lnTo>
                  <a:pt x="8350" y="18671"/>
                </a:lnTo>
                <a:lnTo>
                  <a:pt x="8531" y="18671"/>
                </a:lnTo>
                <a:lnTo>
                  <a:pt x="8713" y="19403"/>
                </a:lnTo>
                <a:lnTo>
                  <a:pt x="8894" y="17573"/>
                </a:lnTo>
                <a:lnTo>
                  <a:pt x="8894" y="17939"/>
                </a:lnTo>
                <a:lnTo>
                  <a:pt x="9076" y="17573"/>
                </a:lnTo>
                <a:lnTo>
                  <a:pt x="9257" y="16841"/>
                </a:lnTo>
                <a:lnTo>
                  <a:pt x="9439" y="16475"/>
                </a:lnTo>
                <a:lnTo>
                  <a:pt x="9620" y="16108"/>
                </a:lnTo>
                <a:lnTo>
                  <a:pt x="9802" y="15742"/>
                </a:lnTo>
                <a:lnTo>
                  <a:pt x="9983" y="15742"/>
                </a:lnTo>
                <a:lnTo>
                  <a:pt x="10165" y="15376"/>
                </a:lnTo>
                <a:lnTo>
                  <a:pt x="10346" y="15376"/>
                </a:lnTo>
                <a:lnTo>
                  <a:pt x="10528" y="15010"/>
                </a:lnTo>
                <a:lnTo>
                  <a:pt x="10709" y="15742"/>
                </a:lnTo>
                <a:lnTo>
                  <a:pt x="10891" y="15376"/>
                </a:lnTo>
                <a:lnTo>
                  <a:pt x="11072" y="15376"/>
                </a:lnTo>
                <a:lnTo>
                  <a:pt x="11254" y="15376"/>
                </a:lnTo>
                <a:lnTo>
                  <a:pt x="11435" y="15742"/>
                </a:lnTo>
                <a:lnTo>
                  <a:pt x="11617" y="15742"/>
                </a:lnTo>
                <a:lnTo>
                  <a:pt x="11798" y="16108"/>
                </a:lnTo>
                <a:lnTo>
                  <a:pt x="11980" y="15010"/>
                </a:lnTo>
                <a:lnTo>
                  <a:pt x="12161" y="15010"/>
                </a:lnTo>
                <a:lnTo>
                  <a:pt x="12343" y="14278"/>
                </a:lnTo>
                <a:lnTo>
                  <a:pt x="12524" y="14644"/>
                </a:lnTo>
                <a:lnTo>
                  <a:pt x="12706" y="15742"/>
                </a:lnTo>
                <a:lnTo>
                  <a:pt x="12887" y="15376"/>
                </a:lnTo>
                <a:lnTo>
                  <a:pt x="13069" y="15742"/>
                </a:lnTo>
                <a:lnTo>
                  <a:pt x="13250" y="15376"/>
                </a:lnTo>
                <a:lnTo>
                  <a:pt x="13613" y="13912"/>
                </a:lnTo>
                <a:lnTo>
                  <a:pt x="13432" y="13912"/>
                </a:lnTo>
                <a:lnTo>
                  <a:pt x="13613" y="13912"/>
                </a:lnTo>
                <a:lnTo>
                  <a:pt x="13795" y="14278"/>
                </a:lnTo>
                <a:lnTo>
                  <a:pt x="13976" y="14644"/>
                </a:lnTo>
                <a:lnTo>
                  <a:pt x="14158" y="13546"/>
                </a:lnTo>
                <a:lnTo>
                  <a:pt x="14339" y="13912"/>
                </a:lnTo>
                <a:lnTo>
                  <a:pt x="14521" y="16108"/>
                </a:lnTo>
                <a:lnTo>
                  <a:pt x="14703" y="16475"/>
                </a:lnTo>
                <a:lnTo>
                  <a:pt x="14884" y="15742"/>
                </a:lnTo>
                <a:lnTo>
                  <a:pt x="15066" y="13912"/>
                </a:lnTo>
                <a:lnTo>
                  <a:pt x="15247" y="15010"/>
                </a:lnTo>
                <a:lnTo>
                  <a:pt x="15429" y="13912"/>
                </a:lnTo>
                <a:lnTo>
                  <a:pt x="15610" y="13546"/>
                </a:lnTo>
                <a:lnTo>
                  <a:pt x="15610" y="12814"/>
                </a:lnTo>
                <a:lnTo>
                  <a:pt x="15792" y="13912"/>
                </a:lnTo>
                <a:lnTo>
                  <a:pt x="15973" y="13180"/>
                </a:lnTo>
                <a:lnTo>
                  <a:pt x="16155" y="13912"/>
                </a:lnTo>
                <a:lnTo>
                  <a:pt x="16336" y="12447"/>
                </a:lnTo>
                <a:lnTo>
                  <a:pt x="16518" y="12447"/>
                </a:lnTo>
                <a:lnTo>
                  <a:pt x="16699" y="12814"/>
                </a:lnTo>
                <a:lnTo>
                  <a:pt x="16881" y="11715"/>
                </a:lnTo>
                <a:lnTo>
                  <a:pt x="17062" y="9885"/>
                </a:lnTo>
                <a:lnTo>
                  <a:pt x="17244" y="0"/>
                </a:lnTo>
                <a:lnTo>
                  <a:pt x="17425" y="732"/>
                </a:lnTo>
                <a:lnTo>
                  <a:pt x="17607" y="7322"/>
                </a:lnTo>
                <a:lnTo>
                  <a:pt x="17788" y="8054"/>
                </a:lnTo>
                <a:lnTo>
                  <a:pt x="17788" y="7322"/>
                </a:lnTo>
                <a:lnTo>
                  <a:pt x="17970" y="7688"/>
                </a:lnTo>
                <a:lnTo>
                  <a:pt x="18151" y="6590"/>
                </a:lnTo>
                <a:lnTo>
                  <a:pt x="18333" y="11349"/>
                </a:lnTo>
                <a:lnTo>
                  <a:pt x="18514" y="10617"/>
                </a:lnTo>
                <a:lnTo>
                  <a:pt x="18696" y="9519"/>
                </a:lnTo>
                <a:lnTo>
                  <a:pt x="18877" y="8420"/>
                </a:lnTo>
                <a:lnTo>
                  <a:pt x="19059" y="2929"/>
                </a:lnTo>
                <a:lnTo>
                  <a:pt x="19240" y="5125"/>
                </a:lnTo>
                <a:lnTo>
                  <a:pt x="19422" y="6590"/>
                </a:lnTo>
                <a:lnTo>
                  <a:pt x="19603" y="7688"/>
                </a:lnTo>
                <a:lnTo>
                  <a:pt x="19785" y="6590"/>
                </a:lnTo>
                <a:lnTo>
                  <a:pt x="19966" y="6590"/>
                </a:lnTo>
                <a:lnTo>
                  <a:pt x="20148" y="5492"/>
                </a:lnTo>
                <a:lnTo>
                  <a:pt x="20148" y="5125"/>
                </a:lnTo>
                <a:lnTo>
                  <a:pt x="20329" y="4759"/>
                </a:lnTo>
                <a:lnTo>
                  <a:pt x="20511" y="5492"/>
                </a:lnTo>
                <a:lnTo>
                  <a:pt x="20692" y="5858"/>
                </a:lnTo>
                <a:lnTo>
                  <a:pt x="20874" y="6956"/>
                </a:lnTo>
                <a:lnTo>
                  <a:pt x="21055" y="3295"/>
                </a:lnTo>
                <a:lnTo>
                  <a:pt x="21237" y="5125"/>
                </a:lnTo>
                <a:lnTo>
                  <a:pt x="21418" y="4393"/>
                </a:lnTo>
                <a:lnTo>
                  <a:pt x="21600" y="5492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5" name="Freeform 44"/>
          <p:cNvSpPr>
            <a:spLocks/>
          </p:cNvSpPr>
          <p:nvPr/>
        </p:nvSpPr>
        <p:spPr bwMode="auto">
          <a:xfrm>
            <a:off x="3406775" y="2927350"/>
            <a:ext cx="1071563" cy="11255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0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>
                <a:moveTo>
                  <a:pt x="0" y="15152"/>
                </a:moveTo>
                <a:lnTo>
                  <a:pt x="338" y="15475"/>
                </a:lnTo>
                <a:lnTo>
                  <a:pt x="675" y="15475"/>
                </a:lnTo>
                <a:lnTo>
                  <a:pt x="1012" y="15797"/>
                </a:lnTo>
                <a:lnTo>
                  <a:pt x="1350" y="15152"/>
                </a:lnTo>
                <a:lnTo>
                  <a:pt x="1350" y="15797"/>
                </a:lnTo>
                <a:lnTo>
                  <a:pt x="1687" y="20955"/>
                </a:lnTo>
                <a:lnTo>
                  <a:pt x="2025" y="9027"/>
                </a:lnTo>
                <a:lnTo>
                  <a:pt x="2362" y="13218"/>
                </a:lnTo>
                <a:lnTo>
                  <a:pt x="2700" y="13218"/>
                </a:lnTo>
                <a:lnTo>
                  <a:pt x="3038" y="13218"/>
                </a:lnTo>
                <a:lnTo>
                  <a:pt x="3375" y="12251"/>
                </a:lnTo>
                <a:lnTo>
                  <a:pt x="3712" y="11606"/>
                </a:lnTo>
                <a:lnTo>
                  <a:pt x="4050" y="13540"/>
                </a:lnTo>
                <a:lnTo>
                  <a:pt x="4388" y="13540"/>
                </a:lnTo>
                <a:lnTo>
                  <a:pt x="4725" y="13540"/>
                </a:lnTo>
                <a:lnTo>
                  <a:pt x="5063" y="13863"/>
                </a:lnTo>
                <a:lnTo>
                  <a:pt x="5400" y="13218"/>
                </a:lnTo>
                <a:lnTo>
                  <a:pt x="5400" y="14185"/>
                </a:lnTo>
                <a:lnTo>
                  <a:pt x="5738" y="13218"/>
                </a:lnTo>
                <a:lnTo>
                  <a:pt x="6075" y="12251"/>
                </a:lnTo>
                <a:lnTo>
                  <a:pt x="6412" y="11928"/>
                </a:lnTo>
                <a:lnTo>
                  <a:pt x="6750" y="12896"/>
                </a:lnTo>
                <a:lnTo>
                  <a:pt x="7087" y="12896"/>
                </a:lnTo>
                <a:lnTo>
                  <a:pt x="7425" y="12573"/>
                </a:lnTo>
                <a:lnTo>
                  <a:pt x="7762" y="12251"/>
                </a:lnTo>
                <a:lnTo>
                  <a:pt x="8100" y="12573"/>
                </a:lnTo>
                <a:lnTo>
                  <a:pt x="8438" y="12251"/>
                </a:lnTo>
                <a:lnTo>
                  <a:pt x="8775" y="13218"/>
                </a:lnTo>
                <a:lnTo>
                  <a:pt x="9112" y="11928"/>
                </a:lnTo>
                <a:lnTo>
                  <a:pt x="9450" y="10639"/>
                </a:lnTo>
                <a:lnTo>
                  <a:pt x="9787" y="16442"/>
                </a:lnTo>
                <a:lnTo>
                  <a:pt x="9787" y="21600"/>
                </a:lnTo>
                <a:lnTo>
                  <a:pt x="10125" y="20310"/>
                </a:lnTo>
                <a:lnTo>
                  <a:pt x="10462" y="19021"/>
                </a:lnTo>
                <a:lnTo>
                  <a:pt x="10800" y="17731"/>
                </a:lnTo>
                <a:lnTo>
                  <a:pt x="11137" y="16442"/>
                </a:lnTo>
                <a:lnTo>
                  <a:pt x="11475" y="17087"/>
                </a:lnTo>
                <a:lnTo>
                  <a:pt x="11812" y="16764"/>
                </a:lnTo>
                <a:lnTo>
                  <a:pt x="12150" y="15475"/>
                </a:lnTo>
                <a:lnTo>
                  <a:pt x="12487" y="14830"/>
                </a:lnTo>
                <a:lnTo>
                  <a:pt x="12825" y="13540"/>
                </a:lnTo>
                <a:lnTo>
                  <a:pt x="13163" y="13218"/>
                </a:lnTo>
                <a:lnTo>
                  <a:pt x="13500" y="0"/>
                </a:lnTo>
                <a:lnTo>
                  <a:pt x="13837" y="11606"/>
                </a:lnTo>
                <a:lnTo>
                  <a:pt x="13837" y="4191"/>
                </a:lnTo>
                <a:lnTo>
                  <a:pt x="14175" y="12251"/>
                </a:lnTo>
                <a:lnTo>
                  <a:pt x="14513" y="10961"/>
                </a:lnTo>
                <a:lnTo>
                  <a:pt x="14850" y="11606"/>
                </a:lnTo>
                <a:lnTo>
                  <a:pt x="15187" y="14185"/>
                </a:lnTo>
                <a:lnTo>
                  <a:pt x="15525" y="13540"/>
                </a:lnTo>
                <a:lnTo>
                  <a:pt x="15862" y="13218"/>
                </a:lnTo>
                <a:lnTo>
                  <a:pt x="16200" y="12896"/>
                </a:lnTo>
                <a:lnTo>
                  <a:pt x="16537" y="13218"/>
                </a:lnTo>
                <a:lnTo>
                  <a:pt x="16875" y="12573"/>
                </a:lnTo>
                <a:lnTo>
                  <a:pt x="17213" y="12251"/>
                </a:lnTo>
                <a:lnTo>
                  <a:pt x="17550" y="11284"/>
                </a:lnTo>
                <a:lnTo>
                  <a:pt x="17888" y="9994"/>
                </a:lnTo>
                <a:lnTo>
                  <a:pt x="17888" y="9672"/>
                </a:lnTo>
                <a:lnTo>
                  <a:pt x="18225" y="10316"/>
                </a:lnTo>
                <a:lnTo>
                  <a:pt x="18562" y="9672"/>
                </a:lnTo>
                <a:lnTo>
                  <a:pt x="18900" y="9349"/>
                </a:lnTo>
                <a:lnTo>
                  <a:pt x="19237" y="9349"/>
                </a:lnTo>
                <a:lnTo>
                  <a:pt x="19575" y="9349"/>
                </a:lnTo>
                <a:lnTo>
                  <a:pt x="19913" y="9027"/>
                </a:lnTo>
                <a:lnTo>
                  <a:pt x="20250" y="7093"/>
                </a:lnTo>
                <a:lnTo>
                  <a:pt x="20588" y="9994"/>
                </a:lnTo>
                <a:lnTo>
                  <a:pt x="20925" y="10639"/>
                </a:lnTo>
                <a:lnTo>
                  <a:pt x="21262" y="9349"/>
                </a:lnTo>
                <a:lnTo>
                  <a:pt x="21600" y="8382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6" name="Freeform 45"/>
          <p:cNvSpPr>
            <a:spLocks/>
          </p:cNvSpPr>
          <p:nvPr/>
        </p:nvSpPr>
        <p:spPr bwMode="auto">
          <a:xfrm>
            <a:off x="1408113" y="3448050"/>
            <a:ext cx="2046287" cy="1006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16920"/>
                </a:moveTo>
                <a:lnTo>
                  <a:pt x="177" y="20520"/>
                </a:lnTo>
                <a:lnTo>
                  <a:pt x="354" y="19800"/>
                </a:lnTo>
                <a:lnTo>
                  <a:pt x="531" y="20160"/>
                </a:lnTo>
                <a:lnTo>
                  <a:pt x="708" y="20160"/>
                </a:lnTo>
                <a:lnTo>
                  <a:pt x="885" y="19440"/>
                </a:lnTo>
                <a:lnTo>
                  <a:pt x="1062" y="20160"/>
                </a:lnTo>
                <a:lnTo>
                  <a:pt x="1239" y="21600"/>
                </a:lnTo>
                <a:lnTo>
                  <a:pt x="1416" y="20520"/>
                </a:lnTo>
                <a:lnTo>
                  <a:pt x="1593" y="20880"/>
                </a:lnTo>
                <a:lnTo>
                  <a:pt x="1770" y="20880"/>
                </a:lnTo>
                <a:lnTo>
                  <a:pt x="1948" y="20880"/>
                </a:lnTo>
                <a:lnTo>
                  <a:pt x="2125" y="19800"/>
                </a:lnTo>
                <a:lnTo>
                  <a:pt x="2125" y="14760"/>
                </a:lnTo>
                <a:lnTo>
                  <a:pt x="2302" y="16200"/>
                </a:lnTo>
                <a:lnTo>
                  <a:pt x="2479" y="15480"/>
                </a:lnTo>
                <a:lnTo>
                  <a:pt x="2656" y="18720"/>
                </a:lnTo>
                <a:lnTo>
                  <a:pt x="2833" y="17640"/>
                </a:lnTo>
                <a:lnTo>
                  <a:pt x="3010" y="17640"/>
                </a:lnTo>
                <a:lnTo>
                  <a:pt x="3187" y="18000"/>
                </a:lnTo>
                <a:lnTo>
                  <a:pt x="3364" y="18000"/>
                </a:lnTo>
                <a:lnTo>
                  <a:pt x="3541" y="16560"/>
                </a:lnTo>
                <a:lnTo>
                  <a:pt x="3718" y="17640"/>
                </a:lnTo>
                <a:lnTo>
                  <a:pt x="3895" y="17640"/>
                </a:lnTo>
                <a:lnTo>
                  <a:pt x="4072" y="17640"/>
                </a:lnTo>
                <a:lnTo>
                  <a:pt x="4249" y="17640"/>
                </a:lnTo>
                <a:lnTo>
                  <a:pt x="4426" y="17640"/>
                </a:lnTo>
                <a:lnTo>
                  <a:pt x="4603" y="18000"/>
                </a:lnTo>
                <a:lnTo>
                  <a:pt x="4780" y="17640"/>
                </a:lnTo>
                <a:lnTo>
                  <a:pt x="4957" y="17640"/>
                </a:lnTo>
                <a:lnTo>
                  <a:pt x="5134" y="18000"/>
                </a:lnTo>
                <a:lnTo>
                  <a:pt x="5311" y="18720"/>
                </a:lnTo>
                <a:lnTo>
                  <a:pt x="5489" y="18360"/>
                </a:lnTo>
                <a:lnTo>
                  <a:pt x="5666" y="19080"/>
                </a:lnTo>
                <a:lnTo>
                  <a:pt x="5843" y="17640"/>
                </a:lnTo>
                <a:lnTo>
                  <a:pt x="6020" y="16920"/>
                </a:lnTo>
                <a:lnTo>
                  <a:pt x="6197" y="18000"/>
                </a:lnTo>
                <a:lnTo>
                  <a:pt x="6374" y="19080"/>
                </a:lnTo>
                <a:lnTo>
                  <a:pt x="6551" y="19800"/>
                </a:lnTo>
                <a:lnTo>
                  <a:pt x="6551" y="13320"/>
                </a:lnTo>
                <a:lnTo>
                  <a:pt x="6728" y="16200"/>
                </a:lnTo>
                <a:lnTo>
                  <a:pt x="6905" y="17640"/>
                </a:lnTo>
                <a:lnTo>
                  <a:pt x="7082" y="18720"/>
                </a:lnTo>
                <a:lnTo>
                  <a:pt x="7259" y="19440"/>
                </a:lnTo>
                <a:lnTo>
                  <a:pt x="7436" y="19080"/>
                </a:lnTo>
                <a:lnTo>
                  <a:pt x="7613" y="18720"/>
                </a:lnTo>
                <a:lnTo>
                  <a:pt x="7790" y="19080"/>
                </a:lnTo>
                <a:lnTo>
                  <a:pt x="7967" y="18720"/>
                </a:lnTo>
                <a:lnTo>
                  <a:pt x="8144" y="19080"/>
                </a:lnTo>
                <a:lnTo>
                  <a:pt x="8321" y="19080"/>
                </a:lnTo>
                <a:lnTo>
                  <a:pt x="8498" y="19440"/>
                </a:lnTo>
                <a:lnTo>
                  <a:pt x="8675" y="18000"/>
                </a:lnTo>
                <a:lnTo>
                  <a:pt x="8675" y="18360"/>
                </a:lnTo>
                <a:lnTo>
                  <a:pt x="8852" y="18000"/>
                </a:lnTo>
                <a:lnTo>
                  <a:pt x="9030" y="17280"/>
                </a:lnTo>
                <a:lnTo>
                  <a:pt x="9207" y="17280"/>
                </a:lnTo>
                <a:lnTo>
                  <a:pt x="9384" y="16560"/>
                </a:lnTo>
                <a:lnTo>
                  <a:pt x="9561" y="16200"/>
                </a:lnTo>
                <a:lnTo>
                  <a:pt x="9738" y="16200"/>
                </a:lnTo>
                <a:lnTo>
                  <a:pt x="9915" y="15480"/>
                </a:lnTo>
                <a:lnTo>
                  <a:pt x="10092" y="15480"/>
                </a:lnTo>
                <a:lnTo>
                  <a:pt x="10269" y="15120"/>
                </a:lnTo>
                <a:lnTo>
                  <a:pt x="10446" y="15480"/>
                </a:lnTo>
                <a:lnTo>
                  <a:pt x="10623" y="15840"/>
                </a:lnTo>
                <a:lnTo>
                  <a:pt x="10800" y="15480"/>
                </a:lnTo>
                <a:lnTo>
                  <a:pt x="10977" y="15840"/>
                </a:lnTo>
                <a:lnTo>
                  <a:pt x="11154" y="16200"/>
                </a:lnTo>
                <a:lnTo>
                  <a:pt x="11331" y="16200"/>
                </a:lnTo>
                <a:lnTo>
                  <a:pt x="11508" y="16200"/>
                </a:lnTo>
                <a:lnTo>
                  <a:pt x="11685" y="15120"/>
                </a:lnTo>
                <a:lnTo>
                  <a:pt x="11862" y="15480"/>
                </a:lnTo>
                <a:lnTo>
                  <a:pt x="12039" y="14400"/>
                </a:lnTo>
                <a:lnTo>
                  <a:pt x="12216" y="15120"/>
                </a:lnTo>
                <a:lnTo>
                  <a:pt x="12393" y="16200"/>
                </a:lnTo>
                <a:lnTo>
                  <a:pt x="12570" y="16200"/>
                </a:lnTo>
                <a:lnTo>
                  <a:pt x="12748" y="15840"/>
                </a:lnTo>
                <a:lnTo>
                  <a:pt x="12925" y="15480"/>
                </a:lnTo>
                <a:lnTo>
                  <a:pt x="13102" y="14760"/>
                </a:lnTo>
                <a:lnTo>
                  <a:pt x="13279" y="14760"/>
                </a:lnTo>
                <a:lnTo>
                  <a:pt x="13456" y="15120"/>
                </a:lnTo>
                <a:lnTo>
                  <a:pt x="13633" y="15120"/>
                </a:lnTo>
                <a:lnTo>
                  <a:pt x="13810" y="14400"/>
                </a:lnTo>
                <a:lnTo>
                  <a:pt x="13987" y="14400"/>
                </a:lnTo>
                <a:lnTo>
                  <a:pt x="14164" y="18000"/>
                </a:lnTo>
                <a:lnTo>
                  <a:pt x="14341" y="18000"/>
                </a:lnTo>
                <a:lnTo>
                  <a:pt x="14518" y="16920"/>
                </a:lnTo>
                <a:lnTo>
                  <a:pt x="14695" y="15120"/>
                </a:lnTo>
                <a:lnTo>
                  <a:pt x="14872" y="16200"/>
                </a:lnTo>
                <a:lnTo>
                  <a:pt x="15049" y="15480"/>
                </a:lnTo>
                <a:lnTo>
                  <a:pt x="15226" y="14760"/>
                </a:lnTo>
                <a:lnTo>
                  <a:pt x="15226" y="14040"/>
                </a:lnTo>
                <a:lnTo>
                  <a:pt x="15403" y="15120"/>
                </a:lnTo>
                <a:lnTo>
                  <a:pt x="15580" y="14760"/>
                </a:lnTo>
                <a:lnTo>
                  <a:pt x="15757" y="15120"/>
                </a:lnTo>
                <a:lnTo>
                  <a:pt x="15934" y="13680"/>
                </a:lnTo>
                <a:lnTo>
                  <a:pt x="16111" y="14040"/>
                </a:lnTo>
                <a:lnTo>
                  <a:pt x="16289" y="14040"/>
                </a:lnTo>
                <a:lnTo>
                  <a:pt x="16466" y="12960"/>
                </a:lnTo>
                <a:lnTo>
                  <a:pt x="16643" y="9720"/>
                </a:lnTo>
                <a:lnTo>
                  <a:pt x="16820" y="0"/>
                </a:lnTo>
                <a:lnTo>
                  <a:pt x="16997" y="2520"/>
                </a:lnTo>
                <a:lnTo>
                  <a:pt x="17174" y="9000"/>
                </a:lnTo>
                <a:lnTo>
                  <a:pt x="17351" y="9720"/>
                </a:lnTo>
                <a:lnTo>
                  <a:pt x="17351" y="9000"/>
                </a:lnTo>
                <a:lnTo>
                  <a:pt x="17528" y="9360"/>
                </a:lnTo>
                <a:lnTo>
                  <a:pt x="17705" y="8640"/>
                </a:lnTo>
                <a:lnTo>
                  <a:pt x="17882" y="14040"/>
                </a:lnTo>
                <a:lnTo>
                  <a:pt x="18059" y="12600"/>
                </a:lnTo>
                <a:lnTo>
                  <a:pt x="18236" y="11160"/>
                </a:lnTo>
                <a:lnTo>
                  <a:pt x="18413" y="10440"/>
                </a:lnTo>
                <a:lnTo>
                  <a:pt x="18590" y="6120"/>
                </a:lnTo>
                <a:lnTo>
                  <a:pt x="18767" y="8280"/>
                </a:lnTo>
                <a:lnTo>
                  <a:pt x="18944" y="9720"/>
                </a:lnTo>
                <a:lnTo>
                  <a:pt x="19121" y="10800"/>
                </a:lnTo>
                <a:lnTo>
                  <a:pt x="19298" y="10080"/>
                </a:lnTo>
                <a:lnTo>
                  <a:pt x="19475" y="10080"/>
                </a:lnTo>
                <a:lnTo>
                  <a:pt x="19652" y="8640"/>
                </a:lnTo>
                <a:lnTo>
                  <a:pt x="19830" y="8280"/>
                </a:lnTo>
                <a:lnTo>
                  <a:pt x="20007" y="9000"/>
                </a:lnTo>
                <a:lnTo>
                  <a:pt x="20184" y="9000"/>
                </a:lnTo>
                <a:lnTo>
                  <a:pt x="20361" y="10080"/>
                </a:lnTo>
                <a:lnTo>
                  <a:pt x="20538" y="7200"/>
                </a:lnTo>
                <a:lnTo>
                  <a:pt x="20715" y="8640"/>
                </a:lnTo>
                <a:lnTo>
                  <a:pt x="20892" y="7920"/>
                </a:lnTo>
                <a:lnTo>
                  <a:pt x="21069" y="9360"/>
                </a:lnTo>
                <a:lnTo>
                  <a:pt x="21246" y="9360"/>
                </a:lnTo>
                <a:lnTo>
                  <a:pt x="21423" y="9360"/>
                </a:lnTo>
                <a:lnTo>
                  <a:pt x="21600" y="9720"/>
                </a:lnTo>
              </a:path>
            </a:pathLst>
          </a:custGeom>
          <a:noFill/>
          <a:ln w="19050" cap="flat">
            <a:solidFill>
              <a:srgbClr val="00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7" name="Freeform 46"/>
          <p:cNvSpPr>
            <a:spLocks/>
          </p:cNvSpPr>
          <p:nvPr/>
        </p:nvSpPr>
        <p:spPr bwMode="auto">
          <a:xfrm>
            <a:off x="3454400" y="2643188"/>
            <a:ext cx="1023938" cy="1509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8000"/>
                </a:moveTo>
                <a:lnTo>
                  <a:pt x="354" y="17520"/>
                </a:lnTo>
                <a:lnTo>
                  <a:pt x="354" y="18000"/>
                </a:lnTo>
                <a:lnTo>
                  <a:pt x="708" y="21120"/>
                </a:lnTo>
                <a:lnTo>
                  <a:pt x="1062" y="12480"/>
                </a:lnTo>
                <a:lnTo>
                  <a:pt x="1416" y="15360"/>
                </a:lnTo>
                <a:lnTo>
                  <a:pt x="1770" y="15360"/>
                </a:lnTo>
                <a:lnTo>
                  <a:pt x="2125" y="15360"/>
                </a:lnTo>
                <a:lnTo>
                  <a:pt x="2479" y="14640"/>
                </a:lnTo>
                <a:lnTo>
                  <a:pt x="2833" y="14160"/>
                </a:lnTo>
                <a:lnTo>
                  <a:pt x="3187" y="15840"/>
                </a:lnTo>
                <a:lnTo>
                  <a:pt x="3541" y="15840"/>
                </a:lnTo>
                <a:lnTo>
                  <a:pt x="3895" y="15360"/>
                </a:lnTo>
                <a:lnTo>
                  <a:pt x="4249" y="15840"/>
                </a:lnTo>
                <a:lnTo>
                  <a:pt x="4603" y="15360"/>
                </a:lnTo>
                <a:lnTo>
                  <a:pt x="4603" y="15840"/>
                </a:lnTo>
                <a:lnTo>
                  <a:pt x="4957" y="15120"/>
                </a:lnTo>
                <a:lnTo>
                  <a:pt x="5311" y="14400"/>
                </a:lnTo>
                <a:lnTo>
                  <a:pt x="5666" y="14640"/>
                </a:lnTo>
                <a:lnTo>
                  <a:pt x="6020" y="15120"/>
                </a:lnTo>
                <a:lnTo>
                  <a:pt x="6374" y="15120"/>
                </a:lnTo>
                <a:lnTo>
                  <a:pt x="6728" y="14880"/>
                </a:lnTo>
                <a:lnTo>
                  <a:pt x="7082" y="14640"/>
                </a:lnTo>
                <a:lnTo>
                  <a:pt x="7436" y="14880"/>
                </a:lnTo>
                <a:lnTo>
                  <a:pt x="7790" y="14640"/>
                </a:lnTo>
                <a:lnTo>
                  <a:pt x="8144" y="15120"/>
                </a:lnTo>
                <a:lnTo>
                  <a:pt x="8498" y="14160"/>
                </a:lnTo>
                <a:lnTo>
                  <a:pt x="8852" y="12480"/>
                </a:lnTo>
                <a:lnTo>
                  <a:pt x="9207" y="17040"/>
                </a:lnTo>
                <a:lnTo>
                  <a:pt x="9207" y="21600"/>
                </a:lnTo>
                <a:lnTo>
                  <a:pt x="9561" y="19920"/>
                </a:lnTo>
                <a:lnTo>
                  <a:pt x="9915" y="19440"/>
                </a:lnTo>
                <a:lnTo>
                  <a:pt x="10269" y="18240"/>
                </a:lnTo>
                <a:lnTo>
                  <a:pt x="10623" y="17520"/>
                </a:lnTo>
                <a:lnTo>
                  <a:pt x="10977" y="18000"/>
                </a:lnTo>
                <a:lnTo>
                  <a:pt x="11331" y="17760"/>
                </a:lnTo>
                <a:lnTo>
                  <a:pt x="11685" y="17040"/>
                </a:lnTo>
                <a:lnTo>
                  <a:pt x="12039" y="16560"/>
                </a:lnTo>
                <a:lnTo>
                  <a:pt x="12393" y="14880"/>
                </a:lnTo>
                <a:lnTo>
                  <a:pt x="12748" y="10560"/>
                </a:lnTo>
                <a:lnTo>
                  <a:pt x="13102" y="0"/>
                </a:lnTo>
                <a:lnTo>
                  <a:pt x="13456" y="7200"/>
                </a:lnTo>
                <a:lnTo>
                  <a:pt x="13456" y="3360"/>
                </a:lnTo>
                <a:lnTo>
                  <a:pt x="13810" y="11520"/>
                </a:lnTo>
                <a:lnTo>
                  <a:pt x="14164" y="11520"/>
                </a:lnTo>
                <a:lnTo>
                  <a:pt x="14518" y="12240"/>
                </a:lnTo>
                <a:lnTo>
                  <a:pt x="14872" y="14400"/>
                </a:lnTo>
                <a:lnTo>
                  <a:pt x="15226" y="14160"/>
                </a:lnTo>
                <a:lnTo>
                  <a:pt x="15580" y="13680"/>
                </a:lnTo>
                <a:lnTo>
                  <a:pt x="15934" y="13680"/>
                </a:lnTo>
                <a:lnTo>
                  <a:pt x="16289" y="13680"/>
                </a:lnTo>
                <a:lnTo>
                  <a:pt x="16643" y="12960"/>
                </a:lnTo>
                <a:lnTo>
                  <a:pt x="16997" y="12720"/>
                </a:lnTo>
                <a:lnTo>
                  <a:pt x="17351" y="12000"/>
                </a:lnTo>
                <a:lnTo>
                  <a:pt x="17705" y="11280"/>
                </a:lnTo>
                <a:lnTo>
                  <a:pt x="17705" y="11040"/>
                </a:lnTo>
                <a:lnTo>
                  <a:pt x="18059" y="11520"/>
                </a:lnTo>
                <a:lnTo>
                  <a:pt x="18413" y="11040"/>
                </a:lnTo>
                <a:lnTo>
                  <a:pt x="18767" y="11040"/>
                </a:lnTo>
                <a:lnTo>
                  <a:pt x="19121" y="10800"/>
                </a:lnTo>
                <a:lnTo>
                  <a:pt x="19475" y="10800"/>
                </a:lnTo>
                <a:lnTo>
                  <a:pt x="19830" y="10320"/>
                </a:lnTo>
                <a:lnTo>
                  <a:pt x="20184" y="9360"/>
                </a:lnTo>
                <a:lnTo>
                  <a:pt x="20538" y="11280"/>
                </a:lnTo>
                <a:lnTo>
                  <a:pt x="20892" y="11760"/>
                </a:lnTo>
                <a:lnTo>
                  <a:pt x="21246" y="10800"/>
                </a:lnTo>
                <a:lnTo>
                  <a:pt x="21600" y="10080"/>
                </a:lnTo>
              </a:path>
            </a:pathLst>
          </a:custGeom>
          <a:noFill/>
          <a:ln w="19050" cap="flat">
            <a:solidFill>
              <a:srgbClr val="00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8" name="Freeform 47"/>
          <p:cNvSpPr>
            <a:spLocks/>
          </p:cNvSpPr>
          <p:nvPr/>
        </p:nvSpPr>
        <p:spPr bwMode="auto">
          <a:xfrm>
            <a:off x="1408113" y="3044825"/>
            <a:ext cx="2014537" cy="1409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0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0" y="18000"/>
                </a:moveTo>
                <a:lnTo>
                  <a:pt x="180" y="20314"/>
                </a:lnTo>
                <a:lnTo>
                  <a:pt x="360" y="19543"/>
                </a:lnTo>
                <a:lnTo>
                  <a:pt x="540" y="20057"/>
                </a:lnTo>
                <a:lnTo>
                  <a:pt x="720" y="20057"/>
                </a:lnTo>
                <a:lnTo>
                  <a:pt x="900" y="19286"/>
                </a:lnTo>
                <a:lnTo>
                  <a:pt x="1080" y="19800"/>
                </a:lnTo>
                <a:lnTo>
                  <a:pt x="1260" y="21600"/>
                </a:lnTo>
                <a:lnTo>
                  <a:pt x="1440" y="20571"/>
                </a:lnTo>
                <a:lnTo>
                  <a:pt x="1620" y="20829"/>
                </a:lnTo>
                <a:lnTo>
                  <a:pt x="1800" y="21086"/>
                </a:lnTo>
                <a:lnTo>
                  <a:pt x="1980" y="21086"/>
                </a:lnTo>
                <a:lnTo>
                  <a:pt x="2160" y="19800"/>
                </a:lnTo>
                <a:lnTo>
                  <a:pt x="2160" y="15171"/>
                </a:lnTo>
                <a:lnTo>
                  <a:pt x="2340" y="16200"/>
                </a:lnTo>
                <a:lnTo>
                  <a:pt x="2520" y="15686"/>
                </a:lnTo>
                <a:lnTo>
                  <a:pt x="2700" y="19029"/>
                </a:lnTo>
                <a:lnTo>
                  <a:pt x="2880" y="18000"/>
                </a:lnTo>
                <a:lnTo>
                  <a:pt x="3060" y="18000"/>
                </a:lnTo>
                <a:lnTo>
                  <a:pt x="3240" y="18257"/>
                </a:lnTo>
                <a:lnTo>
                  <a:pt x="3420" y="18514"/>
                </a:lnTo>
                <a:lnTo>
                  <a:pt x="3600" y="17229"/>
                </a:lnTo>
                <a:lnTo>
                  <a:pt x="3780" y="17486"/>
                </a:lnTo>
                <a:lnTo>
                  <a:pt x="3960" y="17229"/>
                </a:lnTo>
                <a:lnTo>
                  <a:pt x="4140" y="17486"/>
                </a:lnTo>
                <a:lnTo>
                  <a:pt x="4500" y="17486"/>
                </a:lnTo>
                <a:lnTo>
                  <a:pt x="4320" y="17486"/>
                </a:lnTo>
                <a:lnTo>
                  <a:pt x="4500" y="17486"/>
                </a:lnTo>
                <a:lnTo>
                  <a:pt x="4680" y="17486"/>
                </a:lnTo>
                <a:lnTo>
                  <a:pt x="4860" y="17486"/>
                </a:lnTo>
                <a:lnTo>
                  <a:pt x="5040" y="17229"/>
                </a:lnTo>
                <a:lnTo>
                  <a:pt x="5220" y="17229"/>
                </a:lnTo>
                <a:lnTo>
                  <a:pt x="5400" y="18000"/>
                </a:lnTo>
                <a:lnTo>
                  <a:pt x="5580" y="17743"/>
                </a:lnTo>
                <a:lnTo>
                  <a:pt x="5760" y="18514"/>
                </a:lnTo>
                <a:lnTo>
                  <a:pt x="5940" y="17229"/>
                </a:lnTo>
                <a:lnTo>
                  <a:pt x="6120" y="16714"/>
                </a:lnTo>
                <a:lnTo>
                  <a:pt x="6300" y="17743"/>
                </a:lnTo>
                <a:lnTo>
                  <a:pt x="6480" y="18257"/>
                </a:lnTo>
                <a:lnTo>
                  <a:pt x="6660" y="19800"/>
                </a:lnTo>
                <a:lnTo>
                  <a:pt x="6660" y="14143"/>
                </a:lnTo>
                <a:lnTo>
                  <a:pt x="6840" y="16714"/>
                </a:lnTo>
                <a:lnTo>
                  <a:pt x="7020" y="18000"/>
                </a:lnTo>
                <a:lnTo>
                  <a:pt x="7200" y="19286"/>
                </a:lnTo>
                <a:lnTo>
                  <a:pt x="7380" y="19800"/>
                </a:lnTo>
                <a:lnTo>
                  <a:pt x="7560" y="19286"/>
                </a:lnTo>
                <a:lnTo>
                  <a:pt x="7740" y="18771"/>
                </a:lnTo>
                <a:lnTo>
                  <a:pt x="7920" y="19029"/>
                </a:lnTo>
                <a:lnTo>
                  <a:pt x="8100" y="18771"/>
                </a:lnTo>
                <a:lnTo>
                  <a:pt x="8280" y="18771"/>
                </a:lnTo>
                <a:lnTo>
                  <a:pt x="8460" y="18771"/>
                </a:lnTo>
                <a:lnTo>
                  <a:pt x="8640" y="19286"/>
                </a:lnTo>
                <a:lnTo>
                  <a:pt x="8820" y="18000"/>
                </a:lnTo>
                <a:lnTo>
                  <a:pt x="8820" y="18257"/>
                </a:lnTo>
                <a:lnTo>
                  <a:pt x="9000" y="17743"/>
                </a:lnTo>
                <a:lnTo>
                  <a:pt x="9180" y="16971"/>
                </a:lnTo>
                <a:lnTo>
                  <a:pt x="9360" y="16971"/>
                </a:lnTo>
                <a:lnTo>
                  <a:pt x="9540" y="16200"/>
                </a:lnTo>
                <a:lnTo>
                  <a:pt x="9720" y="15943"/>
                </a:lnTo>
                <a:lnTo>
                  <a:pt x="9900" y="16200"/>
                </a:lnTo>
                <a:lnTo>
                  <a:pt x="10080" y="15429"/>
                </a:lnTo>
                <a:lnTo>
                  <a:pt x="10260" y="15429"/>
                </a:lnTo>
                <a:lnTo>
                  <a:pt x="10440" y="15171"/>
                </a:lnTo>
                <a:lnTo>
                  <a:pt x="10620" y="15686"/>
                </a:lnTo>
                <a:lnTo>
                  <a:pt x="10800" y="15686"/>
                </a:lnTo>
                <a:lnTo>
                  <a:pt x="10980" y="15429"/>
                </a:lnTo>
                <a:lnTo>
                  <a:pt x="11160" y="15686"/>
                </a:lnTo>
                <a:lnTo>
                  <a:pt x="11340" y="15943"/>
                </a:lnTo>
                <a:lnTo>
                  <a:pt x="11520" y="15943"/>
                </a:lnTo>
                <a:lnTo>
                  <a:pt x="11700" y="16200"/>
                </a:lnTo>
                <a:lnTo>
                  <a:pt x="11880" y="15171"/>
                </a:lnTo>
                <a:lnTo>
                  <a:pt x="12060" y="15171"/>
                </a:lnTo>
                <a:lnTo>
                  <a:pt x="12240" y="14400"/>
                </a:lnTo>
                <a:lnTo>
                  <a:pt x="12420" y="14914"/>
                </a:lnTo>
                <a:lnTo>
                  <a:pt x="12600" y="15943"/>
                </a:lnTo>
                <a:lnTo>
                  <a:pt x="12780" y="15943"/>
                </a:lnTo>
                <a:lnTo>
                  <a:pt x="12960" y="15943"/>
                </a:lnTo>
                <a:lnTo>
                  <a:pt x="13140" y="15429"/>
                </a:lnTo>
                <a:lnTo>
                  <a:pt x="13500" y="14400"/>
                </a:lnTo>
                <a:lnTo>
                  <a:pt x="13320" y="14400"/>
                </a:lnTo>
                <a:lnTo>
                  <a:pt x="13500" y="14400"/>
                </a:lnTo>
                <a:lnTo>
                  <a:pt x="13680" y="14914"/>
                </a:lnTo>
                <a:lnTo>
                  <a:pt x="13860" y="14914"/>
                </a:lnTo>
                <a:lnTo>
                  <a:pt x="14040" y="14143"/>
                </a:lnTo>
                <a:lnTo>
                  <a:pt x="14220" y="14143"/>
                </a:lnTo>
                <a:lnTo>
                  <a:pt x="14400" y="17229"/>
                </a:lnTo>
                <a:lnTo>
                  <a:pt x="14580" y="17229"/>
                </a:lnTo>
                <a:lnTo>
                  <a:pt x="14760" y="16200"/>
                </a:lnTo>
                <a:lnTo>
                  <a:pt x="14940" y="14657"/>
                </a:lnTo>
                <a:lnTo>
                  <a:pt x="15120" y="15686"/>
                </a:lnTo>
                <a:lnTo>
                  <a:pt x="15300" y="14657"/>
                </a:lnTo>
                <a:lnTo>
                  <a:pt x="15480" y="14400"/>
                </a:lnTo>
                <a:lnTo>
                  <a:pt x="15480" y="13371"/>
                </a:lnTo>
                <a:lnTo>
                  <a:pt x="15660" y="14400"/>
                </a:lnTo>
                <a:lnTo>
                  <a:pt x="15840" y="13886"/>
                </a:lnTo>
                <a:lnTo>
                  <a:pt x="16020" y="14400"/>
                </a:lnTo>
                <a:lnTo>
                  <a:pt x="16200" y="13114"/>
                </a:lnTo>
                <a:lnTo>
                  <a:pt x="16380" y="13371"/>
                </a:lnTo>
                <a:lnTo>
                  <a:pt x="16560" y="13371"/>
                </a:lnTo>
                <a:lnTo>
                  <a:pt x="16740" y="12343"/>
                </a:lnTo>
                <a:lnTo>
                  <a:pt x="16920" y="9771"/>
                </a:lnTo>
                <a:lnTo>
                  <a:pt x="17100" y="0"/>
                </a:lnTo>
                <a:lnTo>
                  <a:pt x="17280" y="1543"/>
                </a:lnTo>
                <a:lnTo>
                  <a:pt x="17460" y="8229"/>
                </a:lnTo>
                <a:lnTo>
                  <a:pt x="17640" y="9000"/>
                </a:lnTo>
                <a:lnTo>
                  <a:pt x="17640" y="7971"/>
                </a:lnTo>
                <a:lnTo>
                  <a:pt x="17820" y="8486"/>
                </a:lnTo>
                <a:lnTo>
                  <a:pt x="18000" y="7714"/>
                </a:lnTo>
                <a:lnTo>
                  <a:pt x="18180" y="12600"/>
                </a:lnTo>
                <a:lnTo>
                  <a:pt x="18360" y="11571"/>
                </a:lnTo>
                <a:lnTo>
                  <a:pt x="18540" y="10543"/>
                </a:lnTo>
                <a:lnTo>
                  <a:pt x="18720" y="9514"/>
                </a:lnTo>
                <a:lnTo>
                  <a:pt x="18900" y="4371"/>
                </a:lnTo>
                <a:lnTo>
                  <a:pt x="19080" y="6686"/>
                </a:lnTo>
                <a:lnTo>
                  <a:pt x="19260" y="8229"/>
                </a:lnTo>
                <a:lnTo>
                  <a:pt x="19440" y="9257"/>
                </a:lnTo>
                <a:lnTo>
                  <a:pt x="19620" y="8229"/>
                </a:lnTo>
                <a:lnTo>
                  <a:pt x="19800" y="8229"/>
                </a:lnTo>
                <a:lnTo>
                  <a:pt x="19980" y="6943"/>
                </a:lnTo>
                <a:lnTo>
                  <a:pt x="20160" y="6429"/>
                </a:lnTo>
                <a:lnTo>
                  <a:pt x="20340" y="7200"/>
                </a:lnTo>
                <a:lnTo>
                  <a:pt x="20520" y="7457"/>
                </a:lnTo>
                <a:lnTo>
                  <a:pt x="20700" y="8486"/>
                </a:lnTo>
                <a:lnTo>
                  <a:pt x="20880" y="5143"/>
                </a:lnTo>
                <a:lnTo>
                  <a:pt x="21060" y="6686"/>
                </a:lnTo>
                <a:lnTo>
                  <a:pt x="21240" y="6171"/>
                </a:lnTo>
                <a:lnTo>
                  <a:pt x="21420" y="7457"/>
                </a:lnTo>
                <a:lnTo>
                  <a:pt x="21600" y="7714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9" name="Freeform 48"/>
          <p:cNvSpPr>
            <a:spLocks/>
          </p:cNvSpPr>
          <p:nvPr/>
        </p:nvSpPr>
        <p:spPr bwMode="auto">
          <a:xfrm>
            <a:off x="3422650" y="2173288"/>
            <a:ext cx="654050" cy="17780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2147483646 w 21600"/>
              <a:gd name="T69" fmla="*/ 2147483646 h 21600"/>
              <a:gd name="T70" fmla="*/ 2147483646 w 21600"/>
              <a:gd name="T71" fmla="*/ 2147483646 h 21600"/>
              <a:gd name="T72" fmla="*/ 2147483646 w 21600"/>
              <a:gd name="T73" fmla="*/ 2147483646 h 21600"/>
              <a:gd name="T74" fmla="*/ 2147483646 w 21600"/>
              <a:gd name="T75" fmla="*/ 2147483646 h 21600"/>
              <a:gd name="T76" fmla="*/ 2147483646 w 21600"/>
              <a:gd name="T77" fmla="*/ 2147483646 h 21600"/>
              <a:gd name="T78" fmla="*/ 2147483646 w 21600"/>
              <a:gd name="T79" fmla="*/ 2147483646 h 21600"/>
              <a:gd name="T80" fmla="*/ 2147483646 w 21600"/>
              <a:gd name="T81" fmla="*/ 2147483646 h 21600"/>
              <a:gd name="T82" fmla="*/ 2147483646 w 21600"/>
              <a:gd name="T83" fmla="*/ 2147483646 h 21600"/>
              <a:gd name="T84" fmla="*/ 2147483646 w 21600"/>
              <a:gd name="T85" fmla="*/ 0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>
                <a:moveTo>
                  <a:pt x="0" y="16709"/>
                </a:moveTo>
                <a:lnTo>
                  <a:pt x="554" y="16506"/>
                </a:lnTo>
                <a:lnTo>
                  <a:pt x="1108" y="16913"/>
                </a:lnTo>
                <a:lnTo>
                  <a:pt x="1662" y="16098"/>
                </a:lnTo>
                <a:lnTo>
                  <a:pt x="1662" y="16913"/>
                </a:lnTo>
                <a:lnTo>
                  <a:pt x="2215" y="20989"/>
                </a:lnTo>
                <a:lnTo>
                  <a:pt x="2769" y="10596"/>
                </a:lnTo>
                <a:lnTo>
                  <a:pt x="3323" y="14060"/>
                </a:lnTo>
                <a:lnTo>
                  <a:pt x="3877" y="14264"/>
                </a:lnTo>
                <a:lnTo>
                  <a:pt x="4431" y="14264"/>
                </a:lnTo>
                <a:lnTo>
                  <a:pt x="4985" y="13449"/>
                </a:lnTo>
                <a:lnTo>
                  <a:pt x="5538" y="12838"/>
                </a:lnTo>
                <a:lnTo>
                  <a:pt x="6092" y="14468"/>
                </a:lnTo>
                <a:lnTo>
                  <a:pt x="6646" y="14672"/>
                </a:lnTo>
                <a:lnTo>
                  <a:pt x="7200" y="14264"/>
                </a:lnTo>
                <a:lnTo>
                  <a:pt x="7754" y="14672"/>
                </a:lnTo>
                <a:lnTo>
                  <a:pt x="8308" y="14264"/>
                </a:lnTo>
                <a:lnTo>
                  <a:pt x="8308" y="14875"/>
                </a:lnTo>
                <a:lnTo>
                  <a:pt x="8862" y="14060"/>
                </a:lnTo>
                <a:lnTo>
                  <a:pt x="9415" y="13245"/>
                </a:lnTo>
                <a:lnTo>
                  <a:pt x="9969" y="13245"/>
                </a:lnTo>
                <a:lnTo>
                  <a:pt x="10523" y="13857"/>
                </a:lnTo>
                <a:lnTo>
                  <a:pt x="11077" y="13857"/>
                </a:lnTo>
                <a:lnTo>
                  <a:pt x="11631" y="13653"/>
                </a:lnTo>
                <a:lnTo>
                  <a:pt x="12185" y="13449"/>
                </a:lnTo>
                <a:lnTo>
                  <a:pt x="12738" y="13653"/>
                </a:lnTo>
                <a:lnTo>
                  <a:pt x="13292" y="13245"/>
                </a:lnTo>
                <a:lnTo>
                  <a:pt x="13846" y="13857"/>
                </a:lnTo>
                <a:lnTo>
                  <a:pt x="14400" y="12838"/>
                </a:lnTo>
                <a:lnTo>
                  <a:pt x="14954" y="11411"/>
                </a:lnTo>
                <a:lnTo>
                  <a:pt x="15508" y="16709"/>
                </a:lnTo>
                <a:lnTo>
                  <a:pt x="15508" y="21600"/>
                </a:lnTo>
                <a:lnTo>
                  <a:pt x="16062" y="19970"/>
                </a:lnTo>
                <a:lnTo>
                  <a:pt x="16615" y="19358"/>
                </a:lnTo>
                <a:lnTo>
                  <a:pt x="17169" y="17932"/>
                </a:lnTo>
                <a:lnTo>
                  <a:pt x="17723" y="16913"/>
                </a:lnTo>
                <a:lnTo>
                  <a:pt x="18277" y="17525"/>
                </a:lnTo>
                <a:lnTo>
                  <a:pt x="18831" y="17117"/>
                </a:lnTo>
                <a:lnTo>
                  <a:pt x="19385" y="16098"/>
                </a:lnTo>
                <a:lnTo>
                  <a:pt x="19938" y="15691"/>
                </a:lnTo>
                <a:lnTo>
                  <a:pt x="20492" y="14264"/>
                </a:lnTo>
                <a:lnTo>
                  <a:pt x="21046" y="11208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0" name="Freeform 49"/>
          <p:cNvSpPr>
            <a:spLocks/>
          </p:cNvSpPr>
          <p:nvPr/>
        </p:nvSpPr>
        <p:spPr bwMode="auto">
          <a:xfrm>
            <a:off x="4076700" y="2173288"/>
            <a:ext cx="401638" cy="11588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00" y="12522"/>
                </a:lnTo>
                <a:lnTo>
                  <a:pt x="900" y="4383"/>
                </a:lnTo>
                <a:lnTo>
                  <a:pt x="1800" y="17843"/>
                </a:lnTo>
                <a:lnTo>
                  <a:pt x="2700" y="16591"/>
                </a:lnTo>
                <a:lnTo>
                  <a:pt x="3600" y="17843"/>
                </a:lnTo>
                <a:lnTo>
                  <a:pt x="4500" y="21600"/>
                </a:lnTo>
                <a:lnTo>
                  <a:pt x="5400" y="20974"/>
                </a:lnTo>
                <a:lnTo>
                  <a:pt x="6300" y="20035"/>
                </a:lnTo>
                <a:lnTo>
                  <a:pt x="7200" y="20035"/>
                </a:lnTo>
                <a:lnTo>
                  <a:pt x="8100" y="20348"/>
                </a:lnTo>
                <a:lnTo>
                  <a:pt x="9000" y="19409"/>
                </a:lnTo>
                <a:lnTo>
                  <a:pt x="9900" y="18783"/>
                </a:lnTo>
                <a:lnTo>
                  <a:pt x="10800" y="17530"/>
                </a:lnTo>
                <a:lnTo>
                  <a:pt x="11700" y="15652"/>
                </a:lnTo>
                <a:lnTo>
                  <a:pt x="11700" y="15339"/>
                </a:lnTo>
                <a:lnTo>
                  <a:pt x="12600" y="16278"/>
                </a:lnTo>
                <a:lnTo>
                  <a:pt x="13500" y="15339"/>
                </a:lnTo>
                <a:lnTo>
                  <a:pt x="14400" y="15339"/>
                </a:lnTo>
                <a:lnTo>
                  <a:pt x="15300" y="15026"/>
                </a:lnTo>
                <a:lnTo>
                  <a:pt x="16200" y="15026"/>
                </a:lnTo>
                <a:lnTo>
                  <a:pt x="17100" y="14400"/>
                </a:lnTo>
                <a:lnTo>
                  <a:pt x="18000" y="12209"/>
                </a:lnTo>
                <a:lnTo>
                  <a:pt x="18900" y="15965"/>
                </a:lnTo>
                <a:lnTo>
                  <a:pt x="19800" y="16904"/>
                </a:lnTo>
                <a:lnTo>
                  <a:pt x="20700" y="15026"/>
                </a:lnTo>
                <a:lnTo>
                  <a:pt x="21600" y="13461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1" name="Rectangle 50"/>
          <p:cNvSpPr>
            <a:spLocks/>
          </p:cNvSpPr>
          <p:nvPr/>
        </p:nvSpPr>
        <p:spPr bwMode="auto">
          <a:xfrm>
            <a:off x="1620838" y="1704975"/>
            <a:ext cx="27066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Too much motion</a:t>
            </a:r>
          </a:p>
        </p:txBody>
      </p:sp>
      <p:sp>
        <p:nvSpPr>
          <p:cNvPr id="46132" name="Rectangle 51"/>
          <p:cNvSpPr>
            <a:spLocks/>
          </p:cNvSpPr>
          <p:nvPr/>
        </p:nvSpPr>
        <p:spPr bwMode="auto">
          <a:xfrm>
            <a:off x="1908175" y="4800600"/>
            <a:ext cx="2225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Time (frames)</a:t>
            </a:r>
          </a:p>
        </p:txBody>
      </p:sp>
      <p:sp>
        <p:nvSpPr>
          <p:cNvPr id="46133" name="Rectangle 52"/>
          <p:cNvSpPr>
            <a:spLocks/>
          </p:cNvSpPr>
          <p:nvPr/>
        </p:nvSpPr>
        <p:spPr bwMode="auto">
          <a:xfrm>
            <a:off x="5332413" y="2173288"/>
            <a:ext cx="3117850" cy="2281237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000000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46134" name="Line 53"/>
          <p:cNvSpPr>
            <a:spLocks noChangeShapeType="1"/>
          </p:cNvSpPr>
          <p:nvPr/>
        </p:nvSpPr>
        <p:spPr bwMode="auto">
          <a:xfrm>
            <a:off x="5332413" y="2173288"/>
            <a:ext cx="311785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5" name="Line 54"/>
          <p:cNvSpPr>
            <a:spLocks noChangeShapeType="1"/>
          </p:cNvSpPr>
          <p:nvPr/>
        </p:nvSpPr>
        <p:spPr bwMode="auto">
          <a:xfrm>
            <a:off x="5332413" y="4454525"/>
            <a:ext cx="311785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6" name="Line 55"/>
          <p:cNvSpPr>
            <a:spLocks noChangeShapeType="1"/>
          </p:cNvSpPr>
          <p:nvPr/>
        </p:nvSpPr>
        <p:spPr bwMode="auto">
          <a:xfrm rot="10800000" flipH="1">
            <a:off x="8450263" y="2173288"/>
            <a:ext cx="4762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7" name="Line 56"/>
          <p:cNvSpPr>
            <a:spLocks noChangeShapeType="1"/>
          </p:cNvSpPr>
          <p:nvPr/>
        </p:nvSpPr>
        <p:spPr bwMode="auto">
          <a:xfrm rot="10800000" flipH="1">
            <a:off x="5332413" y="2173288"/>
            <a:ext cx="1587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8" name="Line 57"/>
          <p:cNvSpPr>
            <a:spLocks noChangeShapeType="1"/>
          </p:cNvSpPr>
          <p:nvPr/>
        </p:nvSpPr>
        <p:spPr bwMode="auto">
          <a:xfrm>
            <a:off x="5332413" y="4454525"/>
            <a:ext cx="311785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9" name="Line 58"/>
          <p:cNvSpPr>
            <a:spLocks noChangeShapeType="1"/>
          </p:cNvSpPr>
          <p:nvPr/>
        </p:nvSpPr>
        <p:spPr bwMode="auto">
          <a:xfrm rot="10800000" flipH="1">
            <a:off x="5332413" y="2173288"/>
            <a:ext cx="1587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0" name="Line 59"/>
          <p:cNvSpPr>
            <a:spLocks noChangeShapeType="1"/>
          </p:cNvSpPr>
          <p:nvPr/>
        </p:nvSpPr>
        <p:spPr bwMode="auto">
          <a:xfrm rot="10800000" flipH="1">
            <a:off x="5332413" y="4421188"/>
            <a:ext cx="1587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1" name="Line 60"/>
          <p:cNvSpPr>
            <a:spLocks noChangeShapeType="1"/>
          </p:cNvSpPr>
          <p:nvPr/>
        </p:nvSpPr>
        <p:spPr bwMode="auto">
          <a:xfrm>
            <a:off x="5332413" y="2173288"/>
            <a:ext cx="1587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2" name="Rectangle 61"/>
          <p:cNvSpPr>
            <a:spLocks/>
          </p:cNvSpPr>
          <p:nvPr/>
        </p:nvSpPr>
        <p:spPr bwMode="auto">
          <a:xfrm>
            <a:off x="5281613" y="4503738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46143" name="Line 62"/>
          <p:cNvSpPr>
            <a:spLocks noChangeShapeType="1"/>
          </p:cNvSpPr>
          <p:nvPr/>
        </p:nvSpPr>
        <p:spPr bwMode="auto">
          <a:xfrm rot="10800000" flipH="1">
            <a:off x="6103938" y="4421188"/>
            <a:ext cx="1587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4" name="Line 63"/>
          <p:cNvSpPr>
            <a:spLocks noChangeShapeType="1"/>
          </p:cNvSpPr>
          <p:nvPr/>
        </p:nvSpPr>
        <p:spPr bwMode="auto">
          <a:xfrm>
            <a:off x="6103938" y="2173288"/>
            <a:ext cx="1587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5" name="Rectangle 64"/>
          <p:cNvSpPr>
            <a:spLocks/>
          </p:cNvSpPr>
          <p:nvPr/>
        </p:nvSpPr>
        <p:spPr bwMode="auto">
          <a:xfrm>
            <a:off x="5986463" y="450373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50</a:t>
            </a:r>
          </a:p>
        </p:txBody>
      </p:sp>
      <p:sp>
        <p:nvSpPr>
          <p:cNvPr id="46146" name="Line 65"/>
          <p:cNvSpPr>
            <a:spLocks noChangeShapeType="1"/>
          </p:cNvSpPr>
          <p:nvPr/>
        </p:nvSpPr>
        <p:spPr bwMode="auto">
          <a:xfrm rot="10800000" flipH="1">
            <a:off x="6892925" y="4421188"/>
            <a:ext cx="1588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7" name="Line 66"/>
          <p:cNvSpPr>
            <a:spLocks noChangeShapeType="1"/>
          </p:cNvSpPr>
          <p:nvPr/>
        </p:nvSpPr>
        <p:spPr bwMode="auto">
          <a:xfrm>
            <a:off x="6892925" y="2173288"/>
            <a:ext cx="1588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48" name="Rectangle 67"/>
          <p:cNvSpPr>
            <a:spLocks/>
          </p:cNvSpPr>
          <p:nvPr/>
        </p:nvSpPr>
        <p:spPr bwMode="auto">
          <a:xfrm>
            <a:off x="6724650" y="4503738"/>
            <a:ext cx="395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100</a:t>
            </a:r>
          </a:p>
        </p:txBody>
      </p:sp>
      <p:sp>
        <p:nvSpPr>
          <p:cNvPr id="46149" name="Line 68"/>
          <p:cNvSpPr>
            <a:spLocks noChangeShapeType="1"/>
          </p:cNvSpPr>
          <p:nvPr/>
        </p:nvSpPr>
        <p:spPr bwMode="auto">
          <a:xfrm rot="10800000" flipH="1">
            <a:off x="7662863" y="4421188"/>
            <a:ext cx="3175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0" name="Line 69"/>
          <p:cNvSpPr>
            <a:spLocks noChangeShapeType="1"/>
          </p:cNvSpPr>
          <p:nvPr/>
        </p:nvSpPr>
        <p:spPr bwMode="auto">
          <a:xfrm>
            <a:off x="7662863" y="2173288"/>
            <a:ext cx="3175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1" name="Rectangle 70"/>
          <p:cNvSpPr>
            <a:spLocks/>
          </p:cNvSpPr>
          <p:nvPr/>
        </p:nvSpPr>
        <p:spPr bwMode="auto">
          <a:xfrm>
            <a:off x="7496175" y="4503738"/>
            <a:ext cx="395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150</a:t>
            </a:r>
          </a:p>
        </p:txBody>
      </p:sp>
      <p:sp>
        <p:nvSpPr>
          <p:cNvPr id="46152" name="Line 71"/>
          <p:cNvSpPr>
            <a:spLocks noChangeShapeType="1"/>
          </p:cNvSpPr>
          <p:nvPr/>
        </p:nvSpPr>
        <p:spPr bwMode="auto">
          <a:xfrm rot="10800000" flipH="1">
            <a:off x="8450263" y="4421188"/>
            <a:ext cx="4762" cy="33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3" name="Line 72"/>
          <p:cNvSpPr>
            <a:spLocks noChangeShapeType="1"/>
          </p:cNvSpPr>
          <p:nvPr/>
        </p:nvSpPr>
        <p:spPr bwMode="auto">
          <a:xfrm>
            <a:off x="8450263" y="2173288"/>
            <a:ext cx="4762" cy="158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4" name="Rectangle 73"/>
          <p:cNvSpPr>
            <a:spLocks/>
          </p:cNvSpPr>
          <p:nvPr/>
        </p:nvSpPr>
        <p:spPr bwMode="auto">
          <a:xfrm>
            <a:off x="8285163" y="4503738"/>
            <a:ext cx="395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200</a:t>
            </a:r>
          </a:p>
        </p:txBody>
      </p:sp>
      <p:sp>
        <p:nvSpPr>
          <p:cNvPr id="46155" name="Line 74"/>
          <p:cNvSpPr>
            <a:spLocks noChangeShapeType="1"/>
          </p:cNvSpPr>
          <p:nvPr/>
        </p:nvSpPr>
        <p:spPr bwMode="auto">
          <a:xfrm>
            <a:off x="5332413" y="4454525"/>
            <a:ext cx="15875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6" name="Line 75"/>
          <p:cNvSpPr>
            <a:spLocks noChangeShapeType="1"/>
          </p:cNvSpPr>
          <p:nvPr/>
        </p:nvSpPr>
        <p:spPr bwMode="auto">
          <a:xfrm flipH="1">
            <a:off x="8418513" y="4454525"/>
            <a:ext cx="3175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7" name="Rectangle 76"/>
          <p:cNvSpPr>
            <a:spLocks/>
          </p:cNvSpPr>
          <p:nvPr/>
        </p:nvSpPr>
        <p:spPr bwMode="auto">
          <a:xfrm>
            <a:off x="5146675" y="4321175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0</a:t>
            </a:r>
          </a:p>
        </p:txBody>
      </p:sp>
      <p:sp>
        <p:nvSpPr>
          <p:cNvPr id="46158" name="Line 77"/>
          <p:cNvSpPr>
            <a:spLocks noChangeShapeType="1"/>
          </p:cNvSpPr>
          <p:nvPr/>
        </p:nvSpPr>
        <p:spPr bwMode="auto">
          <a:xfrm>
            <a:off x="5332413" y="3683000"/>
            <a:ext cx="15875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59" name="Line 78"/>
          <p:cNvSpPr>
            <a:spLocks noChangeShapeType="1"/>
          </p:cNvSpPr>
          <p:nvPr/>
        </p:nvSpPr>
        <p:spPr bwMode="auto">
          <a:xfrm flipH="1">
            <a:off x="8418513" y="3683000"/>
            <a:ext cx="3175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0" name="Rectangle 79"/>
          <p:cNvSpPr>
            <a:spLocks/>
          </p:cNvSpPr>
          <p:nvPr/>
        </p:nvSpPr>
        <p:spPr bwMode="auto">
          <a:xfrm>
            <a:off x="5146675" y="354965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46161" name="Line 80"/>
          <p:cNvSpPr>
            <a:spLocks noChangeShapeType="1"/>
          </p:cNvSpPr>
          <p:nvPr/>
        </p:nvSpPr>
        <p:spPr bwMode="auto">
          <a:xfrm>
            <a:off x="5332413" y="2927350"/>
            <a:ext cx="15875" cy="4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2" name="Line 81"/>
          <p:cNvSpPr>
            <a:spLocks noChangeShapeType="1"/>
          </p:cNvSpPr>
          <p:nvPr/>
        </p:nvSpPr>
        <p:spPr bwMode="auto">
          <a:xfrm flipH="1">
            <a:off x="8418513" y="2927350"/>
            <a:ext cx="31750" cy="4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3" name="Rectangle 82"/>
          <p:cNvSpPr>
            <a:spLocks/>
          </p:cNvSpPr>
          <p:nvPr/>
        </p:nvSpPr>
        <p:spPr bwMode="auto">
          <a:xfrm>
            <a:off x="5146675" y="2794000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46164" name="Line 83"/>
          <p:cNvSpPr>
            <a:spLocks noChangeShapeType="1"/>
          </p:cNvSpPr>
          <p:nvPr/>
        </p:nvSpPr>
        <p:spPr bwMode="auto">
          <a:xfrm>
            <a:off x="5332413" y="2173288"/>
            <a:ext cx="15875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5" name="Line 84"/>
          <p:cNvSpPr>
            <a:spLocks noChangeShapeType="1"/>
          </p:cNvSpPr>
          <p:nvPr/>
        </p:nvSpPr>
        <p:spPr bwMode="auto">
          <a:xfrm flipH="1">
            <a:off x="8418513" y="2173288"/>
            <a:ext cx="3175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6" name="Rectangle 85"/>
          <p:cNvSpPr>
            <a:spLocks/>
          </p:cNvSpPr>
          <p:nvPr/>
        </p:nvSpPr>
        <p:spPr bwMode="auto">
          <a:xfrm>
            <a:off x="5146675" y="2039938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600">
                <a:solidFill>
                  <a:srgbClr val="000000"/>
                </a:solidFill>
                <a:ea typeface="ＭＳ Ｐゴシック" charset="-128"/>
              </a:rPr>
              <a:t>3</a:t>
            </a:r>
          </a:p>
        </p:txBody>
      </p:sp>
      <p:sp>
        <p:nvSpPr>
          <p:cNvPr id="46167" name="Line 86"/>
          <p:cNvSpPr>
            <a:spLocks noChangeShapeType="1"/>
          </p:cNvSpPr>
          <p:nvPr/>
        </p:nvSpPr>
        <p:spPr bwMode="auto">
          <a:xfrm>
            <a:off x="5332413" y="2173288"/>
            <a:ext cx="311785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8" name="Line 87"/>
          <p:cNvSpPr>
            <a:spLocks noChangeShapeType="1"/>
          </p:cNvSpPr>
          <p:nvPr/>
        </p:nvSpPr>
        <p:spPr bwMode="auto">
          <a:xfrm>
            <a:off x="5332413" y="4454525"/>
            <a:ext cx="31178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69" name="Line 88"/>
          <p:cNvSpPr>
            <a:spLocks noChangeShapeType="1"/>
          </p:cNvSpPr>
          <p:nvPr/>
        </p:nvSpPr>
        <p:spPr bwMode="auto">
          <a:xfrm rot="10800000" flipH="1">
            <a:off x="8450263" y="2173288"/>
            <a:ext cx="4762" cy="2281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70" name="Line 89"/>
          <p:cNvSpPr>
            <a:spLocks noChangeShapeType="1"/>
          </p:cNvSpPr>
          <p:nvPr/>
        </p:nvSpPr>
        <p:spPr bwMode="auto">
          <a:xfrm rot="10800000" flipH="1">
            <a:off x="5332413" y="2173288"/>
            <a:ext cx="1587" cy="228123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71" name="Freeform 90"/>
          <p:cNvSpPr>
            <a:spLocks/>
          </p:cNvSpPr>
          <p:nvPr/>
        </p:nvSpPr>
        <p:spPr bwMode="auto">
          <a:xfrm>
            <a:off x="7327900" y="4219575"/>
            <a:ext cx="1090613" cy="168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0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2147483646 w 21600"/>
              <a:gd name="T67" fmla="*/ 2147483646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600" h="21600">
                <a:moveTo>
                  <a:pt x="0" y="19440"/>
                </a:moveTo>
                <a:lnTo>
                  <a:pt x="332" y="21600"/>
                </a:lnTo>
                <a:lnTo>
                  <a:pt x="665" y="17280"/>
                </a:lnTo>
                <a:lnTo>
                  <a:pt x="997" y="17280"/>
                </a:lnTo>
                <a:lnTo>
                  <a:pt x="1329" y="17280"/>
                </a:lnTo>
                <a:lnTo>
                  <a:pt x="1662" y="17280"/>
                </a:lnTo>
                <a:lnTo>
                  <a:pt x="1994" y="19440"/>
                </a:lnTo>
                <a:lnTo>
                  <a:pt x="2326" y="17280"/>
                </a:lnTo>
                <a:lnTo>
                  <a:pt x="2658" y="17280"/>
                </a:lnTo>
                <a:lnTo>
                  <a:pt x="2991" y="17280"/>
                </a:lnTo>
                <a:lnTo>
                  <a:pt x="3323" y="17280"/>
                </a:lnTo>
                <a:lnTo>
                  <a:pt x="3655" y="15120"/>
                </a:lnTo>
                <a:lnTo>
                  <a:pt x="3988" y="15120"/>
                </a:lnTo>
                <a:lnTo>
                  <a:pt x="4320" y="15120"/>
                </a:lnTo>
                <a:lnTo>
                  <a:pt x="4652" y="15120"/>
                </a:lnTo>
                <a:lnTo>
                  <a:pt x="4985" y="10800"/>
                </a:lnTo>
                <a:lnTo>
                  <a:pt x="5317" y="15120"/>
                </a:lnTo>
                <a:lnTo>
                  <a:pt x="5649" y="17280"/>
                </a:lnTo>
                <a:lnTo>
                  <a:pt x="5982" y="12960"/>
                </a:lnTo>
                <a:lnTo>
                  <a:pt x="6314" y="10800"/>
                </a:lnTo>
                <a:lnTo>
                  <a:pt x="6646" y="8640"/>
                </a:lnTo>
                <a:lnTo>
                  <a:pt x="6978" y="8640"/>
                </a:lnTo>
                <a:lnTo>
                  <a:pt x="7311" y="10800"/>
                </a:lnTo>
                <a:lnTo>
                  <a:pt x="7643" y="12960"/>
                </a:lnTo>
                <a:lnTo>
                  <a:pt x="7975" y="17280"/>
                </a:lnTo>
                <a:lnTo>
                  <a:pt x="8308" y="21600"/>
                </a:lnTo>
                <a:lnTo>
                  <a:pt x="8640" y="19440"/>
                </a:lnTo>
                <a:lnTo>
                  <a:pt x="8972" y="19440"/>
                </a:lnTo>
                <a:lnTo>
                  <a:pt x="8972" y="8640"/>
                </a:lnTo>
                <a:lnTo>
                  <a:pt x="9305" y="10800"/>
                </a:lnTo>
                <a:lnTo>
                  <a:pt x="9637" y="10800"/>
                </a:lnTo>
                <a:lnTo>
                  <a:pt x="9969" y="8640"/>
                </a:lnTo>
                <a:lnTo>
                  <a:pt x="10302" y="8640"/>
                </a:lnTo>
                <a:lnTo>
                  <a:pt x="10634" y="0"/>
                </a:lnTo>
                <a:lnTo>
                  <a:pt x="10966" y="10800"/>
                </a:lnTo>
                <a:lnTo>
                  <a:pt x="11298" y="8640"/>
                </a:lnTo>
                <a:lnTo>
                  <a:pt x="11631" y="6480"/>
                </a:lnTo>
                <a:lnTo>
                  <a:pt x="11963" y="8640"/>
                </a:lnTo>
                <a:lnTo>
                  <a:pt x="12295" y="8640"/>
                </a:lnTo>
                <a:lnTo>
                  <a:pt x="12628" y="6480"/>
                </a:lnTo>
                <a:lnTo>
                  <a:pt x="12960" y="8640"/>
                </a:lnTo>
                <a:lnTo>
                  <a:pt x="13292" y="6480"/>
                </a:lnTo>
                <a:lnTo>
                  <a:pt x="13625" y="6480"/>
                </a:lnTo>
                <a:lnTo>
                  <a:pt x="13957" y="6480"/>
                </a:lnTo>
                <a:lnTo>
                  <a:pt x="14289" y="8640"/>
                </a:lnTo>
                <a:lnTo>
                  <a:pt x="14622" y="6480"/>
                </a:lnTo>
                <a:lnTo>
                  <a:pt x="14954" y="8640"/>
                </a:lnTo>
                <a:lnTo>
                  <a:pt x="15286" y="6480"/>
                </a:lnTo>
                <a:lnTo>
                  <a:pt x="15618" y="8640"/>
                </a:lnTo>
                <a:lnTo>
                  <a:pt x="15951" y="8640"/>
                </a:lnTo>
                <a:lnTo>
                  <a:pt x="16283" y="10800"/>
                </a:lnTo>
                <a:lnTo>
                  <a:pt x="16615" y="12960"/>
                </a:lnTo>
                <a:lnTo>
                  <a:pt x="16948" y="10800"/>
                </a:lnTo>
                <a:lnTo>
                  <a:pt x="17280" y="6480"/>
                </a:lnTo>
                <a:lnTo>
                  <a:pt x="17612" y="2160"/>
                </a:lnTo>
                <a:lnTo>
                  <a:pt x="17612" y="6480"/>
                </a:lnTo>
                <a:lnTo>
                  <a:pt x="17945" y="4320"/>
                </a:lnTo>
                <a:lnTo>
                  <a:pt x="18277" y="4320"/>
                </a:lnTo>
                <a:lnTo>
                  <a:pt x="18609" y="8640"/>
                </a:lnTo>
                <a:lnTo>
                  <a:pt x="18942" y="10800"/>
                </a:lnTo>
                <a:lnTo>
                  <a:pt x="19274" y="12960"/>
                </a:lnTo>
                <a:lnTo>
                  <a:pt x="19606" y="12960"/>
                </a:lnTo>
                <a:lnTo>
                  <a:pt x="19938" y="8640"/>
                </a:lnTo>
                <a:lnTo>
                  <a:pt x="20271" y="8640"/>
                </a:lnTo>
                <a:lnTo>
                  <a:pt x="20603" y="12960"/>
                </a:lnTo>
                <a:lnTo>
                  <a:pt x="20935" y="12960"/>
                </a:lnTo>
                <a:lnTo>
                  <a:pt x="21268" y="8640"/>
                </a:lnTo>
                <a:lnTo>
                  <a:pt x="21600" y="1080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72" name="Freeform 91"/>
          <p:cNvSpPr>
            <a:spLocks/>
          </p:cNvSpPr>
          <p:nvPr/>
        </p:nvSpPr>
        <p:spPr bwMode="auto">
          <a:xfrm>
            <a:off x="7361238" y="4235450"/>
            <a:ext cx="1057275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0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0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8900"/>
                </a:moveTo>
                <a:lnTo>
                  <a:pt x="343" y="18900"/>
                </a:lnTo>
                <a:lnTo>
                  <a:pt x="686" y="18900"/>
                </a:lnTo>
                <a:lnTo>
                  <a:pt x="1029" y="18900"/>
                </a:lnTo>
                <a:lnTo>
                  <a:pt x="1371" y="18900"/>
                </a:lnTo>
                <a:lnTo>
                  <a:pt x="1714" y="18900"/>
                </a:lnTo>
                <a:lnTo>
                  <a:pt x="2057" y="21600"/>
                </a:lnTo>
                <a:lnTo>
                  <a:pt x="2400" y="18900"/>
                </a:lnTo>
                <a:lnTo>
                  <a:pt x="2743" y="18900"/>
                </a:lnTo>
                <a:lnTo>
                  <a:pt x="3086" y="16200"/>
                </a:lnTo>
                <a:lnTo>
                  <a:pt x="3429" y="16200"/>
                </a:lnTo>
                <a:lnTo>
                  <a:pt x="3771" y="13500"/>
                </a:lnTo>
                <a:lnTo>
                  <a:pt x="4114" y="16200"/>
                </a:lnTo>
                <a:lnTo>
                  <a:pt x="4457" y="10800"/>
                </a:lnTo>
                <a:lnTo>
                  <a:pt x="4800" y="13500"/>
                </a:lnTo>
                <a:lnTo>
                  <a:pt x="5143" y="18900"/>
                </a:lnTo>
                <a:lnTo>
                  <a:pt x="5486" y="10800"/>
                </a:lnTo>
                <a:lnTo>
                  <a:pt x="5829" y="13500"/>
                </a:lnTo>
                <a:lnTo>
                  <a:pt x="6171" y="10800"/>
                </a:lnTo>
                <a:lnTo>
                  <a:pt x="6514" y="10800"/>
                </a:lnTo>
                <a:lnTo>
                  <a:pt x="6857" y="16200"/>
                </a:lnTo>
                <a:lnTo>
                  <a:pt x="7200" y="16200"/>
                </a:lnTo>
                <a:lnTo>
                  <a:pt x="7543" y="18900"/>
                </a:lnTo>
                <a:lnTo>
                  <a:pt x="7886" y="21600"/>
                </a:lnTo>
                <a:lnTo>
                  <a:pt x="8229" y="21600"/>
                </a:lnTo>
                <a:lnTo>
                  <a:pt x="8571" y="21600"/>
                </a:lnTo>
                <a:lnTo>
                  <a:pt x="8571" y="13500"/>
                </a:lnTo>
                <a:lnTo>
                  <a:pt x="8914" y="13500"/>
                </a:lnTo>
                <a:lnTo>
                  <a:pt x="9257" y="13500"/>
                </a:lnTo>
                <a:lnTo>
                  <a:pt x="9600" y="10800"/>
                </a:lnTo>
                <a:lnTo>
                  <a:pt x="9943" y="13500"/>
                </a:lnTo>
                <a:lnTo>
                  <a:pt x="10286" y="0"/>
                </a:lnTo>
                <a:lnTo>
                  <a:pt x="10629" y="13500"/>
                </a:lnTo>
                <a:lnTo>
                  <a:pt x="10971" y="5400"/>
                </a:lnTo>
                <a:lnTo>
                  <a:pt x="11314" y="5400"/>
                </a:lnTo>
                <a:lnTo>
                  <a:pt x="11657" y="8100"/>
                </a:lnTo>
                <a:lnTo>
                  <a:pt x="12000" y="8100"/>
                </a:lnTo>
                <a:lnTo>
                  <a:pt x="12343" y="5400"/>
                </a:lnTo>
                <a:lnTo>
                  <a:pt x="12686" y="8100"/>
                </a:lnTo>
                <a:lnTo>
                  <a:pt x="13029" y="5400"/>
                </a:lnTo>
                <a:lnTo>
                  <a:pt x="13371" y="8100"/>
                </a:lnTo>
                <a:lnTo>
                  <a:pt x="13714" y="8100"/>
                </a:lnTo>
                <a:lnTo>
                  <a:pt x="14057" y="8100"/>
                </a:lnTo>
                <a:lnTo>
                  <a:pt x="14400" y="5400"/>
                </a:lnTo>
                <a:lnTo>
                  <a:pt x="14743" y="8100"/>
                </a:lnTo>
                <a:lnTo>
                  <a:pt x="15086" y="2700"/>
                </a:lnTo>
                <a:lnTo>
                  <a:pt x="15429" y="5400"/>
                </a:lnTo>
                <a:lnTo>
                  <a:pt x="15771" y="2700"/>
                </a:lnTo>
                <a:lnTo>
                  <a:pt x="16114" y="5400"/>
                </a:lnTo>
                <a:lnTo>
                  <a:pt x="16457" y="8100"/>
                </a:lnTo>
                <a:lnTo>
                  <a:pt x="16800" y="5400"/>
                </a:lnTo>
                <a:lnTo>
                  <a:pt x="17143" y="5400"/>
                </a:lnTo>
                <a:lnTo>
                  <a:pt x="17486" y="2700"/>
                </a:lnTo>
                <a:lnTo>
                  <a:pt x="17486" y="5400"/>
                </a:lnTo>
                <a:lnTo>
                  <a:pt x="17829" y="2700"/>
                </a:lnTo>
                <a:lnTo>
                  <a:pt x="18171" y="0"/>
                </a:lnTo>
                <a:lnTo>
                  <a:pt x="18514" y="2700"/>
                </a:lnTo>
                <a:lnTo>
                  <a:pt x="18857" y="2700"/>
                </a:lnTo>
                <a:lnTo>
                  <a:pt x="19200" y="5400"/>
                </a:lnTo>
                <a:lnTo>
                  <a:pt x="19543" y="5400"/>
                </a:lnTo>
                <a:lnTo>
                  <a:pt x="19886" y="0"/>
                </a:lnTo>
                <a:lnTo>
                  <a:pt x="20229" y="2700"/>
                </a:lnTo>
                <a:lnTo>
                  <a:pt x="20571" y="8100"/>
                </a:lnTo>
                <a:lnTo>
                  <a:pt x="20914" y="8100"/>
                </a:lnTo>
                <a:lnTo>
                  <a:pt x="21257" y="5400"/>
                </a:lnTo>
                <a:lnTo>
                  <a:pt x="21600" y="8100"/>
                </a:lnTo>
              </a:path>
            </a:pathLst>
          </a:custGeom>
          <a:noFill/>
          <a:ln w="19050" cap="flat">
            <a:solidFill>
              <a:srgbClr val="00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73" name="Freeform 92"/>
          <p:cNvSpPr>
            <a:spLocks/>
          </p:cNvSpPr>
          <p:nvPr/>
        </p:nvSpPr>
        <p:spPr bwMode="auto">
          <a:xfrm>
            <a:off x="7361238" y="4152900"/>
            <a:ext cx="1057275" cy="200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0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2147483646 w 21600"/>
              <a:gd name="T55" fmla="*/ 2147483646 h 21600"/>
              <a:gd name="T56" fmla="*/ 2147483646 w 21600"/>
              <a:gd name="T57" fmla="*/ 2147483646 h 21600"/>
              <a:gd name="T58" fmla="*/ 2147483646 w 21600"/>
              <a:gd name="T59" fmla="*/ 2147483646 h 21600"/>
              <a:gd name="T60" fmla="*/ 2147483646 w 21600"/>
              <a:gd name="T61" fmla="*/ 2147483646 h 21600"/>
              <a:gd name="T62" fmla="*/ 2147483646 w 21600"/>
              <a:gd name="T63" fmla="*/ 2147483646 h 21600"/>
              <a:gd name="T64" fmla="*/ 2147483646 w 21600"/>
              <a:gd name="T65" fmla="*/ 2147483646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0" y="18000"/>
                </a:moveTo>
                <a:lnTo>
                  <a:pt x="343" y="18000"/>
                </a:lnTo>
                <a:lnTo>
                  <a:pt x="686" y="18000"/>
                </a:lnTo>
                <a:lnTo>
                  <a:pt x="1029" y="18000"/>
                </a:lnTo>
                <a:lnTo>
                  <a:pt x="1371" y="18000"/>
                </a:lnTo>
                <a:lnTo>
                  <a:pt x="1714" y="18000"/>
                </a:lnTo>
                <a:lnTo>
                  <a:pt x="2057" y="18000"/>
                </a:lnTo>
                <a:lnTo>
                  <a:pt x="2400" y="18000"/>
                </a:lnTo>
                <a:lnTo>
                  <a:pt x="2743" y="18000"/>
                </a:lnTo>
                <a:lnTo>
                  <a:pt x="3086" y="14400"/>
                </a:lnTo>
                <a:lnTo>
                  <a:pt x="3429" y="14400"/>
                </a:lnTo>
                <a:lnTo>
                  <a:pt x="3771" y="14400"/>
                </a:lnTo>
                <a:lnTo>
                  <a:pt x="4114" y="14400"/>
                </a:lnTo>
                <a:lnTo>
                  <a:pt x="4457" y="10800"/>
                </a:lnTo>
                <a:lnTo>
                  <a:pt x="4800" y="14400"/>
                </a:lnTo>
                <a:lnTo>
                  <a:pt x="5143" y="16200"/>
                </a:lnTo>
                <a:lnTo>
                  <a:pt x="5486" y="10800"/>
                </a:lnTo>
                <a:lnTo>
                  <a:pt x="5829" y="10800"/>
                </a:lnTo>
                <a:lnTo>
                  <a:pt x="6171" y="9000"/>
                </a:lnTo>
                <a:lnTo>
                  <a:pt x="6514" y="9000"/>
                </a:lnTo>
                <a:lnTo>
                  <a:pt x="6857" y="12600"/>
                </a:lnTo>
                <a:lnTo>
                  <a:pt x="7200" y="12600"/>
                </a:lnTo>
                <a:lnTo>
                  <a:pt x="7543" y="16200"/>
                </a:lnTo>
                <a:lnTo>
                  <a:pt x="7886" y="19800"/>
                </a:lnTo>
                <a:lnTo>
                  <a:pt x="8229" y="21600"/>
                </a:lnTo>
                <a:lnTo>
                  <a:pt x="8571" y="19800"/>
                </a:lnTo>
                <a:lnTo>
                  <a:pt x="8571" y="9000"/>
                </a:lnTo>
                <a:lnTo>
                  <a:pt x="8914" y="10800"/>
                </a:lnTo>
                <a:lnTo>
                  <a:pt x="9257" y="10800"/>
                </a:lnTo>
                <a:lnTo>
                  <a:pt x="9600" y="7200"/>
                </a:lnTo>
                <a:lnTo>
                  <a:pt x="9943" y="9000"/>
                </a:lnTo>
                <a:lnTo>
                  <a:pt x="10286" y="0"/>
                </a:lnTo>
                <a:lnTo>
                  <a:pt x="10629" y="10800"/>
                </a:lnTo>
                <a:lnTo>
                  <a:pt x="10971" y="5400"/>
                </a:lnTo>
                <a:lnTo>
                  <a:pt x="11314" y="5400"/>
                </a:lnTo>
                <a:lnTo>
                  <a:pt x="11657" y="7200"/>
                </a:lnTo>
                <a:lnTo>
                  <a:pt x="12000" y="7200"/>
                </a:lnTo>
                <a:lnTo>
                  <a:pt x="12343" y="5400"/>
                </a:lnTo>
                <a:lnTo>
                  <a:pt x="12686" y="7200"/>
                </a:lnTo>
                <a:lnTo>
                  <a:pt x="13029" y="7200"/>
                </a:lnTo>
                <a:lnTo>
                  <a:pt x="13029" y="3600"/>
                </a:lnTo>
                <a:lnTo>
                  <a:pt x="13371" y="7200"/>
                </a:lnTo>
                <a:lnTo>
                  <a:pt x="13714" y="7200"/>
                </a:lnTo>
                <a:lnTo>
                  <a:pt x="14057" y="7200"/>
                </a:lnTo>
                <a:lnTo>
                  <a:pt x="14400" y="5400"/>
                </a:lnTo>
                <a:lnTo>
                  <a:pt x="14743" y="5400"/>
                </a:lnTo>
                <a:lnTo>
                  <a:pt x="15086" y="3600"/>
                </a:lnTo>
                <a:lnTo>
                  <a:pt x="15429" y="5400"/>
                </a:lnTo>
                <a:lnTo>
                  <a:pt x="15771" y="5400"/>
                </a:lnTo>
                <a:lnTo>
                  <a:pt x="16114" y="7200"/>
                </a:lnTo>
                <a:lnTo>
                  <a:pt x="16457" y="9000"/>
                </a:lnTo>
                <a:lnTo>
                  <a:pt x="16800" y="7200"/>
                </a:lnTo>
                <a:lnTo>
                  <a:pt x="17143" y="3600"/>
                </a:lnTo>
                <a:lnTo>
                  <a:pt x="17486" y="1800"/>
                </a:lnTo>
                <a:lnTo>
                  <a:pt x="17486" y="5400"/>
                </a:lnTo>
                <a:lnTo>
                  <a:pt x="17829" y="1800"/>
                </a:lnTo>
                <a:lnTo>
                  <a:pt x="18171" y="1800"/>
                </a:lnTo>
                <a:lnTo>
                  <a:pt x="18514" y="3600"/>
                </a:lnTo>
                <a:lnTo>
                  <a:pt x="18857" y="5400"/>
                </a:lnTo>
                <a:lnTo>
                  <a:pt x="19200" y="9000"/>
                </a:lnTo>
                <a:lnTo>
                  <a:pt x="19543" y="9000"/>
                </a:lnTo>
                <a:lnTo>
                  <a:pt x="19886" y="3600"/>
                </a:lnTo>
                <a:lnTo>
                  <a:pt x="20229" y="5400"/>
                </a:lnTo>
                <a:lnTo>
                  <a:pt x="20571" y="9000"/>
                </a:lnTo>
                <a:lnTo>
                  <a:pt x="20914" y="9000"/>
                </a:lnTo>
                <a:lnTo>
                  <a:pt x="21257" y="5400"/>
                </a:lnTo>
                <a:lnTo>
                  <a:pt x="21600" y="900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74" name="Rectangle 93"/>
          <p:cNvSpPr>
            <a:spLocks/>
          </p:cNvSpPr>
          <p:nvPr/>
        </p:nvSpPr>
        <p:spPr bwMode="auto">
          <a:xfrm>
            <a:off x="5111750" y="1708150"/>
            <a:ext cx="35433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Can be motion corrected</a:t>
            </a:r>
          </a:p>
        </p:txBody>
      </p:sp>
      <p:sp>
        <p:nvSpPr>
          <p:cNvPr id="46175" name="Rectangle 94"/>
          <p:cNvSpPr>
            <a:spLocks/>
          </p:cNvSpPr>
          <p:nvPr/>
        </p:nvSpPr>
        <p:spPr bwMode="auto">
          <a:xfrm>
            <a:off x="7172325" y="2228850"/>
            <a:ext cx="234950" cy="1492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000000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46176" name="Rectangle 95"/>
          <p:cNvSpPr>
            <a:spLocks/>
          </p:cNvSpPr>
          <p:nvPr/>
        </p:nvSpPr>
        <p:spPr bwMode="auto">
          <a:xfrm>
            <a:off x="7524750" y="2178050"/>
            <a:ext cx="1135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ea typeface="ＭＳ Ｐゴシック" charset="-128"/>
              </a:rPr>
              <a:t>Translation</a:t>
            </a:r>
          </a:p>
        </p:txBody>
      </p:sp>
      <p:sp>
        <p:nvSpPr>
          <p:cNvPr id="46177" name="Rectangle 96"/>
          <p:cNvSpPr>
            <a:spLocks/>
          </p:cNvSpPr>
          <p:nvPr/>
        </p:nvSpPr>
        <p:spPr bwMode="auto">
          <a:xfrm>
            <a:off x="7172325" y="2579688"/>
            <a:ext cx="234950" cy="152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000000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46178" name="Rectangle 97"/>
          <p:cNvSpPr>
            <a:spLocks/>
          </p:cNvSpPr>
          <p:nvPr/>
        </p:nvSpPr>
        <p:spPr bwMode="auto">
          <a:xfrm>
            <a:off x="7524750" y="2528888"/>
            <a:ext cx="86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ea typeface="ＭＳ Ｐゴシック" charset="-128"/>
              </a:rPr>
              <a:t>Rotation</a:t>
            </a:r>
          </a:p>
        </p:txBody>
      </p:sp>
      <p:sp>
        <p:nvSpPr>
          <p:cNvPr id="46179" name="Rectangle 98"/>
          <p:cNvSpPr>
            <a:spLocks/>
          </p:cNvSpPr>
          <p:nvPr/>
        </p:nvSpPr>
        <p:spPr bwMode="auto">
          <a:xfrm>
            <a:off x="7172325" y="2933700"/>
            <a:ext cx="234950" cy="1508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x-none" altLang="x-none" sz="2400">
              <a:solidFill>
                <a:srgbClr val="000000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46180" name="Rectangle 99"/>
          <p:cNvSpPr>
            <a:spLocks/>
          </p:cNvSpPr>
          <p:nvPr/>
        </p:nvSpPr>
        <p:spPr bwMode="auto">
          <a:xfrm>
            <a:off x="7524750" y="2882900"/>
            <a:ext cx="496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ea typeface="ＭＳ Ｐゴシック" charset="-128"/>
              </a:rPr>
              <a:t>Total</a:t>
            </a:r>
          </a:p>
        </p:txBody>
      </p:sp>
      <p:sp>
        <p:nvSpPr>
          <p:cNvPr id="46181" name="Rectangle 100"/>
          <p:cNvSpPr>
            <a:spLocks/>
          </p:cNvSpPr>
          <p:nvPr/>
        </p:nvSpPr>
        <p:spPr bwMode="auto">
          <a:xfrm>
            <a:off x="317500" y="474663"/>
            <a:ext cx="8509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600" dirty="0">
                <a:solidFill>
                  <a:srgbClr val="4A00E6"/>
                </a:solidFill>
                <a:latin typeface="Arial Bold" charset="0"/>
                <a:ea typeface="ＭＳ Ｐゴシック" charset="-128"/>
                <a:sym typeface="Arial Bold" charset="0"/>
              </a:rPr>
              <a:t>Within Scan Motion: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600" dirty="0">
                <a:solidFill>
                  <a:srgbClr val="4A00E6"/>
                </a:solidFill>
                <a:latin typeface="Arial Bold" charset="0"/>
                <a:ea typeface="ＭＳ Ｐゴシック" charset="-128"/>
                <a:sym typeface="Arial Bold" charset="0"/>
              </a:rPr>
              <a:t>Reference Frame  10</a:t>
            </a:r>
          </a:p>
        </p:txBody>
      </p:sp>
      <p:sp>
        <p:nvSpPr>
          <p:cNvPr id="46182" name="Rectangle 51"/>
          <p:cNvSpPr>
            <a:spLocks/>
          </p:cNvSpPr>
          <p:nvPr/>
        </p:nvSpPr>
        <p:spPr bwMode="auto">
          <a:xfrm>
            <a:off x="5791200" y="4800600"/>
            <a:ext cx="2225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rPr>
              <a:t>Time (frames)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1231900" y="2146300"/>
            <a:ext cx="7175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2 - motion (voxels): rot = 0.9; trans = 1.2; total = 1.5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3 - motion (voxels): rot = 1.6; trans = 2.9; total = 3.3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4 - motion (voxels): rot = 2.0; trans = 2.6; total = 3.3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5 - motion (voxels): rot = 2.3; trans = 2.6; total = 3.5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6 - motion (voxels): rot = 1.6; trans = 2.0; total = 2.6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7 - motion (voxels): rot = 1.6; trans = 1.8; total = 2.4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8 - motion (voxels): rot = 2.6; trans = 2.2; total = 3.5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  <a:latin typeface="Calibri" charset="0"/>
                <a:ea typeface="ＭＳ Ｐゴシック" charset="-128"/>
                <a:sym typeface="Calibri" charset="0"/>
              </a:rPr>
              <a:t>Scan 9 - motion (voxels): rot = 4.3; trans = 4.5; total = 6.3 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2056606" y="765175"/>
            <a:ext cx="50307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600">
                <a:solidFill>
                  <a:srgbClr val="4A00E6"/>
                </a:solidFill>
                <a:latin typeface="Arial Bold" charset="0"/>
                <a:ea typeface="ＭＳ Ｐゴシック" charset="-128"/>
                <a:sym typeface="Arial Bold" charset="0"/>
              </a:rPr>
              <a:t>Between Scan Motion: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600" dirty="0">
                <a:solidFill>
                  <a:srgbClr val="4A00E6"/>
                </a:solidFill>
                <a:latin typeface="Arial Bold" charset="0"/>
                <a:ea typeface="ＭＳ Ｐゴシック" charset="-128"/>
                <a:sym typeface="Arial Bold" charset="0"/>
              </a:rPr>
              <a:t>Reference Scan 1</a:t>
            </a: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 rot="10800000" flipH="1">
            <a:off x="6792913" y="4011613"/>
            <a:ext cx="458787" cy="7937"/>
          </a:xfrm>
          <a:prstGeom prst="line">
            <a:avLst/>
          </a:prstGeom>
          <a:noFill/>
          <a:ln w="50800">
            <a:solidFill>
              <a:srgbClr val="DD206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 rot="10800000" flipH="1">
            <a:off x="6794500" y="3187700"/>
            <a:ext cx="457200" cy="6350"/>
          </a:xfrm>
          <a:prstGeom prst="line">
            <a:avLst/>
          </a:prstGeom>
          <a:noFill/>
          <a:ln w="50800">
            <a:solidFill>
              <a:srgbClr val="DD206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 rot="10800000" flipH="1">
            <a:off x="6794500" y="2895600"/>
            <a:ext cx="457200" cy="6350"/>
          </a:xfrm>
          <a:prstGeom prst="line">
            <a:avLst/>
          </a:prstGeom>
          <a:noFill/>
          <a:ln w="50800">
            <a:solidFill>
              <a:srgbClr val="DD206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rot="10800000" flipH="1">
            <a:off x="6794500" y="2628900"/>
            <a:ext cx="457200" cy="6350"/>
          </a:xfrm>
          <a:prstGeom prst="line">
            <a:avLst/>
          </a:prstGeom>
          <a:noFill/>
          <a:ln w="50800">
            <a:solidFill>
              <a:srgbClr val="DD206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rot="10800000" flipH="1">
            <a:off x="6794500" y="4267200"/>
            <a:ext cx="457200" cy="6350"/>
          </a:xfrm>
          <a:prstGeom prst="line">
            <a:avLst/>
          </a:prstGeom>
          <a:noFill/>
          <a:ln w="50800">
            <a:solidFill>
              <a:srgbClr val="DD2067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Rectangle 8"/>
          <p:cNvSpPr>
            <a:spLocks/>
          </p:cNvSpPr>
          <p:nvPr/>
        </p:nvSpPr>
        <p:spPr bwMode="auto">
          <a:xfrm>
            <a:off x="381000" y="4876800"/>
            <a:ext cx="8496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600">
                <a:solidFill>
                  <a:srgbClr val="4A00E6"/>
                </a:solidFill>
                <a:latin typeface="Calibri" charset="0"/>
                <a:ea typeface="ＭＳ Ｐゴシック" charset="-128"/>
                <a:sym typeface="Arial Bold" charset="0"/>
              </a:rPr>
              <a:t>Rule of thumb: We would like to keep the between scan motion less than 2 voxels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 dirty="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 dirty="0"/>
              <a:t>Thermal noise</a:t>
            </a:r>
          </a:p>
          <a:p>
            <a:pPr marL="823913" lvl="1" eaLnBrk="1" hangingPunct="1"/>
            <a:r>
              <a:rPr lang="en-US" altLang="x-none" sz="2100" dirty="0"/>
              <a:t>Linear </a:t>
            </a:r>
            <a:r>
              <a:rPr lang="en-US" altLang="x-none" sz="2100" dirty="0" smtClean="0"/>
              <a:t>drift: </a:t>
            </a:r>
            <a:r>
              <a:rPr lang="en-US" altLang="x-none" sz="2100" dirty="0" smtClean="0">
                <a:solidFill>
                  <a:srgbClr val="FFC40B"/>
                </a:solidFill>
              </a:rPr>
              <a:t>remove trend line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 err="1"/>
              <a:t>Inhomogenities</a:t>
            </a:r>
            <a:r>
              <a:rPr lang="en-US" altLang="x-none" sz="2100" dirty="0"/>
              <a:t> in the acquisition (magnet/coil</a:t>
            </a:r>
            <a:r>
              <a:rPr lang="en-US" altLang="x-none" sz="2100" dirty="0" smtClean="0"/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better equipment</a:t>
            </a:r>
            <a:endParaRPr lang="en-US" altLang="x-none" sz="2100" dirty="0">
              <a:solidFill>
                <a:srgbClr val="FFC40B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600" dirty="0" smtClean="0">
                <a:solidFill>
                  <a:srgbClr val="C9BCF2"/>
                </a:solidFill>
              </a:rPr>
              <a:t>Physiological </a:t>
            </a:r>
            <a:r>
              <a:rPr lang="en-US" altLang="x-none" sz="2600" dirty="0">
                <a:solidFill>
                  <a:srgbClr val="C9BCF2"/>
                </a:solidFill>
              </a:rPr>
              <a:t>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 dirty="0">
                <a:solidFill>
                  <a:srgbClr val="C9BCF2"/>
                </a:solidFill>
              </a:rPr>
              <a:t>“</a:t>
            </a:r>
            <a:r>
              <a:rPr lang="en-US" altLang="ja-JP" sz="2600" dirty="0">
                <a:solidFill>
                  <a:srgbClr val="C9BCF2"/>
                </a:solidFill>
              </a:rPr>
              <a:t>Blame the subject</a:t>
            </a:r>
            <a:r>
              <a:rPr lang="ja-JP" altLang="en-US" sz="2600" dirty="0">
                <a:solidFill>
                  <a:srgbClr val="C9BCF2"/>
                </a:solidFill>
              </a:rPr>
              <a:t>”</a:t>
            </a:r>
            <a:endParaRPr lang="en-US" altLang="ja-JP" sz="2600" dirty="0"/>
          </a:p>
          <a:p>
            <a:pPr marL="823913" lvl="1" eaLnBrk="1" hangingPunct="1"/>
            <a:r>
              <a:rPr lang="en-US" altLang="x-none" sz="2100" dirty="0"/>
              <a:t>Susceptibility artifacts: Air &amp; draining </a:t>
            </a:r>
            <a:r>
              <a:rPr lang="en-US" altLang="x-none" sz="2100" dirty="0" smtClean="0">
                <a:solidFill>
                  <a:srgbClr val="FFFFFF"/>
                </a:solidFill>
              </a:rPr>
              <a:t>veins: </a:t>
            </a:r>
            <a:r>
              <a:rPr lang="en-US" altLang="x-none" sz="2100" dirty="0">
                <a:solidFill>
                  <a:srgbClr val="FFC40B"/>
                </a:solidFill>
              </a:rPr>
              <a:t>smaller </a:t>
            </a:r>
            <a:r>
              <a:rPr lang="en-US" altLang="x-none" sz="2100" dirty="0" smtClean="0">
                <a:solidFill>
                  <a:srgbClr val="FFC40B"/>
                </a:solidFill>
              </a:rPr>
              <a:t>voxels</a:t>
            </a:r>
            <a:endParaRPr lang="en-US" altLang="x-none" sz="21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rgbClr val="FFFFFF"/>
                </a:solidFill>
              </a:rPr>
              <a:t>Physiological noise (breathing, pulsation</a:t>
            </a:r>
            <a:r>
              <a:rPr lang="en-US" altLang="x-none" sz="2100" dirty="0" smtClean="0">
                <a:solidFill>
                  <a:srgbClr val="FFFFFF"/>
                </a:solidFill>
              </a:rPr>
              <a:t>): </a:t>
            </a:r>
            <a:r>
              <a:rPr lang="en-US" altLang="x-none" sz="2100" dirty="0" smtClean="0">
                <a:solidFill>
                  <a:srgbClr val="FFC40B"/>
                </a:solidFill>
              </a:rPr>
              <a:t>gating/short TR</a:t>
            </a:r>
          </a:p>
          <a:p>
            <a:pPr marL="823913" lvl="1" eaLnBrk="1" hangingPunct="1"/>
            <a:r>
              <a:rPr lang="en-US" altLang="x-none" sz="2100" dirty="0" smtClean="0"/>
              <a:t>Motion:  </a:t>
            </a:r>
            <a:r>
              <a:rPr lang="en-US" altLang="x-none" sz="2100" dirty="0" smtClean="0">
                <a:solidFill>
                  <a:srgbClr val="FFD203"/>
                </a:solidFill>
              </a:rPr>
              <a:t>limit subject motion &amp; motion correct</a:t>
            </a:r>
            <a:endParaRPr lang="en-US" altLang="x-none" sz="2100" dirty="0" smtClean="0">
              <a:solidFill>
                <a:srgbClr val="FFD203"/>
              </a:solidFill>
            </a:endParaRPr>
          </a:p>
          <a:p>
            <a:pPr marL="823913" lvl="1" eaLnBrk="1" hangingPunct="1"/>
            <a:endParaRPr lang="en-US" altLang="x-none" sz="2100" dirty="0">
              <a:solidFill>
                <a:srgbClr val="FFC40B"/>
              </a:solidFill>
            </a:endParaRPr>
          </a:p>
          <a:p>
            <a:pPr marL="823913" lvl="1" eaLnBrk="1" hangingPunct="1"/>
            <a:r>
              <a:rPr lang="en-US" altLang="x-none" sz="2100" dirty="0">
                <a:solidFill>
                  <a:schemeClr val="bg1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 dirty="0">
                <a:solidFill>
                  <a:srgbClr val="000000"/>
                </a:solidFill>
              </a:rPr>
              <a:t>Cognitive noise (inattention to </a:t>
            </a:r>
            <a:r>
              <a:rPr lang="en-US" altLang="x-none" sz="2100" dirty="0" smtClean="0">
                <a:solidFill>
                  <a:srgbClr val="000000"/>
                </a:solidFill>
              </a:rPr>
              <a:t>task)Mot</a:t>
            </a:r>
            <a:endParaRPr lang="en-US" altLang="x-none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5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134938" y="152400"/>
            <a:ext cx="8805862" cy="16002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Temporal Smoothing / Filtering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5105400"/>
          </a:xfrm>
        </p:spPr>
        <p:txBody>
          <a:bodyPr rIns="142874"/>
          <a:lstStyle/>
          <a:p>
            <a:pPr marL="387350" indent="-34290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/>
              <a:t>Average across runs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100"/>
              <a:t>n repetitions increases the SNR by factor of sqrt(n)</a:t>
            </a:r>
          </a:p>
          <a:p>
            <a:pPr marL="387350" indent="-342900" eaLnBrk="1" hangingPunct="1">
              <a:lnSpc>
                <a:spcPct val="90000"/>
              </a:lnSpc>
              <a:buClr>
                <a:srgbClr val="C9BCF2"/>
              </a:buClr>
            </a:pPr>
            <a:endParaRPr lang="en-US" altLang="x-none"/>
          </a:p>
          <a:p>
            <a:pPr marL="387350" indent="-34290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/>
              <a:t>Temporal smoothing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100"/>
              <a:t>High-pass filtering:  removes trendline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100"/>
              <a:t>Low-pass filtering:   removes (some) physiological noise</a:t>
            </a:r>
          </a:p>
          <a:p>
            <a:pPr marL="787400" lvl="1" indent="-285750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100">
                <a:solidFill>
                  <a:srgbClr val="F9566B"/>
                </a:solidFill>
                <a:latin typeface="Arial Italic" charset="0"/>
                <a:sym typeface="Arial Italic" charset="0"/>
              </a:rPr>
              <a:t>Increases the false alarms and false discovery rate as it introduces temporal correlations in the data	</a:t>
            </a:r>
          </a:p>
        </p:txBody>
      </p:sp>
      <p:pic>
        <p:nvPicPr>
          <p:cNvPr id="5017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343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307280"/>
            <a:ext cx="7772400" cy="6985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Spatial Smoothing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3276600" cy="2717800"/>
          </a:xfrm>
        </p:spPr>
        <p:txBody>
          <a:bodyPr rIns="142874"/>
          <a:lstStyle/>
          <a:p>
            <a:pPr marL="44450" indent="0" eaLnBrk="1" hangingPunct="1">
              <a:buFont typeface="Arial" charset="0"/>
              <a:buNone/>
            </a:pPr>
            <a:r>
              <a:rPr lang="en-US" altLang="x-none" sz="2400"/>
              <a:t>Gaussian kernel:</a:t>
            </a:r>
          </a:p>
          <a:p>
            <a:pPr marL="44450" indent="0" eaLnBrk="1" hangingPunct="1">
              <a:buFont typeface="Arial" charset="0"/>
              <a:buNone/>
            </a:pPr>
            <a:r>
              <a:rPr lang="en-US" altLang="x-none" sz="2400"/>
              <a:t>smooth each voxel by a Gaussian function, such that the nearest neighboring voxels have the strongest weighting</a:t>
            </a:r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2057400" y="1219200"/>
            <a:ext cx="5495925" cy="32416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3436" y="21600"/>
                </a:lnTo>
                <a:lnTo>
                  <a:pt x="5400" y="15026"/>
                </a:lnTo>
                <a:lnTo>
                  <a:pt x="6873" y="5635"/>
                </a:lnTo>
                <a:lnTo>
                  <a:pt x="9818" y="0"/>
                </a:lnTo>
                <a:lnTo>
                  <a:pt x="12764" y="4696"/>
                </a:lnTo>
                <a:lnTo>
                  <a:pt x="15218" y="15026"/>
                </a:lnTo>
                <a:lnTo>
                  <a:pt x="17182" y="20661"/>
                </a:lnTo>
                <a:lnTo>
                  <a:pt x="21600" y="20661"/>
                </a:lnTo>
              </a:path>
            </a:pathLst>
          </a:custGeom>
          <a:noFill/>
          <a:ln w="762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4560888" y="1143000"/>
            <a:ext cx="3808412" cy="3403600"/>
            <a:chOff x="0" y="0"/>
            <a:chExt cx="2399" cy="2144"/>
          </a:xfrm>
        </p:grpSpPr>
        <p:sp>
          <p:nvSpPr>
            <p:cNvPr id="51216" name="Line 4"/>
            <p:cNvSpPr>
              <a:spLocks noChangeShapeType="1"/>
            </p:cNvSpPr>
            <p:nvPr/>
          </p:nvSpPr>
          <p:spPr bwMode="auto">
            <a:xfrm>
              <a:off x="0" y="177"/>
              <a:ext cx="1" cy="196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7" name="Rectangle 5"/>
            <p:cNvSpPr>
              <a:spLocks/>
            </p:cNvSpPr>
            <p:nvPr/>
          </p:nvSpPr>
          <p:spPr bwMode="auto">
            <a:xfrm>
              <a:off x="775" y="0"/>
              <a:ext cx="1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2000">
                  <a:solidFill>
                    <a:srgbClr val="00FFFF"/>
                  </a:solidFill>
                  <a:ea typeface="ＭＳ Ｐゴシック" charset="-128"/>
                </a:rPr>
                <a:t>Maximum</a:t>
              </a:r>
            </a:p>
          </p:txBody>
        </p:sp>
      </p:grp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4927600" y="1600200"/>
            <a:ext cx="2654300" cy="2971800"/>
            <a:chOff x="0" y="0"/>
            <a:chExt cx="1672" cy="1872"/>
          </a:xfrm>
        </p:grpSpPr>
        <p:sp>
          <p:nvSpPr>
            <p:cNvPr id="51214" name="Line 7"/>
            <p:cNvSpPr>
              <a:spLocks noChangeShapeType="1"/>
            </p:cNvSpPr>
            <p:nvPr/>
          </p:nvSpPr>
          <p:spPr bwMode="auto">
            <a:xfrm>
              <a:off x="0" y="888"/>
              <a:ext cx="1" cy="984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5" name="Rectangle 8"/>
            <p:cNvSpPr>
              <a:spLocks/>
            </p:cNvSpPr>
            <p:nvPr/>
          </p:nvSpPr>
          <p:spPr bwMode="auto">
            <a:xfrm>
              <a:off x="544" y="0"/>
              <a:ext cx="11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2000">
                  <a:solidFill>
                    <a:srgbClr val="FF99FF"/>
                  </a:solidFill>
                  <a:ea typeface="ＭＳ Ｐゴシック" charset="-128"/>
                </a:rPr>
                <a:t>Half-Maximum</a:t>
              </a: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3522663" y="2620963"/>
            <a:ext cx="5611812" cy="673100"/>
            <a:chOff x="0" y="0"/>
            <a:chExt cx="3535" cy="424"/>
          </a:xfrm>
        </p:grpSpPr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>
              <a:off x="0" y="248"/>
              <a:ext cx="1385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3" name="Rectangle 11"/>
            <p:cNvSpPr>
              <a:spLocks/>
            </p:cNvSpPr>
            <p:nvPr/>
          </p:nvSpPr>
          <p:spPr bwMode="auto">
            <a:xfrm>
              <a:off x="1429" y="0"/>
              <a:ext cx="210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2000">
                  <a:solidFill>
                    <a:srgbClr val="FFFF00"/>
                  </a:solidFill>
                  <a:ea typeface="ＭＳ Ｐゴシック" charset="-128"/>
                </a:rPr>
                <a:t>Full Width at Half-Maximum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2000">
                  <a:solidFill>
                    <a:srgbClr val="FFFF00"/>
                  </a:solidFill>
                  <a:ea typeface="ＭＳ Ｐゴシック" charset="-128"/>
                </a:rPr>
                <a:t>(FWHM)</a:t>
              </a:r>
            </a:p>
          </p:txBody>
        </p:sp>
      </p:grpSp>
      <p:sp>
        <p:nvSpPr>
          <p:cNvPr id="36877" name="Rectangle 13"/>
          <p:cNvSpPr>
            <a:spLocks/>
          </p:cNvSpPr>
          <p:nvPr/>
        </p:nvSpPr>
        <p:spPr bwMode="auto">
          <a:xfrm>
            <a:off x="2895600" y="4800600"/>
            <a:ext cx="3746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FWHM Values: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some smoothing: 4 mm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typically smoothing: 6-8 mm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000">
                <a:ea typeface="ＭＳ Ｐゴシック" charset="-128"/>
              </a:rPr>
              <a:t>heavy duty smoothing: 10 mm</a:t>
            </a: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0" y="4876800"/>
            <a:ext cx="2932113" cy="1906588"/>
            <a:chOff x="0" y="0"/>
            <a:chExt cx="1847" cy="1201"/>
          </a:xfrm>
        </p:grpSpPr>
        <p:pic>
          <p:nvPicPr>
            <p:cNvPr id="51210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0"/>
              <a:ext cx="1249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Rectangle 15"/>
            <p:cNvSpPr>
              <a:spLocks/>
            </p:cNvSpPr>
            <p:nvPr/>
          </p:nvSpPr>
          <p:spPr bwMode="auto">
            <a:xfrm>
              <a:off x="0" y="1001"/>
              <a:ext cx="184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600">
                  <a:ea typeface="ＭＳ Ｐゴシック" charset="-128"/>
                </a:rPr>
                <a:t>3D Gaussian smoothing kernel</a:t>
              </a:r>
            </a:p>
          </p:txBody>
        </p:sp>
      </p:grpSp>
      <p:sp>
        <p:nvSpPr>
          <p:cNvPr id="51209" name="Rectangle 17"/>
          <p:cNvSpPr>
            <a:spLocks/>
          </p:cNvSpPr>
          <p:nvPr/>
        </p:nvSpPr>
        <p:spPr bwMode="auto">
          <a:xfrm>
            <a:off x="5929313" y="6286500"/>
            <a:ext cx="3070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6293FE"/>
                </a:solidFill>
                <a:latin typeface="Calibri" charset="0"/>
                <a:ea typeface="ＭＳ Ｐゴシック" charset="-128"/>
                <a:sym typeface="Calibri" charset="0"/>
              </a:rPr>
              <a:t>Matched filter theorem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52618" r="50746" b="1816"/>
          <a:stretch>
            <a:fillRect/>
          </a:stretch>
        </p:blipFill>
        <p:spPr bwMode="auto">
          <a:xfrm>
            <a:off x="1409700" y="2600325"/>
            <a:ext cx="218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/>
          </p:cNvSpPr>
          <p:nvPr/>
        </p:nvSpPr>
        <p:spPr bwMode="auto">
          <a:xfrm>
            <a:off x="285750" y="477838"/>
            <a:ext cx="848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200">
                <a:solidFill>
                  <a:srgbClr val="E6E6E6"/>
                </a:solidFill>
                <a:latin typeface="Calibri" charset="0"/>
                <a:ea typeface="ＭＳ Ｐゴシック" charset="-128"/>
                <a:sym typeface="Calibri" charset="0"/>
              </a:rPr>
              <a:t>How might spatial smoothing affect activations?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9"/>
          <a:stretch>
            <a:fillRect/>
          </a:stretch>
        </p:blipFill>
        <p:spPr bwMode="auto">
          <a:xfrm>
            <a:off x="209550" y="1116013"/>
            <a:ext cx="8699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092200" y="2273300"/>
            <a:ext cx="2354263" cy="3238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15900" y="3263900"/>
            <a:ext cx="1165225" cy="19161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1028700" y="5524500"/>
            <a:ext cx="2482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2712"/>
                </a:solidFill>
                <a:latin typeface="Calibri" charset="0"/>
                <a:ea typeface="ＭＳ Ｐゴシック" charset="-128"/>
                <a:sym typeface="Calibri" charset="0"/>
              </a:rPr>
              <a:t>faces &gt; others, T&gt;3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6119813" y="5524500"/>
            <a:ext cx="2508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86CD4D"/>
                </a:solidFill>
                <a:latin typeface="Calibri" charset="0"/>
                <a:ea typeface="ＭＳ Ｐゴシック" charset="-128"/>
                <a:sym typeface="Calibri" charset="0"/>
              </a:rPr>
              <a:t>limbs &gt; others, T&gt;3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721100" y="5346700"/>
            <a:ext cx="218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F959"/>
                </a:solidFill>
                <a:latin typeface="Calibri" charset="0"/>
                <a:ea typeface="ＭＳ Ｐゴシック" charset="-128"/>
                <a:sym typeface="Calibri" charset="0"/>
              </a:rPr>
              <a:t>faces &amp; limbs overlap</a:t>
            </a: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101600" y="6464300"/>
            <a:ext cx="8851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alibri" charset="0"/>
                <a:ea typeface="ＭＳ Ｐゴシック" charset="-128"/>
                <a:sym typeface="Calibri" charset="0"/>
              </a:rPr>
              <a:t>Weiner &amp; Grill-Spector, Psychological Research, 2013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1260475" y="2667000"/>
            <a:ext cx="7938" cy="757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003300" y="2349500"/>
            <a:ext cx="6556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anterior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82600" y="5232400"/>
            <a:ext cx="1566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3.75x3.75x4mm voxels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52618" r="26268" b="1816"/>
          <a:stretch>
            <a:fillRect/>
          </a:stretch>
        </p:blipFill>
        <p:spPr bwMode="auto">
          <a:xfrm>
            <a:off x="1409700" y="2600325"/>
            <a:ext cx="4584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146050" y="312738"/>
            <a:ext cx="885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600">
                <a:solidFill>
                  <a:srgbClr val="E6E6E6"/>
                </a:solidFill>
                <a:latin typeface="Calibri" charset="0"/>
                <a:ea typeface="ＭＳ Ｐゴシック" charset="-128"/>
                <a:sym typeface="Calibri" charset="0"/>
              </a:rPr>
              <a:t>With spatial smoothing and not restricting data to gray matter, mFus- and pFus-faces merge, and OTS- and ITG-limbs merge.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9"/>
          <a:stretch>
            <a:fillRect/>
          </a:stretch>
        </p:blipFill>
        <p:spPr bwMode="auto">
          <a:xfrm>
            <a:off x="209550" y="1116013"/>
            <a:ext cx="8699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092200" y="2273300"/>
            <a:ext cx="2354263" cy="3238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15900" y="3263900"/>
            <a:ext cx="1165225" cy="19161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1028700" y="5524500"/>
            <a:ext cx="2482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2712"/>
                </a:solidFill>
                <a:latin typeface="Calibri" charset="0"/>
                <a:ea typeface="ＭＳ Ｐゴシック" charset="-128"/>
                <a:sym typeface="Calibri" charset="0"/>
              </a:rPr>
              <a:t>faces &gt; others, T&gt;3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6119813" y="5524500"/>
            <a:ext cx="2508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86CD4D"/>
                </a:solidFill>
                <a:latin typeface="Calibri" charset="0"/>
                <a:ea typeface="ＭＳ Ｐゴシック" charset="-128"/>
                <a:sym typeface="Calibri" charset="0"/>
              </a:rPr>
              <a:t>limbs &gt; others, T&gt;3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721100" y="5346700"/>
            <a:ext cx="218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F959"/>
                </a:solidFill>
                <a:latin typeface="Calibri" charset="0"/>
                <a:ea typeface="ＭＳ Ｐゴシック" charset="-128"/>
                <a:sym typeface="Calibri" charset="0"/>
              </a:rPr>
              <a:t>faces &amp; limbs overlap</a:t>
            </a:r>
          </a:p>
        </p:txBody>
      </p:sp>
      <p:sp>
        <p:nvSpPr>
          <p:cNvPr id="53257" name="Rectangle 10"/>
          <p:cNvSpPr>
            <a:spLocks/>
          </p:cNvSpPr>
          <p:nvPr/>
        </p:nvSpPr>
        <p:spPr bwMode="auto">
          <a:xfrm>
            <a:off x="3835400" y="2082800"/>
            <a:ext cx="2184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latin typeface="Calibri" charset="0"/>
                <a:ea typeface="ＭＳ Ｐゴシック" charset="-128"/>
                <a:sym typeface="Calibri" charset="0"/>
              </a:rPr>
              <a:t>4mm smoothing</a:t>
            </a:r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 flipH="1">
            <a:off x="1260475" y="2667000"/>
            <a:ext cx="7938" cy="757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Rectangle 12"/>
          <p:cNvSpPr>
            <a:spLocks/>
          </p:cNvSpPr>
          <p:nvPr/>
        </p:nvSpPr>
        <p:spPr bwMode="auto">
          <a:xfrm>
            <a:off x="1003300" y="2349500"/>
            <a:ext cx="6556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anterior</a:t>
            </a:r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5821363" y="4191000"/>
            <a:ext cx="169862" cy="50800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4"/>
          <p:cNvSpPr>
            <a:spLocks/>
          </p:cNvSpPr>
          <p:nvPr/>
        </p:nvSpPr>
        <p:spPr bwMode="auto">
          <a:xfrm>
            <a:off x="6070600" y="3886200"/>
            <a:ext cx="2146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E4940"/>
                </a:solidFill>
                <a:latin typeface="Calibri" charset="0"/>
                <a:ea typeface="ＭＳ Ｐゴシック" charset="-128"/>
                <a:sym typeface="Calibri" charset="0"/>
              </a:rPr>
              <a:t>Ouch!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E4940"/>
                </a:solidFill>
                <a:latin typeface="Calibri" charset="0"/>
                <a:ea typeface="ＭＳ Ｐゴシック" charset="-128"/>
                <a:sym typeface="Calibri" charset="0"/>
              </a:rPr>
              <a:t>activations leak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E4940"/>
                </a:solidFill>
                <a:latin typeface="Calibri" charset="0"/>
                <a:ea typeface="ＭＳ Ｐゴシック" charset="-128"/>
                <a:sym typeface="Calibri" charset="0"/>
              </a:rPr>
              <a:t>outside of brain</a:t>
            </a: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5473700" y="4432300"/>
            <a:ext cx="169863" cy="49213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6"/>
          <p:cNvSpPr>
            <a:spLocks/>
          </p:cNvSpPr>
          <p:nvPr/>
        </p:nvSpPr>
        <p:spPr bwMode="auto">
          <a:xfrm>
            <a:off x="482600" y="5232400"/>
            <a:ext cx="1566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3.75x3.75x4mm voxels</a:t>
            </a:r>
          </a:p>
        </p:txBody>
      </p:sp>
      <p:sp>
        <p:nvSpPr>
          <p:cNvPr id="53264" name="Rectangle 9"/>
          <p:cNvSpPr>
            <a:spLocks/>
          </p:cNvSpPr>
          <p:nvPr/>
        </p:nvSpPr>
        <p:spPr bwMode="auto">
          <a:xfrm>
            <a:off x="101600" y="6464300"/>
            <a:ext cx="8851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alibri" charset="0"/>
                <a:ea typeface="ＭＳ Ｐゴシック" charset="-128"/>
                <a:sym typeface="Calibri" charset="0"/>
              </a:rPr>
              <a:t>Weiner &amp; Grill-Spector, Psychological Research,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52673" b="1871"/>
          <a:stretch>
            <a:fillRect/>
          </a:stretch>
        </p:blipFill>
        <p:spPr bwMode="auto">
          <a:xfrm>
            <a:off x="1409700" y="2603500"/>
            <a:ext cx="71596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330200" y="451920"/>
            <a:ext cx="8483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200">
                <a:solidFill>
                  <a:srgbClr val="E6E6E6"/>
                </a:solidFill>
                <a:latin typeface="Calibri" charset="0"/>
                <a:ea typeface="ＭＳ Ｐゴシック" charset="-128"/>
                <a:sym typeface="Calibri" charset="0"/>
              </a:rPr>
              <a:t>Spatial smoothing can displace activations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9"/>
          <a:stretch>
            <a:fillRect/>
          </a:stretch>
        </p:blipFill>
        <p:spPr bwMode="auto">
          <a:xfrm>
            <a:off x="209550" y="1116013"/>
            <a:ext cx="8699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92200" y="2273300"/>
            <a:ext cx="2354263" cy="3238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15900" y="3263900"/>
            <a:ext cx="1165225" cy="19161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1028700" y="5524500"/>
            <a:ext cx="2482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2712"/>
                </a:solidFill>
                <a:latin typeface="Calibri" charset="0"/>
                <a:ea typeface="ＭＳ Ｐゴシック" charset="-128"/>
                <a:sym typeface="Calibri" charset="0"/>
              </a:rPr>
              <a:t>faces &gt; others, T&gt;3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6119813" y="5524500"/>
            <a:ext cx="2508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86CD4D"/>
                </a:solidFill>
                <a:latin typeface="Calibri" charset="0"/>
                <a:ea typeface="ＭＳ Ｐゴシック" charset="-128"/>
                <a:sym typeface="Calibri" charset="0"/>
              </a:rPr>
              <a:t>limbs &gt; others, T&gt;3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721100" y="5346700"/>
            <a:ext cx="218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F959"/>
                </a:solidFill>
                <a:latin typeface="Calibri" charset="0"/>
                <a:ea typeface="ＭＳ Ｐゴシック" charset="-128"/>
                <a:sym typeface="Calibri" charset="0"/>
              </a:rPr>
              <a:t>faces &amp; limbs overlap</a:t>
            </a:r>
          </a:p>
        </p:txBody>
      </p:sp>
      <p:sp>
        <p:nvSpPr>
          <p:cNvPr id="54281" name="Rectangle 10"/>
          <p:cNvSpPr>
            <a:spLocks/>
          </p:cNvSpPr>
          <p:nvPr/>
        </p:nvSpPr>
        <p:spPr bwMode="auto">
          <a:xfrm>
            <a:off x="3835400" y="2082800"/>
            <a:ext cx="2184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latin typeface="Calibri" charset="0"/>
                <a:ea typeface="ＭＳ Ｐゴシック" charset="-128"/>
                <a:sym typeface="Calibri" charset="0"/>
              </a:rPr>
              <a:t>4mm smoothing</a:t>
            </a:r>
          </a:p>
        </p:txBody>
      </p:sp>
      <p:sp>
        <p:nvSpPr>
          <p:cNvPr id="54282" name="Rectangle 11"/>
          <p:cNvSpPr>
            <a:spLocks/>
          </p:cNvSpPr>
          <p:nvPr/>
        </p:nvSpPr>
        <p:spPr bwMode="auto">
          <a:xfrm>
            <a:off x="6399213" y="2082800"/>
            <a:ext cx="2185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latin typeface="Calibri" charset="0"/>
                <a:ea typeface="ＭＳ Ｐゴシック" charset="-128"/>
                <a:sym typeface="Calibri" charset="0"/>
              </a:rPr>
              <a:t>8mm smoothing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 flipH="1">
            <a:off x="1260475" y="2667000"/>
            <a:ext cx="7938" cy="757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Rectangle 13"/>
          <p:cNvSpPr>
            <a:spLocks/>
          </p:cNvSpPr>
          <p:nvPr/>
        </p:nvSpPr>
        <p:spPr bwMode="auto">
          <a:xfrm>
            <a:off x="1003300" y="2349500"/>
            <a:ext cx="6556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anterior</a:t>
            </a:r>
          </a:p>
        </p:txBody>
      </p:sp>
      <p:sp>
        <p:nvSpPr>
          <p:cNvPr id="54285" name="Rectangle 14"/>
          <p:cNvSpPr>
            <a:spLocks/>
          </p:cNvSpPr>
          <p:nvPr/>
        </p:nvSpPr>
        <p:spPr bwMode="auto">
          <a:xfrm>
            <a:off x="482600" y="5232400"/>
            <a:ext cx="1566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latin typeface="Calibri" charset="0"/>
                <a:ea typeface="ＭＳ Ｐゴシック" charset="-128"/>
                <a:sym typeface="Calibri" charset="0"/>
              </a:rPr>
              <a:t>3.75x3.75x4mm voxels</a:t>
            </a: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 flipH="1">
            <a:off x="6994525" y="3541713"/>
            <a:ext cx="263525" cy="65087"/>
          </a:xfrm>
          <a:prstGeom prst="line">
            <a:avLst/>
          </a:prstGeom>
          <a:noFill/>
          <a:ln w="50800">
            <a:solidFill>
              <a:srgbClr val="6293F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 flipH="1">
            <a:off x="4398963" y="3506788"/>
            <a:ext cx="266700" cy="115887"/>
          </a:xfrm>
          <a:prstGeom prst="line">
            <a:avLst/>
          </a:prstGeom>
          <a:noFill/>
          <a:ln w="50800">
            <a:solidFill>
              <a:srgbClr val="6293F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5821363" y="4191000"/>
            <a:ext cx="169862" cy="50800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>
            <a:off x="5473700" y="4432300"/>
            <a:ext cx="169863" cy="49213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Line 19"/>
          <p:cNvSpPr>
            <a:spLocks noChangeShapeType="1"/>
          </p:cNvSpPr>
          <p:nvPr/>
        </p:nvSpPr>
        <p:spPr bwMode="auto">
          <a:xfrm>
            <a:off x="8458200" y="4064000"/>
            <a:ext cx="169863" cy="49213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>
            <a:off x="7988300" y="4559300"/>
            <a:ext cx="169863" cy="49213"/>
          </a:xfrm>
          <a:prstGeom prst="line">
            <a:avLst/>
          </a:prstGeom>
          <a:noFill/>
          <a:ln w="508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 flipH="1">
            <a:off x="2108200" y="3505200"/>
            <a:ext cx="265113" cy="114300"/>
          </a:xfrm>
          <a:prstGeom prst="line">
            <a:avLst/>
          </a:prstGeom>
          <a:noFill/>
          <a:ln w="50800">
            <a:solidFill>
              <a:srgbClr val="6293F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3" name="Rectangle 9"/>
          <p:cNvSpPr>
            <a:spLocks/>
          </p:cNvSpPr>
          <p:nvPr/>
        </p:nvSpPr>
        <p:spPr bwMode="auto">
          <a:xfrm>
            <a:off x="101600" y="6464300"/>
            <a:ext cx="8851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Calibri" charset="0"/>
                <a:ea typeface="ＭＳ Ｐゴシック" charset="-128"/>
                <a:sym typeface="Calibri" charset="0"/>
              </a:rPr>
              <a:t>Weiner &amp; Grill-Spector, Psychological Research,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-304800" y="390525"/>
            <a:ext cx="9448800" cy="644525"/>
          </a:xfrm>
        </p:spPr>
        <p:txBody>
          <a:bodyPr rIns="142874"/>
          <a:lstStyle/>
          <a:p>
            <a:pPr indent="0" eaLnBrk="1" hangingPunct="1"/>
            <a:r>
              <a:rPr lang="en-US" altLang="x-none" sz="3600" dirty="0">
                <a:solidFill>
                  <a:srgbClr val="ABCAF0"/>
                </a:solidFill>
                <a:latin typeface="Arial Bold" charset="0"/>
                <a:sym typeface="Arial Bold" charset="0"/>
              </a:rPr>
              <a:t>Rule #2: Inspect your raw data</a:t>
            </a:r>
            <a:br>
              <a:rPr lang="en-US" altLang="x-none" sz="3600" dirty="0">
                <a:solidFill>
                  <a:srgbClr val="ABCAF0"/>
                </a:solidFill>
                <a:latin typeface="Arial Bold" charset="0"/>
                <a:sym typeface="Arial Bold" charset="0"/>
              </a:rPr>
            </a:br>
            <a:r>
              <a:rPr lang="en-US" altLang="x-none" sz="2800" dirty="0">
                <a:solidFill>
                  <a:srgbClr val="FFC40B"/>
                </a:solidFill>
                <a:latin typeface="Arial Bold" charset="0"/>
                <a:sym typeface="Arial Bold" charset="0"/>
              </a:rPr>
              <a:t>Sample Artifacts</a:t>
            </a:r>
            <a:endParaRPr lang="en-US" altLang="x-none" sz="2800" dirty="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457200" y="1293813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Ghosts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5775"/>
            <a:ext cx="1857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5775"/>
            <a:ext cx="2590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16754" r="5132" b="28746"/>
          <a:stretch>
            <a:fillRect/>
          </a:stretch>
        </p:blipFill>
        <p:spPr bwMode="auto">
          <a:xfrm>
            <a:off x="1600200" y="4419600"/>
            <a:ext cx="5484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/>
          </p:cNvSpPr>
          <p:nvPr/>
        </p:nvSpPr>
        <p:spPr bwMode="auto">
          <a:xfrm>
            <a:off x="3352800" y="4038600"/>
            <a:ext cx="1536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Spikes</a:t>
            </a:r>
          </a:p>
        </p:txBody>
      </p:sp>
      <p:pic>
        <p:nvPicPr>
          <p:cNvPr id="17415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5775"/>
            <a:ext cx="339883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/>
          </p:cNvSpPr>
          <p:nvPr/>
        </p:nvSpPr>
        <p:spPr bwMode="auto">
          <a:xfrm>
            <a:off x="5486400" y="1293813"/>
            <a:ext cx="3289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Metallic Objects (e.g., hair tie)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2492375" y="1292225"/>
            <a:ext cx="2743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800">
                <a:ea typeface="ＭＳ Ｐゴシック" charset="-128"/>
              </a:rPr>
              <a:t>Hardware Malfunctions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rot="10800000" flipH="1">
            <a:off x="3048000" y="6019800"/>
            <a:ext cx="304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rot="10800000" flipH="1">
            <a:off x="3962400" y="6248400"/>
            <a:ext cx="304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rot="10800000" flipH="1">
            <a:off x="5257800" y="6324600"/>
            <a:ext cx="3048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1" name="Rectangle 13"/>
          <p:cNvSpPr>
            <a:spLocks/>
          </p:cNvSpPr>
          <p:nvPr/>
        </p:nvSpPr>
        <p:spPr bwMode="auto">
          <a:xfrm>
            <a:off x="7213600" y="6489700"/>
            <a:ext cx="185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ea typeface="ＭＳ Ｐゴシック" charset="-128"/>
              </a:rPr>
              <a:t>Source: Jody Culham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>
                <a:solidFill>
                  <a:srgbClr val="C9BCF2"/>
                </a:solidFill>
              </a:rPr>
              <a:t>Matched Filter Theorem:</a:t>
            </a:r>
            <a:r>
              <a:rPr lang="en-US" altLang="x-none" sz="180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>
                <a:solidFill>
                  <a:srgbClr val="000000"/>
                </a:solidFill>
              </a:rPr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>
                <a:solidFill>
                  <a:srgbClr val="000000"/>
                </a:solidFill>
              </a:rPr>
              <a:t>Allows application of Gaussian Field Theory (we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ll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>
                <a:solidFill>
                  <a:srgbClr val="000000"/>
                </a:solidFill>
              </a:rPr>
              <a:t>May improve comparisons across subjects if you perform group analyses.</a:t>
            </a:r>
          </a:p>
          <a:p>
            <a:pPr marL="1244600" lvl="2" eaLnBrk="1" hangingPunct="1">
              <a:lnSpc>
                <a:spcPct val="90000"/>
              </a:lnSpc>
            </a:pPr>
            <a:endParaRPr lang="en-US" altLang="x-none" sz="19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9566B"/>
              </a:buClr>
              <a:buFont typeface="Arial" charset="0"/>
              <a:buNone/>
            </a:pPr>
            <a:r>
              <a:rPr lang="en-US" altLang="x-none" sz="2400">
                <a:solidFill>
                  <a:schemeClr val="bg1"/>
                </a:solidFill>
              </a:rPr>
              <a:t>Disadvantages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>
                <a:solidFill>
                  <a:srgbClr val="C9BCF2"/>
                </a:solidFill>
              </a:rPr>
              <a:t>Matched Filter Theorem:</a:t>
            </a:r>
            <a:r>
              <a:rPr lang="en-US" altLang="x-none" sz="180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/>
              <a:t>Allows application of </a:t>
            </a:r>
            <a:r>
              <a:rPr lang="en-US" altLang="x-none" sz="1800">
                <a:solidFill>
                  <a:srgbClr val="C9BCF2"/>
                </a:solidFill>
              </a:rPr>
              <a:t>Gaussian Field Theory (we</a:t>
            </a:r>
            <a:r>
              <a:rPr lang="ja-JP" altLang="en-US" sz="1800">
                <a:solidFill>
                  <a:srgbClr val="C9BCF2"/>
                </a:solidFill>
              </a:rPr>
              <a:t>’</a:t>
            </a:r>
            <a:r>
              <a:rPr lang="en-US" altLang="ja-JP" sz="1800">
                <a:solidFill>
                  <a:srgbClr val="C9BCF2"/>
                </a:solidFill>
              </a:rPr>
              <a:t>ll return to this later)</a:t>
            </a:r>
            <a:endParaRPr lang="en-US" altLang="ja-JP" sz="1800">
              <a:solidFill>
                <a:srgbClr val="000000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>
                <a:solidFill>
                  <a:srgbClr val="000000"/>
                </a:solidFill>
              </a:rPr>
              <a:t>May improve comparisons across subjects if you perform group analyses.</a:t>
            </a:r>
          </a:p>
          <a:p>
            <a:pPr marL="1244600" lvl="2" eaLnBrk="1" hangingPunct="1">
              <a:lnSpc>
                <a:spcPct val="90000"/>
              </a:lnSpc>
            </a:pPr>
            <a:endParaRPr lang="en-US" altLang="x-none" sz="19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9566B"/>
              </a:buClr>
              <a:buFont typeface="Arial" charset="0"/>
              <a:buNone/>
            </a:pPr>
            <a:r>
              <a:rPr lang="en-US" altLang="x-none" sz="2400">
                <a:solidFill>
                  <a:schemeClr val="bg1"/>
                </a:solidFill>
              </a:rPr>
              <a:t>Disadvantages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>
                <a:solidFill>
                  <a:srgbClr val="C9BCF2"/>
                </a:solidFill>
              </a:rPr>
              <a:t>Matched Filter Theorem:</a:t>
            </a:r>
            <a:r>
              <a:rPr lang="en-US" altLang="x-none" sz="180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/>
              <a:t>Allows application of </a:t>
            </a:r>
            <a:r>
              <a:rPr lang="en-US" altLang="x-none" sz="1800">
                <a:solidFill>
                  <a:srgbClr val="C9BCF2"/>
                </a:solidFill>
              </a:rPr>
              <a:t>Gaussian Field Theory (we</a:t>
            </a:r>
            <a:r>
              <a:rPr lang="ja-JP" altLang="en-US" sz="1800">
                <a:solidFill>
                  <a:srgbClr val="C9BCF2"/>
                </a:solidFill>
              </a:rPr>
              <a:t>’</a:t>
            </a:r>
            <a:r>
              <a:rPr lang="en-US" altLang="ja-JP" sz="1800">
                <a:solidFill>
                  <a:srgbClr val="C9BCF2"/>
                </a:solidFill>
              </a:rPr>
              <a:t>ll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/>
              <a:t>May improve comparisons across subjects if you perform group analyses.</a:t>
            </a:r>
          </a:p>
          <a:p>
            <a:pPr marL="1244600" lvl="2" eaLnBrk="1" hangingPunct="1">
              <a:lnSpc>
                <a:spcPct val="90000"/>
              </a:lnSpc>
            </a:pPr>
            <a:endParaRPr lang="en-US" altLang="x-none" sz="19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9566B"/>
              </a:buClr>
              <a:buFont typeface="Arial" charset="0"/>
              <a:buNone/>
            </a:pPr>
            <a:r>
              <a:rPr lang="en-US" altLang="x-none" sz="2400">
                <a:solidFill>
                  <a:schemeClr val="bg1"/>
                </a:solidFill>
              </a:rPr>
              <a:t>Disadvantages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>
                <a:solidFill>
                  <a:schemeClr val="bg1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 dirty="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 dirty="0">
                <a:solidFill>
                  <a:srgbClr val="C9BCF2"/>
                </a:solidFill>
              </a:rPr>
              <a:t>Matched Filter Theorem:</a:t>
            </a:r>
            <a:r>
              <a:rPr lang="en-US" altLang="x-none" sz="1800" dirty="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 dirty="0"/>
              <a:t>Allows application of </a:t>
            </a:r>
            <a:r>
              <a:rPr lang="en-US" altLang="x-none" sz="1800" dirty="0">
                <a:solidFill>
                  <a:srgbClr val="C9BCF2"/>
                </a:solidFill>
              </a:rPr>
              <a:t>Gaussian Field Theory (we</a:t>
            </a:r>
            <a:r>
              <a:rPr lang="ja-JP" altLang="en-US" sz="1800" dirty="0">
                <a:solidFill>
                  <a:srgbClr val="C9BCF2"/>
                </a:solidFill>
              </a:rPr>
              <a:t>’</a:t>
            </a:r>
            <a:r>
              <a:rPr lang="en-US" altLang="ja-JP" sz="1800" dirty="0" err="1">
                <a:solidFill>
                  <a:srgbClr val="C9BCF2"/>
                </a:solidFill>
              </a:rPr>
              <a:t>ll</a:t>
            </a:r>
            <a:r>
              <a:rPr lang="en-US" altLang="ja-JP" sz="1800" dirty="0">
                <a:solidFill>
                  <a:srgbClr val="C9BCF2"/>
                </a:solidFill>
              </a:rPr>
              <a:t>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May improve comparisons across subjects if you perform group analyses</a:t>
            </a:r>
            <a:r>
              <a:rPr lang="en-US" altLang="x-none" sz="2100" dirty="0" smtClean="0"/>
              <a:t>.</a:t>
            </a:r>
            <a:endParaRPr lang="en-US" altLang="x-none" sz="1900" dirty="0"/>
          </a:p>
          <a:p>
            <a:pPr eaLnBrk="1" hangingPunct="1">
              <a:lnSpc>
                <a:spcPct val="90000"/>
              </a:lnSpc>
              <a:buClr>
                <a:srgbClr val="F9566B"/>
              </a:buClr>
            </a:pPr>
            <a:r>
              <a:rPr lang="en-US" altLang="x-none" sz="2400" dirty="0">
                <a:solidFill>
                  <a:srgbClr val="F9566B"/>
                </a:solidFill>
              </a:rPr>
              <a:t>Disadvantages</a:t>
            </a:r>
            <a:endParaRPr lang="en-US" altLang="x-none" sz="2400" dirty="0">
              <a:solidFill>
                <a:srgbClr val="000000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pic>
        <p:nvPicPr>
          <p:cNvPr id="583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 dirty="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 dirty="0">
                <a:solidFill>
                  <a:srgbClr val="C9BCF2"/>
                </a:solidFill>
              </a:rPr>
              <a:t>Matched Filter Theorem:</a:t>
            </a:r>
            <a:r>
              <a:rPr lang="en-US" altLang="x-none" sz="1800" dirty="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 dirty="0"/>
              <a:t>Allows application of </a:t>
            </a:r>
            <a:r>
              <a:rPr lang="en-US" altLang="x-none" sz="1800" dirty="0">
                <a:solidFill>
                  <a:srgbClr val="C9BCF2"/>
                </a:solidFill>
              </a:rPr>
              <a:t>Gaussian Field Theory (we</a:t>
            </a:r>
            <a:r>
              <a:rPr lang="ja-JP" altLang="en-US" sz="1800" dirty="0">
                <a:solidFill>
                  <a:srgbClr val="C9BCF2"/>
                </a:solidFill>
              </a:rPr>
              <a:t>’</a:t>
            </a:r>
            <a:r>
              <a:rPr lang="en-US" altLang="ja-JP" sz="1800" dirty="0" err="1">
                <a:solidFill>
                  <a:srgbClr val="C9BCF2"/>
                </a:solidFill>
              </a:rPr>
              <a:t>ll</a:t>
            </a:r>
            <a:r>
              <a:rPr lang="en-US" altLang="ja-JP" sz="1800" dirty="0">
                <a:solidFill>
                  <a:srgbClr val="C9BCF2"/>
                </a:solidFill>
              </a:rPr>
              <a:t>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May improve comparisons across subjects if you </a:t>
            </a:r>
            <a:r>
              <a:rPr lang="en-US" altLang="x-none" sz="2100" dirty="0" smtClean="0"/>
              <a:t>perform group analyses.</a:t>
            </a:r>
          </a:p>
          <a:p>
            <a:pPr eaLnBrk="1" hangingPunct="1">
              <a:lnSpc>
                <a:spcPct val="90000"/>
              </a:lnSpc>
              <a:buClr>
                <a:srgbClr val="F9566B"/>
              </a:buClr>
            </a:pPr>
            <a:r>
              <a:rPr lang="en-US" altLang="x-none" sz="2400" dirty="0" smtClean="0">
                <a:solidFill>
                  <a:srgbClr val="F9566B"/>
                </a:solidFill>
              </a:rPr>
              <a:t>Disadvantages</a:t>
            </a:r>
            <a:endParaRPr lang="en-US" altLang="x-none" sz="2400" dirty="0">
              <a:solidFill>
                <a:srgbClr val="F9566B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 dirty="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 dirty="0">
                <a:solidFill>
                  <a:srgbClr val="C9BCF2"/>
                </a:solidFill>
              </a:rPr>
              <a:t>Matched Filter Theorem:</a:t>
            </a:r>
            <a:r>
              <a:rPr lang="en-US" altLang="x-none" sz="1800" dirty="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 dirty="0"/>
              <a:t>Allows application of </a:t>
            </a:r>
            <a:r>
              <a:rPr lang="en-US" altLang="x-none" sz="1800" dirty="0">
                <a:solidFill>
                  <a:srgbClr val="C9BCF2"/>
                </a:solidFill>
              </a:rPr>
              <a:t>Gaussian Field Theory (we</a:t>
            </a:r>
            <a:r>
              <a:rPr lang="ja-JP" altLang="en-US" sz="1800" dirty="0">
                <a:solidFill>
                  <a:srgbClr val="C9BCF2"/>
                </a:solidFill>
              </a:rPr>
              <a:t>’</a:t>
            </a:r>
            <a:r>
              <a:rPr lang="en-US" altLang="ja-JP" sz="1800" dirty="0" err="1">
                <a:solidFill>
                  <a:srgbClr val="C9BCF2"/>
                </a:solidFill>
              </a:rPr>
              <a:t>ll</a:t>
            </a:r>
            <a:r>
              <a:rPr lang="en-US" altLang="ja-JP" sz="1800" dirty="0">
                <a:solidFill>
                  <a:srgbClr val="C9BCF2"/>
                </a:solidFill>
              </a:rPr>
              <a:t>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May improve comparisons across subjects if you perform group analyses</a:t>
            </a:r>
            <a:r>
              <a:rPr lang="en-US" altLang="x-none" sz="2100" dirty="0" smtClean="0"/>
              <a:t>.</a:t>
            </a:r>
            <a:endParaRPr lang="en-US" altLang="x-none" sz="1900" dirty="0"/>
          </a:p>
          <a:p>
            <a:pPr eaLnBrk="1" hangingPunct="1">
              <a:lnSpc>
                <a:spcPct val="90000"/>
              </a:lnSpc>
              <a:buClr>
                <a:srgbClr val="F9566B"/>
              </a:buClr>
            </a:pPr>
            <a:r>
              <a:rPr lang="en-US" altLang="x-none" sz="2400" dirty="0">
                <a:solidFill>
                  <a:srgbClr val="F9566B"/>
                </a:solidFill>
              </a:rPr>
              <a:t>Disadvantages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Challenging to smooth accurately if size/shape of signal is not known</a:t>
            </a:r>
            <a:endParaRPr lang="en-US" altLang="x-none" sz="2000" dirty="0">
              <a:solidFill>
                <a:srgbClr val="000000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pic>
        <p:nvPicPr>
          <p:cNvPr id="604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 dirty="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 dirty="0">
                <a:solidFill>
                  <a:srgbClr val="C9BCF2"/>
                </a:solidFill>
              </a:rPr>
              <a:t>Matched Filter Theorem:</a:t>
            </a:r>
            <a:r>
              <a:rPr lang="en-US" altLang="x-none" sz="1800" dirty="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 dirty="0"/>
              <a:t>Allows application of </a:t>
            </a:r>
            <a:r>
              <a:rPr lang="en-US" altLang="x-none" sz="1800" dirty="0">
                <a:solidFill>
                  <a:srgbClr val="C9BCF2"/>
                </a:solidFill>
              </a:rPr>
              <a:t>Gaussian Field Theory (we</a:t>
            </a:r>
            <a:r>
              <a:rPr lang="ja-JP" altLang="en-US" sz="1800" dirty="0">
                <a:solidFill>
                  <a:srgbClr val="C9BCF2"/>
                </a:solidFill>
              </a:rPr>
              <a:t>’</a:t>
            </a:r>
            <a:r>
              <a:rPr lang="en-US" altLang="ja-JP" sz="1800" dirty="0" err="1">
                <a:solidFill>
                  <a:srgbClr val="C9BCF2"/>
                </a:solidFill>
              </a:rPr>
              <a:t>ll</a:t>
            </a:r>
            <a:r>
              <a:rPr lang="en-US" altLang="ja-JP" sz="1800" dirty="0">
                <a:solidFill>
                  <a:srgbClr val="C9BCF2"/>
                </a:solidFill>
              </a:rPr>
              <a:t>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May improve comparisons across subjects if you perform group analyses.</a:t>
            </a:r>
          </a:p>
          <a:p>
            <a:pPr eaLnBrk="1" hangingPunct="1">
              <a:lnSpc>
                <a:spcPct val="90000"/>
              </a:lnSpc>
              <a:buClr>
                <a:srgbClr val="F9566B"/>
              </a:buClr>
            </a:pPr>
            <a:r>
              <a:rPr lang="en-US" altLang="x-none" sz="2400" dirty="0" smtClean="0">
                <a:solidFill>
                  <a:srgbClr val="F9566B"/>
                </a:solidFill>
              </a:rPr>
              <a:t>Disadvantages</a:t>
            </a:r>
            <a:endParaRPr lang="en-US" altLang="x-none" sz="2400" dirty="0">
              <a:solidFill>
                <a:srgbClr val="F9566B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000000"/>
                </a:solidFill>
              </a:rPr>
              <a:t>Smoothing done on the slices/volume rather than on the cortical surface will extend activations beyond the gray matter</a:t>
            </a:r>
          </a:p>
        </p:txBody>
      </p:sp>
      <p:pic>
        <p:nvPicPr>
          <p:cNvPr id="614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>
                <a:solidFill>
                  <a:srgbClr val="FFD203"/>
                </a:solidFill>
                <a:latin typeface="Arial Bold" charset="0"/>
                <a:sym typeface="Arial Bold" charset="0"/>
              </a:rPr>
              <a:t>To smooth or not to smooth?</a:t>
            </a:r>
            <a:endParaRPr lang="en-US" altLang="x-none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23900"/>
            <a:ext cx="7772400" cy="59436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4FFF15"/>
              </a:buClr>
            </a:pPr>
            <a:r>
              <a:rPr lang="en-US" altLang="x-none" sz="2400" dirty="0">
                <a:solidFill>
                  <a:srgbClr val="4FFF15"/>
                </a:solidFill>
              </a:rPr>
              <a:t>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Increases Signal to Noise Ratio (SNR)</a:t>
            </a:r>
          </a:p>
          <a:p>
            <a:pPr marL="1244600" lvl="2"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1800" dirty="0">
                <a:solidFill>
                  <a:srgbClr val="C9BCF2"/>
                </a:solidFill>
              </a:rPr>
              <a:t>Matched Filter Theorem:</a:t>
            </a:r>
            <a:r>
              <a:rPr lang="en-US" altLang="x-none" sz="1800" dirty="0"/>
              <a:t> Maximum increase in SNR by filter with same shape/size as signal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Reduces number of comparisons</a:t>
            </a:r>
          </a:p>
          <a:p>
            <a:pPr marL="1244600" lvl="2" eaLnBrk="1" hangingPunct="1">
              <a:lnSpc>
                <a:spcPct val="90000"/>
              </a:lnSpc>
            </a:pPr>
            <a:r>
              <a:rPr lang="en-US" altLang="x-none" sz="1800" dirty="0"/>
              <a:t>Allows application of </a:t>
            </a:r>
            <a:r>
              <a:rPr lang="en-US" altLang="x-none" sz="1800" dirty="0">
                <a:solidFill>
                  <a:srgbClr val="C9BCF2"/>
                </a:solidFill>
              </a:rPr>
              <a:t>Gaussian Field Theory (we</a:t>
            </a:r>
            <a:r>
              <a:rPr lang="ja-JP" altLang="en-US" sz="1800" dirty="0">
                <a:solidFill>
                  <a:srgbClr val="C9BCF2"/>
                </a:solidFill>
              </a:rPr>
              <a:t>’</a:t>
            </a:r>
            <a:r>
              <a:rPr lang="en-US" altLang="ja-JP" sz="1800" dirty="0" err="1">
                <a:solidFill>
                  <a:srgbClr val="C9BCF2"/>
                </a:solidFill>
              </a:rPr>
              <a:t>ll</a:t>
            </a:r>
            <a:r>
              <a:rPr lang="en-US" altLang="ja-JP" sz="1800" dirty="0">
                <a:solidFill>
                  <a:srgbClr val="C9BCF2"/>
                </a:solidFill>
              </a:rPr>
              <a:t> return to this later)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100" dirty="0"/>
              <a:t>May improve comparisons across subjects if you perform group analyses</a:t>
            </a:r>
            <a:r>
              <a:rPr lang="en-US" altLang="x-none" sz="2100" dirty="0" smtClean="0"/>
              <a:t>.</a:t>
            </a:r>
            <a:endParaRPr lang="en-US" altLang="x-none" sz="1900" dirty="0"/>
          </a:p>
          <a:p>
            <a:pPr eaLnBrk="1" hangingPunct="1">
              <a:lnSpc>
                <a:spcPct val="90000"/>
              </a:lnSpc>
              <a:buClr>
                <a:srgbClr val="F9566B"/>
              </a:buClr>
            </a:pPr>
            <a:r>
              <a:rPr lang="en-US" altLang="x-none" sz="2400" dirty="0">
                <a:solidFill>
                  <a:srgbClr val="F9566B"/>
                </a:solidFill>
              </a:rPr>
              <a:t>Disadvantages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Reduces spatial resolution 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Challenging to smooth accurately if size/shape of signal is not known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You will gain a higher increase in SNR if you just measured your data with larger voxels and no smoothing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 dirty="0"/>
              <a:t>Smoothing done on the slices/volume rather than on the cortical surface will extend activations beyond the gray matter</a:t>
            </a:r>
          </a:p>
        </p:txBody>
      </p:sp>
      <p:pic>
        <p:nvPicPr>
          <p:cNvPr id="6246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258300" cy="8509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Remedies to reduce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C2B4EF"/>
                </a:solidFill>
              </a:rPr>
              <a:t>Physical 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magnet, the physicist, or the laws of physics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1800" dirty="0"/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Thermal noise</a:t>
            </a:r>
            <a:r>
              <a:rPr lang="en-US" altLang="x-none" sz="1800" dirty="0">
                <a:solidFill>
                  <a:schemeClr val="bg1"/>
                </a:solidFill>
              </a:rPr>
              <a:t>/f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Average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Spatially or temporally smooth/filter </a:t>
            </a:r>
            <a:r>
              <a:rPr lang="en-US" altLang="x-none" sz="1800" dirty="0" err="1">
                <a:solidFill>
                  <a:srgbClr val="FFFF66"/>
                </a:solidFill>
              </a:rPr>
              <a:t>data</a:t>
            </a:r>
            <a:r>
              <a:rPr lang="en-US" altLang="x-none" sz="1800" dirty="0" err="1">
                <a:solidFill>
                  <a:schemeClr val="bg1"/>
                </a:solidFill>
              </a:rPr>
              <a:t>i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Linear drift: </a:t>
            </a:r>
            <a:r>
              <a:rPr lang="en-US" altLang="x-none" sz="1800" dirty="0">
                <a:solidFill>
                  <a:srgbClr val="FFFF66"/>
                </a:solidFill>
              </a:rPr>
              <a:t>Remove linear trend line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 err="1"/>
              <a:t>Inhomogenities</a:t>
            </a:r>
            <a:r>
              <a:rPr lang="en-US" altLang="x-none" sz="1800" dirty="0"/>
              <a:t> in the acquisition (magnet/coil): </a:t>
            </a:r>
            <a:r>
              <a:rPr lang="en-US" altLang="x-none" sz="1800" dirty="0">
                <a:solidFill>
                  <a:srgbClr val="FFF77D"/>
                </a:solidFill>
              </a:rPr>
              <a:t>Get better </a:t>
            </a:r>
            <a:r>
              <a:rPr lang="en-US" altLang="x-none" sz="1800" dirty="0" smtClean="0">
                <a:solidFill>
                  <a:srgbClr val="FFF77D"/>
                </a:solidFill>
              </a:rPr>
              <a:t>equipment</a:t>
            </a:r>
            <a:endParaRPr lang="en-US" altLang="x-none" sz="1800" dirty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400" dirty="0">
                <a:solidFill>
                  <a:srgbClr val="C2B4EF"/>
                </a:solidFill>
              </a:rPr>
              <a:t>Physiological 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subject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2400" dirty="0">
              <a:solidFill>
                <a:srgbClr val="C2B4EF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Susceptibility artifacts: Air &amp; draining veins:</a:t>
            </a:r>
          </a:p>
          <a:p>
            <a:pPr marL="1244600" lvl="2" eaLnBrk="1" hangingPunct="1">
              <a:buClr>
                <a:srgbClr val="FFF77D"/>
              </a:buClr>
            </a:pPr>
            <a:r>
              <a:rPr lang="en-US" altLang="x-none" sz="1800" dirty="0">
                <a:solidFill>
                  <a:srgbClr val="FFFFFF"/>
                </a:solidFill>
              </a:rPr>
              <a:t> </a:t>
            </a:r>
            <a:r>
              <a:rPr lang="en-US" altLang="x-none" sz="1800" dirty="0">
                <a:solidFill>
                  <a:srgbClr val="FFF77D"/>
                </a:solidFill>
              </a:rPr>
              <a:t>Smaller voxels </a:t>
            </a:r>
          </a:p>
          <a:p>
            <a:pPr marL="1244600" lvl="2" eaLnBrk="1" hangingPunct="1"/>
            <a:r>
              <a:rPr lang="en-US" altLang="x-none" sz="1800" dirty="0">
                <a:solidFill>
                  <a:srgbClr val="FFF77D"/>
                </a:solidFill>
              </a:rPr>
              <a:t> Adjust prescription</a:t>
            </a:r>
          </a:p>
          <a:p>
            <a:pPr marL="823913" lvl="1" eaLnBrk="1" hangingPunct="1"/>
            <a:r>
              <a:rPr lang="en-US" altLang="x-none" sz="1800" dirty="0"/>
              <a:t>Motion: </a:t>
            </a:r>
            <a:r>
              <a:rPr lang="en-US" altLang="x-none" sz="1800" dirty="0">
                <a:solidFill>
                  <a:srgbClr val="FFFF66"/>
                </a:solidFill>
              </a:rPr>
              <a:t>Motion correction</a:t>
            </a:r>
            <a:endParaRPr lang="en-US" altLang="x-none" sz="18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Physiological noise (breathing, pulsation): </a:t>
            </a:r>
            <a:r>
              <a:rPr lang="en-US" altLang="x-none" sz="1800" dirty="0">
                <a:solidFill>
                  <a:srgbClr val="FFF77D"/>
                </a:solidFill>
              </a:rPr>
              <a:t>cardiac gating; higher temporal resolution</a:t>
            </a: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258300" cy="8509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Remedies to reduce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C2B4EF"/>
                </a:solidFill>
              </a:rPr>
              <a:t>Physical 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magnet, the physicist, or the laws of physics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1800" dirty="0"/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Thermal noise</a:t>
            </a:r>
            <a:r>
              <a:rPr lang="en-US" altLang="x-none" sz="1800" dirty="0">
                <a:solidFill>
                  <a:schemeClr val="bg1"/>
                </a:solidFill>
              </a:rPr>
              <a:t>/f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Average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Spatially or temporally smooth/filter data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Linear drift: </a:t>
            </a:r>
            <a:r>
              <a:rPr lang="en-US" altLang="x-none" sz="1800" dirty="0">
                <a:solidFill>
                  <a:srgbClr val="FFFF66"/>
                </a:solidFill>
              </a:rPr>
              <a:t>Remove linear trend line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 err="1"/>
              <a:t>Inhomogenities</a:t>
            </a:r>
            <a:r>
              <a:rPr lang="en-US" altLang="x-none" sz="1800" dirty="0"/>
              <a:t> in the acquisition (magnet/coil): </a:t>
            </a:r>
            <a:r>
              <a:rPr lang="en-US" altLang="x-none" sz="1800" dirty="0">
                <a:solidFill>
                  <a:srgbClr val="FFF77D"/>
                </a:solidFill>
              </a:rPr>
              <a:t>Get better </a:t>
            </a:r>
            <a:r>
              <a:rPr lang="en-US" altLang="x-none" sz="1800" dirty="0" smtClean="0">
                <a:solidFill>
                  <a:srgbClr val="FFF77D"/>
                </a:solidFill>
              </a:rPr>
              <a:t>equipment</a:t>
            </a:r>
            <a:endParaRPr lang="en-US" altLang="x-none" sz="1800" dirty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x-none" sz="2400" dirty="0">
                <a:solidFill>
                  <a:srgbClr val="C2B4EF"/>
                </a:solidFill>
              </a:rPr>
              <a:t>Physiological 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subject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2400" dirty="0">
              <a:solidFill>
                <a:srgbClr val="C2B4EF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Susceptibility artifacts: Air &amp; draining veins:</a:t>
            </a:r>
          </a:p>
          <a:p>
            <a:pPr marL="1244600" lvl="2" eaLnBrk="1" hangingPunct="1">
              <a:buClr>
                <a:srgbClr val="FFF77D"/>
              </a:buClr>
            </a:pPr>
            <a:r>
              <a:rPr lang="en-US" altLang="x-none" sz="1800" dirty="0">
                <a:solidFill>
                  <a:srgbClr val="FFFFFF"/>
                </a:solidFill>
              </a:rPr>
              <a:t> </a:t>
            </a:r>
            <a:r>
              <a:rPr lang="en-US" altLang="x-none" sz="1800" dirty="0">
                <a:solidFill>
                  <a:srgbClr val="FFF77D"/>
                </a:solidFill>
              </a:rPr>
              <a:t>Smaller voxels </a:t>
            </a:r>
          </a:p>
          <a:p>
            <a:pPr marL="1244600" lvl="2" eaLnBrk="1" hangingPunct="1"/>
            <a:r>
              <a:rPr lang="en-US" altLang="x-none" sz="1800" dirty="0">
                <a:solidFill>
                  <a:srgbClr val="FFF77D"/>
                </a:solidFill>
              </a:rPr>
              <a:t> Adjust prescription</a:t>
            </a:r>
          </a:p>
          <a:p>
            <a:pPr marL="823913" lvl="1" eaLnBrk="1" hangingPunct="1"/>
            <a:r>
              <a:rPr lang="en-US" altLang="x-none" sz="1800" dirty="0"/>
              <a:t>Motion: </a:t>
            </a:r>
            <a:r>
              <a:rPr lang="en-US" altLang="x-none" sz="1800" dirty="0">
                <a:solidFill>
                  <a:srgbClr val="FFFF66"/>
                </a:solidFill>
              </a:rPr>
              <a:t>Motion correction</a:t>
            </a:r>
            <a:endParaRPr lang="en-US" altLang="x-none" sz="18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1800" dirty="0" smtClean="0">
                <a:solidFill>
                  <a:srgbClr val="FFFFFF"/>
                </a:solidFill>
              </a:rPr>
              <a:t>Physiological noise (breathing, pulsation): </a:t>
            </a:r>
            <a:r>
              <a:rPr lang="en-US" altLang="x-none" sz="1800" dirty="0" smtClean="0">
                <a:solidFill>
                  <a:srgbClr val="FFF77D"/>
                </a:solidFill>
              </a:rPr>
              <a:t>Cardiac gating; higher temporal resolution</a:t>
            </a:r>
            <a:endParaRPr lang="en-US" altLang="x-none" sz="1800" dirty="0" smtClean="0">
              <a:solidFill>
                <a:schemeClr val="bg1"/>
              </a:solidFill>
            </a:endParaRPr>
          </a:p>
          <a:p>
            <a:pPr marL="823913" lvl="1" eaLnBrk="1" hangingPunct="1"/>
            <a:r>
              <a:rPr lang="en-US" altLang="x-none" sz="1800" dirty="0" smtClean="0">
                <a:solidFill>
                  <a:schemeClr val="bg1"/>
                </a:solidFill>
              </a:rPr>
              <a:t>Cognitive </a:t>
            </a:r>
            <a:r>
              <a:rPr lang="en-US" altLang="x-none" sz="1800" dirty="0">
                <a:solidFill>
                  <a:schemeClr val="bg1"/>
                </a:solidFill>
              </a:rPr>
              <a:t>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>
                <a:solidFill>
                  <a:schemeClr val="bg1"/>
                </a:solidFill>
              </a:rPr>
              <a:t>Thermal noise</a:t>
            </a:r>
          </a:p>
          <a:p>
            <a:pPr marL="823913" lvl="1" eaLnBrk="1" hangingPunct="1"/>
            <a:r>
              <a:rPr lang="en-US" altLang="x-none" sz="2100">
                <a:solidFill>
                  <a:schemeClr val="bg1"/>
                </a:solidFill>
              </a:rPr>
              <a:t>Linear drift</a:t>
            </a:r>
          </a:p>
          <a:p>
            <a:pPr marL="823913" lvl="1" eaLnBrk="1" hangingPunct="1"/>
            <a:r>
              <a:rPr lang="en-US" altLang="x-none" sz="2100">
                <a:solidFill>
                  <a:schemeClr val="bg1"/>
                </a:solidFill>
              </a:rPr>
              <a:t>Inhomogenities in the acquisition (magnet/coil)</a:t>
            </a:r>
          </a:p>
          <a:p>
            <a:pPr marL="823913" lvl="1" eaLnBrk="1" hangingPunct="1"/>
            <a:endParaRPr lang="en-US" altLang="x-none" sz="2100"/>
          </a:p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subject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Susceptibility artifacts: Air &amp; draining veins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258300" cy="8509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Remedies to reduce noise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C2B4EF"/>
                </a:solidFill>
              </a:rPr>
              <a:t>Physical 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magnet, the physicist, or the laws of physics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1800" dirty="0"/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Thermal noise</a:t>
            </a:r>
            <a:r>
              <a:rPr lang="en-US" altLang="x-none" sz="1800" dirty="0">
                <a:solidFill>
                  <a:schemeClr val="bg1"/>
                </a:solidFill>
              </a:rPr>
              <a:t>/f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Average</a:t>
            </a:r>
          </a:p>
          <a:p>
            <a:pPr marL="1244600" lvl="2"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altLang="x-none" sz="1800" dirty="0">
                <a:solidFill>
                  <a:srgbClr val="FFFF66"/>
                </a:solidFill>
              </a:rPr>
              <a:t>Spatially or temporally smooth/filter data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/>
              <a:t>Linear drift: </a:t>
            </a:r>
            <a:r>
              <a:rPr lang="en-US" altLang="x-none" sz="1800" dirty="0">
                <a:solidFill>
                  <a:srgbClr val="FFFF66"/>
                </a:solidFill>
              </a:rPr>
              <a:t>Remove linear trend line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1800" dirty="0" err="1"/>
              <a:t>Inhomogenities</a:t>
            </a:r>
            <a:r>
              <a:rPr lang="en-US" altLang="x-none" sz="1800" dirty="0"/>
              <a:t> in the acquisition (magnet/coil): </a:t>
            </a:r>
            <a:r>
              <a:rPr lang="en-US" altLang="x-none" sz="1800" dirty="0">
                <a:solidFill>
                  <a:srgbClr val="FFF77D"/>
                </a:solidFill>
              </a:rPr>
              <a:t>Get better equipment</a:t>
            </a:r>
          </a:p>
          <a:p>
            <a:pPr eaLnBrk="1" hangingPunct="1">
              <a:buFont typeface="Arial" charset="0"/>
              <a:buNone/>
            </a:pPr>
            <a:r>
              <a:rPr lang="en-US" altLang="x-none" sz="2400" dirty="0" smtClean="0">
                <a:solidFill>
                  <a:srgbClr val="C2B4EF"/>
                </a:solidFill>
              </a:rPr>
              <a:t>Physiological </a:t>
            </a:r>
            <a:r>
              <a:rPr lang="en-US" altLang="x-none" sz="2400" dirty="0">
                <a:solidFill>
                  <a:srgbClr val="C2B4EF"/>
                </a:solidFill>
              </a:rPr>
              <a:t>noise: </a:t>
            </a:r>
            <a:r>
              <a:rPr lang="ja-JP" altLang="en-US" sz="2400" dirty="0">
                <a:solidFill>
                  <a:srgbClr val="C2B4EF"/>
                </a:solidFill>
              </a:rPr>
              <a:t>“</a:t>
            </a:r>
            <a:r>
              <a:rPr lang="en-US" altLang="ja-JP" sz="2400" dirty="0">
                <a:solidFill>
                  <a:srgbClr val="C2B4EF"/>
                </a:solidFill>
              </a:rPr>
              <a:t>Blame the subject</a:t>
            </a:r>
            <a:r>
              <a:rPr lang="ja-JP" altLang="en-US" sz="2400" dirty="0">
                <a:solidFill>
                  <a:srgbClr val="C2B4EF"/>
                </a:solidFill>
              </a:rPr>
              <a:t>”</a:t>
            </a:r>
            <a:endParaRPr lang="en-US" altLang="ja-JP" sz="2400" dirty="0">
              <a:solidFill>
                <a:srgbClr val="C2B4EF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Susceptibility artifacts: Air &amp; draining veins:</a:t>
            </a:r>
          </a:p>
          <a:p>
            <a:pPr marL="1244600" lvl="2" eaLnBrk="1" hangingPunct="1"/>
            <a:r>
              <a:rPr lang="en-US" altLang="x-none" sz="1800" dirty="0">
                <a:solidFill>
                  <a:srgbClr val="FFFFFF"/>
                </a:solidFill>
              </a:rPr>
              <a:t> </a:t>
            </a:r>
            <a:r>
              <a:rPr lang="en-US" altLang="x-none" sz="1800" dirty="0">
                <a:solidFill>
                  <a:srgbClr val="FFF77D"/>
                </a:solidFill>
              </a:rPr>
              <a:t>Smaller voxels </a:t>
            </a:r>
          </a:p>
          <a:p>
            <a:pPr marL="1244600" lvl="2" eaLnBrk="1" hangingPunct="1"/>
            <a:r>
              <a:rPr lang="en-US" altLang="x-none" sz="1800" dirty="0">
                <a:solidFill>
                  <a:srgbClr val="FFF77D"/>
                </a:solidFill>
              </a:rPr>
              <a:t> Adjust prescription</a:t>
            </a:r>
          </a:p>
          <a:p>
            <a:pPr marL="823913" lvl="1" eaLnBrk="1" hangingPunct="1"/>
            <a:r>
              <a:rPr lang="en-US" altLang="x-none" sz="1800" dirty="0"/>
              <a:t>Motion: </a:t>
            </a:r>
            <a:r>
              <a:rPr lang="en-US" altLang="x-none" sz="1800" dirty="0">
                <a:solidFill>
                  <a:srgbClr val="FFFF66"/>
                </a:solidFill>
              </a:rPr>
              <a:t>Motion correction</a:t>
            </a:r>
            <a:endParaRPr lang="en-US" altLang="x-none" sz="1800" dirty="0">
              <a:solidFill>
                <a:srgbClr val="FFFFFF"/>
              </a:solidFill>
            </a:endParaRP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Physiological noise (breathing, pulsation): </a:t>
            </a:r>
            <a:r>
              <a:rPr lang="en-US" altLang="x-none" sz="1800" dirty="0">
                <a:solidFill>
                  <a:srgbClr val="FFF77D"/>
                </a:solidFill>
              </a:rPr>
              <a:t>Cardiac gating; higher temporal resolution</a:t>
            </a:r>
          </a:p>
          <a:p>
            <a:pPr marL="823913" lvl="1" eaLnBrk="1" hangingPunct="1"/>
            <a:r>
              <a:rPr lang="en-US" altLang="x-none" sz="1800" dirty="0">
                <a:solidFill>
                  <a:srgbClr val="FFFFFF"/>
                </a:solidFill>
              </a:rPr>
              <a:t>Cognitive noise (inattention to task): </a:t>
            </a:r>
            <a:r>
              <a:rPr lang="en-US" altLang="x-none" sz="1800" dirty="0">
                <a:solidFill>
                  <a:srgbClr val="FFF77D"/>
                </a:solidFill>
              </a:rPr>
              <a:t>Control subject</a:t>
            </a:r>
            <a:r>
              <a:rPr lang="en-US" altLang="en-US" sz="1800" dirty="0">
                <a:solidFill>
                  <a:srgbClr val="FFF77D"/>
                </a:solidFill>
              </a:rPr>
              <a:t>’</a:t>
            </a:r>
            <a:r>
              <a:rPr lang="en-US" altLang="x-none" sz="1800" dirty="0">
                <a:solidFill>
                  <a:srgbClr val="FFF77D"/>
                </a:solidFill>
              </a:rPr>
              <a:t>s task and record behavioral data during scan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50900"/>
            <a:ext cx="9144000" cy="16637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D203"/>
                </a:solidFill>
                <a:latin typeface="Arial Bold" charset="0"/>
                <a:sym typeface="Arial Bold" charset="0"/>
              </a:rPr>
              <a:t>Order of preprocessing steps is important</a:t>
            </a:r>
            <a:endParaRPr lang="en-US" altLang="x-none" sz="3600">
              <a:solidFill>
                <a:srgbClr val="FFD203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924800" cy="2120900"/>
          </a:xfrm>
        </p:spPr>
        <p:txBody>
          <a:bodyPr rIns="142874"/>
          <a:lstStyle/>
          <a:p>
            <a:pPr algn="ctr" eaLnBrk="1" hangingPunct="1">
              <a:buFont typeface="Arial" charset="0"/>
              <a:buNone/>
            </a:pPr>
            <a:r>
              <a:rPr lang="en-US" altLang="x-none" sz="3200"/>
              <a:t> What should you run first?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3200"/>
              <a:t>Motion correction or temporal filtering?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220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81280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EBB64"/>
                </a:solidFill>
                <a:latin typeface="Arial Bold" charset="0"/>
                <a:sym typeface="Arial Bold" charset="0"/>
              </a:rPr>
              <a:t>Know Thy Data</a:t>
            </a:r>
            <a:endParaRPr lang="en-US" altLang="x-none" sz="3600">
              <a:solidFill>
                <a:srgbClr val="FEBB64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876300"/>
            <a:ext cx="8353425" cy="6019800"/>
          </a:xfrm>
        </p:spPr>
        <p:txBody>
          <a:bodyPr rIns="142874"/>
          <a:lstStyle/>
          <a:p>
            <a:pPr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400">
                <a:solidFill>
                  <a:srgbClr val="C9BCF2"/>
                </a:solidFill>
              </a:rPr>
              <a:t>Inspect raw functional images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Where are the artifacts and distortions?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How well do the functionals and anatomicals correspond</a:t>
            </a:r>
          </a:p>
          <a:p>
            <a:pPr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400">
                <a:solidFill>
                  <a:srgbClr val="C9BCF2"/>
                </a:solidFill>
              </a:rPr>
              <a:t>View the scan movies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Is there any evidence of head motion?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Is there any evidence of scanner artifacts (e.g., spikes)</a:t>
            </a:r>
          </a:p>
          <a:p>
            <a:pPr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400">
                <a:solidFill>
                  <a:srgbClr val="C9BCF2"/>
                </a:solidFill>
              </a:rPr>
              <a:t>Examine the time courses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Is there anything unexpected (e.g., abrupt signal changes at the start of the run)?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en-US" altLang="x-none" sz="2000"/>
              <a:t>What do the time courses look like in areas that don</a:t>
            </a:r>
            <a:r>
              <a:rPr lang="ja-JP" altLang="en-US" sz="2000"/>
              <a:t>’</a:t>
            </a:r>
            <a:r>
              <a:rPr lang="en-US" altLang="ja-JP" sz="2000"/>
              <a:t>t have neurons (ventricles, white matter, outside head)?</a:t>
            </a:r>
          </a:p>
          <a:p>
            <a:pPr eaLnBrk="1" hangingPunct="1">
              <a:lnSpc>
                <a:spcPct val="90000"/>
              </a:lnSpc>
              <a:buClr>
                <a:srgbClr val="C9BCF2"/>
              </a:buClr>
            </a:pPr>
            <a:r>
              <a:rPr lang="en-US" altLang="x-none" sz="2400">
                <a:solidFill>
                  <a:srgbClr val="C9BCF2"/>
                </a:solidFill>
              </a:rPr>
              <a:t>Look at each data set from each subject</a:t>
            </a:r>
          </a:p>
          <a:p>
            <a:pPr eaLnBrk="1" hangingPunct="1">
              <a:lnSpc>
                <a:spcPct val="90000"/>
              </a:lnSpc>
              <a:buClr>
                <a:srgbClr val="C9BCF2"/>
              </a:buClr>
            </a:pPr>
            <a:endParaRPr lang="en-US" altLang="x-none" sz="2400">
              <a:solidFill>
                <a:srgbClr val="C9BCF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altLang="x-none" sz="2800">
                <a:solidFill>
                  <a:srgbClr val="FEBB64"/>
                </a:solidFill>
              </a:rPr>
              <a:t>Think as you go. Investigate suspicious patterns. </a:t>
            </a: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36538"/>
            <a:ext cx="12477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AutoShape 5"/>
          <p:cNvSpPr>
            <a:spLocks/>
          </p:cNvSpPr>
          <p:nvPr/>
        </p:nvSpPr>
        <p:spPr bwMode="auto">
          <a:xfrm>
            <a:off x="8243888" y="1052513"/>
            <a:ext cx="144462" cy="1444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1481408151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540458793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2147483646 w 21600"/>
              <a:gd name="T37" fmla="*/ 2147483646 h 21600"/>
              <a:gd name="T38" fmla="*/ 2147483646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0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600" h="2160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lnTo>
                  <a:pt x="10800" y="5800"/>
                </a:lnTo>
                <a:close/>
                <a:moveTo>
                  <a:pt x="10800" y="5800"/>
                </a:moveTo>
              </a:path>
            </a:pathLst>
          </a:custGeom>
          <a:solidFill>
            <a:srgbClr val="FFFF00"/>
          </a:solidFill>
          <a:ln w="635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3"/>
          <p:cNvSpPr>
            <a:spLocks noChangeArrowheads="1"/>
          </p:cNvSpPr>
          <p:nvPr/>
        </p:nvSpPr>
        <p:spPr bwMode="auto">
          <a:xfrm>
            <a:off x="176213" y="228600"/>
            <a:ext cx="88153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2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To smooth or not to smooth? That is the question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Smoothing affects both visualization and interpretation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Group 22"/>
          <p:cNvGrpSpPr>
            <a:grpSpLocks noChangeAspect="1"/>
          </p:cNvGrpSpPr>
          <p:nvPr/>
        </p:nvGrpSpPr>
        <p:grpSpPr bwMode="auto">
          <a:xfrm>
            <a:off x="4724400" y="1481138"/>
            <a:ext cx="3786188" cy="4691062"/>
            <a:chOff x="1782763" y="614760"/>
            <a:chExt cx="2394308" cy="2966640"/>
          </a:xfrm>
        </p:grpSpPr>
        <p:sp>
          <p:nvSpPr>
            <p:cNvPr id="92165" name="Rectangle 55"/>
            <p:cNvSpPr>
              <a:spLocks noChangeArrowheads="1"/>
            </p:cNvSpPr>
            <p:nvPr/>
          </p:nvSpPr>
          <p:spPr bwMode="auto">
            <a:xfrm>
              <a:off x="1921874" y="614760"/>
              <a:ext cx="634796" cy="15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rgbClr val="00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Unsmoothed</a:t>
              </a:r>
              <a:endParaRPr lang="en-US" altLang="x-none" sz="1200" b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endParaRPr>
            </a:p>
          </p:txBody>
        </p:sp>
        <p:pic>
          <p:nvPicPr>
            <p:cNvPr id="921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3" t="14044" r="47301" b="58667"/>
            <a:stretch>
              <a:fillRect/>
            </a:stretch>
          </p:blipFill>
          <p:spPr bwMode="auto">
            <a:xfrm>
              <a:off x="1782763" y="762000"/>
              <a:ext cx="1100137" cy="280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7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0" t="48889" r="46667" b="24661"/>
            <a:stretch>
              <a:fillRect/>
            </a:stretch>
          </p:blipFill>
          <p:spPr bwMode="auto">
            <a:xfrm>
              <a:off x="2951163" y="965200"/>
              <a:ext cx="1071562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8" name="Rectangle 58"/>
            <p:cNvSpPr>
              <a:spLocks noChangeArrowheads="1"/>
            </p:cNvSpPr>
            <p:nvPr/>
          </p:nvSpPr>
          <p:spPr bwMode="auto">
            <a:xfrm rot="5400000">
              <a:off x="3944684" y="1433153"/>
              <a:ext cx="306896" cy="15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rgbClr val="00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4mm</a:t>
              </a:r>
              <a:endParaRPr lang="en-US" altLang="x-none" sz="1200" b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69" name="Rectangle 59"/>
            <p:cNvSpPr>
              <a:spLocks noChangeArrowheads="1"/>
            </p:cNvSpPr>
            <p:nvPr/>
          </p:nvSpPr>
          <p:spPr bwMode="auto">
            <a:xfrm>
              <a:off x="3119438" y="774701"/>
              <a:ext cx="528675" cy="15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rgbClr val="00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Smoothed</a:t>
              </a:r>
              <a:endParaRPr lang="en-US" altLang="x-none" sz="1200" b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70" name="TextBox 31"/>
            <p:cNvSpPr txBox="1">
              <a:spLocks noChangeArrowheads="1"/>
            </p:cNvSpPr>
            <p:nvPr/>
          </p:nvSpPr>
          <p:spPr bwMode="auto">
            <a:xfrm>
              <a:off x="2620963" y="762000"/>
              <a:ext cx="304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chemeClr val="bg1"/>
                  </a:solidFill>
                  <a:latin typeface="Helvetica" charset="0"/>
                  <a:ea typeface="ＭＳ Ｐゴシック" charset="-128"/>
                  <a:sym typeface="Times New Roman" charset="0"/>
                </a:rPr>
                <a:t>L</a:t>
              </a:r>
            </a:p>
          </p:txBody>
        </p:sp>
        <p:pic>
          <p:nvPicPr>
            <p:cNvPr id="92171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0" t="48889" r="46651" b="24622"/>
            <a:stretch>
              <a:fillRect/>
            </a:stretch>
          </p:blipFill>
          <p:spPr bwMode="auto">
            <a:xfrm>
              <a:off x="2952750" y="2238375"/>
              <a:ext cx="1073150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2" name="TextBox 32"/>
            <p:cNvSpPr txBox="1">
              <a:spLocks noChangeArrowheads="1"/>
            </p:cNvSpPr>
            <p:nvPr/>
          </p:nvSpPr>
          <p:spPr bwMode="auto">
            <a:xfrm>
              <a:off x="2544763" y="3305175"/>
              <a:ext cx="381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chemeClr val="bg1"/>
                  </a:solidFill>
                  <a:latin typeface="Helvetica" charset="0"/>
                  <a:ea typeface="ＭＳ Ｐゴシック" charset="-128"/>
                  <a:sym typeface="Times New Roman" charset="0"/>
                </a:rPr>
                <a:t>S3</a:t>
              </a:r>
            </a:p>
          </p:txBody>
        </p:sp>
        <p:sp>
          <p:nvSpPr>
            <p:cNvPr id="92173" name="Rectangle 63"/>
            <p:cNvSpPr>
              <a:spLocks noChangeArrowheads="1"/>
            </p:cNvSpPr>
            <p:nvPr/>
          </p:nvSpPr>
          <p:spPr bwMode="auto">
            <a:xfrm rot="5400000">
              <a:off x="3945477" y="2679341"/>
              <a:ext cx="306896" cy="15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1200" b="1">
                  <a:solidFill>
                    <a:srgbClr val="00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8mm</a:t>
              </a:r>
              <a:endParaRPr lang="en-US" altLang="x-none" sz="1200" b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1782763" y="2262224"/>
              <a:ext cx="1098269" cy="129508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endParaRPr lang="x-none" altLang="x-none"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>
            <a:xfrm>
              <a:off x="2952310" y="2243149"/>
              <a:ext cx="1064137" cy="116958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endParaRPr lang="x-none" altLang="x-none"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2952310" y="971158"/>
              <a:ext cx="1064137" cy="11715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endParaRPr lang="x-none" altLang="x-none">
                <a:latin typeface="Arial" charset="0"/>
              </a:endParaRPr>
            </a:p>
          </p:txBody>
        </p:sp>
        <p:sp>
          <p:nvSpPr>
            <p:cNvPr id="92177" name="Rectangle 64"/>
            <p:cNvSpPr>
              <a:spLocks noChangeArrowheads="1"/>
            </p:cNvSpPr>
            <p:nvPr/>
          </p:nvSpPr>
          <p:spPr bwMode="auto">
            <a:xfrm>
              <a:off x="2031471" y="2514600"/>
              <a:ext cx="4921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900" b="1">
                  <a:solidFill>
                    <a:srgbClr val="FF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mFus</a:t>
              </a:r>
              <a:endParaRPr lang="en-US" altLang="x-none" sz="900">
                <a:solidFill>
                  <a:srgbClr val="FF0000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78" name="Rectangle 65"/>
            <p:cNvSpPr>
              <a:spLocks noChangeArrowheads="1"/>
            </p:cNvSpPr>
            <p:nvPr/>
          </p:nvSpPr>
          <p:spPr bwMode="auto">
            <a:xfrm>
              <a:off x="2063221" y="2817813"/>
              <a:ext cx="4603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900" b="1">
                  <a:solidFill>
                    <a:srgbClr val="FF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pFus</a:t>
              </a:r>
              <a:endParaRPr lang="en-US" altLang="x-none" sz="900">
                <a:solidFill>
                  <a:srgbClr val="FF0000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79" name="Rectangle 66"/>
            <p:cNvSpPr>
              <a:spLocks noChangeArrowheads="1"/>
            </p:cNvSpPr>
            <p:nvPr/>
          </p:nvSpPr>
          <p:spPr bwMode="auto">
            <a:xfrm>
              <a:off x="2245784" y="3048000"/>
              <a:ext cx="3968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900" b="1">
                  <a:solidFill>
                    <a:srgbClr val="FF000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IOG</a:t>
              </a:r>
              <a:endParaRPr lang="en-US" altLang="x-none" sz="900">
                <a:solidFill>
                  <a:srgbClr val="FF0000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80" name="Rectangle 67"/>
            <p:cNvSpPr>
              <a:spLocks noChangeArrowheads="1"/>
            </p:cNvSpPr>
            <p:nvPr/>
          </p:nvSpPr>
          <p:spPr bwMode="auto">
            <a:xfrm>
              <a:off x="2410222" y="2444618"/>
              <a:ext cx="4222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900" b="1">
                  <a:solidFill>
                    <a:srgbClr val="53FC1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OTS</a:t>
              </a:r>
              <a:endParaRPr lang="en-US" altLang="x-none" sz="900">
                <a:solidFill>
                  <a:srgbClr val="53FC10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  <p:sp>
          <p:nvSpPr>
            <p:cNvPr id="92181" name="Rectangle 68"/>
            <p:cNvSpPr>
              <a:spLocks noChangeArrowheads="1"/>
            </p:cNvSpPr>
            <p:nvPr/>
          </p:nvSpPr>
          <p:spPr bwMode="auto">
            <a:xfrm>
              <a:off x="2567385" y="2792280"/>
              <a:ext cx="3762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spcBef>
                  <a:spcPts val="600"/>
                </a:spcBef>
                <a:buSzPct val="100000"/>
                <a:buFont typeface="Arial" charset="0"/>
                <a:buChar char="–"/>
                <a:defRPr sz="25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spcBef>
                  <a:spcPts val="500"/>
                </a:spcBef>
                <a:buSzPct val="100000"/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spcBef>
                  <a:spcPts val="400"/>
                </a:spcBef>
                <a:buSzPct val="100000"/>
                <a:buFont typeface="Arial" charset="0"/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spcBef>
                  <a:spcPts val="400"/>
                </a:spcBef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100000"/>
                <a:buFont typeface="Arial" charset="0"/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x-none" sz="900" b="1">
                  <a:solidFill>
                    <a:srgbClr val="53FC10"/>
                  </a:solidFill>
                  <a:latin typeface="Helvetica" charset="0"/>
                  <a:ea typeface="ヒラギノ明朝 ProN W3" charset="-128"/>
                  <a:sym typeface="Times New Roman" charset="0"/>
                </a:rPr>
                <a:t>ITG</a:t>
              </a:r>
              <a:endParaRPr lang="en-US" altLang="x-none" sz="900">
                <a:solidFill>
                  <a:srgbClr val="53FC10"/>
                </a:solidFill>
                <a:latin typeface="Times New Roman" charset="0"/>
                <a:ea typeface="ヒラギノ明朝 ProN W3" charset="-128"/>
                <a:sym typeface="Times New Roman" charset="0"/>
              </a:endParaRPr>
            </a:p>
          </p:txBody>
        </p:sp>
      </p:grpSp>
      <p:sp>
        <p:nvSpPr>
          <p:cNvPr id="92162" name="Rectangle 21"/>
          <p:cNvSpPr>
            <a:spLocks noChangeArrowheads="1"/>
          </p:cNvSpPr>
          <p:nvPr/>
        </p:nvSpPr>
        <p:spPr bwMode="auto">
          <a:xfrm>
            <a:off x="381000" y="2209800"/>
            <a:ext cx="4000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 b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Alternation of face- and limb-selective regions is also evident using larger functional voxels and inplane visualizations, but not with spatial smoothing. </a:t>
            </a:r>
            <a:r>
              <a:rPr lang="en-US" altLang="x-none" sz="12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An example inplane slice from subject S3 acquired with voxels eight times as large (3.75 x 3.75 x 4mm) as our HR-fMRI scans. </a:t>
            </a:r>
            <a:r>
              <a:rPr lang="en-US" altLang="x-none" sz="1200" i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Left: </a:t>
            </a:r>
            <a:r>
              <a:rPr lang="en-US" altLang="x-none" sz="12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Face-selective regions with limb-selective regions (green), and their overlap (yellow). Labeling of face-selective regions is possible using limb-selective regions as a guide (and vice versa). </a:t>
            </a:r>
            <a:r>
              <a:rPr lang="en-US" altLang="x-none" sz="1200" i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Right: </a:t>
            </a:r>
            <a:r>
              <a:rPr lang="en-US" altLang="x-none" sz="12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With spatial smoothing and not restricting data to gray matter, however, mFus- and pFus-faces merge to a single region, and OTS- and ITG-limbs merge. The top rightmost image is smoothed with a 4mm kernel and the bottom rightmost image is smoothed with an 8mm kernel.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2400">
                <a:solidFill>
                  <a:srgbClr val="FFFFFF"/>
                </a:solidFill>
                <a:latin typeface="Times New Roman" charset="0"/>
                <a:ea typeface="ヒラギノ明朝 ProN W3" charset="-128"/>
                <a:sym typeface="Times New Roman" charset="0"/>
              </a:rPr>
              <a:t> </a:t>
            </a:r>
          </a:p>
        </p:txBody>
      </p:sp>
      <p:sp>
        <p:nvSpPr>
          <p:cNvPr id="92163" name="Rectangle 23"/>
          <p:cNvSpPr>
            <a:spLocks noChangeArrowheads="1"/>
          </p:cNvSpPr>
          <p:nvPr/>
        </p:nvSpPr>
        <p:spPr bwMode="auto">
          <a:xfrm>
            <a:off x="176213" y="228600"/>
            <a:ext cx="88153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32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To smooth or not to smooth? That is the question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Smoothing affects both visualization and interpretation</a:t>
            </a:r>
          </a:p>
        </p:txBody>
      </p:sp>
      <p:sp>
        <p:nvSpPr>
          <p:cNvPr id="92164" name="Rectangle 24"/>
          <p:cNvSpPr>
            <a:spLocks noChangeArrowheads="1"/>
          </p:cNvSpPr>
          <p:nvPr/>
        </p:nvSpPr>
        <p:spPr bwMode="auto">
          <a:xfrm>
            <a:off x="4343400" y="6200775"/>
            <a:ext cx="385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200">
                <a:solidFill>
                  <a:srgbClr val="FFFFFF"/>
                </a:solidFill>
                <a:latin typeface="Helvetica" charset="0"/>
                <a:ea typeface="ヒラギノ明朝 ProN W3" charset="-128"/>
                <a:sym typeface="Times New Roman" charset="0"/>
              </a:rPr>
              <a:t>Weiner &amp; Grill-Spector, Psychological Research,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x-none">
                <a:latin typeface="Calibri" charset="0"/>
                <a:ea typeface="ＭＳ Ｐゴシック" charset="-128"/>
                <a:cs typeface="Calibri" charset="0"/>
              </a:rPr>
              <a:t>The Many Meanings of Smoothing</a:t>
            </a:r>
            <a:br>
              <a:rPr lang="en-US" altLang="x-none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  <a:t>SPM Manual on Smoothing</a:t>
            </a:r>
            <a:b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  <a:t>http://www.fil.ion.ucl.ac.uk/spm/course/spm-introduction/text.htm#_III._Spatial_realignment_and%20normal</a:t>
            </a:r>
            <a:b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</a:br>
            <a:endParaRPr lang="en-US" altLang="x-none" sz="1200">
              <a:solidFill>
                <a:schemeClr val="tx1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1066800" y="1828800"/>
            <a:ext cx="708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20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The motivations for smoothing the data are fourfold.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x-none">
                <a:latin typeface="Calibri" charset="0"/>
                <a:ea typeface="ＭＳ Ｐゴシック" charset="-128"/>
                <a:cs typeface="Calibri" charset="0"/>
              </a:rPr>
              <a:t>The Many Meanings of Smoothing</a:t>
            </a:r>
            <a:br>
              <a:rPr lang="en-US" altLang="x-none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  <a:t>SPM Manual on Smoothing</a:t>
            </a:r>
            <a:b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  <a:t>http://www.fil.ion.ucl.ac.uk/spm/course/spm-introduction/text.htm#_III._Spatial_realignment_and%20normal</a:t>
            </a:r>
            <a:b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</a:br>
            <a:endParaRPr lang="en-US" altLang="x-none" sz="1200">
              <a:solidFill>
                <a:schemeClr val="tx1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1066800" y="1828800"/>
            <a:ext cx="7086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20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The motivations for smoothing the data are fourfold.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(i) By the matched filter theorem, the optimum smoothing kernel corresponds to the size of the effect that one anticipates. The spatial scale of hemodynamic responses is, according to high-resolution optical imaging experiments, about 2 to 5mm. Despite the potentially high resolution afforded by fMRI an equivalent smoothing is suggested for most applications.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x-none">
                <a:latin typeface="Calibri" charset="0"/>
                <a:ea typeface="ＭＳ Ｐゴシック" charset="-128"/>
                <a:cs typeface="Calibri" charset="0"/>
              </a:rPr>
              <a:t>The Many Meanings of Smoothing</a:t>
            </a:r>
            <a:br>
              <a:rPr lang="en-US" altLang="x-none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  <a:t>SPM Manual on Smoothing</a:t>
            </a:r>
            <a:b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  <a:t>http://www.fil.ion.ucl.ac.uk/spm/course/spm-introduction/text.htm#_III._Spatial_realignment_and%20normal</a:t>
            </a:r>
            <a:b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</a:br>
            <a:endParaRPr lang="en-US" altLang="x-none" sz="1200">
              <a:solidFill>
                <a:schemeClr val="tx1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1066800" y="1828800"/>
            <a:ext cx="7086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20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The motivations for smoothing the data are fourfold.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(i) By the matched filter theorem, the optimum smoothing kernel corresponds to the size of the effect that one anticipates. The spatial scale of hemodynamic responses is, according to high-resolution optical imaging experiments, about 2 to 5mm. Despite the potentially high resolution afforded by fMRI an equivalent smoothing is suggested for most applications.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(ii) By the central limit theorem, smoothing the data will render the errors more normal in their distribution and ensure the validity of inferences based on parametric tests..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x-none">
                <a:latin typeface="Calibri" charset="0"/>
                <a:ea typeface="ＭＳ Ｐゴシック" charset="-128"/>
                <a:cs typeface="Calibri" charset="0"/>
              </a:rPr>
              <a:t>The Many Meanings of Smoothing</a:t>
            </a:r>
            <a:br>
              <a:rPr lang="en-US" altLang="x-none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  <a:t>SPM Manual on Smoothing</a:t>
            </a:r>
            <a:b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  <a:t>http://www.fil.ion.ucl.ac.uk/spm/course/spm-introduction/text.htm#_III._Spatial_realignment_and%20normal</a:t>
            </a:r>
            <a:b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</a:br>
            <a:endParaRPr lang="en-US" altLang="x-none" sz="1200">
              <a:solidFill>
                <a:schemeClr val="tx1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1066800" y="1828800"/>
            <a:ext cx="7086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20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The motivations for smoothing the data are fourfold.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(i) By the matched filter theorem, the optimum smoothing kernel corresponds to the size of the effect that one anticipates. The spatial scale of hemodynamic responses is, according to high-resolution optical imaging experiments, about 2 to 5mm. Despite the potentially high resolution afforded by fMRI an equivalent smoothing is suggested for most applications.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(ii) By the central limit theorem, smoothing the data will render the errors more normal in their distribution and ensure the validity of inferences based on parametric tests.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(iii) When making inferences about regional effects using Gaussian random field theory (see below) the assumption is that the error terms are a reasonable lattice representation of an underlying and smooth Gaussian field. 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This necessitates smoothness to be substantially greater than voxel size. If the voxels are large, then they can be reduced by sub-sampling the data and smoothing (with the original point spread function) with little loss of intrinsic resolution.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752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x-none">
                <a:latin typeface="Calibri" charset="0"/>
                <a:ea typeface="ＭＳ Ｐゴシック" charset="-128"/>
                <a:cs typeface="Calibri" charset="0"/>
              </a:rPr>
              <a:t>The Many Meanings of Smoothing</a:t>
            </a:r>
            <a:br>
              <a:rPr lang="en-US" altLang="x-none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  <a:t>SPM Manual on Smoothing</a:t>
            </a:r>
            <a:br>
              <a:rPr lang="en-US" altLang="x-none" sz="2400">
                <a:latin typeface="Calibri" charset="0"/>
                <a:ea typeface="ＭＳ Ｐゴシック" charset="-128"/>
                <a:cs typeface="Calibri" charset="0"/>
              </a:rPr>
            </a:br>
            <a: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  <a:t>http://www.fil.ion.ucl.ac.uk/spm/course/spm-introduction/text.htm#_III._Spatial_realignment_and%20normal</a:t>
            </a:r>
            <a:br>
              <a:rPr lang="en-US" altLang="x-none" sz="12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rPr>
            </a:br>
            <a:endParaRPr lang="en-US" altLang="x-none" sz="1200">
              <a:solidFill>
                <a:schemeClr val="tx1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1066800" y="1828800"/>
            <a:ext cx="70866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2000">
                <a:solidFill>
                  <a:srgbClr val="FF0000"/>
                </a:solidFill>
                <a:latin typeface="Calibri" charset="0"/>
                <a:ea typeface="ヒラギノ明朝 ProN W3" charset="-128"/>
                <a:sym typeface="Times New Roman" charset="0"/>
              </a:rPr>
              <a:t>The motivations for smoothing the data are fourfold.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(i) By the matched filter theorem, the optimum smoothing kernel corresponds to the size of the effect that one anticipates. The spatial scale of hemodynamic responses is, according to high-resolution optical imaging experiments, about 2 to 5mm. Despite the potentially high resolution afforded by fMRI an equivalent smoothing is suggested for most applications.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(ii) By the central limit theorem, smoothing the data will render the errors more normal in their distribution and ensure the validity of inferences based on parametric tests.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(iii) When making inferences about regional effects using Gaussian random field theory (see below) the assumption is that the error terms are a reasonable lattice representation of an underlying and smooth Gaussian field. 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This necessitates smoothness to be substantially greater than voxel size. If the voxels are large, then they can be reduced by sub-sampling the data and smoothing (with the original point spread function) with little loss of intrinsic resolution.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(iv) In the context of inter-subject averaging it is often necessary to smooth more (</a:t>
            </a:r>
            <a:r>
              <a:rPr lang="en-AU" altLang="x-none" sz="1600" i="1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e.g.</a:t>
            </a:r>
            <a:r>
              <a:rPr lang="en-AU" altLang="x-none" sz="1600">
                <a:solidFill>
                  <a:srgbClr val="FFFFFF"/>
                </a:solidFill>
                <a:latin typeface="Calibri" charset="0"/>
                <a:ea typeface="ヒラギノ明朝 ProN W3" charset="-128"/>
                <a:sym typeface="Times New Roman" charset="0"/>
              </a:rPr>
              <a:t> 8 mm in fMRI or 16mm in PET) to project the data onto a spatial scale where homologies in functional anatomy are expressed among subjects.</a:t>
            </a:r>
            <a:endParaRPr lang="en-AU" altLang="x-none" sz="3200">
              <a:solidFill>
                <a:srgbClr val="FFFFFF"/>
              </a:solidFill>
              <a:latin typeface="Calibri" charset="0"/>
              <a:ea typeface="ヒラギノ明朝 ProN W3" charset="-128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/>
              <a:t>Thermal noise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Linear drift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Inhomogenities in the acquisition (magnet/coil)</a:t>
            </a:r>
          </a:p>
          <a:p>
            <a:pPr marL="823913" lvl="1" eaLnBrk="1" hangingPunct="1"/>
            <a:endParaRPr lang="en-US" altLang="x-none" sz="2100"/>
          </a:p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subject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000000"/>
              </a:solidFill>
            </a:endParaRP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Susceptibility artifacts: Air &amp; draining veins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7772400" cy="8477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Sources of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0"/>
            <a:ext cx="8713788" cy="5715000"/>
          </a:xfrm>
        </p:spPr>
        <p:txBody>
          <a:bodyPr rIns="142874"/>
          <a:lstStyle/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magnet, the physicist, or the laws of physics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C9BCF2"/>
              </a:solidFill>
            </a:endParaRPr>
          </a:p>
          <a:p>
            <a:pPr marL="823913" lvl="1" eaLnBrk="1" hangingPunct="1"/>
            <a:r>
              <a:rPr lang="en-US" altLang="x-none" sz="2100"/>
              <a:t>Thermal noise</a:t>
            </a:r>
          </a:p>
          <a:p>
            <a:pPr marL="823913" lvl="1" eaLnBrk="1" hangingPunct="1"/>
            <a:r>
              <a:rPr lang="en-US" altLang="x-none" sz="2100"/>
              <a:t>Linear drift</a:t>
            </a:r>
            <a:endParaRPr lang="en-US" altLang="x-none" sz="2100">
              <a:solidFill>
                <a:srgbClr val="000000"/>
              </a:solidFill>
            </a:endParaRP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Inhomogenities in the acquisition (magnet/coil)</a:t>
            </a:r>
          </a:p>
          <a:p>
            <a:pPr marL="823913" lvl="1" eaLnBrk="1" hangingPunct="1"/>
            <a:endParaRPr lang="en-US" altLang="x-none" sz="2100"/>
          </a:p>
          <a:p>
            <a:pPr eaLnBrk="1" hangingPunct="1">
              <a:buFont typeface="Arial" charset="0"/>
              <a:buNone/>
            </a:pPr>
            <a:r>
              <a:rPr lang="en-US" altLang="x-none" sz="2600">
                <a:solidFill>
                  <a:srgbClr val="C9BCF2"/>
                </a:solidFill>
              </a:rPr>
              <a:t>Physiological noise</a:t>
            </a:r>
          </a:p>
          <a:p>
            <a:pPr eaLnBrk="1" hangingPunct="1">
              <a:buFont typeface="Arial" charset="0"/>
              <a:buNone/>
            </a:pPr>
            <a:r>
              <a:rPr lang="ja-JP" altLang="en-US" sz="2600">
                <a:solidFill>
                  <a:srgbClr val="C9BCF2"/>
                </a:solidFill>
              </a:rPr>
              <a:t>“</a:t>
            </a:r>
            <a:r>
              <a:rPr lang="en-US" altLang="ja-JP" sz="2600">
                <a:solidFill>
                  <a:srgbClr val="C9BCF2"/>
                </a:solidFill>
              </a:rPr>
              <a:t>Blame the subject</a:t>
            </a:r>
            <a:r>
              <a:rPr lang="ja-JP" altLang="en-US" sz="2600">
                <a:solidFill>
                  <a:srgbClr val="C9BCF2"/>
                </a:solidFill>
              </a:rPr>
              <a:t>”</a:t>
            </a:r>
            <a:endParaRPr lang="en-US" altLang="ja-JP" sz="2600">
              <a:solidFill>
                <a:srgbClr val="000000"/>
              </a:solidFill>
            </a:endParaRP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Susceptibility artifacts: Air &amp; draining veins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Physiological noise (breathing, pulsation)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Motion</a:t>
            </a:r>
          </a:p>
          <a:p>
            <a:pPr marL="823913" lvl="1" eaLnBrk="1" hangingPunct="1"/>
            <a:r>
              <a:rPr lang="en-US" altLang="x-none" sz="2100">
                <a:solidFill>
                  <a:srgbClr val="000000"/>
                </a:solidFill>
              </a:rPr>
              <a:t>Cognitive noise (inattention to task)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60466"/>
            <a:ext cx="7772400" cy="644525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Linear Drift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249238" y="6305550"/>
            <a:ext cx="601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534988" indent="-495300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Arial Italic" charset="0"/>
                <a:ea typeface="ＭＳ Ｐゴシック" charset="-128"/>
                <a:sym typeface="Arial Italic" charset="0"/>
              </a:rPr>
              <a:t>Huettel, Song &amp; McCarthy, 2004, Functional Magnetic Resonance Imaging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93750"/>
          </a:xfrm>
        </p:spPr>
        <p:txBody>
          <a:bodyPr rIns="142874"/>
          <a:lstStyle/>
          <a:p>
            <a:pPr indent="0" eaLnBrk="1" hangingPunct="1"/>
            <a:r>
              <a:rPr lang="en-US" altLang="x-none" sz="3600">
                <a:solidFill>
                  <a:srgbClr val="FFC40B"/>
                </a:solidFill>
                <a:latin typeface="Arial Bold" charset="0"/>
                <a:sym typeface="Arial Bold" charset="0"/>
              </a:rPr>
              <a:t>Low and High Frequency Noise</a:t>
            </a:r>
            <a:endParaRPr lang="en-US" altLang="x-none" sz="3600">
              <a:solidFill>
                <a:srgbClr val="FFC40B"/>
              </a:solidFill>
              <a:latin typeface="Arial Bold" charset="0"/>
              <a:ea typeface="ヒラギノ角ゴ ProN W6" charset="-128"/>
              <a:sym typeface="Arial Bold" charset="0"/>
            </a:endParaRPr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22350"/>
            <a:ext cx="58674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1751013" y="6142038"/>
            <a:ext cx="556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SzPct val="100000"/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charset="0"/>
              <a:buChar char="–"/>
              <a:defRPr sz="25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spcBef>
                <a:spcPts val="500"/>
              </a:spcBef>
              <a:buSzPct val="100000"/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spcBef>
                <a:spcPts val="400"/>
              </a:spcBef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spcBef>
                <a:spcPts val="400"/>
              </a:spcBef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900">
                <a:solidFill>
                  <a:schemeClr val="tx1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x-none" sz="1400">
                <a:latin typeface="Arial Italic" charset="0"/>
                <a:ea typeface="ＭＳ Ｐゴシック" charset="-128"/>
                <a:sym typeface="Arial Italic" charset="0"/>
              </a:rPr>
              <a:t>Source: Smith chapter in Functional MRI: An Introduction to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9BCF2"/>
      </a:accent1>
      <a:accent2>
        <a:srgbClr val="333399"/>
      </a:accent2>
      <a:accent3>
        <a:srgbClr val="AAAAAA"/>
      </a:accent3>
      <a:accent4>
        <a:srgbClr val="DADADA"/>
      </a:accent4>
      <a:accent5>
        <a:srgbClr val="E1DAF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Pages>0</Pages>
  <Words>4067</Words>
  <Characters>0</Characters>
  <Application>Microsoft Macintosh PowerPoint</Application>
  <PresentationFormat>On-screen Show (4:3)</PresentationFormat>
  <Lines>0</Lines>
  <Paragraphs>582</Paragraphs>
  <Slides>59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Bold</vt:lpstr>
      <vt:lpstr>Arial Italic</vt:lpstr>
      <vt:lpstr>Calibri</vt:lpstr>
      <vt:lpstr>Calibri Bold</vt:lpstr>
      <vt:lpstr>Calibri Italic</vt:lpstr>
      <vt:lpstr>Comic Sans MS</vt:lpstr>
      <vt:lpstr>Helvetica</vt:lpstr>
      <vt:lpstr>ＭＳ Ｐゴシック</vt:lpstr>
      <vt:lpstr>Symbol</vt:lpstr>
      <vt:lpstr>Times</vt:lpstr>
      <vt:lpstr>Times New Roman</vt:lpstr>
      <vt:lpstr>ヒラギノ明朝 ProN W3</vt:lpstr>
      <vt:lpstr>ヒラギノ角ゴ ProN W3</vt:lpstr>
      <vt:lpstr>ヒラギノ角ゴ ProN W6</vt:lpstr>
      <vt:lpstr>Arial</vt:lpstr>
      <vt:lpstr>Title &amp; Bullets</vt:lpstr>
      <vt:lpstr>1_Office Theme</vt:lpstr>
      <vt:lpstr>Signal and Noise in fMRI measurements</vt:lpstr>
      <vt:lpstr>Tradeoffs for improving  SNR in fMRI</vt:lpstr>
      <vt:lpstr>Rule #1: The Fridge Rule</vt:lpstr>
      <vt:lpstr>Rule #2: Inspect your raw data Sample Artifacts</vt:lpstr>
      <vt:lpstr>Sources of Noise</vt:lpstr>
      <vt:lpstr>Sources of Noise</vt:lpstr>
      <vt:lpstr>Sources of Noise</vt:lpstr>
      <vt:lpstr>Linear Drift</vt:lpstr>
      <vt:lpstr>Low and High Frequency Noise</vt:lpstr>
      <vt:lpstr>Remedies to reduce noise</vt:lpstr>
      <vt:lpstr>Removing a Linear trend line</vt:lpstr>
      <vt:lpstr>Removing a linear trend line with a least-squares algorithm</vt:lpstr>
      <vt:lpstr>Sources of Noise</vt:lpstr>
      <vt:lpstr>Sources of Noise</vt:lpstr>
      <vt:lpstr>Sources of Noise</vt:lpstr>
      <vt:lpstr>Example anatomical inplane</vt:lpstr>
      <vt:lpstr>Example of the temporal lobe ear canal susceptibility artifact</vt:lpstr>
      <vt:lpstr>PowerPoint Presentation</vt:lpstr>
      <vt:lpstr>Air induced artifacts cause dephasing of the spins casting a shadow on adjacent tissue  </vt:lpstr>
      <vt:lpstr>PowerPoint Presentation</vt:lpstr>
      <vt:lpstr>PowerPoint Presentation</vt:lpstr>
      <vt:lpstr>Sources of Noise</vt:lpstr>
      <vt:lpstr>Sources of Noise</vt:lpstr>
      <vt:lpstr>Physiological Noise</vt:lpstr>
      <vt:lpstr>Sources of Noise</vt:lpstr>
      <vt:lpstr>Sources of Noise</vt:lpstr>
      <vt:lpstr>Reduce motion during scan by  restraining the subject’s head. </vt:lpstr>
      <vt:lpstr>Post scan:  Run motion correction algorithm</vt:lpstr>
      <vt:lpstr>PowerPoint Presentation</vt:lpstr>
      <vt:lpstr>PowerPoint Presentation</vt:lpstr>
      <vt:lpstr>Motion Correction Algorithms</vt:lpstr>
      <vt:lpstr>PowerPoint Presentation</vt:lpstr>
      <vt:lpstr>PowerPoint Presentation</vt:lpstr>
      <vt:lpstr>Sources of Noise</vt:lpstr>
      <vt:lpstr>Temporal Smoothing / Filtering</vt:lpstr>
      <vt:lpstr>Spatial Smoothing</vt:lpstr>
      <vt:lpstr>PowerPoint Presentation</vt:lpstr>
      <vt:lpstr>PowerPoint Presentation</vt:lpstr>
      <vt:lpstr>PowerPoint Presentation</vt:lpstr>
      <vt:lpstr>To smooth or not to smooth?</vt:lpstr>
      <vt:lpstr>To smooth or not to smooth?</vt:lpstr>
      <vt:lpstr>To smooth or not to smooth?</vt:lpstr>
      <vt:lpstr>To smooth or not to smooth?</vt:lpstr>
      <vt:lpstr>To smooth or not to smooth?</vt:lpstr>
      <vt:lpstr>To smooth or not to smooth?</vt:lpstr>
      <vt:lpstr>To smooth or not to smooth?</vt:lpstr>
      <vt:lpstr>To smooth or not to smooth?</vt:lpstr>
      <vt:lpstr>Remedies to reduce noise</vt:lpstr>
      <vt:lpstr>Remedies to reduce noise</vt:lpstr>
      <vt:lpstr>Remedies to reduce noise</vt:lpstr>
      <vt:lpstr>Order of preprocessing steps is important</vt:lpstr>
      <vt:lpstr>Know Thy Data</vt:lpstr>
      <vt:lpstr>PowerPoint Presentation</vt:lpstr>
      <vt:lpstr>PowerPoint Presentation</vt:lpstr>
      <vt:lpstr>The Many Meanings of Smoothing SPM Manual on Smoothing http://www.fil.ion.ucl.ac.uk/spm/course/spm-introduction/text.htm#_III._Spatial_realignment_and%20normal </vt:lpstr>
      <vt:lpstr>The Many Meanings of Smoothing SPM Manual on Smoothing http://www.fil.ion.ucl.ac.uk/spm/course/spm-introduction/text.htm#_III._Spatial_realignment_and%20normal </vt:lpstr>
      <vt:lpstr>The Many Meanings of Smoothing SPM Manual on Smoothing http://www.fil.ion.ucl.ac.uk/spm/course/spm-introduction/text.htm#_III._Spatial_realignment_and%20normal </vt:lpstr>
      <vt:lpstr>The Many Meanings of Smoothing SPM Manual on Smoothing http://www.fil.ion.ucl.ac.uk/spm/course/spm-introduction/text.htm#_III._Spatial_realignment_and%20normal </vt:lpstr>
      <vt:lpstr>The Many Meanings of Smoothing SPM Manual on Smoothing http://www.fil.ion.ucl.ac.uk/spm/course/spm-introduction/text.htm#_III._Spatial_realignment_and%20normal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subject/>
  <dc:creator>jculham</dc:creator>
  <cp:keywords/>
  <dc:description/>
  <cp:lastModifiedBy>Microsoft Office User</cp:lastModifiedBy>
  <cp:revision>92</cp:revision>
  <dcterms:modified xsi:type="dcterms:W3CDTF">2017-04-13T07:07:57Z</dcterms:modified>
</cp:coreProperties>
</file>