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305" r:id="rId2"/>
    <p:sldId id="370" r:id="rId3"/>
    <p:sldId id="306" r:id="rId4"/>
    <p:sldId id="369" r:id="rId5"/>
    <p:sldId id="368" r:id="rId6"/>
    <p:sldId id="367" r:id="rId7"/>
    <p:sldId id="307" r:id="rId8"/>
    <p:sldId id="373" r:id="rId9"/>
    <p:sldId id="372" r:id="rId10"/>
    <p:sldId id="371" r:id="rId11"/>
    <p:sldId id="374" r:id="rId12"/>
    <p:sldId id="352" r:id="rId13"/>
    <p:sldId id="377" r:id="rId14"/>
    <p:sldId id="376" r:id="rId15"/>
    <p:sldId id="375" r:id="rId16"/>
    <p:sldId id="362" r:id="rId17"/>
    <p:sldId id="378" r:id="rId18"/>
    <p:sldId id="308" r:id="rId19"/>
    <p:sldId id="381" r:id="rId20"/>
    <p:sldId id="380" r:id="rId21"/>
    <p:sldId id="343" r:id="rId22"/>
    <p:sldId id="309" r:id="rId23"/>
    <p:sldId id="384" r:id="rId24"/>
    <p:sldId id="383" r:id="rId25"/>
    <p:sldId id="382" r:id="rId26"/>
    <p:sldId id="310" r:id="rId27"/>
    <p:sldId id="386" r:id="rId28"/>
    <p:sldId id="385" r:id="rId29"/>
    <p:sldId id="402" r:id="rId30"/>
    <p:sldId id="403" r:id="rId31"/>
    <p:sldId id="363" r:id="rId32"/>
    <p:sldId id="390" r:id="rId33"/>
    <p:sldId id="389" r:id="rId34"/>
    <p:sldId id="388" r:id="rId35"/>
    <p:sldId id="387" r:id="rId36"/>
    <p:sldId id="361" r:id="rId37"/>
    <p:sldId id="313" r:id="rId38"/>
    <p:sldId id="347" r:id="rId39"/>
    <p:sldId id="314" r:id="rId40"/>
    <p:sldId id="392" r:id="rId41"/>
    <p:sldId id="393" r:id="rId42"/>
    <p:sldId id="391" r:id="rId43"/>
    <p:sldId id="349" r:id="rId44"/>
    <p:sldId id="353" r:id="rId45"/>
    <p:sldId id="354" r:id="rId46"/>
    <p:sldId id="401" r:id="rId47"/>
    <p:sldId id="400" r:id="rId48"/>
    <p:sldId id="404" r:id="rId49"/>
    <p:sldId id="406" r:id="rId50"/>
    <p:sldId id="407" r:id="rId51"/>
    <p:sldId id="408" r:id="rId52"/>
    <p:sldId id="409" r:id="rId53"/>
    <p:sldId id="405"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15"/>
    <a:srgbClr val="6224C2"/>
    <a:srgbClr val="FF10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p:restoredTop sz="94698"/>
  </p:normalViewPr>
  <p:slideViewPr>
    <p:cSldViewPr>
      <p:cViewPr>
        <p:scale>
          <a:sx n="100" d="100"/>
          <a:sy n="100" d="100"/>
        </p:scale>
        <p:origin x="2616" y="40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28"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356FA8D-CCEA-5348-A2B8-403AAD4C7E6E}" type="slidenum">
              <a:rPr lang="en-US"/>
              <a:pPr>
                <a:defRPr/>
              </a:pPr>
              <a:t>‹#›</a:t>
            </a:fld>
            <a:endParaRPr lang="en-US"/>
          </a:p>
        </p:txBody>
      </p:sp>
    </p:spTree>
    <p:extLst>
      <p:ext uri="{BB962C8B-B14F-4D97-AF65-F5344CB8AC3E}">
        <p14:creationId xmlns:p14="http://schemas.microsoft.com/office/powerpoint/2010/main" val="551906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4" Type="http://schemas.openxmlformats.org/officeDocument/2006/relationships/oleObject" Target="../embeddings/oleObject6.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3.xml"/><Relationship Id="rId4" Type="http://schemas.openxmlformats.org/officeDocument/2006/relationships/oleObject" Target="../embeddings/oleObject7.bin"/><Relationship Id="rId5"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4.xml"/><Relationship Id="rId4" Type="http://schemas.openxmlformats.org/officeDocument/2006/relationships/oleObject" Target="../embeddings/oleObject8.bin"/><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5.xml"/><Relationship Id="rId4" Type="http://schemas.openxmlformats.org/officeDocument/2006/relationships/oleObject" Target="../embeddings/oleObject10.bin"/><Relationship Id="rId5"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solidFill>
            <a:srgbClr val="FFFFFF"/>
          </a:solidFill>
          <a:ln/>
        </p:spPr>
      </p:sp>
      <p:sp>
        <p:nvSpPr>
          <p:cNvPr id="1638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p:cNvSpPr>
          <p:nvPr>
            <p:ph type="sldImg"/>
          </p:nvPr>
        </p:nvSpPr>
        <p:spPr>
          <a:solidFill>
            <a:srgbClr val="FFFFFF"/>
          </a:solidFill>
          <a:ln/>
        </p:spPr>
      </p:sp>
      <p:sp>
        <p:nvSpPr>
          <p:cNvPr id="2048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Statistical models usually contain two parts: the fixed effects and the random</a:t>
            </a:r>
          </a:p>
          <a:p>
            <a:pPr>
              <a:spcBef>
                <a:spcPct val="0"/>
              </a:spcBef>
            </a:pPr>
            <a:r>
              <a:rPr lang="en-US">
                <a:latin typeface="Comic Sans MS" charset="0"/>
                <a:ea typeface="ＭＳ Ｐゴシック" charset="0"/>
                <a:cs typeface="ＭＳ Ｐゴシック" charset="0"/>
              </a:rPr>
              <a:t>error. </a:t>
            </a:r>
          </a:p>
          <a:p>
            <a:pPr>
              <a:spcBef>
                <a:spcPct val="0"/>
              </a:spcBef>
            </a:pPr>
            <a:r>
              <a:rPr lang="en-US">
                <a:latin typeface="Comic Sans MS" charset="0"/>
                <a:ea typeface="ＭＳ Ｐゴシック" charset="0"/>
                <a:cs typeface="ＭＳ Ｐゴシック" charset="0"/>
              </a:rPr>
              <a:t>The fixed effects are the parts of the that do not vary if the experiment is repeated; they capture the underlying scientific </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truth</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 that we hope to discover. The random error is the part left over that varies every time new data is obtained. Random error is very important for two reasons: first, it tells us how to best estimate the effect of the stimulus, and second, and more importantly, it gives us a way of assessing the error in the effect. This then allows us to compare the effect with its random error, and select those voxels where the effect is much larger than its random error, that is, voxels with high signal to-noise ratio.</a:t>
            </a:r>
            <a:endParaRPr lang="en-US">
              <a:latin typeface="Comic Sans M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p:cNvSpPr>
          <p:nvPr>
            <p:ph type="sldImg"/>
          </p:nvPr>
        </p:nvSpPr>
        <p:spPr>
          <a:solidFill>
            <a:srgbClr val="FFFFFF"/>
          </a:solidFill>
          <a:ln/>
        </p:spPr>
      </p:sp>
      <p:sp>
        <p:nvSpPr>
          <p:cNvPr id="2048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Statistical models usually contain two parts: the fixed effects and the random</a:t>
            </a:r>
          </a:p>
          <a:p>
            <a:pPr>
              <a:spcBef>
                <a:spcPct val="0"/>
              </a:spcBef>
            </a:pPr>
            <a:r>
              <a:rPr lang="en-US">
                <a:latin typeface="Comic Sans MS" charset="0"/>
                <a:ea typeface="ＭＳ Ｐゴシック" charset="0"/>
                <a:cs typeface="ＭＳ Ｐゴシック" charset="0"/>
              </a:rPr>
              <a:t>error. </a:t>
            </a:r>
          </a:p>
          <a:p>
            <a:pPr>
              <a:spcBef>
                <a:spcPct val="0"/>
              </a:spcBef>
            </a:pPr>
            <a:r>
              <a:rPr lang="en-US">
                <a:latin typeface="Comic Sans MS" charset="0"/>
                <a:ea typeface="ＭＳ Ｐゴシック" charset="0"/>
                <a:cs typeface="ＭＳ Ｐゴシック" charset="0"/>
              </a:rPr>
              <a:t>The fixed effects are the parts of the that do not vary if the experiment is repeated; they capture the underlying scientific </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truth</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 that we hope to discover. The random error is the part left over that varies every time new data is obtained. Random error is very important for two reasons: first, it tells us how to best estimate the effect of the stimulus, and second, and more importantly, it gives us a way of assessing the error in the effect. This then allows us to compare the effect with its random error, and select those voxels where the effect is much larger than its random error, that is, voxels with high signal to-noise ratio.</a:t>
            </a:r>
            <a:endParaRPr lang="en-US">
              <a:latin typeface="Comic Sans M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p:cNvSpPr>
          <p:nvPr>
            <p:ph type="sldImg"/>
          </p:nvPr>
        </p:nvSpPr>
        <p:spPr>
          <a:solidFill>
            <a:srgbClr val="FFFFFF"/>
          </a:solidFill>
          <a:ln/>
        </p:spPr>
      </p:sp>
      <p:sp>
        <p:nvSpPr>
          <p:cNvPr id="2560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Usually we are more interested in comparing responses to different stimuli, e.g.  </a:t>
            </a:r>
          </a:p>
          <a:p>
            <a:pPr>
              <a:spcBef>
                <a:spcPct val="0"/>
              </a:spcBef>
            </a:pPr>
            <a:r>
              <a:rPr lang="en-US">
                <a:latin typeface="Comic Sans MS" charset="0"/>
                <a:ea typeface="ＭＳ Ｐゴシック" charset="0"/>
                <a:cs typeface="ＭＳ Ｐゴシック" charset="0"/>
              </a:rPr>
              <a:t>whether stimulus A gives a bigger response than stimulus B. In other words, </a:t>
            </a:r>
          </a:p>
          <a:p>
            <a:pPr>
              <a:spcBef>
                <a:spcPct val="0"/>
              </a:spcBef>
            </a:pPr>
            <a:r>
              <a:rPr lang="en-US">
                <a:latin typeface="Comic Sans MS" charset="0"/>
                <a:ea typeface="ＭＳ Ｐゴシック" charset="0"/>
                <a:cs typeface="ＭＳ Ｐゴシック" charset="0"/>
              </a:rPr>
              <a:t>we are interested in the difference between the response to A and B.</a:t>
            </a:r>
          </a:p>
          <a:p>
            <a:pPr>
              <a:spcBef>
                <a:spcPct val="0"/>
              </a:spcBef>
            </a:pPr>
            <a:r>
              <a:rPr lang="en-US">
                <a:latin typeface="Comic Sans MS" charset="0"/>
                <a:ea typeface="ＭＳ Ｐゴシック" charset="0"/>
                <a:cs typeface="ＭＳ Ｐゴシック" charset="0"/>
              </a:rPr>
              <a:t>This is known as an effect (an effect could of course be just a single magnitude)</a:t>
            </a:r>
          </a:p>
          <a:p>
            <a:pPr>
              <a:spcBef>
                <a:spcPct val="0"/>
              </a:spcBef>
            </a:pPr>
            <a:r>
              <a:rPr lang="en-US">
                <a:latin typeface="Comic Sans MS" charset="0"/>
                <a:ea typeface="ＭＳ Ｐゴシック" charset="0"/>
                <a:cs typeface="ＭＳ Ｐゴシック" charset="0"/>
              </a:rPr>
              <a:t>We  want to derive estimates for an effect, its variance  statistical significance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p:cNvSpPr>
          <p:nvPr>
            <p:ph type="sldImg"/>
          </p:nvPr>
        </p:nvSpPr>
        <p:spPr>
          <a:solidFill>
            <a:srgbClr val="FFFFFF"/>
          </a:solidFill>
          <a:ln/>
        </p:spPr>
      </p:sp>
      <p:sp>
        <p:nvSpPr>
          <p:cNvPr id="2560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Usually we are more interested in comparing responses to different stimuli, e.g.  </a:t>
            </a:r>
          </a:p>
          <a:p>
            <a:pPr>
              <a:spcBef>
                <a:spcPct val="0"/>
              </a:spcBef>
            </a:pPr>
            <a:r>
              <a:rPr lang="en-US">
                <a:latin typeface="Comic Sans MS" charset="0"/>
                <a:ea typeface="ＭＳ Ｐゴシック" charset="0"/>
                <a:cs typeface="ＭＳ Ｐゴシック" charset="0"/>
              </a:rPr>
              <a:t>whether stimulus A gives a bigger response than stimulus B. In other words, </a:t>
            </a:r>
          </a:p>
          <a:p>
            <a:pPr>
              <a:spcBef>
                <a:spcPct val="0"/>
              </a:spcBef>
            </a:pPr>
            <a:r>
              <a:rPr lang="en-US">
                <a:latin typeface="Comic Sans MS" charset="0"/>
                <a:ea typeface="ＭＳ Ｐゴシック" charset="0"/>
                <a:cs typeface="ＭＳ Ｐゴシック" charset="0"/>
              </a:rPr>
              <a:t>we are interested in the difference between the response to A and B.</a:t>
            </a:r>
          </a:p>
          <a:p>
            <a:pPr>
              <a:spcBef>
                <a:spcPct val="0"/>
              </a:spcBef>
            </a:pPr>
            <a:r>
              <a:rPr lang="en-US">
                <a:latin typeface="Comic Sans MS" charset="0"/>
                <a:ea typeface="ＭＳ Ｐゴシック" charset="0"/>
                <a:cs typeface="ＭＳ Ｐゴシック" charset="0"/>
              </a:rPr>
              <a:t>This is known as an effect (an effect could of course be just a single magnitude)</a:t>
            </a:r>
          </a:p>
          <a:p>
            <a:pPr>
              <a:spcBef>
                <a:spcPct val="0"/>
              </a:spcBef>
            </a:pPr>
            <a:r>
              <a:rPr lang="en-US">
                <a:latin typeface="Comic Sans MS" charset="0"/>
                <a:ea typeface="ＭＳ Ｐゴシック" charset="0"/>
                <a:cs typeface="ＭＳ Ｐゴシック" charset="0"/>
              </a:rPr>
              <a:t>We  want to derive estimates for an effect, its variance  statistical significance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p:cNvSpPr>
          <p:nvPr>
            <p:ph type="sldImg"/>
          </p:nvPr>
        </p:nvSpPr>
        <p:spPr>
          <a:solidFill>
            <a:srgbClr val="FFFFFF"/>
          </a:solidFill>
          <a:ln/>
        </p:spPr>
      </p:sp>
      <p:sp>
        <p:nvSpPr>
          <p:cNvPr id="2560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Usually we are more interested in comparing responses to different stimuli, e.g.  </a:t>
            </a:r>
          </a:p>
          <a:p>
            <a:pPr>
              <a:spcBef>
                <a:spcPct val="0"/>
              </a:spcBef>
            </a:pPr>
            <a:r>
              <a:rPr lang="en-US">
                <a:latin typeface="Comic Sans MS" charset="0"/>
                <a:ea typeface="ＭＳ Ｐゴシック" charset="0"/>
                <a:cs typeface="ＭＳ Ｐゴシック" charset="0"/>
              </a:rPr>
              <a:t>whether stimulus A gives a bigger response than stimulus B. In other words, </a:t>
            </a:r>
          </a:p>
          <a:p>
            <a:pPr>
              <a:spcBef>
                <a:spcPct val="0"/>
              </a:spcBef>
            </a:pPr>
            <a:r>
              <a:rPr lang="en-US">
                <a:latin typeface="Comic Sans MS" charset="0"/>
                <a:ea typeface="ＭＳ Ｐゴシック" charset="0"/>
                <a:cs typeface="ＭＳ Ｐゴシック" charset="0"/>
              </a:rPr>
              <a:t>we are interested in the difference between the response to A and B.</a:t>
            </a:r>
          </a:p>
          <a:p>
            <a:pPr>
              <a:spcBef>
                <a:spcPct val="0"/>
              </a:spcBef>
            </a:pPr>
            <a:r>
              <a:rPr lang="en-US">
                <a:latin typeface="Comic Sans MS" charset="0"/>
                <a:ea typeface="ＭＳ Ｐゴシック" charset="0"/>
                <a:cs typeface="ＭＳ Ｐゴシック" charset="0"/>
              </a:rPr>
              <a:t>This is known as an effect (an effect could of course be just a single magnitude)</a:t>
            </a:r>
          </a:p>
          <a:p>
            <a:pPr>
              <a:spcBef>
                <a:spcPct val="0"/>
              </a:spcBef>
            </a:pPr>
            <a:r>
              <a:rPr lang="en-US">
                <a:latin typeface="Comic Sans MS" charset="0"/>
                <a:ea typeface="ＭＳ Ｐゴシック" charset="0"/>
                <a:cs typeface="ＭＳ Ｐゴシック" charset="0"/>
              </a:rPr>
              <a:t>We  want to derive estimates for an effect, its variance  statistical significance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7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FD1868-5FC8-5246-B2F1-943AAE8E7B55}" type="slidenum">
              <a:rPr lang="en-US" sz="1200"/>
              <a:pPr/>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GLM constructs a model for the way in which the BOLD response depends on the stimulus. </a:t>
            </a:r>
          </a:p>
          <a:p>
            <a:pPr>
              <a:spcBef>
                <a:spcPct val="0"/>
              </a:spcBef>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A model must include a component of random error which explains how the observations vary even if the experiment is repeated (on the same subject under exactly the same condition.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Statistics can be used to best estimate the parameters in the model, including the variability of the errors.</a:t>
            </a:r>
          </a:p>
          <a:p>
            <a:pPr>
              <a:spcBef>
                <a:spcPct val="0"/>
              </a:spcBef>
              <a:buFontTx/>
              <a:buChar char="•"/>
            </a:pPr>
            <a:r>
              <a:rPr lang="en-US">
                <a:latin typeface="Comic Sans MS" charset="0"/>
                <a:ea typeface="ＭＳ Ｐゴシック" charset="0"/>
                <a:cs typeface="ＭＳ Ｐゴシック" charset="0"/>
              </a:rPr>
              <a:t>The random variability of the errors can then be used to assess the random variability (or standard error) of the estimated parameters themselves.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This key quantity allows the experimenter not only to say that the BOLD response is increased by say 20 units due to a particular stimulus, but also how accurate that estimate is.</a:t>
            </a:r>
          </a:p>
        </p:txBody>
      </p:sp>
      <p:sp>
        <p:nvSpPr>
          <p:cNvPr id="18435" name="Text Box 5"/>
          <p:cNvSpPr txBox="1">
            <a:spLocks noChangeArrowheads="1"/>
          </p:cNvSpPr>
          <p:nvPr/>
        </p:nvSpPr>
        <p:spPr bwMode="auto">
          <a:xfrm>
            <a:off x="2743200" y="7391400"/>
            <a:ext cx="2590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latin typeface="Comic Sans MS" charset="0"/>
              </a:rPr>
              <a:t>Keith Worsley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solidFill>
            <a:srgbClr val="FFFFFF"/>
          </a:solidFill>
          <a:ln/>
        </p:spPr>
      </p:sp>
      <p:graphicFrame>
        <p:nvGraphicFramePr>
          <p:cNvPr id="29698" name="Object 2"/>
          <p:cNvGraphicFramePr>
            <a:graphicFrameLocks noChangeAspect="1"/>
          </p:cNvGraphicFramePr>
          <p:nvPr/>
        </p:nvGraphicFramePr>
        <p:xfrm>
          <a:off x="1455738" y="9756775"/>
          <a:ext cx="4038600" cy="911225"/>
        </p:xfrm>
        <a:graphic>
          <a:graphicData uri="http://schemas.openxmlformats.org/presentationml/2006/ole">
            <mc:AlternateContent xmlns:mc="http://schemas.openxmlformats.org/markup-compatibility/2006">
              <mc:Choice xmlns:v="urn:schemas-microsoft-com:vml" Requires="v">
                <p:oleObj spid="_x0000_s29752" name="Equation" r:id="rId4" imgW="787400" imgH="177800" progId="Equation.3">
                  <p:embed/>
                </p:oleObj>
              </mc:Choice>
              <mc:Fallback>
                <p:oleObj name="Equation" r:id="rId4" imgW="7874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738" y="9756775"/>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699" name="Rectangle 7"/>
          <p:cNvSpPr>
            <a:spLocks noGrp="1" noChangeArrowheads="1"/>
          </p:cNvSpPr>
          <p:nvPr>
            <p:ph type="body" idx="1"/>
          </p:nvPr>
        </p:nvSpPr>
        <p:spPr>
          <a:xfrm>
            <a:off x="990600" y="48006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The particular differences of the parameters that make up the effect </a:t>
            </a:r>
          </a:p>
          <a:p>
            <a:pPr>
              <a:spcBef>
                <a:spcPct val="0"/>
              </a:spcBef>
            </a:pPr>
            <a:r>
              <a:rPr lang="en-US">
                <a:latin typeface="Comic Sans MS" charset="0"/>
                <a:ea typeface="ＭＳ Ｐゴシック" charset="0"/>
                <a:cs typeface="ＭＳ Ｐゴシック" charset="0"/>
              </a:rPr>
              <a:t>are specified by a vector c, a vector of the length as which specifies a</a:t>
            </a:r>
          </a:p>
          <a:p>
            <a:pPr>
              <a:spcBef>
                <a:spcPct val="0"/>
              </a:spcBef>
            </a:pPr>
            <a:r>
              <a:rPr lang="en-US">
                <a:latin typeface="Comic Sans MS" charset="0"/>
                <a:ea typeface="ＭＳ Ｐゴシック" charset="0"/>
                <a:cs typeface="ＭＳ Ｐゴシック" charset="0"/>
              </a:rPr>
              <a:t>linear combination of the parameters. This is estimated by the </a:t>
            </a:r>
          </a:p>
          <a:p>
            <a:pPr>
              <a:spcBef>
                <a:spcPct val="0"/>
              </a:spcBef>
            </a:pPr>
            <a:r>
              <a:rPr lang="en-US">
                <a:latin typeface="Comic Sans MS" charset="0"/>
                <a:ea typeface="ＭＳ Ｐゴシック" charset="0"/>
                <a:cs typeface="ＭＳ Ｐゴシック" charset="0"/>
              </a:rPr>
              <a:t>same linear combination of the estimated parameters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The simplest contrast involves only one explanatory variable. </a:t>
            </a:r>
          </a:p>
          <a:p>
            <a:pPr>
              <a:spcBef>
                <a:spcPct val="0"/>
              </a:spcBef>
            </a:pPr>
            <a:r>
              <a:rPr lang="en-US">
                <a:latin typeface="Comic Sans MS" charset="0"/>
                <a:ea typeface="ＭＳ Ｐゴシック" charset="0"/>
                <a:cs typeface="ＭＳ Ｐゴシック" charset="0"/>
              </a:rPr>
              <a:t>To test activation in the first condition versus baseline, the contrast vector is:</a:t>
            </a:r>
          </a:p>
          <a:p>
            <a:pPr>
              <a:spcBef>
                <a:spcPct val="0"/>
              </a:spcBef>
            </a:pPr>
            <a:r>
              <a:rPr lang="en-US">
                <a:latin typeface="Comic Sans MS" charset="0"/>
                <a:ea typeface="ＭＳ Ｐゴシック" charset="0"/>
                <a:cs typeface="ＭＳ Ｐゴシック" charset="0"/>
              </a:rPr>
              <a:t> </a:t>
            </a: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 0 0 0 0 0)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If we are interested in the difference between the first and second</a:t>
            </a:r>
          </a:p>
          <a:p>
            <a:pPr>
              <a:spcBef>
                <a:spcPct val="0"/>
              </a:spcBef>
            </a:pPr>
            <a:r>
              <a:rPr lang="en-US">
                <a:latin typeface="Comic Sans MS" charset="0"/>
                <a:ea typeface="ＭＳ Ｐゴシック" charset="0"/>
                <a:cs typeface="ＭＳ Ｐゴシック" charset="0"/>
              </a:rPr>
              <a:t>conditions then the contrast vector is:</a:t>
            </a:r>
          </a:p>
          <a:p>
            <a:pPr>
              <a:spcBef>
                <a:spcPct val="0"/>
              </a:spcBef>
            </a:pP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(1-1 0 0 0 0).</a:t>
            </a:r>
            <a:r>
              <a:rPr lang="en-US" altLang="ja-JP">
                <a:latin typeface="Comic Sans MS" charset="0"/>
                <a:ea typeface="ＭＳ Ｐゴシック" charset="0"/>
                <a:cs typeface="ＭＳ Ｐゴシック" charset="0"/>
              </a:rPr>
              <a:t>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We have now defined the effect via the contrast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solidFill>
            <a:srgbClr val="FFFFFF"/>
          </a:solidFill>
          <a:ln/>
        </p:spPr>
      </p:sp>
      <p:graphicFrame>
        <p:nvGraphicFramePr>
          <p:cNvPr id="29698" name="Object 2"/>
          <p:cNvGraphicFramePr>
            <a:graphicFrameLocks noChangeAspect="1"/>
          </p:cNvGraphicFramePr>
          <p:nvPr/>
        </p:nvGraphicFramePr>
        <p:xfrm>
          <a:off x="1455738" y="9756775"/>
          <a:ext cx="4038600" cy="911225"/>
        </p:xfrm>
        <a:graphic>
          <a:graphicData uri="http://schemas.openxmlformats.org/presentationml/2006/ole">
            <mc:AlternateContent xmlns:mc="http://schemas.openxmlformats.org/markup-compatibility/2006">
              <mc:Choice xmlns:v="urn:schemas-microsoft-com:vml" Requires="v">
                <p:oleObj spid="_x0000_s50214" name="Equation" r:id="rId4" imgW="787400" imgH="177800" progId="Equation.3">
                  <p:embed/>
                </p:oleObj>
              </mc:Choice>
              <mc:Fallback>
                <p:oleObj name="Equation" r:id="rId4" imgW="787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738" y="9756775"/>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699" name="Rectangle 7"/>
          <p:cNvSpPr>
            <a:spLocks noGrp="1" noChangeArrowheads="1"/>
          </p:cNvSpPr>
          <p:nvPr>
            <p:ph type="body" idx="1"/>
          </p:nvPr>
        </p:nvSpPr>
        <p:spPr>
          <a:xfrm>
            <a:off x="990600" y="48006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The particular differences of the parameters that make up the effect </a:t>
            </a:r>
          </a:p>
          <a:p>
            <a:pPr>
              <a:spcBef>
                <a:spcPct val="0"/>
              </a:spcBef>
            </a:pPr>
            <a:r>
              <a:rPr lang="en-US">
                <a:latin typeface="Comic Sans MS" charset="0"/>
                <a:ea typeface="ＭＳ Ｐゴシック" charset="0"/>
                <a:cs typeface="ＭＳ Ｐゴシック" charset="0"/>
              </a:rPr>
              <a:t>are specified by a vector c, a vector of the length as which specifies a</a:t>
            </a:r>
          </a:p>
          <a:p>
            <a:pPr>
              <a:spcBef>
                <a:spcPct val="0"/>
              </a:spcBef>
            </a:pPr>
            <a:r>
              <a:rPr lang="en-US">
                <a:latin typeface="Comic Sans MS" charset="0"/>
                <a:ea typeface="ＭＳ Ｐゴシック" charset="0"/>
                <a:cs typeface="ＭＳ Ｐゴシック" charset="0"/>
              </a:rPr>
              <a:t>linear combination of the parameters. This is estimated by the </a:t>
            </a:r>
          </a:p>
          <a:p>
            <a:pPr>
              <a:spcBef>
                <a:spcPct val="0"/>
              </a:spcBef>
            </a:pPr>
            <a:r>
              <a:rPr lang="en-US">
                <a:latin typeface="Comic Sans MS" charset="0"/>
                <a:ea typeface="ＭＳ Ｐゴシック" charset="0"/>
                <a:cs typeface="ＭＳ Ｐゴシック" charset="0"/>
              </a:rPr>
              <a:t>same linear combination of the estimated parameters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The simplest contrast involves only one explanatory variable. </a:t>
            </a:r>
          </a:p>
          <a:p>
            <a:pPr>
              <a:spcBef>
                <a:spcPct val="0"/>
              </a:spcBef>
            </a:pPr>
            <a:r>
              <a:rPr lang="en-US">
                <a:latin typeface="Comic Sans MS" charset="0"/>
                <a:ea typeface="ＭＳ Ｐゴシック" charset="0"/>
                <a:cs typeface="ＭＳ Ｐゴシック" charset="0"/>
              </a:rPr>
              <a:t>To test activation in the first condition versus baseline, the contrast vector is:</a:t>
            </a:r>
          </a:p>
          <a:p>
            <a:pPr>
              <a:spcBef>
                <a:spcPct val="0"/>
              </a:spcBef>
            </a:pPr>
            <a:r>
              <a:rPr lang="en-US">
                <a:latin typeface="Comic Sans MS" charset="0"/>
                <a:ea typeface="ＭＳ Ｐゴシック" charset="0"/>
                <a:cs typeface="ＭＳ Ｐゴシック" charset="0"/>
              </a:rPr>
              <a:t> </a:t>
            </a: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 0 0 0 0 0)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If we are interested in the difference between the first and second</a:t>
            </a:r>
          </a:p>
          <a:p>
            <a:pPr>
              <a:spcBef>
                <a:spcPct val="0"/>
              </a:spcBef>
            </a:pPr>
            <a:r>
              <a:rPr lang="en-US">
                <a:latin typeface="Comic Sans MS" charset="0"/>
                <a:ea typeface="ＭＳ Ｐゴシック" charset="0"/>
                <a:cs typeface="ＭＳ Ｐゴシック" charset="0"/>
              </a:rPr>
              <a:t>conditions then the contrast vector is:</a:t>
            </a:r>
          </a:p>
          <a:p>
            <a:pPr>
              <a:spcBef>
                <a:spcPct val="0"/>
              </a:spcBef>
            </a:pP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(1-1 0 0 0 0).</a:t>
            </a:r>
            <a:r>
              <a:rPr lang="en-US" altLang="ja-JP">
                <a:latin typeface="Comic Sans MS" charset="0"/>
                <a:ea typeface="ＭＳ Ｐゴシック" charset="0"/>
                <a:cs typeface="ＭＳ Ｐゴシック" charset="0"/>
              </a:rPr>
              <a:t>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We have now defined the effect via the contrast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solidFill>
            <a:srgbClr val="FFFFFF"/>
          </a:solidFill>
          <a:ln/>
        </p:spPr>
      </p:sp>
      <p:graphicFrame>
        <p:nvGraphicFramePr>
          <p:cNvPr id="29698" name="Object 2"/>
          <p:cNvGraphicFramePr>
            <a:graphicFrameLocks noChangeAspect="1"/>
          </p:cNvGraphicFramePr>
          <p:nvPr/>
        </p:nvGraphicFramePr>
        <p:xfrm>
          <a:off x="1455738" y="9756775"/>
          <a:ext cx="4038600" cy="911225"/>
        </p:xfrm>
        <a:graphic>
          <a:graphicData uri="http://schemas.openxmlformats.org/presentationml/2006/ole">
            <mc:AlternateContent xmlns:mc="http://schemas.openxmlformats.org/markup-compatibility/2006">
              <mc:Choice xmlns:v="urn:schemas-microsoft-com:vml" Requires="v">
                <p:oleObj spid="_x0000_s48166" name="Equation" r:id="rId4" imgW="787400" imgH="177800" progId="Equation.3">
                  <p:embed/>
                </p:oleObj>
              </mc:Choice>
              <mc:Fallback>
                <p:oleObj name="Equation" r:id="rId4" imgW="787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738" y="9756775"/>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699" name="Rectangle 7"/>
          <p:cNvSpPr>
            <a:spLocks noGrp="1" noChangeArrowheads="1"/>
          </p:cNvSpPr>
          <p:nvPr>
            <p:ph type="body" idx="1"/>
          </p:nvPr>
        </p:nvSpPr>
        <p:spPr>
          <a:xfrm>
            <a:off x="990600" y="48006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The particular differences of the parameters that make up the effect </a:t>
            </a:r>
          </a:p>
          <a:p>
            <a:pPr>
              <a:spcBef>
                <a:spcPct val="0"/>
              </a:spcBef>
            </a:pPr>
            <a:r>
              <a:rPr lang="en-US">
                <a:latin typeface="Comic Sans MS" charset="0"/>
                <a:ea typeface="ＭＳ Ｐゴシック" charset="0"/>
                <a:cs typeface="ＭＳ Ｐゴシック" charset="0"/>
              </a:rPr>
              <a:t>are specified by a vector c, a vector of the length as which specifies a</a:t>
            </a:r>
          </a:p>
          <a:p>
            <a:pPr>
              <a:spcBef>
                <a:spcPct val="0"/>
              </a:spcBef>
            </a:pPr>
            <a:r>
              <a:rPr lang="en-US">
                <a:latin typeface="Comic Sans MS" charset="0"/>
                <a:ea typeface="ＭＳ Ｐゴシック" charset="0"/>
                <a:cs typeface="ＭＳ Ｐゴシック" charset="0"/>
              </a:rPr>
              <a:t>linear combination of the parameters. This is estimated by the </a:t>
            </a:r>
          </a:p>
          <a:p>
            <a:pPr>
              <a:spcBef>
                <a:spcPct val="0"/>
              </a:spcBef>
            </a:pPr>
            <a:r>
              <a:rPr lang="en-US">
                <a:latin typeface="Comic Sans MS" charset="0"/>
                <a:ea typeface="ＭＳ Ｐゴシック" charset="0"/>
                <a:cs typeface="ＭＳ Ｐゴシック" charset="0"/>
              </a:rPr>
              <a:t>same linear combination of the estimated parameters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The simplest contrast involves only one explanatory variable. </a:t>
            </a:r>
          </a:p>
          <a:p>
            <a:pPr>
              <a:spcBef>
                <a:spcPct val="0"/>
              </a:spcBef>
            </a:pPr>
            <a:r>
              <a:rPr lang="en-US">
                <a:latin typeface="Comic Sans MS" charset="0"/>
                <a:ea typeface="ＭＳ Ｐゴシック" charset="0"/>
                <a:cs typeface="ＭＳ Ｐゴシック" charset="0"/>
              </a:rPr>
              <a:t>To test activation in the first condition versus baseline, the contrast vector is:</a:t>
            </a:r>
          </a:p>
          <a:p>
            <a:pPr>
              <a:spcBef>
                <a:spcPct val="0"/>
              </a:spcBef>
            </a:pPr>
            <a:r>
              <a:rPr lang="en-US">
                <a:latin typeface="Comic Sans MS" charset="0"/>
                <a:ea typeface="ＭＳ Ｐゴシック" charset="0"/>
                <a:cs typeface="ＭＳ Ｐゴシック" charset="0"/>
              </a:rPr>
              <a:t> </a:t>
            </a: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 0 0 0 0 0)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If we are interested in the difference between the first and second</a:t>
            </a:r>
          </a:p>
          <a:p>
            <a:pPr>
              <a:spcBef>
                <a:spcPct val="0"/>
              </a:spcBef>
            </a:pPr>
            <a:r>
              <a:rPr lang="en-US">
                <a:latin typeface="Comic Sans MS" charset="0"/>
                <a:ea typeface="ＭＳ Ｐゴシック" charset="0"/>
                <a:cs typeface="ＭＳ Ｐゴシック" charset="0"/>
              </a:rPr>
              <a:t>conditions then the contrast vector is:</a:t>
            </a:r>
          </a:p>
          <a:p>
            <a:pPr>
              <a:spcBef>
                <a:spcPct val="0"/>
              </a:spcBef>
            </a:pP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(1-1 0 0 0 0).</a:t>
            </a:r>
            <a:r>
              <a:rPr lang="en-US" altLang="ja-JP">
                <a:latin typeface="Comic Sans MS" charset="0"/>
                <a:ea typeface="ＭＳ Ｐゴシック" charset="0"/>
                <a:cs typeface="ＭＳ Ｐゴシック" charset="0"/>
              </a:rPr>
              <a:t>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We have now defined the effect via the contrast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solidFill>
            <a:srgbClr val="FFFFFF"/>
          </a:solidFill>
          <a:ln/>
        </p:spPr>
      </p:sp>
      <p:graphicFrame>
        <p:nvGraphicFramePr>
          <p:cNvPr id="29698" name="Object 2"/>
          <p:cNvGraphicFramePr>
            <a:graphicFrameLocks noChangeAspect="1"/>
          </p:cNvGraphicFramePr>
          <p:nvPr/>
        </p:nvGraphicFramePr>
        <p:xfrm>
          <a:off x="1455738" y="9756775"/>
          <a:ext cx="4038600" cy="911225"/>
        </p:xfrm>
        <a:graphic>
          <a:graphicData uri="http://schemas.openxmlformats.org/presentationml/2006/ole">
            <mc:AlternateContent xmlns:mc="http://schemas.openxmlformats.org/markup-compatibility/2006">
              <mc:Choice xmlns:v="urn:schemas-microsoft-com:vml" Requires="v">
                <p:oleObj spid="_x0000_s46118" name="Equation" r:id="rId4" imgW="787400" imgH="177800" progId="Equation.3">
                  <p:embed/>
                </p:oleObj>
              </mc:Choice>
              <mc:Fallback>
                <p:oleObj name="Equation" r:id="rId4" imgW="787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738" y="9756775"/>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699" name="Rectangle 7"/>
          <p:cNvSpPr>
            <a:spLocks noGrp="1" noChangeArrowheads="1"/>
          </p:cNvSpPr>
          <p:nvPr>
            <p:ph type="body" idx="1"/>
          </p:nvPr>
        </p:nvSpPr>
        <p:spPr>
          <a:xfrm>
            <a:off x="990600" y="48006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The particular differences of the parameters that make up the effect </a:t>
            </a:r>
          </a:p>
          <a:p>
            <a:pPr>
              <a:spcBef>
                <a:spcPct val="0"/>
              </a:spcBef>
            </a:pPr>
            <a:r>
              <a:rPr lang="en-US">
                <a:latin typeface="Comic Sans MS" charset="0"/>
                <a:ea typeface="ＭＳ Ｐゴシック" charset="0"/>
                <a:cs typeface="ＭＳ Ｐゴシック" charset="0"/>
              </a:rPr>
              <a:t>are specified by a vector c, a vector of the length as which specifies a</a:t>
            </a:r>
          </a:p>
          <a:p>
            <a:pPr>
              <a:spcBef>
                <a:spcPct val="0"/>
              </a:spcBef>
            </a:pPr>
            <a:r>
              <a:rPr lang="en-US">
                <a:latin typeface="Comic Sans MS" charset="0"/>
                <a:ea typeface="ＭＳ Ｐゴシック" charset="0"/>
                <a:cs typeface="ＭＳ Ｐゴシック" charset="0"/>
              </a:rPr>
              <a:t>linear combination of the parameters. This is estimated by the </a:t>
            </a:r>
          </a:p>
          <a:p>
            <a:pPr>
              <a:spcBef>
                <a:spcPct val="0"/>
              </a:spcBef>
            </a:pPr>
            <a:r>
              <a:rPr lang="en-US">
                <a:latin typeface="Comic Sans MS" charset="0"/>
                <a:ea typeface="ＭＳ Ｐゴシック" charset="0"/>
                <a:cs typeface="ＭＳ Ｐゴシック" charset="0"/>
              </a:rPr>
              <a:t>same linear combination of the estimated parameters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The simplest contrast involves only one explanatory variable. </a:t>
            </a:r>
          </a:p>
          <a:p>
            <a:pPr>
              <a:spcBef>
                <a:spcPct val="0"/>
              </a:spcBef>
            </a:pPr>
            <a:r>
              <a:rPr lang="en-US">
                <a:latin typeface="Comic Sans MS" charset="0"/>
                <a:ea typeface="ＭＳ Ｐゴシック" charset="0"/>
                <a:cs typeface="ＭＳ Ｐゴシック" charset="0"/>
              </a:rPr>
              <a:t>To test activation in the first condition versus baseline, the contrast vector is:</a:t>
            </a:r>
          </a:p>
          <a:p>
            <a:pPr>
              <a:spcBef>
                <a:spcPct val="0"/>
              </a:spcBef>
            </a:pPr>
            <a:r>
              <a:rPr lang="en-US">
                <a:latin typeface="Comic Sans MS" charset="0"/>
                <a:ea typeface="ＭＳ Ｐゴシック" charset="0"/>
                <a:cs typeface="ＭＳ Ｐゴシック" charset="0"/>
              </a:rPr>
              <a:t> </a:t>
            </a: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 0 0 0 0 0)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If we are interested in the difference between the first and second</a:t>
            </a:r>
          </a:p>
          <a:p>
            <a:pPr>
              <a:spcBef>
                <a:spcPct val="0"/>
              </a:spcBef>
            </a:pPr>
            <a:r>
              <a:rPr lang="en-US">
                <a:latin typeface="Comic Sans MS" charset="0"/>
                <a:ea typeface="ＭＳ Ｐゴシック" charset="0"/>
                <a:cs typeface="ＭＳ Ｐゴシック" charset="0"/>
              </a:rPr>
              <a:t>conditions then the contrast vector is:</a:t>
            </a:r>
          </a:p>
          <a:p>
            <a:pPr>
              <a:spcBef>
                <a:spcPct val="0"/>
              </a:spcBef>
            </a:pPr>
            <a:r>
              <a:rPr lang="en-US" b="1">
                <a:solidFill>
                  <a:srgbClr val="F72731"/>
                </a:solidFill>
                <a:latin typeface="Comic Sans MS" charset="0"/>
                <a:ea typeface="ＭＳ Ｐゴシック" charset="0"/>
                <a:cs typeface="ＭＳ Ｐゴシック" charset="0"/>
              </a:rPr>
              <a:t>c</a:t>
            </a:r>
            <a:r>
              <a:rPr lang="ja-JP" altLang="en-US" b="1">
                <a:solidFill>
                  <a:srgbClr val="F72731"/>
                </a:solidFill>
                <a:latin typeface="Comic Sans MS" charset="0"/>
                <a:ea typeface="ＭＳ Ｐゴシック" charset="0"/>
                <a:cs typeface="ＭＳ Ｐゴシック" charset="0"/>
              </a:rPr>
              <a:t>‘</a:t>
            </a:r>
            <a:r>
              <a:rPr lang="en-US" altLang="ja-JP" b="1">
                <a:solidFill>
                  <a:srgbClr val="F72731"/>
                </a:solidFill>
                <a:latin typeface="Comic Sans MS" charset="0"/>
                <a:ea typeface="ＭＳ Ｐゴシック" charset="0"/>
                <a:cs typeface="ＭＳ Ｐゴシック" charset="0"/>
              </a:rPr>
              <a:t> = (1-1 0 0 0 0).</a:t>
            </a:r>
            <a:r>
              <a:rPr lang="en-US" altLang="ja-JP">
                <a:latin typeface="Comic Sans MS" charset="0"/>
                <a:ea typeface="ＭＳ Ｐゴシック" charset="0"/>
                <a:cs typeface="ＭＳ Ｐゴシック" charset="0"/>
              </a:rPr>
              <a:t> </a:t>
            </a:r>
          </a:p>
          <a:p>
            <a:pPr>
              <a:spcBef>
                <a:spcPct val="0"/>
              </a:spcBef>
            </a:pPr>
            <a:endParaRPr lang="en-US">
              <a:latin typeface="Comic Sans MS" charset="0"/>
              <a:ea typeface="ＭＳ Ｐゴシック" charset="0"/>
              <a:cs typeface="ＭＳ Ｐゴシック" charset="0"/>
            </a:endParaRPr>
          </a:p>
          <a:p>
            <a:pPr>
              <a:spcBef>
                <a:spcPct val="0"/>
              </a:spcBef>
            </a:pPr>
            <a:r>
              <a:rPr lang="en-US">
                <a:latin typeface="Comic Sans MS" charset="0"/>
                <a:ea typeface="ＭＳ Ｐゴシック" charset="0"/>
                <a:cs typeface="ＭＳ Ｐゴシック" charset="0"/>
              </a:rPr>
              <a:t>We have now defined the effect via the contrast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p:cNvSpPr>
          <p:nvPr>
            <p:ph type="sldImg"/>
          </p:nvPr>
        </p:nvSpPr>
        <p:spPr>
          <a:xfrm>
            <a:off x="1179513" y="712788"/>
            <a:ext cx="4557712" cy="3417887"/>
          </a:xfrm>
          <a:solidFill>
            <a:srgbClr val="FFFFFF"/>
          </a:solidFill>
          <a:ln/>
        </p:spPr>
      </p:sp>
      <p:sp>
        <p:nvSpPr>
          <p:cNvPr id="48130" name="Rectangle 3"/>
          <p:cNvSpPr>
            <a:spLocks noGrp="1" noChangeArrowheads="1"/>
          </p:cNvSpPr>
          <p:nvPr>
            <p:ph type="body" idx="1"/>
          </p:nvPr>
        </p:nvSpPr>
        <p:spPr>
          <a:xfrm>
            <a:off x="942975" y="4344988"/>
            <a:ext cx="5030788" cy="413067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p:cNvSpPr>
          <p:nvPr>
            <p:ph type="sldImg"/>
          </p:nvPr>
        </p:nvSpPr>
        <p:spPr>
          <a:xfrm>
            <a:off x="1179513" y="712788"/>
            <a:ext cx="4557712" cy="3417887"/>
          </a:xfrm>
          <a:solidFill>
            <a:srgbClr val="FFFFFF"/>
          </a:solidFill>
          <a:ln/>
        </p:spPr>
      </p:sp>
      <p:sp>
        <p:nvSpPr>
          <p:cNvPr id="48130" name="Rectangle 3"/>
          <p:cNvSpPr>
            <a:spLocks noGrp="1" noChangeArrowheads="1"/>
          </p:cNvSpPr>
          <p:nvPr>
            <p:ph type="body" idx="1"/>
          </p:nvPr>
        </p:nvSpPr>
        <p:spPr>
          <a:xfrm>
            <a:off x="942975" y="4344988"/>
            <a:ext cx="5030788" cy="413067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p:cNvSpPr>
          <p:nvPr>
            <p:ph type="sldImg"/>
          </p:nvPr>
        </p:nvSpPr>
        <p:spPr>
          <a:xfrm>
            <a:off x="1179513" y="712788"/>
            <a:ext cx="4557712" cy="3417887"/>
          </a:xfrm>
          <a:solidFill>
            <a:srgbClr val="FFFFFF"/>
          </a:solidFill>
          <a:ln/>
        </p:spPr>
      </p:sp>
      <p:sp>
        <p:nvSpPr>
          <p:cNvPr id="48130" name="Rectangle 3"/>
          <p:cNvSpPr>
            <a:spLocks noGrp="1" noChangeArrowheads="1"/>
          </p:cNvSpPr>
          <p:nvPr>
            <p:ph type="body" idx="1"/>
          </p:nvPr>
        </p:nvSpPr>
        <p:spPr>
          <a:xfrm>
            <a:off x="942975" y="4344988"/>
            <a:ext cx="5030788" cy="413067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GLM constructs a model for the way in which the BOLD response depends on the stimulus. </a:t>
            </a:r>
          </a:p>
          <a:p>
            <a:pPr>
              <a:spcBef>
                <a:spcPct val="0"/>
              </a:spcBef>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A model must include a component of random error which explains how the observations vary even if the experiment is repeated (on the same subject under exactly the same condition.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Statistics can be used to best estimate the parameters in the model, including the variability of the errors.</a:t>
            </a:r>
          </a:p>
          <a:p>
            <a:pPr>
              <a:spcBef>
                <a:spcPct val="0"/>
              </a:spcBef>
              <a:buFontTx/>
              <a:buChar char="•"/>
            </a:pPr>
            <a:r>
              <a:rPr lang="en-US">
                <a:latin typeface="Comic Sans MS" charset="0"/>
                <a:ea typeface="ＭＳ Ｐゴシック" charset="0"/>
                <a:cs typeface="ＭＳ Ｐゴシック" charset="0"/>
              </a:rPr>
              <a:t>The random variability of the errors can then be used to assess the random variability (or standard error) of the estimated parameters themselves.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This key quantity allows the experimenter not only to say that the BOLD response is increased by say 20 units due to a particular stimulus, but also how accurate that estimate is.</a:t>
            </a:r>
          </a:p>
        </p:txBody>
      </p:sp>
      <p:sp>
        <p:nvSpPr>
          <p:cNvPr id="18435" name="Text Box 5"/>
          <p:cNvSpPr txBox="1">
            <a:spLocks noChangeArrowheads="1"/>
          </p:cNvSpPr>
          <p:nvPr/>
        </p:nvSpPr>
        <p:spPr bwMode="auto">
          <a:xfrm>
            <a:off x="2743200" y="7391400"/>
            <a:ext cx="2590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latin typeface="Comic Sans MS" charset="0"/>
              </a:rPr>
              <a:t>Keith Worsley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p:cNvSpPr>
          <p:nvPr>
            <p:ph type="sldImg"/>
          </p:nvPr>
        </p:nvSpPr>
        <p:spPr>
          <a:xfrm>
            <a:off x="1179513" y="712788"/>
            <a:ext cx="4557712" cy="3417887"/>
          </a:xfrm>
          <a:solidFill>
            <a:srgbClr val="FFFFFF"/>
          </a:solidFill>
          <a:ln/>
        </p:spPr>
      </p:sp>
      <p:sp>
        <p:nvSpPr>
          <p:cNvPr id="48130" name="Rectangle 3"/>
          <p:cNvSpPr>
            <a:spLocks noGrp="1" noChangeArrowheads="1"/>
          </p:cNvSpPr>
          <p:nvPr>
            <p:ph type="body" idx="1"/>
          </p:nvPr>
        </p:nvSpPr>
        <p:spPr>
          <a:xfrm>
            <a:off x="942975" y="4344988"/>
            <a:ext cx="5030788" cy="413067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p:cNvSpPr>
          <p:nvPr>
            <p:ph type="sldImg"/>
          </p:nvPr>
        </p:nvSpPr>
        <p:spPr>
          <a:xfrm>
            <a:off x="1179513" y="712788"/>
            <a:ext cx="4557712" cy="3417887"/>
          </a:xfrm>
          <a:solidFill>
            <a:srgbClr val="FFFFFF"/>
          </a:solidFill>
          <a:ln/>
        </p:spPr>
      </p:sp>
      <p:sp>
        <p:nvSpPr>
          <p:cNvPr id="48130" name="Rectangle 3"/>
          <p:cNvSpPr>
            <a:spLocks noGrp="1" noChangeArrowheads="1"/>
          </p:cNvSpPr>
          <p:nvPr>
            <p:ph type="body" idx="1"/>
          </p:nvPr>
        </p:nvSpPr>
        <p:spPr>
          <a:xfrm>
            <a:off x="942975" y="4344988"/>
            <a:ext cx="5030788" cy="413067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p:cNvSpPr>
          <p:nvPr>
            <p:ph type="sldImg"/>
          </p:nvPr>
        </p:nvSpPr>
        <p:spPr>
          <a:solidFill>
            <a:srgbClr val="FFFFFF"/>
          </a:solidFill>
          <a:ln/>
        </p:spPr>
      </p:sp>
      <p:sp>
        <p:nvSpPr>
          <p:cNvPr id="3379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a:xfrm>
            <a:off x="1189038" y="706438"/>
            <a:ext cx="4516437" cy="3387725"/>
          </a:xfrm>
          <a:solidFill>
            <a:srgbClr val="FFFFFF"/>
          </a:solidFill>
          <a:ln/>
        </p:spPr>
      </p:sp>
      <p:sp>
        <p:nvSpPr>
          <p:cNvPr id="37890" name="Rectangle 3"/>
          <p:cNvSpPr>
            <a:spLocks noGrp="1" noChangeArrowheads="1"/>
          </p:cNvSpPr>
          <p:nvPr>
            <p:ph type="body" idx="1"/>
          </p:nvPr>
        </p:nvSpPr>
        <p:spPr>
          <a:xfrm>
            <a:off x="930275" y="4378325"/>
            <a:ext cx="5033963" cy="40941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p:cNvSpPr>
          <p:nvPr>
            <p:ph type="sldImg"/>
          </p:nvPr>
        </p:nvSpPr>
        <p:spPr>
          <a:xfrm>
            <a:off x="1189038" y="706438"/>
            <a:ext cx="4516437" cy="3387725"/>
          </a:xfrm>
          <a:solidFill>
            <a:srgbClr val="FFFFFF"/>
          </a:solidFill>
          <a:ln/>
        </p:spPr>
      </p:sp>
      <p:sp>
        <p:nvSpPr>
          <p:cNvPr id="43010" name="Rectangle 3"/>
          <p:cNvSpPr>
            <a:spLocks noGrp="1" noChangeArrowheads="1"/>
          </p:cNvSpPr>
          <p:nvPr>
            <p:ph type="body" idx="1"/>
          </p:nvPr>
        </p:nvSpPr>
        <p:spPr>
          <a:xfrm>
            <a:off x="930275" y="4378325"/>
            <a:ext cx="5033963" cy="40941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p:cNvSpPr>
          <p:nvPr>
            <p:ph type="sldImg"/>
          </p:nvPr>
        </p:nvSpPr>
        <p:spPr>
          <a:xfrm>
            <a:off x="1189038" y="706438"/>
            <a:ext cx="4516437" cy="3387725"/>
          </a:xfrm>
          <a:solidFill>
            <a:srgbClr val="FFFFFF"/>
          </a:solidFill>
          <a:ln/>
        </p:spPr>
      </p:sp>
      <p:sp>
        <p:nvSpPr>
          <p:cNvPr id="43010" name="Rectangle 3"/>
          <p:cNvSpPr>
            <a:spLocks noGrp="1" noChangeArrowheads="1"/>
          </p:cNvSpPr>
          <p:nvPr>
            <p:ph type="body" idx="1"/>
          </p:nvPr>
        </p:nvSpPr>
        <p:spPr>
          <a:xfrm>
            <a:off x="930275" y="4378325"/>
            <a:ext cx="5033963" cy="40941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p:cNvSpPr>
          <p:nvPr>
            <p:ph type="sldImg"/>
          </p:nvPr>
        </p:nvSpPr>
        <p:spPr>
          <a:xfrm>
            <a:off x="1189038" y="706438"/>
            <a:ext cx="4516437" cy="3387725"/>
          </a:xfrm>
          <a:solidFill>
            <a:srgbClr val="FFFFFF"/>
          </a:solidFill>
          <a:ln/>
        </p:spPr>
      </p:sp>
      <p:sp>
        <p:nvSpPr>
          <p:cNvPr id="43010" name="Rectangle 3"/>
          <p:cNvSpPr>
            <a:spLocks noGrp="1" noChangeArrowheads="1"/>
          </p:cNvSpPr>
          <p:nvPr>
            <p:ph type="body" idx="1"/>
          </p:nvPr>
        </p:nvSpPr>
        <p:spPr>
          <a:xfrm>
            <a:off x="930275" y="4378325"/>
            <a:ext cx="5033963" cy="40941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p:cNvSpPr>
          <p:nvPr>
            <p:ph type="sldImg"/>
          </p:nvPr>
        </p:nvSpPr>
        <p:spPr>
          <a:xfrm>
            <a:off x="1189038" y="706438"/>
            <a:ext cx="4516437" cy="3387725"/>
          </a:xfrm>
          <a:solidFill>
            <a:srgbClr val="FFFFFF"/>
          </a:solidFill>
          <a:ln/>
        </p:spPr>
      </p:sp>
      <p:sp>
        <p:nvSpPr>
          <p:cNvPr id="43010" name="Rectangle 3"/>
          <p:cNvSpPr>
            <a:spLocks noGrp="1" noChangeArrowheads="1"/>
          </p:cNvSpPr>
          <p:nvPr>
            <p:ph type="body" idx="1"/>
          </p:nvPr>
        </p:nvSpPr>
        <p:spPr>
          <a:xfrm>
            <a:off x="930275" y="4378325"/>
            <a:ext cx="5033963" cy="40941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GLM constructs a model for the way in which the BOLD response depends on the stimulus. </a:t>
            </a:r>
          </a:p>
          <a:p>
            <a:pPr>
              <a:spcBef>
                <a:spcPct val="0"/>
              </a:spcBef>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A model must include a component of random error which explains how the observations vary even if the experiment is repeated (on the same subject under exactly the same condition.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Statistics can be used to best estimate the parameters in the model, including the variability of the errors.</a:t>
            </a:r>
          </a:p>
          <a:p>
            <a:pPr>
              <a:spcBef>
                <a:spcPct val="0"/>
              </a:spcBef>
              <a:buFontTx/>
              <a:buChar char="•"/>
            </a:pPr>
            <a:r>
              <a:rPr lang="en-US">
                <a:latin typeface="Comic Sans MS" charset="0"/>
                <a:ea typeface="ＭＳ Ｐゴシック" charset="0"/>
                <a:cs typeface="ＭＳ Ｐゴシック" charset="0"/>
              </a:rPr>
              <a:t>The random variability of the errors can then be used to assess the random variability (or standard error) of the estimated parameters themselves.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This key quantity allows the experimenter not only to say that the BOLD response is increased by say 20 units due to a particular stimulus, but also how accurate that estimate is.</a:t>
            </a:r>
          </a:p>
        </p:txBody>
      </p:sp>
      <p:sp>
        <p:nvSpPr>
          <p:cNvPr id="18435" name="Text Box 5"/>
          <p:cNvSpPr txBox="1">
            <a:spLocks noChangeArrowheads="1"/>
          </p:cNvSpPr>
          <p:nvPr/>
        </p:nvSpPr>
        <p:spPr bwMode="auto">
          <a:xfrm>
            <a:off x="2743200" y="7391400"/>
            <a:ext cx="2590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latin typeface="Comic Sans MS" charset="0"/>
              </a:rPr>
              <a:t>Keith Worsley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GLM constructs a model for the way in which the BOLD response depends on the stimulus. </a:t>
            </a:r>
          </a:p>
          <a:p>
            <a:pPr>
              <a:spcBef>
                <a:spcPct val="0"/>
              </a:spcBef>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A model must include a component of random error which explains how the observations vary even if the experiment is repeated (on the same subject under exactly the same condition.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Statistics can be used to best estimate the parameters in the model, including the variability of the errors.</a:t>
            </a:r>
          </a:p>
          <a:p>
            <a:pPr>
              <a:spcBef>
                <a:spcPct val="0"/>
              </a:spcBef>
              <a:buFontTx/>
              <a:buChar char="•"/>
            </a:pPr>
            <a:r>
              <a:rPr lang="en-US">
                <a:latin typeface="Comic Sans MS" charset="0"/>
                <a:ea typeface="ＭＳ Ｐゴシック" charset="0"/>
                <a:cs typeface="ＭＳ Ｐゴシック" charset="0"/>
              </a:rPr>
              <a:t>The random variability of the errors can then be used to assess the random variability (or standard error) of the estimated parameters themselves.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This key quantity allows the experimenter not only to say that the BOLD response is increased by say 20 units due to a particular stimulus, but also how accurate that estimate is.</a:t>
            </a:r>
          </a:p>
        </p:txBody>
      </p:sp>
      <p:sp>
        <p:nvSpPr>
          <p:cNvPr id="18435" name="Text Box 5"/>
          <p:cNvSpPr txBox="1">
            <a:spLocks noChangeArrowheads="1"/>
          </p:cNvSpPr>
          <p:nvPr/>
        </p:nvSpPr>
        <p:spPr bwMode="auto">
          <a:xfrm>
            <a:off x="2743200" y="7391400"/>
            <a:ext cx="2590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latin typeface="Comic Sans MS" charset="0"/>
              </a:rPr>
              <a:t>Keith Worsley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solidFill>
            <a:srgbClr val="FFFFFF"/>
          </a:solidFill>
          <a:ln/>
        </p:spPr>
      </p:sp>
      <p:sp>
        <p:nvSpPr>
          <p:cNvPr id="18434"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GLM constructs a model for the way in which the BOLD response depends on the stimulus. </a:t>
            </a:r>
          </a:p>
          <a:p>
            <a:pPr>
              <a:spcBef>
                <a:spcPct val="0"/>
              </a:spcBef>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A model must include a component of random error which explains how the observations vary even if the experiment is repeated (on the same subject under exactly the same condition.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Statistics can be used to best estimate the parameters in the model, including the variability of the errors.</a:t>
            </a:r>
          </a:p>
          <a:p>
            <a:pPr>
              <a:spcBef>
                <a:spcPct val="0"/>
              </a:spcBef>
              <a:buFontTx/>
              <a:buChar char="•"/>
            </a:pPr>
            <a:r>
              <a:rPr lang="en-US">
                <a:latin typeface="Comic Sans MS" charset="0"/>
                <a:ea typeface="ＭＳ Ｐゴシック" charset="0"/>
                <a:cs typeface="ＭＳ Ｐゴシック" charset="0"/>
              </a:rPr>
              <a:t>The random variability of the errors can then be used to assess the random variability (or standard error) of the estimated parameters themselves. </a:t>
            </a:r>
          </a:p>
          <a:p>
            <a:pPr>
              <a:spcBef>
                <a:spcPct val="0"/>
              </a:spcBef>
              <a:buFontTx/>
              <a:buChar char="•"/>
            </a:pPr>
            <a:endParaRPr lang="en-US">
              <a:latin typeface="Comic Sans MS" charset="0"/>
              <a:ea typeface="ＭＳ Ｐゴシック" charset="0"/>
              <a:cs typeface="ＭＳ Ｐゴシック" charset="0"/>
            </a:endParaRPr>
          </a:p>
          <a:p>
            <a:pPr>
              <a:spcBef>
                <a:spcPct val="0"/>
              </a:spcBef>
              <a:buFontTx/>
              <a:buChar char="•"/>
            </a:pPr>
            <a:r>
              <a:rPr lang="en-US">
                <a:latin typeface="Comic Sans MS" charset="0"/>
                <a:ea typeface="ＭＳ Ｐゴシック" charset="0"/>
                <a:cs typeface="ＭＳ Ｐゴシック" charset="0"/>
              </a:rPr>
              <a:t>This key quantity allows the experimenter not only to say that the BOLD response is increased by say 20 units due to a particular stimulus, but also how accurate that estimate is.</a:t>
            </a:r>
          </a:p>
        </p:txBody>
      </p:sp>
      <p:sp>
        <p:nvSpPr>
          <p:cNvPr id="18435" name="Text Box 5"/>
          <p:cNvSpPr txBox="1">
            <a:spLocks noChangeArrowheads="1"/>
          </p:cNvSpPr>
          <p:nvPr/>
        </p:nvSpPr>
        <p:spPr bwMode="auto">
          <a:xfrm>
            <a:off x="2743200" y="7391400"/>
            <a:ext cx="2590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latin typeface="Comic Sans MS" charset="0"/>
              </a:rPr>
              <a:t>Keith Worsley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p:cNvSpPr>
          <p:nvPr>
            <p:ph type="sldImg"/>
          </p:nvPr>
        </p:nvSpPr>
        <p:spPr>
          <a:solidFill>
            <a:srgbClr val="FFFFFF"/>
          </a:solidFill>
          <a:ln/>
        </p:spPr>
      </p:sp>
      <p:sp>
        <p:nvSpPr>
          <p:cNvPr id="2048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Statistical models usually contain two parts: the fixed effects and the random</a:t>
            </a:r>
          </a:p>
          <a:p>
            <a:pPr>
              <a:spcBef>
                <a:spcPct val="0"/>
              </a:spcBef>
            </a:pPr>
            <a:r>
              <a:rPr lang="en-US">
                <a:latin typeface="Comic Sans MS" charset="0"/>
                <a:ea typeface="ＭＳ Ｐゴシック" charset="0"/>
                <a:cs typeface="ＭＳ Ｐゴシック" charset="0"/>
              </a:rPr>
              <a:t>error. </a:t>
            </a:r>
          </a:p>
          <a:p>
            <a:pPr>
              <a:spcBef>
                <a:spcPct val="0"/>
              </a:spcBef>
            </a:pPr>
            <a:r>
              <a:rPr lang="en-US">
                <a:latin typeface="Comic Sans MS" charset="0"/>
                <a:ea typeface="ＭＳ Ｐゴシック" charset="0"/>
                <a:cs typeface="ＭＳ Ｐゴシック" charset="0"/>
              </a:rPr>
              <a:t>The fixed effects are the parts of the that do not vary if the experiment is repeated; they capture the underlying scientific </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truth</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 that we hope to discover. The random error is the part left over that varies every time new data is obtained. Random error is very important for two reasons: first, it tells us how to best estimate the effect of the stimulus, and second, and more importantly, it gives us a way of assessing the error in the effect. This then allows us to compare the effect with its random error, and select those voxels where the effect is much larger than its random error, that is, voxels with high signal to-noise ratio.</a:t>
            </a:r>
            <a:endParaRPr lang="en-US">
              <a:latin typeface="Comic Sans M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p:cNvSpPr>
          <p:nvPr>
            <p:ph type="sldImg"/>
          </p:nvPr>
        </p:nvSpPr>
        <p:spPr>
          <a:solidFill>
            <a:srgbClr val="FFFFFF"/>
          </a:solidFill>
          <a:ln/>
        </p:spPr>
      </p:sp>
      <p:sp>
        <p:nvSpPr>
          <p:cNvPr id="2048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Statistical models usually contain two parts: the fixed effects and the random</a:t>
            </a:r>
          </a:p>
          <a:p>
            <a:pPr>
              <a:spcBef>
                <a:spcPct val="0"/>
              </a:spcBef>
            </a:pPr>
            <a:r>
              <a:rPr lang="en-US">
                <a:latin typeface="Comic Sans MS" charset="0"/>
                <a:ea typeface="ＭＳ Ｐゴシック" charset="0"/>
                <a:cs typeface="ＭＳ Ｐゴシック" charset="0"/>
              </a:rPr>
              <a:t>error. </a:t>
            </a:r>
          </a:p>
          <a:p>
            <a:pPr>
              <a:spcBef>
                <a:spcPct val="0"/>
              </a:spcBef>
            </a:pPr>
            <a:r>
              <a:rPr lang="en-US">
                <a:latin typeface="Comic Sans MS" charset="0"/>
                <a:ea typeface="ＭＳ Ｐゴシック" charset="0"/>
                <a:cs typeface="ＭＳ Ｐゴシック" charset="0"/>
              </a:rPr>
              <a:t>The fixed effects are the parts of the that do not vary if the experiment is repeated; they capture the underlying scientific </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truth</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 that we hope to discover. The random error is the part left over that varies every time new data is obtained. Random error is very important for two reasons: first, it tells us how to best estimate the effect of the stimulus, and second, and more importantly, it gives us a way of assessing the error in the effect. This then allows us to compare the effect with its random error, and select those voxels where the effect is much larger than its random error, that is, voxels with high signal to-noise ratio.</a:t>
            </a:r>
            <a:endParaRPr lang="en-US">
              <a:latin typeface="Comic Sans M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p:cNvSpPr>
          <p:nvPr>
            <p:ph type="sldImg"/>
          </p:nvPr>
        </p:nvSpPr>
        <p:spPr>
          <a:solidFill>
            <a:srgbClr val="FFFFFF"/>
          </a:solidFill>
          <a:ln/>
        </p:spPr>
      </p:sp>
      <p:sp>
        <p:nvSpPr>
          <p:cNvPr id="20482"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Comic Sans MS" charset="0"/>
                <a:ea typeface="ＭＳ Ｐゴシック" charset="0"/>
                <a:cs typeface="ＭＳ Ｐゴシック" charset="0"/>
              </a:rPr>
              <a:t>Statistical models usually contain two parts: the fixed effects and the random</a:t>
            </a:r>
          </a:p>
          <a:p>
            <a:pPr>
              <a:spcBef>
                <a:spcPct val="0"/>
              </a:spcBef>
            </a:pPr>
            <a:r>
              <a:rPr lang="en-US">
                <a:latin typeface="Comic Sans MS" charset="0"/>
                <a:ea typeface="ＭＳ Ｐゴシック" charset="0"/>
                <a:cs typeface="ＭＳ Ｐゴシック" charset="0"/>
              </a:rPr>
              <a:t>error. </a:t>
            </a:r>
          </a:p>
          <a:p>
            <a:pPr>
              <a:spcBef>
                <a:spcPct val="0"/>
              </a:spcBef>
            </a:pPr>
            <a:r>
              <a:rPr lang="en-US">
                <a:latin typeface="Comic Sans MS" charset="0"/>
                <a:ea typeface="ＭＳ Ｐゴシック" charset="0"/>
                <a:cs typeface="ＭＳ Ｐゴシック" charset="0"/>
              </a:rPr>
              <a:t>The fixed effects are the parts of the that do not vary if the experiment is repeated; they capture the underlying scientific </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truth</a:t>
            </a:r>
            <a:r>
              <a:rPr lang="ja-JP" altLang="en-US">
                <a:latin typeface="Comic Sans MS" charset="0"/>
                <a:ea typeface="ＭＳ Ｐゴシック" charset="0"/>
                <a:cs typeface="ＭＳ Ｐゴシック" charset="0"/>
              </a:rPr>
              <a:t>’</a:t>
            </a:r>
            <a:r>
              <a:rPr lang="en-US" altLang="ja-JP">
                <a:latin typeface="Comic Sans MS" charset="0"/>
                <a:ea typeface="ＭＳ Ｐゴシック" charset="0"/>
                <a:cs typeface="ＭＳ Ｐゴシック" charset="0"/>
              </a:rPr>
              <a:t> that we hope to discover. The random error is the part left over that varies every time new data is obtained. Random error is very important for two reasons: first, it tells us how to best estimate the effect of the stimulus, and second, and more importantly, it gives us a way of assessing the error in the effect. This then allows us to compare the effect with its random error, and select those voxels where the effect is much larger than its random error, that is, voxels with high signal to-noise ratio.</a:t>
            </a:r>
            <a:endParaRPr lang="en-US">
              <a:latin typeface="Comic Sans M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9C964E-975F-5246-B4EA-DCD1B6395651}" type="slidenum">
              <a:rPr lang="en-US"/>
              <a:pPr>
                <a:defRPr/>
              </a:pPr>
              <a:t>‹#›</a:t>
            </a:fld>
            <a:endParaRPr lang="en-US"/>
          </a:p>
        </p:txBody>
      </p:sp>
    </p:spTree>
    <p:extLst>
      <p:ext uri="{BB962C8B-B14F-4D97-AF65-F5344CB8AC3E}">
        <p14:creationId xmlns:p14="http://schemas.microsoft.com/office/powerpoint/2010/main" val="220087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A9444-B145-3E4C-9646-3A332A389985}" type="slidenum">
              <a:rPr lang="en-US"/>
              <a:pPr>
                <a:defRPr/>
              </a:pPr>
              <a:t>‹#›</a:t>
            </a:fld>
            <a:endParaRPr lang="en-US"/>
          </a:p>
        </p:txBody>
      </p:sp>
    </p:spTree>
    <p:extLst>
      <p:ext uri="{BB962C8B-B14F-4D97-AF65-F5344CB8AC3E}">
        <p14:creationId xmlns:p14="http://schemas.microsoft.com/office/powerpoint/2010/main" val="297448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07EB44-2A79-8446-97F9-08695255AACA}" type="slidenum">
              <a:rPr lang="en-US"/>
              <a:pPr>
                <a:defRPr/>
              </a:pPr>
              <a:t>‹#›</a:t>
            </a:fld>
            <a:endParaRPr lang="en-US"/>
          </a:p>
        </p:txBody>
      </p:sp>
    </p:spTree>
    <p:extLst>
      <p:ext uri="{BB962C8B-B14F-4D97-AF65-F5344CB8AC3E}">
        <p14:creationId xmlns:p14="http://schemas.microsoft.com/office/powerpoint/2010/main" val="11804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47006FB4-8B6F-CC4E-99DA-C5E24E9DBF7F}" type="slidenum">
              <a:rPr lang="en-US"/>
              <a:pPr>
                <a:defRPr/>
              </a:pPr>
              <a:t>‹#›</a:t>
            </a:fld>
            <a:endParaRPr lang="en-US"/>
          </a:p>
        </p:txBody>
      </p:sp>
    </p:spTree>
    <p:extLst>
      <p:ext uri="{BB962C8B-B14F-4D97-AF65-F5344CB8AC3E}">
        <p14:creationId xmlns:p14="http://schemas.microsoft.com/office/powerpoint/2010/main" val="30304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3969-1F5E-5B48-A4C8-301DF8B4DAA2}" type="slidenum">
              <a:rPr lang="en-US"/>
              <a:pPr>
                <a:defRPr/>
              </a:pPr>
              <a:t>‹#›</a:t>
            </a:fld>
            <a:endParaRPr lang="en-US"/>
          </a:p>
        </p:txBody>
      </p:sp>
    </p:spTree>
    <p:extLst>
      <p:ext uri="{BB962C8B-B14F-4D97-AF65-F5344CB8AC3E}">
        <p14:creationId xmlns:p14="http://schemas.microsoft.com/office/powerpoint/2010/main" val="334707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9A53A-E1BE-684A-89B6-2EA673EFED63}" type="slidenum">
              <a:rPr lang="en-US"/>
              <a:pPr>
                <a:defRPr/>
              </a:pPr>
              <a:t>‹#›</a:t>
            </a:fld>
            <a:endParaRPr lang="en-US"/>
          </a:p>
        </p:txBody>
      </p:sp>
    </p:spTree>
    <p:extLst>
      <p:ext uri="{BB962C8B-B14F-4D97-AF65-F5344CB8AC3E}">
        <p14:creationId xmlns:p14="http://schemas.microsoft.com/office/powerpoint/2010/main" val="236284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F9E65E-7E47-1A48-A9C7-EA54DF141EF3}" type="slidenum">
              <a:rPr lang="en-US"/>
              <a:pPr>
                <a:defRPr/>
              </a:pPr>
              <a:t>‹#›</a:t>
            </a:fld>
            <a:endParaRPr lang="en-US"/>
          </a:p>
        </p:txBody>
      </p:sp>
    </p:spTree>
    <p:extLst>
      <p:ext uri="{BB962C8B-B14F-4D97-AF65-F5344CB8AC3E}">
        <p14:creationId xmlns:p14="http://schemas.microsoft.com/office/powerpoint/2010/main" val="294646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3E15EC-D25F-D541-80F5-3772DD2106D5}" type="slidenum">
              <a:rPr lang="en-US"/>
              <a:pPr>
                <a:defRPr/>
              </a:pPr>
              <a:t>‹#›</a:t>
            </a:fld>
            <a:endParaRPr lang="en-US"/>
          </a:p>
        </p:txBody>
      </p:sp>
    </p:spTree>
    <p:extLst>
      <p:ext uri="{BB962C8B-B14F-4D97-AF65-F5344CB8AC3E}">
        <p14:creationId xmlns:p14="http://schemas.microsoft.com/office/powerpoint/2010/main" val="45374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69C10A-8F5F-0849-8E47-0E40BA7CB038}" type="slidenum">
              <a:rPr lang="en-US"/>
              <a:pPr>
                <a:defRPr/>
              </a:pPr>
              <a:t>‹#›</a:t>
            </a:fld>
            <a:endParaRPr lang="en-US"/>
          </a:p>
        </p:txBody>
      </p:sp>
    </p:spTree>
    <p:extLst>
      <p:ext uri="{BB962C8B-B14F-4D97-AF65-F5344CB8AC3E}">
        <p14:creationId xmlns:p14="http://schemas.microsoft.com/office/powerpoint/2010/main" val="392951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E12844-4FD2-6148-B259-96F37A008FF3}" type="slidenum">
              <a:rPr lang="en-US"/>
              <a:pPr>
                <a:defRPr/>
              </a:pPr>
              <a:t>‹#›</a:t>
            </a:fld>
            <a:endParaRPr lang="en-US"/>
          </a:p>
        </p:txBody>
      </p:sp>
    </p:spTree>
    <p:extLst>
      <p:ext uri="{BB962C8B-B14F-4D97-AF65-F5344CB8AC3E}">
        <p14:creationId xmlns:p14="http://schemas.microsoft.com/office/powerpoint/2010/main" val="321559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4BF7FA-DBE7-5541-970F-30B40F84F57C}" type="slidenum">
              <a:rPr lang="en-US"/>
              <a:pPr>
                <a:defRPr/>
              </a:pPr>
              <a:t>‹#›</a:t>
            </a:fld>
            <a:endParaRPr lang="en-US"/>
          </a:p>
        </p:txBody>
      </p:sp>
    </p:spTree>
    <p:extLst>
      <p:ext uri="{BB962C8B-B14F-4D97-AF65-F5344CB8AC3E}">
        <p14:creationId xmlns:p14="http://schemas.microsoft.com/office/powerpoint/2010/main" val="408225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C98E3C-D150-984B-9646-33AB482896A3}" type="slidenum">
              <a:rPr lang="en-US"/>
              <a:pPr>
                <a:defRPr/>
              </a:pPr>
              <a:t>‹#›</a:t>
            </a:fld>
            <a:endParaRPr lang="en-US"/>
          </a:p>
        </p:txBody>
      </p:sp>
    </p:spTree>
    <p:extLst>
      <p:ext uri="{BB962C8B-B14F-4D97-AF65-F5344CB8AC3E}">
        <p14:creationId xmlns:p14="http://schemas.microsoft.com/office/powerpoint/2010/main" val="2033059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BF6E567B-7875-504B-B1C3-8B82F43713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 charset="-128"/>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5" Type="http://schemas.openxmlformats.org/officeDocument/2006/relationships/oleObject" Target="../embeddings/oleObject2.bin"/><Relationship Id="rId6"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wmf"/><Relationship Id="rId5" Type="http://schemas.openxmlformats.org/officeDocument/2006/relationships/oleObject" Target="../embeddings/oleObject4.bin"/><Relationship Id="rId6" Type="http://schemas.openxmlformats.org/officeDocument/2006/relationships/image" Target="../media/image6.wmf"/><Relationship Id="rId7" Type="http://schemas.openxmlformats.org/officeDocument/2006/relationships/oleObject" Target="../embeddings/oleObject5.bin"/><Relationship Id="rId8"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9.bin"/><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1.bin"/><Relationship Id="rId5" Type="http://schemas.openxmlformats.org/officeDocument/2006/relationships/image" Target="../media/image1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2.bin"/><Relationship Id="rId5" Type="http://schemas.openxmlformats.org/officeDocument/2006/relationships/image" Target="../media/image13.emf"/><Relationship Id="rId6" Type="http://schemas.openxmlformats.org/officeDocument/2006/relationships/oleObject" Target="../embeddings/oleObject13.bin"/><Relationship Id="rId7"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4.bin"/><Relationship Id="rId5" Type="http://schemas.openxmlformats.org/officeDocument/2006/relationships/image" Target="../media/image13.emf"/><Relationship Id="rId6" Type="http://schemas.openxmlformats.org/officeDocument/2006/relationships/oleObject" Target="../embeddings/oleObject15.bin"/><Relationship Id="rId7" Type="http://schemas.openxmlformats.org/officeDocument/2006/relationships/image" Target="../media/image14.emf"/><Relationship Id="rId8" Type="http://schemas.openxmlformats.org/officeDocument/2006/relationships/oleObject" Target="../embeddings/oleObject16.bin"/><Relationship Id="rId9" Type="http://schemas.openxmlformats.org/officeDocument/2006/relationships/image" Target="../media/image1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image" Target="../media/image21.jpeg"/><Relationship Id="rId12" Type="http://schemas.microsoft.com/office/2007/relationships/hdphoto" Target="../media/hdphoto5.wdp"/><Relationship Id="rId13" Type="http://schemas.openxmlformats.org/officeDocument/2006/relationships/image" Target="../media/image22.jpeg"/><Relationship Id="rId14" Type="http://schemas.microsoft.com/office/2007/relationships/hdphoto" Target="../media/hdphoto6.wdp"/><Relationship Id="rId15"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 Id="rId4" Type="http://schemas.microsoft.com/office/2007/relationships/hdphoto" Target="../media/hdphoto1.wdp"/><Relationship Id="rId5" Type="http://schemas.openxmlformats.org/officeDocument/2006/relationships/image" Target="../media/image18.jpeg"/><Relationship Id="rId6" Type="http://schemas.microsoft.com/office/2007/relationships/hdphoto" Target="../media/hdphoto2.wdp"/><Relationship Id="rId7" Type="http://schemas.openxmlformats.org/officeDocument/2006/relationships/image" Target="../media/image19.jpeg"/><Relationship Id="rId8" Type="http://schemas.microsoft.com/office/2007/relationships/hdphoto" Target="../media/hdphoto3.wdp"/><Relationship Id="rId9" Type="http://schemas.openxmlformats.org/officeDocument/2006/relationships/image" Target="../media/image20.jpeg"/><Relationship Id="rId10"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microsoft.com/office/2007/relationships/hdphoto" Target="../media/hdphoto5.wdp"/><Relationship Id="rId12" Type="http://schemas.openxmlformats.org/officeDocument/2006/relationships/image" Target="../media/image22.jpeg"/><Relationship Id="rId13" Type="http://schemas.microsoft.com/office/2007/relationships/hdphoto" Target="../media/hdphoto6.wdp"/><Relationship Id="rId14" Type="http://schemas.microsoft.com/office/2007/relationships/hdphoto" Target="../media/hdphoto7.wdp"/><Relationship Id="rId15" Type="http://schemas.openxmlformats.org/officeDocument/2006/relationships/image" Target="../media/image23.png"/><Relationship Id="rId16" Type="http://schemas.openxmlformats.org/officeDocument/2006/relationships/image" Target="../media/image16.png"/><Relationship Id="rId1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7.jpeg"/><Relationship Id="rId3" Type="http://schemas.microsoft.com/office/2007/relationships/hdphoto" Target="../media/hdphoto1.wdp"/><Relationship Id="rId4" Type="http://schemas.openxmlformats.org/officeDocument/2006/relationships/image" Target="../media/image18.jpeg"/><Relationship Id="rId5" Type="http://schemas.microsoft.com/office/2007/relationships/hdphoto" Target="../media/hdphoto2.wdp"/><Relationship Id="rId6" Type="http://schemas.openxmlformats.org/officeDocument/2006/relationships/image" Target="../media/image19.jpeg"/><Relationship Id="rId7" Type="http://schemas.microsoft.com/office/2007/relationships/hdphoto" Target="../media/hdphoto3.wdp"/><Relationship Id="rId8" Type="http://schemas.openxmlformats.org/officeDocument/2006/relationships/image" Target="../media/image20.jpeg"/><Relationship Id="rId9" Type="http://schemas.microsoft.com/office/2007/relationships/hdphoto" Target="../media/hdphoto4.wdp"/><Relationship Id="rId10"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oleObject" Target="../embeddings/oleObject17.bin"/><Relationship Id="rId5" Type="http://schemas.openxmlformats.org/officeDocument/2006/relationships/image" Target="../media/image25.w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381000" y="2286000"/>
            <a:ext cx="8610600" cy="1219200"/>
          </a:xfrm>
        </p:spPr>
        <p:txBody>
          <a:bodyPr/>
          <a:lstStyle/>
          <a:p>
            <a:r>
              <a:rPr lang="en-US" b="1">
                <a:solidFill>
                  <a:srgbClr val="6224C2"/>
                </a:solidFill>
                <a:latin typeface="Arial" charset="0"/>
                <a:ea typeface="ＭＳ Ｐゴシック" charset="0"/>
                <a:cs typeface="ＭＳ Ｐゴシック" charset="0"/>
              </a:rPr>
              <a:t>Statistics of fMRI Data Analysis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1143000"/>
          </a:xfrm>
        </p:spPr>
        <p:txBody>
          <a:bodyPr/>
          <a:lstStyle/>
          <a:p>
            <a:r>
              <a:rPr lang="en-US" b="1">
                <a:solidFill>
                  <a:srgbClr val="6224C2"/>
                </a:solidFill>
                <a:latin typeface="Arial" charset="0"/>
                <a:ea typeface="ＭＳ Ｐゴシック" charset="0"/>
                <a:cs typeface="ＭＳ Ｐゴシック" charset="0"/>
              </a:rPr>
              <a:t>Modeling the Random Error</a:t>
            </a:r>
          </a:p>
        </p:txBody>
      </p:sp>
      <p:sp>
        <p:nvSpPr>
          <p:cNvPr id="19458" name="Rectangle 3"/>
          <p:cNvSpPr>
            <a:spLocks noChangeArrowheads="1"/>
          </p:cNvSpPr>
          <p:nvPr/>
        </p:nvSpPr>
        <p:spPr bwMode="auto">
          <a:xfrm>
            <a:off x="152400" y="1600200"/>
            <a:ext cx="8763000"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Comic Sans MS" charset="0"/>
              </a:rPr>
              <a:t>Statistical models usually contain two parts: the </a:t>
            </a:r>
            <a:r>
              <a:rPr lang="en-US" sz="2000" b="1" dirty="0">
                <a:solidFill>
                  <a:schemeClr val="hlink"/>
                </a:solidFill>
                <a:latin typeface="Comic Sans MS" charset="0"/>
              </a:rPr>
              <a:t>fixed effects</a:t>
            </a:r>
            <a:r>
              <a:rPr lang="en-US" sz="2000" dirty="0">
                <a:latin typeface="Comic Sans MS" charset="0"/>
              </a:rPr>
              <a:t> and the </a:t>
            </a:r>
            <a:r>
              <a:rPr lang="en-US" sz="2000" b="1" dirty="0">
                <a:solidFill>
                  <a:srgbClr val="FF1029"/>
                </a:solidFill>
                <a:latin typeface="Comic Sans MS" charset="0"/>
              </a:rPr>
              <a:t>random error</a:t>
            </a:r>
            <a:r>
              <a:rPr lang="en-US" sz="2000" dirty="0">
                <a:latin typeface="Comic Sans MS" charset="0"/>
              </a:rPr>
              <a:t>. </a:t>
            </a:r>
          </a:p>
          <a:p>
            <a:endParaRPr lang="en-US" sz="2000" dirty="0">
              <a:latin typeface="Comic Sans MS" charset="0"/>
            </a:endParaRPr>
          </a:p>
          <a:p>
            <a:r>
              <a:rPr lang="en-US" sz="2000" b="1" dirty="0">
                <a:solidFill>
                  <a:schemeClr val="hlink"/>
                </a:solidFill>
                <a:latin typeface="Comic Sans MS" charset="0"/>
              </a:rPr>
              <a:t>The</a:t>
            </a:r>
            <a:r>
              <a:rPr lang="en-US" sz="2000" dirty="0">
                <a:latin typeface="Comic Sans MS" charset="0"/>
              </a:rPr>
              <a:t> </a:t>
            </a:r>
            <a:r>
              <a:rPr lang="en-US" sz="2000" b="1" dirty="0">
                <a:solidFill>
                  <a:schemeClr val="hlink"/>
                </a:solidFill>
                <a:latin typeface="Comic Sans MS" charset="0"/>
              </a:rPr>
              <a:t>fixed effects:</a:t>
            </a:r>
            <a:r>
              <a:rPr lang="en-US" sz="2000" dirty="0">
                <a:latin typeface="Comic Sans MS" charset="0"/>
              </a:rPr>
              <a:t> do not vary if the experiment is repeated; they capture the underlying scientific </a:t>
            </a:r>
            <a:r>
              <a:rPr lang="ja-JP" altLang="en-US" sz="2000" dirty="0">
                <a:latin typeface="Comic Sans MS" charset="0"/>
              </a:rPr>
              <a:t>‘</a:t>
            </a:r>
            <a:r>
              <a:rPr lang="en-US" altLang="ja-JP" sz="2000" dirty="0">
                <a:latin typeface="Comic Sans MS" charset="0"/>
              </a:rPr>
              <a:t>truth</a:t>
            </a:r>
            <a:r>
              <a:rPr lang="ja-JP" altLang="en-US" sz="2000" dirty="0">
                <a:latin typeface="Comic Sans MS" charset="0"/>
              </a:rPr>
              <a:t>’</a:t>
            </a:r>
            <a:r>
              <a:rPr lang="en-US" altLang="ja-JP" sz="2000" dirty="0">
                <a:latin typeface="Comic Sans MS" charset="0"/>
              </a:rPr>
              <a:t> that we hope to discover.</a:t>
            </a:r>
          </a:p>
          <a:p>
            <a:endParaRPr lang="en-US" sz="2000" dirty="0">
              <a:latin typeface="Comic Sans MS" charset="0"/>
            </a:endParaRPr>
          </a:p>
          <a:p>
            <a:r>
              <a:rPr lang="en-US" sz="2000" b="1" dirty="0">
                <a:solidFill>
                  <a:srgbClr val="FF1029"/>
                </a:solidFill>
                <a:latin typeface="Comic Sans MS" charset="0"/>
              </a:rPr>
              <a:t>The random error:</a:t>
            </a:r>
            <a:r>
              <a:rPr lang="en-US" sz="2000" dirty="0">
                <a:latin typeface="Comic Sans MS" charset="0"/>
              </a:rPr>
              <a:t> is the part left over that varies every time new data is obtained. </a:t>
            </a:r>
          </a:p>
          <a:p>
            <a:endParaRPr lang="en-US" sz="2000" dirty="0">
              <a:latin typeface="Comic Sans MS" charset="0"/>
            </a:endParaRPr>
          </a:p>
          <a:p>
            <a:r>
              <a:rPr lang="en-US" sz="2000" b="1" dirty="0">
                <a:solidFill>
                  <a:srgbClr val="6224C2"/>
                </a:solidFill>
                <a:latin typeface="Comic Sans MS" charset="0"/>
              </a:rPr>
              <a:t>Random error is important for two reasons:</a:t>
            </a:r>
            <a:r>
              <a:rPr lang="en-US" sz="2000" dirty="0">
                <a:latin typeface="Comic Sans MS" charset="0"/>
              </a:rPr>
              <a:t> </a:t>
            </a:r>
          </a:p>
          <a:p>
            <a:pPr lvl="1">
              <a:buFontTx/>
              <a:buChar char="•"/>
            </a:pPr>
            <a:r>
              <a:rPr lang="en-US" sz="2000" dirty="0">
                <a:latin typeface="Comic Sans MS" charset="0"/>
              </a:rPr>
              <a:t>it tells us how to best estimate the effect of the </a:t>
            </a:r>
            <a:r>
              <a:rPr lang="en-US" sz="2000" dirty="0" smtClean="0">
                <a:latin typeface="Comic Sans MS" charset="0"/>
              </a:rPr>
              <a:t>stimulus</a:t>
            </a:r>
            <a:endParaRPr lang="en-US" sz="2000" dirty="0">
              <a:latin typeface="Comic Sans MS" charset="0"/>
            </a:endParaRPr>
          </a:p>
        </p:txBody>
      </p:sp>
    </p:spTree>
    <p:extLst>
      <p:ext uri="{BB962C8B-B14F-4D97-AF65-F5344CB8AC3E}">
        <p14:creationId xmlns:p14="http://schemas.microsoft.com/office/powerpoint/2010/main" val="1194117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1143000"/>
          </a:xfrm>
        </p:spPr>
        <p:txBody>
          <a:bodyPr/>
          <a:lstStyle/>
          <a:p>
            <a:r>
              <a:rPr lang="en-US" b="1">
                <a:solidFill>
                  <a:srgbClr val="6224C2"/>
                </a:solidFill>
                <a:latin typeface="Arial" charset="0"/>
                <a:ea typeface="ＭＳ Ｐゴシック" charset="0"/>
                <a:cs typeface="ＭＳ Ｐゴシック" charset="0"/>
              </a:rPr>
              <a:t>Modeling the Random Error</a:t>
            </a:r>
          </a:p>
        </p:txBody>
      </p:sp>
      <p:sp>
        <p:nvSpPr>
          <p:cNvPr id="19458" name="Rectangle 3"/>
          <p:cNvSpPr>
            <a:spLocks noChangeArrowheads="1"/>
          </p:cNvSpPr>
          <p:nvPr/>
        </p:nvSpPr>
        <p:spPr bwMode="auto">
          <a:xfrm>
            <a:off x="152400" y="1600200"/>
            <a:ext cx="87630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Comic Sans MS" charset="0"/>
              </a:rPr>
              <a:t>Statistical models usually contain two parts: the </a:t>
            </a:r>
            <a:r>
              <a:rPr lang="en-US" sz="2000" b="1" dirty="0">
                <a:solidFill>
                  <a:schemeClr val="hlink"/>
                </a:solidFill>
                <a:latin typeface="Comic Sans MS" charset="0"/>
              </a:rPr>
              <a:t>fixed effects</a:t>
            </a:r>
            <a:r>
              <a:rPr lang="en-US" sz="2000" dirty="0">
                <a:latin typeface="Comic Sans MS" charset="0"/>
              </a:rPr>
              <a:t> and the </a:t>
            </a:r>
            <a:r>
              <a:rPr lang="en-US" sz="2000" b="1" dirty="0">
                <a:solidFill>
                  <a:srgbClr val="FF1029"/>
                </a:solidFill>
                <a:latin typeface="Comic Sans MS" charset="0"/>
              </a:rPr>
              <a:t>random error</a:t>
            </a:r>
            <a:r>
              <a:rPr lang="en-US" sz="2000" dirty="0">
                <a:latin typeface="Comic Sans MS" charset="0"/>
              </a:rPr>
              <a:t>. </a:t>
            </a:r>
          </a:p>
          <a:p>
            <a:endParaRPr lang="en-US" sz="2000" dirty="0">
              <a:latin typeface="Comic Sans MS" charset="0"/>
            </a:endParaRPr>
          </a:p>
          <a:p>
            <a:r>
              <a:rPr lang="en-US" sz="2000" b="1" dirty="0">
                <a:solidFill>
                  <a:schemeClr val="hlink"/>
                </a:solidFill>
                <a:latin typeface="Comic Sans MS" charset="0"/>
              </a:rPr>
              <a:t>The</a:t>
            </a:r>
            <a:r>
              <a:rPr lang="en-US" sz="2000" dirty="0">
                <a:latin typeface="Comic Sans MS" charset="0"/>
              </a:rPr>
              <a:t> </a:t>
            </a:r>
            <a:r>
              <a:rPr lang="en-US" sz="2000" b="1" dirty="0">
                <a:solidFill>
                  <a:schemeClr val="hlink"/>
                </a:solidFill>
                <a:latin typeface="Comic Sans MS" charset="0"/>
              </a:rPr>
              <a:t>fixed effects:</a:t>
            </a:r>
            <a:r>
              <a:rPr lang="en-US" sz="2000" dirty="0">
                <a:latin typeface="Comic Sans MS" charset="0"/>
              </a:rPr>
              <a:t> do not vary if the experiment is repeated; they capture the underlying scientific </a:t>
            </a:r>
            <a:r>
              <a:rPr lang="ja-JP" altLang="en-US" sz="2000" dirty="0">
                <a:latin typeface="Comic Sans MS" charset="0"/>
              </a:rPr>
              <a:t>‘</a:t>
            </a:r>
            <a:r>
              <a:rPr lang="en-US" altLang="ja-JP" sz="2000" dirty="0">
                <a:latin typeface="Comic Sans MS" charset="0"/>
              </a:rPr>
              <a:t>truth</a:t>
            </a:r>
            <a:r>
              <a:rPr lang="ja-JP" altLang="en-US" sz="2000" dirty="0">
                <a:latin typeface="Comic Sans MS" charset="0"/>
              </a:rPr>
              <a:t>’</a:t>
            </a:r>
            <a:r>
              <a:rPr lang="en-US" altLang="ja-JP" sz="2000" dirty="0">
                <a:latin typeface="Comic Sans MS" charset="0"/>
              </a:rPr>
              <a:t> that we hope to discover.</a:t>
            </a:r>
          </a:p>
          <a:p>
            <a:endParaRPr lang="en-US" sz="2000" dirty="0">
              <a:latin typeface="Comic Sans MS" charset="0"/>
            </a:endParaRPr>
          </a:p>
          <a:p>
            <a:r>
              <a:rPr lang="en-US" sz="2000" b="1" dirty="0">
                <a:solidFill>
                  <a:srgbClr val="FF1029"/>
                </a:solidFill>
                <a:latin typeface="Comic Sans MS" charset="0"/>
              </a:rPr>
              <a:t>The random error:</a:t>
            </a:r>
            <a:r>
              <a:rPr lang="en-US" sz="2000" dirty="0">
                <a:latin typeface="Comic Sans MS" charset="0"/>
              </a:rPr>
              <a:t> is the part left over that varies every time new data is obtained. </a:t>
            </a:r>
          </a:p>
          <a:p>
            <a:endParaRPr lang="en-US" sz="2000" dirty="0">
              <a:latin typeface="Comic Sans MS" charset="0"/>
            </a:endParaRPr>
          </a:p>
          <a:p>
            <a:r>
              <a:rPr lang="en-US" sz="2000" b="1" dirty="0">
                <a:solidFill>
                  <a:srgbClr val="6224C2"/>
                </a:solidFill>
                <a:latin typeface="Comic Sans MS" charset="0"/>
              </a:rPr>
              <a:t>Random error is important for two reasons:</a:t>
            </a:r>
            <a:r>
              <a:rPr lang="en-US" sz="2000" dirty="0">
                <a:latin typeface="Comic Sans MS" charset="0"/>
              </a:rPr>
              <a:t> </a:t>
            </a:r>
          </a:p>
          <a:p>
            <a:pPr lvl="1">
              <a:buFontTx/>
              <a:buChar char="•"/>
            </a:pPr>
            <a:r>
              <a:rPr lang="en-US" sz="2000" dirty="0">
                <a:latin typeface="Comic Sans MS" charset="0"/>
              </a:rPr>
              <a:t>it tells us how to best estimate the effect of the stimulus</a:t>
            </a:r>
          </a:p>
          <a:p>
            <a:pPr lvl="1">
              <a:buFontTx/>
              <a:buChar char="•"/>
            </a:pPr>
            <a:r>
              <a:rPr lang="en-US" sz="2000" dirty="0">
                <a:latin typeface="Comic Sans MS" charset="0"/>
              </a:rPr>
              <a:t>it gives us a way of assessing the error in the effect. This allows </a:t>
            </a:r>
            <a:endParaRPr lang="en-US" sz="2000" dirty="0" smtClean="0">
              <a:latin typeface="Comic Sans MS" charset="0"/>
            </a:endParaRPr>
          </a:p>
          <a:p>
            <a:pPr lvl="1"/>
            <a:r>
              <a:rPr lang="en-US" sz="2000" dirty="0" smtClean="0">
                <a:latin typeface="Comic Sans MS" charset="0"/>
              </a:rPr>
              <a:t>us </a:t>
            </a:r>
            <a:r>
              <a:rPr lang="en-US" sz="2000" dirty="0">
                <a:latin typeface="Comic Sans MS" charset="0"/>
              </a:rPr>
              <a:t>to compare the effect with its random error, and select those voxels where the effect is much larger than its random </a:t>
            </a:r>
            <a:r>
              <a:rPr lang="en-US" sz="2000" dirty="0" smtClean="0">
                <a:latin typeface="Comic Sans MS" charset="0"/>
              </a:rPr>
              <a:t>error</a:t>
            </a:r>
            <a:endParaRPr lang="en-US" sz="2000" dirty="0">
              <a:latin typeface="Comic Sans MS" charset="0"/>
            </a:endParaRPr>
          </a:p>
        </p:txBody>
      </p:sp>
    </p:spTree>
    <p:extLst>
      <p:ext uri="{BB962C8B-B14F-4D97-AF65-F5344CB8AC3E}">
        <p14:creationId xmlns:p14="http://schemas.microsoft.com/office/powerpoint/2010/main" val="2653438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8" name="Group 5"/>
          <p:cNvGrpSpPr>
            <a:grpSpLocks/>
          </p:cNvGrpSpPr>
          <p:nvPr/>
        </p:nvGrpSpPr>
        <p:grpSpPr bwMode="auto">
          <a:xfrm>
            <a:off x="250825" y="1917700"/>
            <a:ext cx="2232025" cy="2906713"/>
            <a:chOff x="158" y="1208"/>
            <a:chExt cx="1406" cy="1831"/>
          </a:xfrm>
        </p:grpSpPr>
        <p:sp>
          <p:nvSpPr>
            <p:cNvPr id="21566" name="Text Box 6"/>
            <p:cNvSpPr txBox="1">
              <a:spLocks noChangeArrowheads="1"/>
            </p:cNvSpPr>
            <p:nvPr/>
          </p:nvSpPr>
          <p:spPr bwMode="auto">
            <a:xfrm>
              <a:off x="340" y="2789"/>
              <a:ext cx="110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fMRI Signal</a:t>
              </a:r>
            </a:p>
          </p:txBody>
        </p:sp>
        <p:grpSp>
          <p:nvGrpSpPr>
            <p:cNvPr id="21567" name="Group 7"/>
            <p:cNvGrpSpPr>
              <a:grpSpLocks/>
            </p:cNvGrpSpPr>
            <p:nvPr/>
          </p:nvGrpSpPr>
          <p:grpSpPr bwMode="auto">
            <a:xfrm>
              <a:off x="158" y="1208"/>
              <a:ext cx="1406" cy="817"/>
              <a:chOff x="158" y="1570"/>
              <a:chExt cx="1406" cy="817"/>
            </a:xfrm>
          </p:grpSpPr>
          <p:pic>
            <p:nvPicPr>
              <p:cNvPr id="215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570"/>
                <a:ext cx="1406" cy="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69" name="Rectangle 9"/>
              <p:cNvSpPr>
                <a:spLocks noChangeArrowheads="1"/>
              </p:cNvSpPr>
              <p:nvPr/>
            </p:nvSpPr>
            <p:spPr bwMode="auto">
              <a:xfrm>
                <a:off x="317"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0" name="Rectangle 10"/>
              <p:cNvSpPr>
                <a:spLocks noChangeArrowheads="1"/>
              </p:cNvSpPr>
              <p:nvPr/>
            </p:nvSpPr>
            <p:spPr bwMode="auto">
              <a:xfrm>
                <a:off x="620"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1" name="Rectangle 11"/>
              <p:cNvSpPr>
                <a:spLocks noChangeArrowheads="1"/>
              </p:cNvSpPr>
              <p:nvPr/>
            </p:nvSpPr>
            <p:spPr bwMode="auto">
              <a:xfrm>
                <a:off x="922"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2" name="Rectangle 12"/>
              <p:cNvSpPr>
                <a:spLocks noChangeArrowheads="1"/>
              </p:cNvSpPr>
              <p:nvPr/>
            </p:nvSpPr>
            <p:spPr bwMode="auto">
              <a:xfrm>
                <a:off x="1225"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3" name="Rectangle 13"/>
              <p:cNvSpPr>
                <a:spLocks noChangeArrowheads="1"/>
              </p:cNvSpPr>
              <p:nvPr/>
            </p:nvSpPr>
            <p:spPr bwMode="auto">
              <a:xfrm>
                <a:off x="468"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4" name="Rectangle 14"/>
              <p:cNvSpPr>
                <a:spLocks noChangeArrowheads="1"/>
              </p:cNvSpPr>
              <p:nvPr/>
            </p:nvSpPr>
            <p:spPr bwMode="auto">
              <a:xfrm>
                <a:off x="771" y="1592"/>
                <a:ext cx="73"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5" name="Rectangle 15"/>
              <p:cNvSpPr>
                <a:spLocks noChangeArrowheads="1"/>
              </p:cNvSpPr>
              <p:nvPr/>
            </p:nvSpPr>
            <p:spPr bwMode="auto">
              <a:xfrm>
                <a:off x="1073"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6" name="Rectangle 16"/>
              <p:cNvSpPr>
                <a:spLocks noChangeArrowheads="1"/>
              </p:cNvSpPr>
              <p:nvPr/>
            </p:nvSpPr>
            <p:spPr bwMode="auto">
              <a:xfrm>
                <a:off x="1376"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grpSp>
      <p:sp>
        <p:nvSpPr>
          <p:cNvPr id="21511" name="Text Box 20"/>
          <p:cNvSpPr txBox="1">
            <a:spLocks noChangeArrowheads="1"/>
          </p:cNvSpPr>
          <p:nvPr/>
        </p:nvSpPr>
        <p:spPr bwMode="auto">
          <a:xfrm>
            <a:off x="684213" y="5149850"/>
            <a:ext cx="1439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600" i="1"/>
              <a:t>“</a:t>
            </a:r>
            <a:r>
              <a:rPr lang="en-US" altLang="ja-JP" sz="1600" i="1"/>
              <a:t>our data</a:t>
            </a:r>
            <a:r>
              <a:rPr lang="ja-JP" altLang="en-US" sz="1600" i="1"/>
              <a:t>”</a:t>
            </a:r>
            <a:endParaRPr lang="en-US" sz="1600" i="1"/>
          </a:p>
        </p:txBody>
      </p:sp>
      <p:sp>
        <p:nvSpPr>
          <p:cNvPr id="21514" name="Text Box 23"/>
          <p:cNvSpPr txBox="1">
            <a:spLocks noChangeArrowheads="1"/>
          </p:cNvSpPr>
          <p:nvPr/>
        </p:nvSpPr>
        <p:spPr bwMode="auto">
          <a:xfrm>
            <a:off x="2627313" y="22780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15" name="Text Box 24"/>
          <p:cNvSpPr txBox="1">
            <a:spLocks noChangeArrowheads="1"/>
          </p:cNvSpPr>
          <p:nvPr/>
        </p:nvSpPr>
        <p:spPr bwMode="auto">
          <a:xfrm>
            <a:off x="2627313" y="4365625"/>
            <a:ext cx="36036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37" name="Text Box 61"/>
          <p:cNvSpPr txBox="1">
            <a:spLocks noChangeArrowheads="1"/>
          </p:cNvSpPr>
          <p:nvPr/>
        </p:nvSpPr>
        <p:spPr bwMode="auto">
          <a:xfrm>
            <a:off x="2627313" y="50593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46" name="Rectangle 2"/>
          <p:cNvSpPr>
            <a:spLocks noGrp="1" noChangeArrowheads="1"/>
          </p:cNvSpPr>
          <p:nvPr>
            <p:ph type="title"/>
          </p:nvPr>
        </p:nvSpPr>
        <p:spPr>
          <a:xfrm>
            <a:off x="685800" y="-152400"/>
            <a:ext cx="7772400" cy="1143000"/>
          </a:xfrm>
        </p:spPr>
        <p:txBody>
          <a:bodyPr/>
          <a:lstStyle/>
          <a:p>
            <a:r>
              <a:rPr lang="en-US" b="1">
                <a:solidFill>
                  <a:srgbClr val="6224C2"/>
                </a:solidFill>
                <a:latin typeface="Arial" charset="0"/>
                <a:ea typeface="ＭＳ Ｐゴシック" charset="0"/>
                <a:cs typeface="ＭＳ Ｐゴシック" charset="0"/>
              </a:rPr>
              <a:t>Goodness of fit of the GLM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2768600"/>
            <a:ext cx="2292350"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89000"/>
            <a:ext cx="2273300" cy="137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508" name="Group 5"/>
          <p:cNvGrpSpPr>
            <a:grpSpLocks/>
          </p:cNvGrpSpPr>
          <p:nvPr/>
        </p:nvGrpSpPr>
        <p:grpSpPr bwMode="auto">
          <a:xfrm>
            <a:off x="250825" y="1917700"/>
            <a:ext cx="2232025" cy="2906713"/>
            <a:chOff x="158" y="1208"/>
            <a:chExt cx="1406" cy="1831"/>
          </a:xfrm>
        </p:grpSpPr>
        <p:sp>
          <p:nvSpPr>
            <p:cNvPr id="21566" name="Text Box 6"/>
            <p:cNvSpPr txBox="1">
              <a:spLocks noChangeArrowheads="1"/>
            </p:cNvSpPr>
            <p:nvPr/>
          </p:nvSpPr>
          <p:spPr bwMode="auto">
            <a:xfrm>
              <a:off x="340" y="2789"/>
              <a:ext cx="110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fMRI Signal</a:t>
              </a:r>
            </a:p>
          </p:txBody>
        </p:sp>
        <p:grpSp>
          <p:nvGrpSpPr>
            <p:cNvPr id="21567" name="Group 7"/>
            <p:cNvGrpSpPr>
              <a:grpSpLocks/>
            </p:cNvGrpSpPr>
            <p:nvPr/>
          </p:nvGrpSpPr>
          <p:grpSpPr bwMode="auto">
            <a:xfrm>
              <a:off x="158" y="1208"/>
              <a:ext cx="1406" cy="817"/>
              <a:chOff x="158" y="1570"/>
              <a:chExt cx="1406" cy="817"/>
            </a:xfrm>
          </p:grpSpPr>
          <p:pic>
            <p:nvPicPr>
              <p:cNvPr id="215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1570"/>
                <a:ext cx="1406" cy="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69" name="Rectangle 9"/>
              <p:cNvSpPr>
                <a:spLocks noChangeArrowheads="1"/>
              </p:cNvSpPr>
              <p:nvPr/>
            </p:nvSpPr>
            <p:spPr bwMode="auto">
              <a:xfrm>
                <a:off x="317"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0" name="Rectangle 10"/>
              <p:cNvSpPr>
                <a:spLocks noChangeArrowheads="1"/>
              </p:cNvSpPr>
              <p:nvPr/>
            </p:nvSpPr>
            <p:spPr bwMode="auto">
              <a:xfrm>
                <a:off x="620"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1" name="Rectangle 11"/>
              <p:cNvSpPr>
                <a:spLocks noChangeArrowheads="1"/>
              </p:cNvSpPr>
              <p:nvPr/>
            </p:nvSpPr>
            <p:spPr bwMode="auto">
              <a:xfrm>
                <a:off x="922"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2" name="Rectangle 12"/>
              <p:cNvSpPr>
                <a:spLocks noChangeArrowheads="1"/>
              </p:cNvSpPr>
              <p:nvPr/>
            </p:nvSpPr>
            <p:spPr bwMode="auto">
              <a:xfrm>
                <a:off x="1225"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3" name="Rectangle 13"/>
              <p:cNvSpPr>
                <a:spLocks noChangeArrowheads="1"/>
              </p:cNvSpPr>
              <p:nvPr/>
            </p:nvSpPr>
            <p:spPr bwMode="auto">
              <a:xfrm>
                <a:off x="468"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4" name="Rectangle 14"/>
              <p:cNvSpPr>
                <a:spLocks noChangeArrowheads="1"/>
              </p:cNvSpPr>
              <p:nvPr/>
            </p:nvSpPr>
            <p:spPr bwMode="auto">
              <a:xfrm>
                <a:off x="771" y="1592"/>
                <a:ext cx="73"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5" name="Rectangle 15"/>
              <p:cNvSpPr>
                <a:spLocks noChangeArrowheads="1"/>
              </p:cNvSpPr>
              <p:nvPr/>
            </p:nvSpPr>
            <p:spPr bwMode="auto">
              <a:xfrm>
                <a:off x="1073"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6" name="Rectangle 16"/>
              <p:cNvSpPr>
                <a:spLocks noChangeArrowheads="1"/>
              </p:cNvSpPr>
              <p:nvPr/>
            </p:nvSpPr>
            <p:spPr bwMode="auto">
              <a:xfrm>
                <a:off x="1376"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grpSp>
      <p:sp>
        <p:nvSpPr>
          <p:cNvPr id="21509" name="Text Box 17"/>
          <p:cNvSpPr txBox="1">
            <a:spLocks noChangeArrowheads="1"/>
          </p:cNvSpPr>
          <p:nvPr/>
        </p:nvSpPr>
        <p:spPr bwMode="auto">
          <a:xfrm>
            <a:off x="4341813" y="4876800"/>
            <a:ext cx="1296987"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600" i="1"/>
              <a:t>“</a:t>
            </a:r>
            <a:r>
              <a:rPr lang="en-US" altLang="ja-JP" sz="1600" i="1"/>
              <a:t>what we CAN explain</a:t>
            </a:r>
            <a:r>
              <a:rPr lang="ja-JP" altLang="en-US" sz="1600" i="1"/>
              <a:t>”</a:t>
            </a:r>
            <a:endParaRPr lang="en-US" sz="1600" i="1"/>
          </a:p>
        </p:txBody>
      </p:sp>
      <p:sp>
        <p:nvSpPr>
          <p:cNvPr id="21511" name="Text Box 20"/>
          <p:cNvSpPr txBox="1">
            <a:spLocks noChangeArrowheads="1"/>
          </p:cNvSpPr>
          <p:nvPr/>
        </p:nvSpPr>
        <p:spPr bwMode="auto">
          <a:xfrm>
            <a:off x="684213" y="5149850"/>
            <a:ext cx="1439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600" i="1"/>
              <a:t>“</a:t>
            </a:r>
            <a:r>
              <a:rPr lang="en-US" altLang="ja-JP" sz="1600" i="1"/>
              <a:t>our data</a:t>
            </a:r>
            <a:r>
              <a:rPr lang="ja-JP" altLang="en-US" sz="1600" i="1"/>
              <a:t>”</a:t>
            </a:r>
            <a:endParaRPr lang="en-US" sz="1600" i="1"/>
          </a:p>
        </p:txBody>
      </p:sp>
      <p:sp>
        <p:nvSpPr>
          <p:cNvPr id="21512" name="Text Box 21"/>
          <p:cNvSpPr txBox="1">
            <a:spLocks noChangeArrowheads="1"/>
          </p:cNvSpPr>
          <p:nvPr/>
        </p:nvSpPr>
        <p:spPr bwMode="auto">
          <a:xfrm>
            <a:off x="5486400" y="9144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sym typeface="Symbol" charset="0"/>
              </a:rPr>
              <a:t>when </a:t>
            </a:r>
            <a:r>
              <a:rPr lang="en-US" sz="1800" baseline="-25000"/>
              <a:t>1</a:t>
            </a:r>
            <a:r>
              <a:rPr lang="en-US" sz="1800"/>
              <a:t>=2</a:t>
            </a:r>
            <a:endParaRPr lang="en-US" sz="1800" baseline="-25000"/>
          </a:p>
        </p:txBody>
      </p:sp>
      <p:sp>
        <p:nvSpPr>
          <p:cNvPr id="21513" name="Text Box 22"/>
          <p:cNvSpPr txBox="1">
            <a:spLocks noChangeArrowheads="1"/>
          </p:cNvSpPr>
          <p:nvPr/>
        </p:nvSpPr>
        <p:spPr bwMode="auto">
          <a:xfrm>
            <a:off x="5410200" y="3733800"/>
            <a:ext cx="15065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sym typeface="Symbol" charset="0"/>
              </a:rPr>
              <a:t>when </a:t>
            </a:r>
            <a:r>
              <a:rPr lang="en-US" sz="1800" baseline="-25000"/>
              <a:t>2</a:t>
            </a:r>
            <a:r>
              <a:rPr lang="en-US" sz="1800"/>
              <a:t>=0.5</a:t>
            </a:r>
            <a:endParaRPr lang="en-US" sz="1800" baseline="-25000"/>
          </a:p>
        </p:txBody>
      </p:sp>
      <p:sp>
        <p:nvSpPr>
          <p:cNvPr id="21514" name="Text Box 23"/>
          <p:cNvSpPr txBox="1">
            <a:spLocks noChangeArrowheads="1"/>
          </p:cNvSpPr>
          <p:nvPr/>
        </p:nvSpPr>
        <p:spPr bwMode="auto">
          <a:xfrm>
            <a:off x="2627313" y="22780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15" name="Text Box 24"/>
          <p:cNvSpPr txBox="1">
            <a:spLocks noChangeArrowheads="1"/>
          </p:cNvSpPr>
          <p:nvPr/>
        </p:nvSpPr>
        <p:spPr bwMode="auto">
          <a:xfrm>
            <a:off x="2627313" y="4365625"/>
            <a:ext cx="36036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16" name="Text Box 25"/>
          <p:cNvSpPr txBox="1">
            <a:spLocks noChangeArrowheads="1"/>
          </p:cNvSpPr>
          <p:nvPr/>
        </p:nvSpPr>
        <p:spPr bwMode="auto">
          <a:xfrm>
            <a:off x="5364163" y="4427538"/>
            <a:ext cx="17399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Betas</a:t>
            </a:r>
          </a:p>
        </p:txBody>
      </p:sp>
      <p:sp>
        <p:nvSpPr>
          <p:cNvPr id="21517" name="Text Box 26"/>
          <p:cNvSpPr txBox="1">
            <a:spLocks noChangeArrowheads="1"/>
          </p:cNvSpPr>
          <p:nvPr/>
        </p:nvSpPr>
        <p:spPr bwMode="auto">
          <a:xfrm>
            <a:off x="5003800" y="4427538"/>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x</a:t>
            </a:r>
          </a:p>
        </p:txBody>
      </p:sp>
      <p:sp>
        <p:nvSpPr>
          <p:cNvPr id="21518" name="Text Box 27"/>
          <p:cNvSpPr txBox="1">
            <a:spLocks noChangeArrowheads="1"/>
          </p:cNvSpPr>
          <p:nvPr/>
        </p:nvSpPr>
        <p:spPr bwMode="auto">
          <a:xfrm>
            <a:off x="3203575" y="4427538"/>
            <a:ext cx="17399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smtClean="0"/>
              <a:t>predictors</a:t>
            </a:r>
            <a:endParaRPr lang="en-US" sz="2000" dirty="0"/>
          </a:p>
        </p:txBody>
      </p:sp>
      <p:sp>
        <p:nvSpPr>
          <p:cNvPr id="21519" name="Text Box 28"/>
          <p:cNvSpPr txBox="1">
            <a:spLocks noChangeArrowheads="1"/>
          </p:cNvSpPr>
          <p:nvPr/>
        </p:nvSpPr>
        <p:spPr bwMode="auto">
          <a:xfrm>
            <a:off x="4140200" y="2349500"/>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sp>
        <p:nvSpPr>
          <p:cNvPr id="21520" name="Rectangle 29"/>
          <p:cNvSpPr>
            <a:spLocks noChangeArrowheads="1"/>
          </p:cNvSpPr>
          <p:nvPr/>
        </p:nvSpPr>
        <p:spPr bwMode="auto">
          <a:xfrm>
            <a:off x="3443288"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1" name="Rectangle 30"/>
          <p:cNvSpPr>
            <a:spLocks noChangeArrowheads="1"/>
          </p:cNvSpPr>
          <p:nvPr/>
        </p:nvSpPr>
        <p:spPr bwMode="auto">
          <a:xfrm>
            <a:off x="3924300"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2" name="Rectangle 31"/>
          <p:cNvSpPr>
            <a:spLocks noChangeArrowheads="1"/>
          </p:cNvSpPr>
          <p:nvPr/>
        </p:nvSpPr>
        <p:spPr bwMode="auto">
          <a:xfrm>
            <a:off x="4403725"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3" name="Rectangle 32"/>
          <p:cNvSpPr>
            <a:spLocks noChangeArrowheads="1"/>
          </p:cNvSpPr>
          <p:nvPr/>
        </p:nvSpPr>
        <p:spPr bwMode="auto">
          <a:xfrm>
            <a:off x="4884738"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4" name="Rectangle 33"/>
          <p:cNvSpPr>
            <a:spLocks noChangeArrowheads="1"/>
          </p:cNvSpPr>
          <p:nvPr/>
        </p:nvSpPr>
        <p:spPr bwMode="auto">
          <a:xfrm>
            <a:off x="3683000"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5" name="Rectangle 34"/>
          <p:cNvSpPr>
            <a:spLocks noChangeArrowheads="1"/>
          </p:cNvSpPr>
          <p:nvPr/>
        </p:nvSpPr>
        <p:spPr bwMode="auto">
          <a:xfrm>
            <a:off x="4164013" y="2833688"/>
            <a:ext cx="115887"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6" name="Rectangle 35"/>
          <p:cNvSpPr>
            <a:spLocks noChangeArrowheads="1"/>
          </p:cNvSpPr>
          <p:nvPr/>
        </p:nvSpPr>
        <p:spPr bwMode="auto">
          <a:xfrm>
            <a:off x="4643438"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7" name="Rectangle 36"/>
          <p:cNvSpPr>
            <a:spLocks noChangeArrowheads="1"/>
          </p:cNvSpPr>
          <p:nvPr/>
        </p:nvSpPr>
        <p:spPr bwMode="auto">
          <a:xfrm>
            <a:off x="5124450"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8" name="Rectangle 37"/>
          <p:cNvSpPr>
            <a:spLocks noChangeArrowheads="1"/>
          </p:cNvSpPr>
          <p:nvPr/>
        </p:nvSpPr>
        <p:spPr bwMode="auto">
          <a:xfrm>
            <a:off x="3429000" y="965200"/>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9" name="Rectangle 38"/>
          <p:cNvSpPr>
            <a:spLocks noChangeArrowheads="1"/>
          </p:cNvSpPr>
          <p:nvPr/>
        </p:nvSpPr>
        <p:spPr bwMode="auto">
          <a:xfrm>
            <a:off x="3929063"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0" name="Rectangle 39"/>
          <p:cNvSpPr>
            <a:spLocks noChangeArrowheads="1"/>
          </p:cNvSpPr>
          <p:nvPr/>
        </p:nvSpPr>
        <p:spPr bwMode="auto">
          <a:xfrm>
            <a:off x="4408488"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1" name="Rectangle 40"/>
          <p:cNvSpPr>
            <a:spLocks noChangeArrowheads="1"/>
          </p:cNvSpPr>
          <p:nvPr/>
        </p:nvSpPr>
        <p:spPr bwMode="auto">
          <a:xfrm>
            <a:off x="4889500"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2" name="Rectangle 41"/>
          <p:cNvSpPr>
            <a:spLocks noChangeArrowheads="1"/>
          </p:cNvSpPr>
          <p:nvPr/>
        </p:nvSpPr>
        <p:spPr bwMode="auto">
          <a:xfrm>
            <a:off x="3687763"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3" name="Rectangle 42"/>
          <p:cNvSpPr>
            <a:spLocks noChangeArrowheads="1"/>
          </p:cNvSpPr>
          <p:nvPr/>
        </p:nvSpPr>
        <p:spPr bwMode="auto">
          <a:xfrm>
            <a:off x="4168775" y="962025"/>
            <a:ext cx="115888"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4" name="Rectangle 43"/>
          <p:cNvSpPr>
            <a:spLocks noChangeArrowheads="1"/>
          </p:cNvSpPr>
          <p:nvPr/>
        </p:nvSpPr>
        <p:spPr bwMode="auto">
          <a:xfrm>
            <a:off x="4648200"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5" name="Rectangle 44"/>
          <p:cNvSpPr>
            <a:spLocks noChangeArrowheads="1"/>
          </p:cNvSpPr>
          <p:nvPr/>
        </p:nvSpPr>
        <p:spPr bwMode="auto">
          <a:xfrm>
            <a:off x="5129213"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7" name="Text Box 61"/>
          <p:cNvSpPr txBox="1">
            <a:spLocks noChangeArrowheads="1"/>
          </p:cNvSpPr>
          <p:nvPr/>
        </p:nvSpPr>
        <p:spPr bwMode="auto">
          <a:xfrm>
            <a:off x="2627313" y="50593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40" name="Line 65"/>
          <p:cNvSpPr>
            <a:spLocks noChangeShapeType="1"/>
          </p:cNvSpPr>
          <p:nvPr/>
        </p:nvSpPr>
        <p:spPr bwMode="auto">
          <a:xfrm>
            <a:off x="3419475" y="5805488"/>
            <a:ext cx="31686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2" name="Line 67"/>
          <p:cNvSpPr>
            <a:spLocks noChangeShapeType="1"/>
          </p:cNvSpPr>
          <p:nvPr/>
        </p:nvSpPr>
        <p:spPr bwMode="auto">
          <a:xfrm rot="-5400000">
            <a:off x="3347243"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6" name="Rectangle 2"/>
          <p:cNvSpPr>
            <a:spLocks noGrp="1" noChangeArrowheads="1"/>
          </p:cNvSpPr>
          <p:nvPr>
            <p:ph type="title"/>
          </p:nvPr>
        </p:nvSpPr>
        <p:spPr>
          <a:xfrm>
            <a:off x="685800" y="-152400"/>
            <a:ext cx="7772400" cy="1143000"/>
          </a:xfrm>
        </p:spPr>
        <p:txBody>
          <a:bodyPr/>
          <a:lstStyle/>
          <a:p>
            <a:r>
              <a:rPr lang="en-US" b="1">
                <a:solidFill>
                  <a:srgbClr val="6224C2"/>
                </a:solidFill>
                <a:latin typeface="Arial" charset="0"/>
                <a:ea typeface="ＭＳ Ｐゴシック" charset="0"/>
                <a:cs typeface="ＭＳ Ｐゴシック" charset="0"/>
              </a:rPr>
              <a:t>Goodness of fit of the GLM</a:t>
            </a:r>
          </a:p>
        </p:txBody>
      </p:sp>
    </p:spTree>
    <p:extLst>
      <p:ext uri="{BB962C8B-B14F-4D97-AF65-F5344CB8AC3E}">
        <p14:creationId xmlns:p14="http://schemas.microsoft.com/office/powerpoint/2010/main" val="2854462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2768600"/>
            <a:ext cx="2292350"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89000"/>
            <a:ext cx="2273300" cy="137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508" name="Group 5"/>
          <p:cNvGrpSpPr>
            <a:grpSpLocks/>
          </p:cNvGrpSpPr>
          <p:nvPr/>
        </p:nvGrpSpPr>
        <p:grpSpPr bwMode="auto">
          <a:xfrm>
            <a:off x="250825" y="1917700"/>
            <a:ext cx="2232025" cy="2906713"/>
            <a:chOff x="158" y="1208"/>
            <a:chExt cx="1406" cy="1831"/>
          </a:xfrm>
        </p:grpSpPr>
        <p:sp>
          <p:nvSpPr>
            <p:cNvPr id="21566" name="Text Box 6"/>
            <p:cNvSpPr txBox="1">
              <a:spLocks noChangeArrowheads="1"/>
            </p:cNvSpPr>
            <p:nvPr/>
          </p:nvSpPr>
          <p:spPr bwMode="auto">
            <a:xfrm>
              <a:off x="340" y="2789"/>
              <a:ext cx="110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fMRI Signal</a:t>
              </a:r>
            </a:p>
          </p:txBody>
        </p:sp>
        <p:grpSp>
          <p:nvGrpSpPr>
            <p:cNvPr id="21567" name="Group 7"/>
            <p:cNvGrpSpPr>
              <a:grpSpLocks/>
            </p:cNvGrpSpPr>
            <p:nvPr/>
          </p:nvGrpSpPr>
          <p:grpSpPr bwMode="auto">
            <a:xfrm>
              <a:off x="158" y="1208"/>
              <a:ext cx="1406" cy="817"/>
              <a:chOff x="158" y="1570"/>
              <a:chExt cx="1406" cy="817"/>
            </a:xfrm>
          </p:grpSpPr>
          <p:pic>
            <p:nvPicPr>
              <p:cNvPr id="215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1570"/>
                <a:ext cx="1406" cy="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69" name="Rectangle 9"/>
              <p:cNvSpPr>
                <a:spLocks noChangeArrowheads="1"/>
              </p:cNvSpPr>
              <p:nvPr/>
            </p:nvSpPr>
            <p:spPr bwMode="auto">
              <a:xfrm>
                <a:off x="317"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0" name="Rectangle 10"/>
              <p:cNvSpPr>
                <a:spLocks noChangeArrowheads="1"/>
              </p:cNvSpPr>
              <p:nvPr/>
            </p:nvSpPr>
            <p:spPr bwMode="auto">
              <a:xfrm>
                <a:off x="620"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1" name="Rectangle 11"/>
              <p:cNvSpPr>
                <a:spLocks noChangeArrowheads="1"/>
              </p:cNvSpPr>
              <p:nvPr/>
            </p:nvSpPr>
            <p:spPr bwMode="auto">
              <a:xfrm>
                <a:off x="922"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2" name="Rectangle 12"/>
              <p:cNvSpPr>
                <a:spLocks noChangeArrowheads="1"/>
              </p:cNvSpPr>
              <p:nvPr/>
            </p:nvSpPr>
            <p:spPr bwMode="auto">
              <a:xfrm>
                <a:off x="1225"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3" name="Rectangle 13"/>
              <p:cNvSpPr>
                <a:spLocks noChangeArrowheads="1"/>
              </p:cNvSpPr>
              <p:nvPr/>
            </p:nvSpPr>
            <p:spPr bwMode="auto">
              <a:xfrm>
                <a:off x="468"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4" name="Rectangle 14"/>
              <p:cNvSpPr>
                <a:spLocks noChangeArrowheads="1"/>
              </p:cNvSpPr>
              <p:nvPr/>
            </p:nvSpPr>
            <p:spPr bwMode="auto">
              <a:xfrm>
                <a:off x="771" y="1592"/>
                <a:ext cx="73"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5" name="Rectangle 15"/>
              <p:cNvSpPr>
                <a:spLocks noChangeArrowheads="1"/>
              </p:cNvSpPr>
              <p:nvPr/>
            </p:nvSpPr>
            <p:spPr bwMode="auto">
              <a:xfrm>
                <a:off x="1073"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6" name="Rectangle 16"/>
              <p:cNvSpPr>
                <a:spLocks noChangeArrowheads="1"/>
              </p:cNvSpPr>
              <p:nvPr/>
            </p:nvSpPr>
            <p:spPr bwMode="auto">
              <a:xfrm>
                <a:off x="1376"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grpSp>
      <p:sp>
        <p:nvSpPr>
          <p:cNvPr id="21509" name="Text Box 17"/>
          <p:cNvSpPr txBox="1">
            <a:spLocks noChangeArrowheads="1"/>
          </p:cNvSpPr>
          <p:nvPr/>
        </p:nvSpPr>
        <p:spPr bwMode="auto">
          <a:xfrm>
            <a:off x="4341813" y="4876800"/>
            <a:ext cx="1296987"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600" i="1"/>
              <a:t>“</a:t>
            </a:r>
            <a:r>
              <a:rPr lang="en-US" altLang="ja-JP" sz="1600" i="1"/>
              <a:t>what we CAN explain</a:t>
            </a:r>
            <a:r>
              <a:rPr lang="ja-JP" altLang="en-US" sz="1600" i="1"/>
              <a:t>”</a:t>
            </a:r>
            <a:endParaRPr lang="en-US" sz="1600" i="1"/>
          </a:p>
        </p:txBody>
      </p:sp>
      <p:sp>
        <p:nvSpPr>
          <p:cNvPr id="21510" name="Text Box 18"/>
          <p:cNvSpPr txBox="1">
            <a:spLocks noChangeArrowheads="1"/>
          </p:cNvSpPr>
          <p:nvPr/>
        </p:nvSpPr>
        <p:spPr bwMode="auto">
          <a:xfrm>
            <a:off x="7378700" y="4906963"/>
            <a:ext cx="1081088"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600" i="1"/>
              <a:t>“</a:t>
            </a:r>
            <a:r>
              <a:rPr lang="en-US" altLang="ja-JP" sz="1600" i="1"/>
              <a:t>what we CANNOT explain</a:t>
            </a:r>
            <a:r>
              <a:rPr lang="ja-JP" altLang="en-US" sz="1600" i="1"/>
              <a:t>”</a:t>
            </a:r>
            <a:endParaRPr lang="en-US" sz="1600" i="1"/>
          </a:p>
        </p:txBody>
      </p:sp>
      <p:sp>
        <p:nvSpPr>
          <p:cNvPr id="21511" name="Text Box 20"/>
          <p:cNvSpPr txBox="1">
            <a:spLocks noChangeArrowheads="1"/>
          </p:cNvSpPr>
          <p:nvPr/>
        </p:nvSpPr>
        <p:spPr bwMode="auto">
          <a:xfrm>
            <a:off x="684213" y="5149850"/>
            <a:ext cx="1439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600" i="1"/>
              <a:t>“</a:t>
            </a:r>
            <a:r>
              <a:rPr lang="en-US" altLang="ja-JP" sz="1600" i="1"/>
              <a:t>our data</a:t>
            </a:r>
            <a:r>
              <a:rPr lang="ja-JP" altLang="en-US" sz="1600" i="1"/>
              <a:t>”</a:t>
            </a:r>
            <a:endParaRPr lang="en-US" sz="1600" i="1"/>
          </a:p>
        </p:txBody>
      </p:sp>
      <p:sp>
        <p:nvSpPr>
          <p:cNvPr id="21512" name="Text Box 21"/>
          <p:cNvSpPr txBox="1">
            <a:spLocks noChangeArrowheads="1"/>
          </p:cNvSpPr>
          <p:nvPr/>
        </p:nvSpPr>
        <p:spPr bwMode="auto">
          <a:xfrm>
            <a:off x="5486400" y="9144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sym typeface="Symbol" charset="0"/>
              </a:rPr>
              <a:t>when </a:t>
            </a:r>
            <a:r>
              <a:rPr lang="en-US" sz="1800" baseline="-25000"/>
              <a:t>1</a:t>
            </a:r>
            <a:r>
              <a:rPr lang="en-US" sz="1800"/>
              <a:t>=2</a:t>
            </a:r>
            <a:endParaRPr lang="en-US" sz="1800" baseline="-25000"/>
          </a:p>
        </p:txBody>
      </p:sp>
      <p:sp>
        <p:nvSpPr>
          <p:cNvPr id="21513" name="Text Box 22"/>
          <p:cNvSpPr txBox="1">
            <a:spLocks noChangeArrowheads="1"/>
          </p:cNvSpPr>
          <p:nvPr/>
        </p:nvSpPr>
        <p:spPr bwMode="auto">
          <a:xfrm>
            <a:off x="5410200" y="3733800"/>
            <a:ext cx="15065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sym typeface="Symbol" charset="0"/>
              </a:rPr>
              <a:t>when </a:t>
            </a:r>
            <a:r>
              <a:rPr lang="en-US" sz="1800" baseline="-25000"/>
              <a:t>2</a:t>
            </a:r>
            <a:r>
              <a:rPr lang="en-US" sz="1800"/>
              <a:t>=0.5</a:t>
            </a:r>
            <a:endParaRPr lang="en-US" sz="1800" baseline="-25000"/>
          </a:p>
        </p:txBody>
      </p:sp>
      <p:sp>
        <p:nvSpPr>
          <p:cNvPr id="21514" name="Text Box 23"/>
          <p:cNvSpPr txBox="1">
            <a:spLocks noChangeArrowheads="1"/>
          </p:cNvSpPr>
          <p:nvPr/>
        </p:nvSpPr>
        <p:spPr bwMode="auto">
          <a:xfrm>
            <a:off x="2627313" y="22780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15" name="Text Box 24"/>
          <p:cNvSpPr txBox="1">
            <a:spLocks noChangeArrowheads="1"/>
          </p:cNvSpPr>
          <p:nvPr/>
        </p:nvSpPr>
        <p:spPr bwMode="auto">
          <a:xfrm>
            <a:off x="2627313" y="4365625"/>
            <a:ext cx="36036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16" name="Text Box 25"/>
          <p:cNvSpPr txBox="1">
            <a:spLocks noChangeArrowheads="1"/>
          </p:cNvSpPr>
          <p:nvPr/>
        </p:nvSpPr>
        <p:spPr bwMode="auto">
          <a:xfrm>
            <a:off x="5364163" y="4427538"/>
            <a:ext cx="17399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Betas</a:t>
            </a:r>
          </a:p>
        </p:txBody>
      </p:sp>
      <p:sp>
        <p:nvSpPr>
          <p:cNvPr id="21517" name="Text Box 26"/>
          <p:cNvSpPr txBox="1">
            <a:spLocks noChangeArrowheads="1"/>
          </p:cNvSpPr>
          <p:nvPr/>
        </p:nvSpPr>
        <p:spPr bwMode="auto">
          <a:xfrm>
            <a:off x="5003800" y="4427538"/>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x</a:t>
            </a:r>
          </a:p>
        </p:txBody>
      </p:sp>
      <p:sp>
        <p:nvSpPr>
          <p:cNvPr id="21518" name="Text Box 27"/>
          <p:cNvSpPr txBox="1">
            <a:spLocks noChangeArrowheads="1"/>
          </p:cNvSpPr>
          <p:nvPr/>
        </p:nvSpPr>
        <p:spPr bwMode="auto">
          <a:xfrm>
            <a:off x="3203575" y="4427538"/>
            <a:ext cx="17399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smtClean="0"/>
              <a:t>predictors</a:t>
            </a:r>
            <a:endParaRPr lang="en-US" sz="2000" dirty="0"/>
          </a:p>
        </p:txBody>
      </p:sp>
      <p:sp>
        <p:nvSpPr>
          <p:cNvPr id="21519" name="Text Box 28"/>
          <p:cNvSpPr txBox="1">
            <a:spLocks noChangeArrowheads="1"/>
          </p:cNvSpPr>
          <p:nvPr/>
        </p:nvSpPr>
        <p:spPr bwMode="auto">
          <a:xfrm>
            <a:off x="4140200" y="2349500"/>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sp>
        <p:nvSpPr>
          <p:cNvPr id="21520" name="Rectangle 29"/>
          <p:cNvSpPr>
            <a:spLocks noChangeArrowheads="1"/>
          </p:cNvSpPr>
          <p:nvPr/>
        </p:nvSpPr>
        <p:spPr bwMode="auto">
          <a:xfrm>
            <a:off x="3443288"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1" name="Rectangle 30"/>
          <p:cNvSpPr>
            <a:spLocks noChangeArrowheads="1"/>
          </p:cNvSpPr>
          <p:nvPr/>
        </p:nvSpPr>
        <p:spPr bwMode="auto">
          <a:xfrm>
            <a:off x="3924300"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2" name="Rectangle 31"/>
          <p:cNvSpPr>
            <a:spLocks noChangeArrowheads="1"/>
          </p:cNvSpPr>
          <p:nvPr/>
        </p:nvSpPr>
        <p:spPr bwMode="auto">
          <a:xfrm>
            <a:off x="4403725"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3" name="Rectangle 32"/>
          <p:cNvSpPr>
            <a:spLocks noChangeArrowheads="1"/>
          </p:cNvSpPr>
          <p:nvPr/>
        </p:nvSpPr>
        <p:spPr bwMode="auto">
          <a:xfrm>
            <a:off x="4884738"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4" name="Rectangle 33"/>
          <p:cNvSpPr>
            <a:spLocks noChangeArrowheads="1"/>
          </p:cNvSpPr>
          <p:nvPr/>
        </p:nvSpPr>
        <p:spPr bwMode="auto">
          <a:xfrm>
            <a:off x="3683000"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5" name="Rectangle 34"/>
          <p:cNvSpPr>
            <a:spLocks noChangeArrowheads="1"/>
          </p:cNvSpPr>
          <p:nvPr/>
        </p:nvSpPr>
        <p:spPr bwMode="auto">
          <a:xfrm>
            <a:off x="4164013" y="2833688"/>
            <a:ext cx="115887"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6" name="Rectangle 35"/>
          <p:cNvSpPr>
            <a:spLocks noChangeArrowheads="1"/>
          </p:cNvSpPr>
          <p:nvPr/>
        </p:nvSpPr>
        <p:spPr bwMode="auto">
          <a:xfrm>
            <a:off x="4643438"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7" name="Rectangle 36"/>
          <p:cNvSpPr>
            <a:spLocks noChangeArrowheads="1"/>
          </p:cNvSpPr>
          <p:nvPr/>
        </p:nvSpPr>
        <p:spPr bwMode="auto">
          <a:xfrm>
            <a:off x="5124450"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8" name="Rectangle 37"/>
          <p:cNvSpPr>
            <a:spLocks noChangeArrowheads="1"/>
          </p:cNvSpPr>
          <p:nvPr/>
        </p:nvSpPr>
        <p:spPr bwMode="auto">
          <a:xfrm>
            <a:off x="3429000" y="965200"/>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9" name="Rectangle 38"/>
          <p:cNvSpPr>
            <a:spLocks noChangeArrowheads="1"/>
          </p:cNvSpPr>
          <p:nvPr/>
        </p:nvSpPr>
        <p:spPr bwMode="auto">
          <a:xfrm>
            <a:off x="3929063"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0" name="Rectangle 39"/>
          <p:cNvSpPr>
            <a:spLocks noChangeArrowheads="1"/>
          </p:cNvSpPr>
          <p:nvPr/>
        </p:nvSpPr>
        <p:spPr bwMode="auto">
          <a:xfrm>
            <a:off x="4408488"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1" name="Rectangle 40"/>
          <p:cNvSpPr>
            <a:spLocks noChangeArrowheads="1"/>
          </p:cNvSpPr>
          <p:nvPr/>
        </p:nvSpPr>
        <p:spPr bwMode="auto">
          <a:xfrm>
            <a:off x="4889500"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2" name="Rectangle 41"/>
          <p:cNvSpPr>
            <a:spLocks noChangeArrowheads="1"/>
          </p:cNvSpPr>
          <p:nvPr/>
        </p:nvSpPr>
        <p:spPr bwMode="auto">
          <a:xfrm>
            <a:off x="3687763"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3" name="Rectangle 42"/>
          <p:cNvSpPr>
            <a:spLocks noChangeArrowheads="1"/>
          </p:cNvSpPr>
          <p:nvPr/>
        </p:nvSpPr>
        <p:spPr bwMode="auto">
          <a:xfrm>
            <a:off x="4168775" y="962025"/>
            <a:ext cx="115888"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4" name="Rectangle 43"/>
          <p:cNvSpPr>
            <a:spLocks noChangeArrowheads="1"/>
          </p:cNvSpPr>
          <p:nvPr/>
        </p:nvSpPr>
        <p:spPr bwMode="auto">
          <a:xfrm>
            <a:off x="4648200"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5" name="Rectangle 44"/>
          <p:cNvSpPr>
            <a:spLocks noChangeArrowheads="1"/>
          </p:cNvSpPr>
          <p:nvPr/>
        </p:nvSpPr>
        <p:spPr bwMode="auto">
          <a:xfrm>
            <a:off x="5129213"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nvGrpSpPr>
          <p:cNvPr id="21536" name="Group 45"/>
          <p:cNvGrpSpPr>
            <a:grpSpLocks/>
          </p:cNvGrpSpPr>
          <p:nvPr/>
        </p:nvGrpSpPr>
        <p:grpSpPr bwMode="auto">
          <a:xfrm>
            <a:off x="6229350" y="1871663"/>
            <a:ext cx="2735263" cy="2952750"/>
            <a:chOff x="3924" y="1179"/>
            <a:chExt cx="1723" cy="1860"/>
          </a:xfrm>
        </p:grpSpPr>
        <p:sp>
          <p:nvSpPr>
            <p:cNvPr id="21551" name="Text Box 46"/>
            <p:cNvSpPr txBox="1">
              <a:spLocks noChangeArrowheads="1"/>
            </p:cNvSpPr>
            <p:nvPr/>
          </p:nvSpPr>
          <p:spPr bwMode="auto">
            <a:xfrm>
              <a:off x="4195" y="2788"/>
              <a:ext cx="22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grpSp>
          <p:nvGrpSpPr>
            <p:cNvPr id="21552" name="Group 47"/>
            <p:cNvGrpSpPr>
              <a:grpSpLocks/>
            </p:cNvGrpSpPr>
            <p:nvPr/>
          </p:nvGrpSpPr>
          <p:grpSpPr bwMode="auto">
            <a:xfrm>
              <a:off x="3924" y="1179"/>
              <a:ext cx="1723" cy="1860"/>
              <a:chOff x="3924" y="1179"/>
              <a:chExt cx="1723" cy="1860"/>
            </a:xfrm>
          </p:grpSpPr>
          <p:sp>
            <p:nvSpPr>
              <p:cNvPr id="21553" name="Text Box 48"/>
              <p:cNvSpPr txBox="1">
                <a:spLocks noChangeArrowheads="1"/>
              </p:cNvSpPr>
              <p:nvPr/>
            </p:nvSpPr>
            <p:spPr bwMode="auto">
              <a:xfrm>
                <a:off x="4559" y="2789"/>
                <a:ext cx="95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Residuals</a:t>
                </a:r>
              </a:p>
            </p:txBody>
          </p:sp>
          <p:grpSp>
            <p:nvGrpSpPr>
              <p:cNvPr id="21554" name="Group 49"/>
              <p:cNvGrpSpPr>
                <a:grpSpLocks/>
              </p:cNvGrpSpPr>
              <p:nvPr/>
            </p:nvGrpSpPr>
            <p:grpSpPr bwMode="auto">
              <a:xfrm>
                <a:off x="3924" y="1179"/>
                <a:ext cx="1723" cy="786"/>
                <a:chOff x="3924" y="1179"/>
                <a:chExt cx="1723" cy="786"/>
              </a:xfrm>
            </p:grpSpPr>
            <p:sp>
              <p:nvSpPr>
                <p:cNvPr id="21555" name="Text Box 50"/>
                <p:cNvSpPr txBox="1">
                  <a:spLocks noChangeArrowheads="1"/>
                </p:cNvSpPr>
                <p:nvPr/>
              </p:nvSpPr>
              <p:spPr bwMode="auto">
                <a:xfrm>
                  <a:off x="3924" y="1480"/>
                  <a:ext cx="22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grpSp>
              <p:nvGrpSpPr>
                <p:cNvPr id="21556" name="Group 51"/>
                <p:cNvGrpSpPr>
                  <a:grpSpLocks/>
                </p:cNvGrpSpPr>
                <p:nvPr/>
              </p:nvGrpSpPr>
              <p:grpSpPr bwMode="auto">
                <a:xfrm>
                  <a:off x="4287" y="1179"/>
                  <a:ext cx="1360" cy="786"/>
                  <a:chOff x="4099" y="1541"/>
                  <a:chExt cx="1360" cy="786"/>
                </a:xfrm>
              </p:grpSpPr>
              <p:pic>
                <p:nvPicPr>
                  <p:cNvPr id="21557"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9" y="1541"/>
                    <a:ext cx="1360" cy="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58" name="Rectangle 53"/>
                  <p:cNvSpPr>
                    <a:spLocks noChangeArrowheads="1"/>
                  </p:cNvSpPr>
                  <p:nvPr/>
                </p:nvSpPr>
                <p:spPr bwMode="auto">
                  <a:xfrm>
                    <a:off x="4225"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59" name="Rectangle 54"/>
                  <p:cNvSpPr>
                    <a:spLocks noChangeArrowheads="1"/>
                  </p:cNvSpPr>
                  <p:nvPr/>
                </p:nvSpPr>
                <p:spPr bwMode="auto">
                  <a:xfrm>
                    <a:off x="4528"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0" name="Rectangle 55"/>
                  <p:cNvSpPr>
                    <a:spLocks noChangeArrowheads="1"/>
                  </p:cNvSpPr>
                  <p:nvPr/>
                </p:nvSpPr>
                <p:spPr bwMode="auto">
                  <a:xfrm>
                    <a:off x="4830"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1" name="Rectangle 56"/>
                  <p:cNvSpPr>
                    <a:spLocks noChangeArrowheads="1"/>
                  </p:cNvSpPr>
                  <p:nvPr/>
                </p:nvSpPr>
                <p:spPr bwMode="auto">
                  <a:xfrm>
                    <a:off x="5133"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2" name="Rectangle 57"/>
                  <p:cNvSpPr>
                    <a:spLocks noChangeArrowheads="1"/>
                  </p:cNvSpPr>
                  <p:nvPr/>
                </p:nvSpPr>
                <p:spPr bwMode="auto">
                  <a:xfrm>
                    <a:off x="4376" y="157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3" name="Rectangle 58"/>
                  <p:cNvSpPr>
                    <a:spLocks noChangeArrowheads="1"/>
                  </p:cNvSpPr>
                  <p:nvPr/>
                </p:nvSpPr>
                <p:spPr bwMode="auto">
                  <a:xfrm>
                    <a:off x="4679" y="1572"/>
                    <a:ext cx="73"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4" name="Rectangle 59"/>
                  <p:cNvSpPr>
                    <a:spLocks noChangeArrowheads="1"/>
                  </p:cNvSpPr>
                  <p:nvPr/>
                </p:nvSpPr>
                <p:spPr bwMode="auto">
                  <a:xfrm>
                    <a:off x="4981" y="157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5" name="Rectangle 60"/>
                  <p:cNvSpPr>
                    <a:spLocks noChangeArrowheads="1"/>
                  </p:cNvSpPr>
                  <p:nvPr/>
                </p:nvSpPr>
                <p:spPr bwMode="auto">
                  <a:xfrm>
                    <a:off x="5284" y="157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grpSp>
        </p:grpSp>
      </p:grpSp>
      <p:sp>
        <p:nvSpPr>
          <p:cNvPr id="21537" name="Text Box 61"/>
          <p:cNvSpPr txBox="1">
            <a:spLocks noChangeArrowheads="1"/>
          </p:cNvSpPr>
          <p:nvPr/>
        </p:nvSpPr>
        <p:spPr bwMode="auto">
          <a:xfrm>
            <a:off x="2627313" y="50593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38" name="Text Box 62"/>
          <p:cNvSpPr txBox="1">
            <a:spLocks noChangeArrowheads="1"/>
          </p:cNvSpPr>
          <p:nvPr/>
        </p:nvSpPr>
        <p:spPr bwMode="auto">
          <a:xfrm>
            <a:off x="6661150" y="5119688"/>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sp>
        <p:nvSpPr>
          <p:cNvPr id="21540" name="Line 65"/>
          <p:cNvSpPr>
            <a:spLocks noChangeShapeType="1"/>
          </p:cNvSpPr>
          <p:nvPr/>
        </p:nvSpPr>
        <p:spPr bwMode="auto">
          <a:xfrm>
            <a:off x="3419475" y="5805488"/>
            <a:ext cx="31686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1" name="Line 66"/>
          <p:cNvSpPr>
            <a:spLocks noChangeShapeType="1"/>
          </p:cNvSpPr>
          <p:nvPr/>
        </p:nvSpPr>
        <p:spPr bwMode="auto">
          <a:xfrm>
            <a:off x="7235825" y="5805488"/>
            <a:ext cx="12969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2" name="Line 67"/>
          <p:cNvSpPr>
            <a:spLocks noChangeShapeType="1"/>
          </p:cNvSpPr>
          <p:nvPr/>
        </p:nvSpPr>
        <p:spPr bwMode="auto">
          <a:xfrm rot="-5400000">
            <a:off x="3347243"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3" name="Line 68"/>
          <p:cNvSpPr>
            <a:spLocks noChangeShapeType="1"/>
          </p:cNvSpPr>
          <p:nvPr/>
        </p:nvSpPr>
        <p:spPr bwMode="auto">
          <a:xfrm rot="-5400000">
            <a:off x="6515893"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4" name="Line 69"/>
          <p:cNvSpPr>
            <a:spLocks noChangeShapeType="1"/>
          </p:cNvSpPr>
          <p:nvPr/>
        </p:nvSpPr>
        <p:spPr bwMode="auto">
          <a:xfrm rot="-5400000">
            <a:off x="7163593"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5" name="Line 70"/>
          <p:cNvSpPr>
            <a:spLocks noChangeShapeType="1"/>
          </p:cNvSpPr>
          <p:nvPr/>
        </p:nvSpPr>
        <p:spPr bwMode="auto">
          <a:xfrm rot="-5400000">
            <a:off x="8460581"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6" name="Rectangle 2"/>
          <p:cNvSpPr>
            <a:spLocks noGrp="1" noChangeArrowheads="1"/>
          </p:cNvSpPr>
          <p:nvPr>
            <p:ph type="title"/>
          </p:nvPr>
        </p:nvSpPr>
        <p:spPr>
          <a:xfrm>
            <a:off x="685800" y="-152400"/>
            <a:ext cx="7772400" cy="1143000"/>
          </a:xfrm>
        </p:spPr>
        <p:txBody>
          <a:bodyPr/>
          <a:lstStyle/>
          <a:p>
            <a:r>
              <a:rPr lang="en-US" b="1">
                <a:solidFill>
                  <a:srgbClr val="6224C2"/>
                </a:solidFill>
                <a:latin typeface="Arial" charset="0"/>
                <a:ea typeface="ＭＳ Ｐゴシック" charset="0"/>
                <a:cs typeface="ＭＳ Ｐゴシック" charset="0"/>
              </a:rPr>
              <a:t>Goodness of fit of the GLM</a:t>
            </a:r>
          </a:p>
        </p:txBody>
      </p:sp>
    </p:spTree>
    <p:extLst>
      <p:ext uri="{BB962C8B-B14F-4D97-AF65-F5344CB8AC3E}">
        <p14:creationId xmlns:p14="http://schemas.microsoft.com/office/powerpoint/2010/main" val="347721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4"/>
          <p:cNvSpPr>
            <a:spLocks noChangeArrowheads="1"/>
          </p:cNvSpPr>
          <p:nvPr/>
        </p:nvSpPr>
        <p:spPr bwMode="auto">
          <a:xfrm>
            <a:off x="228600" y="5943600"/>
            <a:ext cx="3581400" cy="838200"/>
          </a:xfrm>
          <a:prstGeom prst="rect">
            <a:avLst/>
          </a:prstGeom>
          <a:solidFill>
            <a:schemeClr val="accent1"/>
          </a:solidFill>
          <a:ln>
            <a:noFill/>
          </a:ln>
          <a:extLst>
            <a:ext uri="{91240B29-F687-4f45-9708-019B960494DF}">
              <a14:hiddenLine xmlns="" xmlns:a14="http://schemas.microsoft.com/office/drawing/2010/main" w="15875">
                <a:solidFill>
                  <a:srgbClr val="000000"/>
                </a:solidFill>
                <a:round/>
                <a:headEnd/>
                <a:tailEnd/>
              </a14:hiddenLine>
            </a:ext>
          </a:extLst>
        </p:spPr>
        <p:txBody>
          <a:bodyPr/>
          <a:lstStyle/>
          <a:p>
            <a:endParaRPr lang="en-US"/>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2768600"/>
            <a:ext cx="2292350"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89000"/>
            <a:ext cx="2273300" cy="137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508" name="Group 5"/>
          <p:cNvGrpSpPr>
            <a:grpSpLocks/>
          </p:cNvGrpSpPr>
          <p:nvPr/>
        </p:nvGrpSpPr>
        <p:grpSpPr bwMode="auto">
          <a:xfrm>
            <a:off x="250825" y="1917700"/>
            <a:ext cx="2232025" cy="2906713"/>
            <a:chOff x="158" y="1208"/>
            <a:chExt cx="1406" cy="1831"/>
          </a:xfrm>
        </p:grpSpPr>
        <p:sp>
          <p:nvSpPr>
            <p:cNvPr id="21566" name="Text Box 6"/>
            <p:cNvSpPr txBox="1">
              <a:spLocks noChangeArrowheads="1"/>
            </p:cNvSpPr>
            <p:nvPr/>
          </p:nvSpPr>
          <p:spPr bwMode="auto">
            <a:xfrm>
              <a:off x="340" y="2789"/>
              <a:ext cx="110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fMRI Signal</a:t>
              </a:r>
            </a:p>
          </p:txBody>
        </p:sp>
        <p:grpSp>
          <p:nvGrpSpPr>
            <p:cNvPr id="21567" name="Group 7"/>
            <p:cNvGrpSpPr>
              <a:grpSpLocks/>
            </p:cNvGrpSpPr>
            <p:nvPr/>
          </p:nvGrpSpPr>
          <p:grpSpPr bwMode="auto">
            <a:xfrm>
              <a:off x="158" y="1208"/>
              <a:ext cx="1406" cy="817"/>
              <a:chOff x="158" y="1570"/>
              <a:chExt cx="1406" cy="817"/>
            </a:xfrm>
          </p:grpSpPr>
          <p:pic>
            <p:nvPicPr>
              <p:cNvPr id="215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1570"/>
                <a:ext cx="1406" cy="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69" name="Rectangle 9"/>
              <p:cNvSpPr>
                <a:spLocks noChangeArrowheads="1"/>
              </p:cNvSpPr>
              <p:nvPr/>
            </p:nvSpPr>
            <p:spPr bwMode="auto">
              <a:xfrm>
                <a:off x="317"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0" name="Rectangle 10"/>
              <p:cNvSpPr>
                <a:spLocks noChangeArrowheads="1"/>
              </p:cNvSpPr>
              <p:nvPr/>
            </p:nvSpPr>
            <p:spPr bwMode="auto">
              <a:xfrm>
                <a:off x="620"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1" name="Rectangle 11"/>
              <p:cNvSpPr>
                <a:spLocks noChangeArrowheads="1"/>
              </p:cNvSpPr>
              <p:nvPr/>
            </p:nvSpPr>
            <p:spPr bwMode="auto">
              <a:xfrm>
                <a:off x="922"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2" name="Rectangle 12"/>
              <p:cNvSpPr>
                <a:spLocks noChangeArrowheads="1"/>
              </p:cNvSpPr>
              <p:nvPr/>
            </p:nvSpPr>
            <p:spPr bwMode="auto">
              <a:xfrm>
                <a:off x="1225" y="159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3" name="Rectangle 13"/>
              <p:cNvSpPr>
                <a:spLocks noChangeArrowheads="1"/>
              </p:cNvSpPr>
              <p:nvPr/>
            </p:nvSpPr>
            <p:spPr bwMode="auto">
              <a:xfrm>
                <a:off x="468"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4" name="Rectangle 14"/>
              <p:cNvSpPr>
                <a:spLocks noChangeArrowheads="1"/>
              </p:cNvSpPr>
              <p:nvPr/>
            </p:nvSpPr>
            <p:spPr bwMode="auto">
              <a:xfrm>
                <a:off x="771" y="1592"/>
                <a:ext cx="73"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5" name="Rectangle 15"/>
              <p:cNvSpPr>
                <a:spLocks noChangeArrowheads="1"/>
              </p:cNvSpPr>
              <p:nvPr/>
            </p:nvSpPr>
            <p:spPr bwMode="auto">
              <a:xfrm>
                <a:off x="1073"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76" name="Rectangle 16"/>
              <p:cNvSpPr>
                <a:spLocks noChangeArrowheads="1"/>
              </p:cNvSpPr>
              <p:nvPr/>
            </p:nvSpPr>
            <p:spPr bwMode="auto">
              <a:xfrm>
                <a:off x="1376" y="159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grpSp>
      <p:sp>
        <p:nvSpPr>
          <p:cNvPr id="21509" name="Text Box 17"/>
          <p:cNvSpPr txBox="1">
            <a:spLocks noChangeArrowheads="1"/>
          </p:cNvSpPr>
          <p:nvPr/>
        </p:nvSpPr>
        <p:spPr bwMode="auto">
          <a:xfrm>
            <a:off x="4341813" y="4876800"/>
            <a:ext cx="1296987"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600" i="1"/>
              <a:t>“</a:t>
            </a:r>
            <a:r>
              <a:rPr lang="en-US" altLang="ja-JP" sz="1600" i="1"/>
              <a:t>what we CAN explain</a:t>
            </a:r>
            <a:r>
              <a:rPr lang="ja-JP" altLang="en-US" sz="1600" i="1"/>
              <a:t>”</a:t>
            </a:r>
            <a:endParaRPr lang="en-US" sz="1600" i="1"/>
          </a:p>
        </p:txBody>
      </p:sp>
      <p:sp>
        <p:nvSpPr>
          <p:cNvPr id="21510" name="Text Box 18"/>
          <p:cNvSpPr txBox="1">
            <a:spLocks noChangeArrowheads="1"/>
          </p:cNvSpPr>
          <p:nvPr/>
        </p:nvSpPr>
        <p:spPr bwMode="auto">
          <a:xfrm>
            <a:off x="7378700" y="4906963"/>
            <a:ext cx="1081088"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600" i="1"/>
              <a:t>“</a:t>
            </a:r>
            <a:r>
              <a:rPr lang="en-US" altLang="ja-JP" sz="1600" i="1"/>
              <a:t>what we CANNOT explain</a:t>
            </a:r>
            <a:r>
              <a:rPr lang="ja-JP" altLang="en-US" sz="1600" i="1"/>
              <a:t>”</a:t>
            </a:r>
            <a:endParaRPr lang="en-US" sz="1600" i="1"/>
          </a:p>
        </p:txBody>
      </p:sp>
      <p:sp>
        <p:nvSpPr>
          <p:cNvPr id="21511" name="Text Box 20"/>
          <p:cNvSpPr txBox="1">
            <a:spLocks noChangeArrowheads="1"/>
          </p:cNvSpPr>
          <p:nvPr/>
        </p:nvSpPr>
        <p:spPr bwMode="auto">
          <a:xfrm>
            <a:off x="684213" y="5149850"/>
            <a:ext cx="1439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600" i="1"/>
              <a:t>“</a:t>
            </a:r>
            <a:r>
              <a:rPr lang="en-US" altLang="ja-JP" sz="1600" i="1"/>
              <a:t>our data</a:t>
            </a:r>
            <a:r>
              <a:rPr lang="ja-JP" altLang="en-US" sz="1600" i="1"/>
              <a:t>”</a:t>
            </a:r>
            <a:endParaRPr lang="en-US" sz="1600" i="1"/>
          </a:p>
        </p:txBody>
      </p:sp>
      <p:sp>
        <p:nvSpPr>
          <p:cNvPr id="21512" name="Text Box 21"/>
          <p:cNvSpPr txBox="1">
            <a:spLocks noChangeArrowheads="1"/>
          </p:cNvSpPr>
          <p:nvPr/>
        </p:nvSpPr>
        <p:spPr bwMode="auto">
          <a:xfrm>
            <a:off x="5486400" y="9144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sym typeface="Symbol" charset="0"/>
              </a:rPr>
              <a:t>when </a:t>
            </a:r>
            <a:r>
              <a:rPr lang="en-US" sz="1800" baseline="-25000"/>
              <a:t>1</a:t>
            </a:r>
            <a:r>
              <a:rPr lang="en-US" sz="1800"/>
              <a:t>=2</a:t>
            </a:r>
            <a:endParaRPr lang="en-US" sz="1800" baseline="-25000"/>
          </a:p>
        </p:txBody>
      </p:sp>
      <p:sp>
        <p:nvSpPr>
          <p:cNvPr id="21513" name="Text Box 22"/>
          <p:cNvSpPr txBox="1">
            <a:spLocks noChangeArrowheads="1"/>
          </p:cNvSpPr>
          <p:nvPr/>
        </p:nvSpPr>
        <p:spPr bwMode="auto">
          <a:xfrm>
            <a:off x="5410200" y="3733800"/>
            <a:ext cx="15065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sym typeface="Symbol" charset="0"/>
              </a:rPr>
              <a:t>when </a:t>
            </a:r>
            <a:r>
              <a:rPr lang="en-US" sz="1800" baseline="-25000"/>
              <a:t>2</a:t>
            </a:r>
            <a:r>
              <a:rPr lang="en-US" sz="1800"/>
              <a:t>=0.5</a:t>
            </a:r>
            <a:endParaRPr lang="en-US" sz="1800" baseline="-25000"/>
          </a:p>
        </p:txBody>
      </p:sp>
      <p:sp>
        <p:nvSpPr>
          <p:cNvPr id="21514" name="Text Box 23"/>
          <p:cNvSpPr txBox="1">
            <a:spLocks noChangeArrowheads="1"/>
          </p:cNvSpPr>
          <p:nvPr/>
        </p:nvSpPr>
        <p:spPr bwMode="auto">
          <a:xfrm>
            <a:off x="2627313" y="22780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15" name="Text Box 24"/>
          <p:cNvSpPr txBox="1">
            <a:spLocks noChangeArrowheads="1"/>
          </p:cNvSpPr>
          <p:nvPr/>
        </p:nvSpPr>
        <p:spPr bwMode="auto">
          <a:xfrm>
            <a:off x="2627313" y="4365625"/>
            <a:ext cx="36036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16" name="Text Box 25"/>
          <p:cNvSpPr txBox="1">
            <a:spLocks noChangeArrowheads="1"/>
          </p:cNvSpPr>
          <p:nvPr/>
        </p:nvSpPr>
        <p:spPr bwMode="auto">
          <a:xfrm>
            <a:off x="5364163" y="4427538"/>
            <a:ext cx="17399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Betas</a:t>
            </a:r>
          </a:p>
        </p:txBody>
      </p:sp>
      <p:sp>
        <p:nvSpPr>
          <p:cNvPr id="21517" name="Text Box 26"/>
          <p:cNvSpPr txBox="1">
            <a:spLocks noChangeArrowheads="1"/>
          </p:cNvSpPr>
          <p:nvPr/>
        </p:nvSpPr>
        <p:spPr bwMode="auto">
          <a:xfrm>
            <a:off x="5003800" y="4427538"/>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x</a:t>
            </a:r>
          </a:p>
        </p:txBody>
      </p:sp>
      <p:sp>
        <p:nvSpPr>
          <p:cNvPr id="21518" name="Text Box 27"/>
          <p:cNvSpPr txBox="1">
            <a:spLocks noChangeArrowheads="1"/>
          </p:cNvSpPr>
          <p:nvPr/>
        </p:nvSpPr>
        <p:spPr bwMode="auto">
          <a:xfrm>
            <a:off x="3203575" y="4427538"/>
            <a:ext cx="17399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smtClean="0"/>
              <a:t>predictors</a:t>
            </a:r>
            <a:endParaRPr lang="en-US" sz="2000" dirty="0"/>
          </a:p>
        </p:txBody>
      </p:sp>
      <p:sp>
        <p:nvSpPr>
          <p:cNvPr id="21519" name="Text Box 28"/>
          <p:cNvSpPr txBox="1">
            <a:spLocks noChangeArrowheads="1"/>
          </p:cNvSpPr>
          <p:nvPr/>
        </p:nvSpPr>
        <p:spPr bwMode="auto">
          <a:xfrm>
            <a:off x="4140200" y="2349500"/>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sp>
        <p:nvSpPr>
          <p:cNvPr id="21520" name="Rectangle 29"/>
          <p:cNvSpPr>
            <a:spLocks noChangeArrowheads="1"/>
          </p:cNvSpPr>
          <p:nvPr/>
        </p:nvSpPr>
        <p:spPr bwMode="auto">
          <a:xfrm>
            <a:off x="3443288"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1" name="Rectangle 30"/>
          <p:cNvSpPr>
            <a:spLocks noChangeArrowheads="1"/>
          </p:cNvSpPr>
          <p:nvPr/>
        </p:nvSpPr>
        <p:spPr bwMode="auto">
          <a:xfrm>
            <a:off x="3924300"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2" name="Rectangle 31"/>
          <p:cNvSpPr>
            <a:spLocks noChangeArrowheads="1"/>
          </p:cNvSpPr>
          <p:nvPr/>
        </p:nvSpPr>
        <p:spPr bwMode="auto">
          <a:xfrm>
            <a:off x="4403725"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3" name="Rectangle 32"/>
          <p:cNvSpPr>
            <a:spLocks noChangeArrowheads="1"/>
          </p:cNvSpPr>
          <p:nvPr/>
        </p:nvSpPr>
        <p:spPr bwMode="auto">
          <a:xfrm>
            <a:off x="4884738" y="2833688"/>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4" name="Rectangle 33"/>
          <p:cNvSpPr>
            <a:spLocks noChangeArrowheads="1"/>
          </p:cNvSpPr>
          <p:nvPr/>
        </p:nvSpPr>
        <p:spPr bwMode="auto">
          <a:xfrm>
            <a:off x="3683000"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5" name="Rectangle 34"/>
          <p:cNvSpPr>
            <a:spLocks noChangeArrowheads="1"/>
          </p:cNvSpPr>
          <p:nvPr/>
        </p:nvSpPr>
        <p:spPr bwMode="auto">
          <a:xfrm>
            <a:off x="4164013" y="2833688"/>
            <a:ext cx="115887"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6" name="Rectangle 35"/>
          <p:cNvSpPr>
            <a:spLocks noChangeArrowheads="1"/>
          </p:cNvSpPr>
          <p:nvPr/>
        </p:nvSpPr>
        <p:spPr bwMode="auto">
          <a:xfrm>
            <a:off x="4643438"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7" name="Rectangle 36"/>
          <p:cNvSpPr>
            <a:spLocks noChangeArrowheads="1"/>
          </p:cNvSpPr>
          <p:nvPr/>
        </p:nvSpPr>
        <p:spPr bwMode="auto">
          <a:xfrm>
            <a:off x="5124450" y="2833688"/>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8" name="Rectangle 37"/>
          <p:cNvSpPr>
            <a:spLocks noChangeArrowheads="1"/>
          </p:cNvSpPr>
          <p:nvPr/>
        </p:nvSpPr>
        <p:spPr bwMode="auto">
          <a:xfrm>
            <a:off x="3429000" y="965200"/>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29" name="Rectangle 38"/>
          <p:cNvSpPr>
            <a:spLocks noChangeArrowheads="1"/>
          </p:cNvSpPr>
          <p:nvPr/>
        </p:nvSpPr>
        <p:spPr bwMode="auto">
          <a:xfrm>
            <a:off x="3929063"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0" name="Rectangle 39"/>
          <p:cNvSpPr>
            <a:spLocks noChangeArrowheads="1"/>
          </p:cNvSpPr>
          <p:nvPr/>
        </p:nvSpPr>
        <p:spPr bwMode="auto">
          <a:xfrm>
            <a:off x="4408488"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1" name="Rectangle 40"/>
          <p:cNvSpPr>
            <a:spLocks noChangeArrowheads="1"/>
          </p:cNvSpPr>
          <p:nvPr/>
        </p:nvSpPr>
        <p:spPr bwMode="auto">
          <a:xfrm>
            <a:off x="4889500" y="962025"/>
            <a:ext cx="117475" cy="1117600"/>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2" name="Rectangle 41"/>
          <p:cNvSpPr>
            <a:spLocks noChangeArrowheads="1"/>
          </p:cNvSpPr>
          <p:nvPr/>
        </p:nvSpPr>
        <p:spPr bwMode="auto">
          <a:xfrm>
            <a:off x="3687763"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3" name="Rectangle 42"/>
          <p:cNvSpPr>
            <a:spLocks noChangeArrowheads="1"/>
          </p:cNvSpPr>
          <p:nvPr/>
        </p:nvSpPr>
        <p:spPr bwMode="auto">
          <a:xfrm>
            <a:off x="4168775" y="962025"/>
            <a:ext cx="115888"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4" name="Rectangle 43"/>
          <p:cNvSpPr>
            <a:spLocks noChangeArrowheads="1"/>
          </p:cNvSpPr>
          <p:nvPr/>
        </p:nvSpPr>
        <p:spPr bwMode="auto">
          <a:xfrm>
            <a:off x="4648200"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35" name="Rectangle 44"/>
          <p:cNvSpPr>
            <a:spLocks noChangeArrowheads="1"/>
          </p:cNvSpPr>
          <p:nvPr/>
        </p:nvSpPr>
        <p:spPr bwMode="auto">
          <a:xfrm>
            <a:off x="5129213" y="962025"/>
            <a:ext cx="117475" cy="1117600"/>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nvGrpSpPr>
          <p:cNvPr id="21536" name="Group 45"/>
          <p:cNvGrpSpPr>
            <a:grpSpLocks/>
          </p:cNvGrpSpPr>
          <p:nvPr/>
        </p:nvGrpSpPr>
        <p:grpSpPr bwMode="auto">
          <a:xfrm>
            <a:off x="6229350" y="1871663"/>
            <a:ext cx="2735263" cy="2952750"/>
            <a:chOff x="3924" y="1179"/>
            <a:chExt cx="1723" cy="1860"/>
          </a:xfrm>
        </p:grpSpPr>
        <p:sp>
          <p:nvSpPr>
            <p:cNvPr id="21551" name="Text Box 46"/>
            <p:cNvSpPr txBox="1">
              <a:spLocks noChangeArrowheads="1"/>
            </p:cNvSpPr>
            <p:nvPr/>
          </p:nvSpPr>
          <p:spPr bwMode="auto">
            <a:xfrm>
              <a:off x="4195" y="2788"/>
              <a:ext cx="22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grpSp>
          <p:nvGrpSpPr>
            <p:cNvPr id="21552" name="Group 47"/>
            <p:cNvGrpSpPr>
              <a:grpSpLocks/>
            </p:cNvGrpSpPr>
            <p:nvPr/>
          </p:nvGrpSpPr>
          <p:grpSpPr bwMode="auto">
            <a:xfrm>
              <a:off x="3924" y="1179"/>
              <a:ext cx="1723" cy="1860"/>
              <a:chOff x="3924" y="1179"/>
              <a:chExt cx="1723" cy="1860"/>
            </a:xfrm>
          </p:grpSpPr>
          <p:sp>
            <p:nvSpPr>
              <p:cNvPr id="21553" name="Text Box 48"/>
              <p:cNvSpPr txBox="1">
                <a:spLocks noChangeArrowheads="1"/>
              </p:cNvSpPr>
              <p:nvPr/>
            </p:nvSpPr>
            <p:spPr bwMode="auto">
              <a:xfrm>
                <a:off x="4559" y="2789"/>
                <a:ext cx="95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Residuals</a:t>
                </a:r>
              </a:p>
            </p:txBody>
          </p:sp>
          <p:grpSp>
            <p:nvGrpSpPr>
              <p:cNvPr id="21554" name="Group 49"/>
              <p:cNvGrpSpPr>
                <a:grpSpLocks/>
              </p:cNvGrpSpPr>
              <p:nvPr/>
            </p:nvGrpSpPr>
            <p:grpSpPr bwMode="auto">
              <a:xfrm>
                <a:off x="3924" y="1179"/>
                <a:ext cx="1723" cy="786"/>
                <a:chOff x="3924" y="1179"/>
                <a:chExt cx="1723" cy="786"/>
              </a:xfrm>
            </p:grpSpPr>
            <p:sp>
              <p:nvSpPr>
                <p:cNvPr id="21555" name="Text Box 50"/>
                <p:cNvSpPr txBox="1">
                  <a:spLocks noChangeArrowheads="1"/>
                </p:cNvSpPr>
                <p:nvPr/>
              </p:nvSpPr>
              <p:spPr bwMode="auto">
                <a:xfrm>
                  <a:off x="3924" y="1480"/>
                  <a:ext cx="22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grpSp>
              <p:nvGrpSpPr>
                <p:cNvPr id="21556" name="Group 51"/>
                <p:cNvGrpSpPr>
                  <a:grpSpLocks/>
                </p:cNvGrpSpPr>
                <p:nvPr/>
              </p:nvGrpSpPr>
              <p:grpSpPr bwMode="auto">
                <a:xfrm>
                  <a:off x="4287" y="1179"/>
                  <a:ext cx="1360" cy="786"/>
                  <a:chOff x="4099" y="1541"/>
                  <a:chExt cx="1360" cy="786"/>
                </a:xfrm>
              </p:grpSpPr>
              <p:pic>
                <p:nvPicPr>
                  <p:cNvPr id="21557"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9" y="1541"/>
                    <a:ext cx="1360" cy="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58" name="Rectangle 53"/>
                  <p:cNvSpPr>
                    <a:spLocks noChangeArrowheads="1"/>
                  </p:cNvSpPr>
                  <p:nvPr/>
                </p:nvSpPr>
                <p:spPr bwMode="auto">
                  <a:xfrm>
                    <a:off x="4225"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59" name="Rectangle 54"/>
                  <p:cNvSpPr>
                    <a:spLocks noChangeArrowheads="1"/>
                  </p:cNvSpPr>
                  <p:nvPr/>
                </p:nvSpPr>
                <p:spPr bwMode="auto">
                  <a:xfrm>
                    <a:off x="4528"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0" name="Rectangle 55"/>
                  <p:cNvSpPr>
                    <a:spLocks noChangeArrowheads="1"/>
                  </p:cNvSpPr>
                  <p:nvPr/>
                </p:nvSpPr>
                <p:spPr bwMode="auto">
                  <a:xfrm>
                    <a:off x="4830"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1" name="Rectangle 56"/>
                  <p:cNvSpPr>
                    <a:spLocks noChangeArrowheads="1"/>
                  </p:cNvSpPr>
                  <p:nvPr/>
                </p:nvSpPr>
                <p:spPr bwMode="auto">
                  <a:xfrm>
                    <a:off x="5133" y="1572"/>
                    <a:ext cx="74" cy="704"/>
                  </a:xfrm>
                  <a:prstGeom prst="rect">
                    <a:avLst/>
                  </a:prstGeom>
                  <a:solidFill>
                    <a:srgbClr val="0000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2" name="Rectangle 57"/>
                  <p:cNvSpPr>
                    <a:spLocks noChangeArrowheads="1"/>
                  </p:cNvSpPr>
                  <p:nvPr/>
                </p:nvSpPr>
                <p:spPr bwMode="auto">
                  <a:xfrm>
                    <a:off x="4376" y="157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3" name="Rectangle 58"/>
                  <p:cNvSpPr>
                    <a:spLocks noChangeArrowheads="1"/>
                  </p:cNvSpPr>
                  <p:nvPr/>
                </p:nvSpPr>
                <p:spPr bwMode="auto">
                  <a:xfrm>
                    <a:off x="4679" y="1572"/>
                    <a:ext cx="73"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4" name="Rectangle 59"/>
                  <p:cNvSpPr>
                    <a:spLocks noChangeArrowheads="1"/>
                  </p:cNvSpPr>
                  <p:nvPr/>
                </p:nvSpPr>
                <p:spPr bwMode="auto">
                  <a:xfrm>
                    <a:off x="4981" y="157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1565" name="Rectangle 60"/>
                  <p:cNvSpPr>
                    <a:spLocks noChangeArrowheads="1"/>
                  </p:cNvSpPr>
                  <p:nvPr/>
                </p:nvSpPr>
                <p:spPr bwMode="auto">
                  <a:xfrm>
                    <a:off x="5284" y="1572"/>
                    <a:ext cx="74" cy="704"/>
                  </a:xfrm>
                  <a:prstGeom prst="rect">
                    <a:avLst/>
                  </a:prstGeom>
                  <a:solidFill>
                    <a:srgbClr val="96969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grpSp>
        </p:grpSp>
      </p:grpSp>
      <p:sp>
        <p:nvSpPr>
          <p:cNvPr id="21537" name="Text Box 61"/>
          <p:cNvSpPr txBox="1">
            <a:spLocks noChangeArrowheads="1"/>
          </p:cNvSpPr>
          <p:nvPr/>
        </p:nvSpPr>
        <p:spPr bwMode="auto">
          <a:xfrm>
            <a:off x="2627313" y="5059363"/>
            <a:ext cx="360362"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b="1">
                <a:latin typeface="Times New Roman" charset="0"/>
              </a:rPr>
              <a:t>=</a:t>
            </a:r>
            <a:endParaRPr lang="en-US" sz="2800">
              <a:latin typeface="Times New Roman" charset="0"/>
            </a:endParaRPr>
          </a:p>
        </p:txBody>
      </p:sp>
      <p:sp>
        <p:nvSpPr>
          <p:cNvPr id="21538" name="Text Box 62"/>
          <p:cNvSpPr txBox="1">
            <a:spLocks noChangeArrowheads="1"/>
          </p:cNvSpPr>
          <p:nvPr/>
        </p:nvSpPr>
        <p:spPr bwMode="auto">
          <a:xfrm>
            <a:off x="6661150" y="5119688"/>
            <a:ext cx="3587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a:t>
            </a:r>
            <a:endParaRPr lang="en-US" sz="2000">
              <a:latin typeface="Times New Roman" charset="0"/>
            </a:endParaRPr>
          </a:p>
        </p:txBody>
      </p:sp>
      <p:sp>
        <p:nvSpPr>
          <p:cNvPr id="21539" name="Text Box 64"/>
          <p:cNvSpPr txBox="1">
            <a:spLocks noChangeArrowheads="1"/>
          </p:cNvSpPr>
          <p:nvPr/>
        </p:nvSpPr>
        <p:spPr bwMode="auto">
          <a:xfrm>
            <a:off x="3578225" y="6019800"/>
            <a:ext cx="55657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Statistical significance is basically a ratio of explained to unexplained variance</a:t>
            </a:r>
          </a:p>
        </p:txBody>
      </p:sp>
      <p:sp>
        <p:nvSpPr>
          <p:cNvPr id="21540" name="Line 65"/>
          <p:cNvSpPr>
            <a:spLocks noChangeShapeType="1"/>
          </p:cNvSpPr>
          <p:nvPr/>
        </p:nvSpPr>
        <p:spPr bwMode="auto">
          <a:xfrm>
            <a:off x="3419475" y="5805488"/>
            <a:ext cx="31686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1" name="Line 66"/>
          <p:cNvSpPr>
            <a:spLocks noChangeShapeType="1"/>
          </p:cNvSpPr>
          <p:nvPr/>
        </p:nvSpPr>
        <p:spPr bwMode="auto">
          <a:xfrm>
            <a:off x="7235825" y="5805488"/>
            <a:ext cx="12969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2" name="Line 67"/>
          <p:cNvSpPr>
            <a:spLocks noChangeShapeType="1"/>
          </p:cNvSpPr>
          <p:nvPr/>
        </p:nvSpPr>
        <p:spPr bwMode="auto">
          <a:xfrm rot="-5400000">
            <a:off x="3347243"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3" name="Line 68"/>
          <p:cNvSpPr>
            <a:spLocks noChangeShapeType="1"/>
          </p:cNvSpPr>
          <p:nvPr/>
        </p:nvSpPr>
        <p:spPr bwMode="auto">
          <a:xfrm rot="-5400000">
            <a:off x="6515893"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4" name="Line 69"/>
          <p:cNvSpPr>
            <a:spLocks noChangeShapeType="1"/>
          </p:cNvSpPr>
          <p:nvPr/>
        </p:nvSpPr>
        <p:spPr bwMode="auto">
          <a:xfrm rot="-5400000">
            <a:off x="7163593"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5" name="Line 70"/>
          <p:cNvSpPr>
            <a:spLocks noChangeShapeType="1"/>
          </p:cNvSpPr>
          <p:nvPr/>
        </p:nvSpPr>
        <p:spPr bwMode="auto">
          <a:xfrm rot="-5400000">
            <a:off x="8460581" y="5733257"/>
            <a:ext cx="144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46" name="Rectangle 2"/>
          <p:cNvSpPr>
            <a:spLocks noGrp="1" noChangeArrowheads="1"/>
          </p:cNvSpPr>
          <p:nvPr>
            <p:ph type="title"/>
          </p:nvPr>
        </p:nvSpPr>
        <p:spPr>
          <a:xfrm>
            <a:off x="685800" y="-152400"/>
            <a:ext cx="7772400" cy="1143000"/>
          </a:xfrm>
        </p:spPr>
        <p:txBody>
          <a:bodyPr/>
          <a:lstStyle/>
          <a:p>
            <a:r>
              <a:rPr lang="en-US" b="1">
                <a:solidFill>
                  <a:srgbClr val="6224C2"/>
                </a:solidFill>
                <a:latin typeface="Arial" charset="0"/>
                <a:ea typeface="ＭＳ Ｐゴシック" charset="0"/>
                <a:cs typeface="ＭＳ Ｐゴシック" charset="0"/>
              </a:rPr>
              <a:t>Goodness of fit of the GLM</a:t>
            </a:r>
          </a:p>
        </p:txBody>
      </p:sp>
      <p:grpSp>
        <p:nvGrpSpPr>
          <p:cNvPr id="21547" name="Group 73"/>
          <p:cNvGrpSpPr>
            <a:grpSpLocks/>
          </p:cNvGrpSpPr>
          <p:nvPr/>
        </p:nvGrpSpPr>
        <p:grpSpPr bwMode="auto">
          <a:xfrm>
            <a:off x="228600" y="6027738"/>
            <a:ext cx="3581400" cy="830262"/>
            <a:chOff x="533400" y="6027003"/>
            <a:chExt cx="3581400" cy="830997"/>
          </a:xfrm>
        </p:grpSpPr>
        <p:sp>
          <p:nvSpPr>
            <p:cNvPr id="21548" name="TextBox 68"/>
            <p:cNvSpPr txBox="1">
              <a:spLocks noChangeArrowheads="1"/>
            </p:cNvSpPr>
            <p:nvPr/>
          </p:nvSpPr>
          <p:spPr bwMode="auto">
            <a:xfrm>
              <a:off x="609600" y="6027003"/>
              <a:ext cx="3505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t>           variance explained by GLM</a:t>
              </a:r>
            </a:p>
            <a:p>
              <a:pPr algn="ctr"/>
              <a:r>
                <a:rPr lang="en-US" sz="1600"/>
                <a:t>           unexplained variance</a:t>
              </a:r>
            </a:p>
            <a:p>
              <a:pPr algn="ctr"/>
              <a:endParaRPr lang="en-US" sz="1600"/>
            </a:p>
          </p:txBody>
        </p:sp>
        <p:cxnSp>
          <p:nvCxnSpPr>
            <p:cNvPr id="21549" name="Straight Connector 70"/>
            <p:cNvCxnSpPr>
              <a:cxnSpLocks noChangeShapeType="1"/>
            </p:cNvCxnSpPr>
            <p:nvPr/>
          </p:nvCxnSpPr>
          <p:spPr bwMode="auto">
            <a:xfrm>
              <a:off x="1447800" y="6331803"/>
              <a:ext cx="2514600"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1550" name="Rectangle 72"/>
            <p:cNvSpPr>
              <a:spLocks noChangeArrowheads="1"/>
            </p:cNvSpPr>
            <p:nvPr/>
          </p:nvSpPr>
          <p:spPr bwMode="auto">
            <a:xfrm>
              <a:off x="533400" y="6091535"/>
              <a:ext cx="9607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t>F test =</a:t>
              </a:r>
            </a:p>
          </p:txBody>
        </p:sp>
      </p:grpSp>
    </p:spTree>
    <p:extLst>
      <p:ext uri="{BB962C8B-B14F-4D97-AF65-F5344CB8AC3E}">
        <p14:creationId xmlns:p14="http://schemas.microsoft.com/office/powerpoint/2010/main" val="3071082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52400" y="228600"/>
            <a:ext cx="9296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000" b="1" dirty="0" smtClean="0">
                <a:solidFill>
                  <a:srgbClr val="6224C2"/>
                </a:solidFill>
              </a:rPr>
              <a:t>The variance of the error captures the variance of the fMRI signal that is not explained by the GLM</a:t>
            </a:r>
            <a:endParaRPr lang="en-US" sz="3000" b="1" dirty="0">
              <a:solidFill>
                <a:srgbClr val="6224C2"/>
              </a:solidFill>
            </a:endParaRPr>
          </a:p>
        </p:txBody>
      </p:sp>
      <p:graphicFrame>
        <p:nvGraphicFramePr>
          <p:cNvPr id="23554" name="Object 2"/>
          <p:cNvGraphicFramePr>
            <a:graphicFrameLocks noGrp="1" noChangeAspect="1"/>
          </p:cNvGraphicFramePr>
          <p:nvPr>
            <p:ph sz="half" idx="1"/>
          </p:nvPr>
        </p:nvGraphicFramePr>
        <p:xfrm>
          <a:off x="1425575" y="2354263"/>
          <a:ext cx="4679950" cy="2127250"/>
        </p:xfrm>
        <a:graphic>
          <a:graphicData uri="http://schemas.openxmlformats.org/presentationml/2006/ole">
            <mc:AlternateContent xmlns:mc="http://schemas.openxmlformats.org/markup-compatibility/2006">
              <mc:Choice xmlns:v="urn:schemas-microsoft-com:vml" Requires="v">
                <p:oleObj spid="_x0000_s23670" name="Equation" r:id="rId3" imgW="2438400" imgH="1066800" progId="Equation.3">
                  <p:embed/>
                </p:oleObj>
              </mc:Choice>
              <mc:Fallback>
                <p:oleObj name="Equation" r:id="rId3" imgW="2438400" imgH="1066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2354263"/>
                        <a:ext cx="4679950" cy="2127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55" name="Object 3"/>
          <p:cNvGraphicFramePr>
            <a:graphicFrameLocks noGrp="1" noChangeAspect="1"/>
          </p:cNvGraphicFramePr>
          <p:nvPr>
            <p:ph sz="quarter" idx="2"/>
          </p:nvPr>
        </p:nvGraphicFramePr>
        <p:xfrm>
          <a:off x="1524000" y="1524000"/>
          <a:ext cx="4953000" cy="842963"/>
        </p:xfrm>
        <a:graphic>
          <a:graphicData uri="http://schemas.openxmlformats.org/presentationml/2006/ole">
            <mc:AlternateContent xmlns:mc="http://schemas.openxmlformats.org/markup-compatibility/2006">
              <mc:Choice xmlns:v="urn:schemas-microsoft-com:vml" Requires="v">
                <p:oleObj spid="_x0000_s23671" name="Equation" r:id="rId5" imgW="1193800" imgH="203200" progId="Equation.3">
                  <p:embed/>
                </p:oleObj>
              </mc:Choice>
              <mc:Fallback>
                <p:oleObj name="Equation" r:id="rId5" imgW="1193800" imgH="203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524000"/>
                        <a:ext cx="4953000" cy="842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52400" y="228600"/>
            <a:ext cx="9296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000" b="1" dirty="0" smtClean="0">
                <a:solidFill>
                  <a:srgbClr val="6224C2"/>
                </a:solidFill>
              </a:rPr>
              <a:t>The variance of the error captures the variance of the fMRI signal that is not explained by the GLM</a:t>
            </a:r>
            <a:endParaRPr lang="en-US" sz="3000" b="1" dirty="0">
              <a:solidFill>
                <a:srgbClr val="6224C2"/>
              </a:solidFill>
            </a:endParaRPr>
          </a:p>
        </p:txBody>
      </p:sp>
      <p:graphicFrame>
        <p:nvGraphicFramePr>
          <p:cNvPr id="23554" name="Object 2"/>
          <p:cNvGraphicFramePr>
            <a:graphicFrameLocks noGrp="1" noChangeAspect="1"/>
          </p:cNvGraphicFramePr>
          <p:nvPr>
            <p:ph sz="half" idx="1"/>
          </p:nvPr>
        </p:nvGraphicFramePr>
        <p:xfrm>
          <a:off x="1425575" y="2354263"/>
          <a:ext cx="4679950" cy="2127250"/>
        </p:xfrm>
        <a:graphic>
          <a:graphicData uri="http://schemas.openxmlformats.org/presentationml/2006/ole">
            <mc:AlternateContent xmlns:mc="http://schemas.openxmlformats.org/markup-compatibility/2006">
              <mc:Choice xmlns:v="urn:schemas-microsoft-com:vml" Requires="v">
                <p:oleObj spid="_x0000_s1133" name="Equation" r:id="rId3" imgW="2438400" imgH="1066800" progId="Equation.3">
                  <p:embed/>
                </p:oleObj>
              </mc:Choice>
              <mc:Fallback>
                <p:oleObj name="Equation" r:id="rId3" imgW="2438400" imgH="106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2354263"/>
                        <a:ext cx="4679950" cy="2127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55" name="Object 3"/>
          <p:cNvGraphicFramePr>
            <a:graphicFrameLocks noGrp="1" noChangeAspect="1"/>
          </p:cNvGraphicFramePr>
          <p:nvPr>
            <p:ph sz="quarter" idx="2"/>
          </p:nvPr>
        </p:nvGraphicFramePr>
        <p:xfrm>
          <a:off x="1524000" y="1524000"/>
          <a:ext cx="4953000" cy="842963"/>
        </p:xfrm>
        <a:graphic>
          <a:graphicData uri="http://schemas.openxmlformats.org/presentationml/2006/ole">
            <mc:AlternateContent xmlns:mc="http://schemas.openxmlformats.org/markup-compatibility/2006">
              <mc:Choice xmlns:v="urn:schemas-microsoft-com:vml" Requires="v">
                <p:oleObj spid="_x0000_s1134" name="Equation" r:id="rId5" imgW="1193800" imgH="203200" progId="Equation.3">
                  <p:embed/>
                </p:oleObj>
              </mc:Choice>
              <mc:Fallback>
                <p:oleObj name="Equation" r:id="rId5" imgW="11938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524000"/>
                        <a:ext cx="4953000" cy="842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56" name="Object 4"/>
          <p:cNvGraphicFramePr>
            <a:graphicFrameLocks noGrp="1" noChangeAspect="1"/>
          </p:cNvGraphicFramePr>
          <p:nvPr>
            <p:ph sz="quarter" idx="3"/>
          </p:nvPr>
        </p:nvGraphicFramePr>
        <p:xfrm>
          <a:off x="1447800" y="4876800"/>
          <a:ext cx="2971800" cy="1690688"/>
        </p:xfrm>
        <a:graphic>
          <a:graphicData uri="http://schemas.openxmlformats.org/presentationml/2006/ole">
            <mc:AlternateContent xmlns:mc="http://schemas.openxmlformats.org/markup-compatibility/2006">
              <mc:Choice xmlns:v="urn:schemas-microsoft-com:vml" Requires="v">
                <p:oleObj spid="_x0000_s1135" name="Equation" r:id="rId7" imgW="1562100" imgH="889000" progId="Equation.3">
                  <p:embed/>
                </p:oleObj>
              </mc:Choice>
              <mc:Fallback>
                <p:oleObj name="Equation" r:id="rId7" imgW="1562100" imgH="889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876800"/>
                        <a:ext cx="2971800" cy="1690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75140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73100" y="304800"/>
            <a:ext cx="7772400" cy="1143000"/>
          </a:xfrm>
        </p:spPr>
        <p:txBody>
          <a:bodyPr/>
          <a:lstStyle/>
          <a:p>
            <a:r>
              <a:rPr lang="en-US" b="1">
                <a:solidFill>
                  <a:srgbClr val="6224C2"/>
                </a:solidFill>
                <a:latin typeface="Arial" charset="0"/>
                <a:ea typeface="ＭＳ Ｐゴシック" charset="0"/>
                <a:cs typeface="ＭＳ Ｐゴシック" charset="0"/>
              </a:rPr>
              <a:t>Detecting an Effect</a:t>
            </a:r>
          </a:p>
        </p:txBody>
      </p:sp>
      <p:sp>
        <p:nvSpPr>
          <p:cNvPr id="24578" name="Rectangle 4"/>
          <p:cNvSpPr>
            <a:spLocks noChangeArrowheads="1"/>
          </p:cNvSpPr>
          <p:nvPr/>
        </p:nvSpPr>
        <p:spPr bwMode="auto">
          <a:xfrm>
            <a:off x="0" y="1752600"/>
            <a:ext cx="85344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r>
              <a:rPr lang="en-US" dirty="0">
                <a:latin typeface="Comic Sans MS" charset="0"/>
              </a:rPr>
              <a:t>     Usually we are more interested in comparing responses to different stimuli: </a:t>
            </a:r>
            <a:r>
              <a:rPr lang="en-US" b="1" dirty="0">
                <a:solidFill>
                  <a:srgbClr val="6224C2"/>
                </a:solidFill>
                <a:latin typeface="Comic Sans MS" charset="0"/>
              </a:rPr>
              <a:t>Does stimulus A gives a bigger response than stimulus B</a:t>
            </a:r>
            <a:r>
              <a:rPr lang="en-US" b="1" dirty="0" smtClean="0">
                <a:solidFill>
                  <a:srgbClr val="6224C2"/>
                </a:solidFill>
                <a:latin typeface="Comic Sans MS" charset="0"/>
              </a:rPr>
              <a:t>?</a:t>
            </a:r>
            <a:endParaRPr lang="en-US" dirty="0">
              <a:latin typeface="Comic Sans M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73100" y="304800"/>
            <a:ext cx="7772400" cy="1143000"/>
          </a:xfrm>
        </p:spPr>
        <p:txBody>
          <a:bodyPr/>
          <a:lstStyle/>
          <a:p>
            <a:r>
              <a:rPr lang="en-US" b="1">
                <a:solidFill>
                  <a:srgbClr val="6224C2"/>
                </a:solidFill>
                <a:latin typeface="Arial" charset="0"/>
                <a:ea typeface="ＭＳ Ｐゴシック" charset="0"/>
                <a:cs typeface="ＭＳ Ｐゴシック" charset="0"/>
              </a:rPr>
              <a:t>Detecting an Effect</a:t>
            </a:r>
          </a:p>
        </p:txBody>
      </p:sp>
      <p:sp>
        <p:nvSpPr>
          <p:cNvPr id="24578" name="Rectangle 4"/>
          <p:cNvSpPr>
            <a:spLocks noChangeArrowheads="1"/>
          </p:cNvSpPr>
          <p:nvPr/>
        </p:nvSpPr>
        <p:spPr bwMode="auto">
          <a:xfrm>
            <a:off x="0" y="1752600"/>
            <a:ext cx="85344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r>
              <a:rPr lang="en-US" dirty="0">
                <a:latin typeface="Comic Sans MS" charset="0"/>
              </a:rPr>
              <a:t>     Usually we are more interested in comparing responses to different stimuli: </a:t>
            </a:r>
            <a:r>
              <a:rPr lang="en-US" b="1" dirty="0">
                <a:solidFill>
                  <a:srgbClr val="6224C2"/>
                </a:solidFill>
                <a:latin typeface="Comic Sans MS" charset="0"/>
              </a:rPr>
              <a:t>Does stimulus A gives a bigger response than stimulus B?</a:t>
            </a:r>
            <a:endParaRPr lang="en-US" b="1" dirty="0">
              <a:latin typeface="Comic Sans MS" charset="0"/>
            </a:endParaRPr>
          </a:p>
          <a:p>
            <a:pPr marL="457200" indent="-457200"/>
            <a:endParaRPr lang="en-US" dirty="0">
              <a:latin typeface="Comic Sans MS" charset="0"/>
            </a:endParaRPr>
          </a:p>
          <a:p>
            <a:pPr marL="457200" indent="-457200"/>
            <a:r>
              <a:rPr lang="en-US" dirty="0">
                <a:latin typeface="Comic Sans MS" charset="0"/>
              </a:rPr>
              <a:t>     This is known as an </a:t>
            </a:r>
            <a:r>
              <a:rPr lang="en-US" dirty="0">
                <a:solidFill>
                  <a:srgbClr val="FF1029"/>
                </a:solidFill>
                <a:latin typeface="Comic Sans MS" charset="0"/>
              </a:rPr>
              <a:t>effect </a:t>
            </a:r>
            <a:r>
              <a:rPr lang="en-US" dirty="0">
                <a:latin typeface="Comic Sans MS" charset="0"/>
              </a:rPr>
              <a:t>(an effect could of course be just a single magnitude</a:t>
            </a:r>
            <a:r>
              <a:rPr lang="en-US" dirty="0" smtClean="0">
                <a:latin typeface="Comic Sans MS" charset="0"/>
              </a:rPr>
              <a:t>)</a:t>
            </a:r>
            <a:endParaRPr lang="en-US" dirty="0">
              <a:latin typeface="Comic Sans MS" charset="0"/>
            </a:endParaRPr>
          </a:p>
        </p:txBody>
      </p:sp>
    </p:spTree>
    <p:extLst>
      <p:ext uri="{BB962C8B-B14F-4D97-AF65-F5344CB8AC3E}">
        <p14:creationId xmlns:p14="http://schemas.microsoft.com/office/powerpoint/2010/main" val="273249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b="1">
                <a:solidFill>
                  <a:srgbClr val="6224C2"/>
                </a:solidFill>
                <a:latin typeface="Arial" charset="0"/>
                <a:ea typeface="ＭＳ Ｐゴシック" charset="0"/>
                <a:cs typeface="ＭＳ Ｐゴシック" charset="0"/>
              </a:rPr>
              <a:t>Why do we need statistics?</a:t>
            </a:r>
          </a:p>
        </p:txBody>
      </p:sp>
      <p:sp>
        <p:nvSpPr>
          <p:cNvPr id="17410" name="Rectangle 3"/>
          <p:cNvSpPr>
            <a:spLocks noChangeArrowheads="1"/>
          </p:cNvSpPr>
          <p:nvPr/>
        </p:nvSpPr>
        <p:spPr bwMode="auto">
          <a:xfrm>
            <a:off x="228600" y="1905000"/>
            <a:ext cx="8382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dirty="0">
                <a:latin typeface="Comic Sans MS" charset="0"/>
              </a:rPr>
              <a:t>GLM constructs a model for the way in which the BOLD response depends on the stimulus. </a:t>
            </a:r>
          </a:p>
        </p:txBody>
      </p:sp>
    </p:spTree>
    <p:extLst>
      <p:ext uri="{BB962C8B-B14F-4D97-AF65-F5344CB8AC3E}">
        <p14:creationId xmlns:p14="http://schemas.microsoft.com/office/powerpoint/2010/main" val="2433335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73100" y="304800"/>
            <a:ext cx="7772400" cy="1143000"/>
          </a:xfrm>
        </p:spPr>
        <p:txBody>
          <a:bodyPr/>
          <a:lstStyle/>
          <a:p>
            <a:r>
              <a:rPr lang="en-US" b="1">
                <a:solidFill>
                  <a:srgbClr val="6224C2"/>
                </a:solidFill>
                <a:latin typeface="Arial" charset="0"/>
                <a:ea typeface="ＭＳ Ｐゴシック" charset="0"/>
                <a:cs typeface="ＭＳ Ｐゴシック" charset="0"/>
              </a:rPr>
              <a:t>Detecting an Effect</a:t>
            </a:r>
          </a:p>
        </p:txBody>
      </p:sp>
      <p:sp>
        <p:nvSpPr>
          <p:cNvPr id="24578" name="Rectangle 4"/>
          <p:cNvSpPr>
            <a:spLocks noChangeArrowheads="1"/>
          </p:cNvSpPr>
          <p:nvPr/>
        </p:nvSpPr>
        <p:spPr bwMode="auto">
          <a:xfrm>
            <a:off x="0" y="1752600"/>
            <a:ext cx="8534400" cy="415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r>
              <a:rPr lang="en-US" dirty="0">
                <a:latin typeface="Comic Sans MS" charset="0"/>
              </a:rPr>
              <a:t>     Usually we are more interested in comparing responses to different stimuli: </a:t>
            </a:r>
            <a:r>
              <a:rPr lang="en-US" b="1" dirty="0">
                <a:solidFill>
                  <a:srgbClr val="6224C2"/>
                </a:solidFill>
                <a:latin typeface="Comic Sans MS" charset="0"/>
              </a:rPr>
              <a:t>Does stimulus A gives a bigger response than stimulus B?</a:t>
            </a:r>
            <a:endParaRPr lang="en-US" b="1" dirty="0">
              <a:latin typeface="Comic Sans MS" charset="0"/>
            </a:endParaRPr>
          </a:p>
          <a:p>
            <a:pPr marL="457200" indent="-457200"/>
            <a:endParaRPr lang="en-US" dirty="0">
              <a:latin typeface="Comic Sans MS" charset="0"/>
            </a:endParaRPr>
          </a:p>
          <a:p>
            <a:pPr marL="457200" indent="-457200"/>
            <a:r>
              <a:rPr lang="en-US" dirty="0">
                <a:latin typeface="Comic Sans MS" charset="0"/>
              </a:rPr>
              <a:t>     This is known as an </a:t>
            </a:r>
            <a:r>
              <a:rPr lang="en-US" dirty="0">
                <a:solidFill>
                  <a:srgbClr val="FF1029"/>
                </a:solidFill>
                <a:latin typeface="Comic Sans MS" charset="0"/>
              </a:rPr>
              <a:t>effect </a:t>
            </a:r>
            <a:r>
              <a:rPr lang="en-US" dirty="0">
                <a:latin typeface="Comic Sans MS" charset="0"/>
              </a:rPr>
              <a:t>(an effect could of course be just a single magnitude)</a:t>
            </a:r>
          </a:p>
          <a:p>
            <a:pPr marL="457200" indent="-457200"/>
            <a:endParaRPr lang="en-US" dirty="0">
              <a:latin typeface="Comic Sans MS" charset="0"/>
            </a:endParaRPr>
          </a:p>
          <a:p>
            <a:pPr marL="457200" indent="-457200"/>
            <a:r>
              <a:rPr lang="en-US" dirty="0">
                <a:latin typeface="Comic Sans MS" charset="0"/>
              </a:rPr>
              <a:t>	We  want to derive estimates for: 	</a:t>
            </a:r>
          </a:p>
          <a:p>
            <a:pPr marL="914400" lvl="1" indent="-457200">
              <a:buFont typeface="Arial" charset="0"/>
              <a:buAutoNum type="arabicParenBoth"/>
            </a:pPr>
            <a:r>
              <a:rPr lang="en-US" dirty="0">
                <a:latin typeface="Comic Sans MS" charset="0"/>
              </a:rPr>
              <a:t>an effect</a:t>
            </a:r>
          </a:p>
          <a:p>
            <a:pPr marL="914400" lvl="1" indent="-457200">
              <a:buFont typeface="Arial" charset="0"/>
              <a:buAutoNum type="arabicParenBoth"/>
            </a:pPr>
            <a:r>
              <a:rPr lang="en-US" dirty="0">
                <a:latin typeface="Comic Sans MS" charset="0"/>
              </a:rPr>
              <a:t>its variance</a:t>
            </a:r>
          </a:p>
          <a:p>
            <a:pPr marL="914400" lvl="1" indent="-457200">
              <a:buFont typeface="Arial" charset="0"/>
              <a:buAutoNum type="arabicParenBoth"/>
            </a:pPr>
            <a:r>
              <a:rPr lang="en-US" dirty="0">
                <a:latin typeface="Comic Sans MS" charset="0"/>
              </a:rPr>
              <a:t>i</a:t>
            </a:r>
            <a:r>
              <a:rPr lang="en-US" dirty="0" smtClean="0">
                <a:latin typeface="Comic Sans MS" charset="0"/>
              </a:rPr>
              <a:t>ts statistical </a:t>
            </a:r>
            <a:r>
              <a:rPr lang="en-US" dirty="0">
                <a:latin typeface="Comic Sans MS" charset="0"/>
              </a:rPr>
              <a:t>significance</a:t>
            </a:r>
          </a:p>
        </p:txBody>
      </p:sp>
    </p:spTree>
    <p:extLst>
      <p:ext uri="{BB962C8B-B14F-4D97-AF65-F5344CB8AC3E}">
        <p14:creationId xmlns:p14="http://schemas.microsoft.com/office/powerpoint/2010/main" val="217426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ffa-glm-solu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673225"/>
            <a:ext cx="6188075" cy="254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6" name="Picture 4" descr="ffa-glm-solution.jpg"/>
          <p:cNvPicPr>
            <a:picLocks noChangeAspect="1"/>
          </p:cNvPicPr>
          <p:nvPr/>
        </p:nvPicPr>
        <p:blipFill>
          <a:blip r:embed="rId4">
            <a:extLst>
              <a:ext uri="{28A0092B-C50C-407E-A947-70E740481C1C}">
                <a14:useLocalDpi xmlns:a14="http://schemas.microsoft.com/office/drawing/2010/main" val="0"/>
              </a:ext>
            </a:extLst>
          </a:blip>
          <a:srcRect t="7362"/>
          <a:stretch>
            <a:fillRect/>
          </a:stretch>
        </p:blipFill>
        <p:spPr bwMode="auto">
          <a:xfrm>
            <a:off x="990600" y="4198938"/>
            <a:ext cx="6172200" cy="265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Text Box 7"/>
          <p:cNvSpPr txBox="1">
            <a:spLocks noChangeArrowheads="1"/>
          </p:cNvSpPr>
          <p:nvPr/>
        </p:nvSpPr>
        <p:spPr bwMode="auto">
          <a:xfrm>
            <a:off x="7239000" y="4800600"/>
            <a:ext cx="1905000" cy="94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a:t>GLM explains</a:t>
            </a:r>
          </a:p>
          <a:p>
            <a:pPr>
              <a:spcBef>
                <a:spcPct val="50000"/>
              </a:spcBef>
            </a:pPr>
            <a:r>
              <a:rPr lang="en-US" sz="1600"/>
              <a:t>46.7% of the time course variance</a:t>
            </a:r>
          </a:p>
        </p:txBody>
      </p:sp>
      <p:pic>
        <p:nvPicPr>
          <p:cNvPr id="26628" name="Picture 6" descr="ppa-glm-solutionjpg.jpg"/>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11988" y="1676400"/>
            <a:ext cx="98901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Title 1"/>
          <p:cNvSpPr>
            <a:spLocks noGrp="1"/>
          </p:cNvSpPr>
          <p:nvPr>
            <p:ph type="title" idx="4294967295"/>
          </p:nvPr>
        </p:nvSpPr>
        <p:spPr>
          <a:xfrm>
            <a:off x="76200" y="152400"/>
            <a:ext cx="8991600" cy="1219200"/>
          </a:xfrm>
        </p:spPr>
        <p:txBody>
          <a:bodyPr/>
          <a:lstStyle/>
          <a:p>
            <a:pPr eaLnBrk="1" hangingPunct="1"/>
            <a:r>
              <a:rPr lang="en-US" sz="2800" b="1">
                <a:solidFill>
                  <a:srgbClr val="6224C2"/>
                </a:solidFill>
                <a:latin typeface="Arial" charset="0"/>
                <a:ea typeface="ＭＳ Ｐゴシック" charset="0"/>
                <a:cs typeface="ＭＳ Ｐゴシック" charset="0"/>
              </a:rPr>
              <a:t>Defining an effect &amp; its significance:</a:t>
            </a:r>
            <a:br>
              <a:rPr lang="en-US" sz="2800" b="1">
                <a:solidFill>
                  <a:srgbClr val="6224C2"/>
                </a:solidFill>
                <a:latin typeface="Arial" charset="0"/>
                <a:ea typeface="ＭＳ Ｐゴシック" charset="0"/>
                <a:cs typeface="ＭＳ Ｐゴシック" charset="0"/>
              </a:rPr>
            </a:br>
            <a:r>
              <a:rPr lang="en-US" sz="2800" b="1">
                <a:solidFill>
                  <a:srgbClr val="6224C2"/>
                </a:solidFill>
                <a:latin typeface="Arial" charset="0"/>
                <a:ea typeface="ＭＳ Ｐゴシック" charset="0"/>
                <a:cs typeface="ＭＳ Ｐゴシック" charset="0"/>
              </a:rPr>
              <a:t>Is the response to faces greater than nonfaces?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0"/>
            <a:ext cx="7772400" cy="1143000"/>
          </a:xfrm>
        </p:spPr>
        <p:txBody>
          <a:bodyPr/>
          <a:lstStyle/>
          <a:p>
            <a:r>
              <a:rPr lang="en-US" b="1">
                <a:solidFill>
                  <a:srgbClr val="6224C2"/>
                </a:solidFill>
                <a:latin typeface="Arial" charset="0"/>
                <a:ea typeface="ＭＳ Ｐゴシック" charset="0"/>
                <a:cs typeface="ＭＳ Ｐゴシック" charset="0"/>
              </a:rPr>
              <a:t>Defining an effect (contrast)</a:t>
            </a:r>
          </a:p>
        </p:txBody>
      </p:sp>
      <p:sp>
        <p:nvSpPr>
          <p:cNvPr id="28674" name="Rectangle 3"/>
          <p:cNvSpPr>
            <a:spLocks noChangeArrowheads="1"/>
          </p:cNvSpPr>
          <p:nvPr/>
        </p:nvSpPr>
        <p:spPr bwMode="auto">
          <a:xfrm>
            <a:off x="138113" y="1447800"/>
            <a:ext cx="885348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dirty="0">
                <a:latin typeface="Comic Sans MS" charset="0"/>
              </a:rPr>
              <a:t>The particular differences of the parameters that make up the </a:t>
            </a:r>
            <a:r>
              <a:rPr lang="en-US" sz="1800" dirty="0">
                <a:solidFill>
                  <a:srgbClr val="6224C2"/>
                </a:solidFill>
                <a:latin typeface="Comic Sans MS" charset="0"/>
              </a:rPr>
              <a:t>effect </a:t>
            </a:r>
            <a:endParaRPr lang="en-US" sz="1800" dirty="0">
              <a:latin typeface="Comic Sans MS" charset="0"/>
            </a:endParaRPr>
          </a:p>
          <a:p>
            <a:r>
              <a:rPr lang="en-US" sz="1800" dirty="0">
                <a:latin typeface="Comic Sans MS" charset="0"/>
              </a:rPr>
              <a:t>are specified by a vector </a:t>
            </a:r>
            <a:r>
              <a:rPr lang="en-US" b="1" dirty="0">
                <a:solidFill>
                  <a:srgbClr val="FF1029"/>
                </a:solidFill>
                <a:latin typeface="Comic Sans MS" charset="0"/>
              </a:rPr>
              <a:t>c</a:t>
            </a:r>
            <a:r>
              <a:rPr lang="en-US" sz="1800" dirty="0">
                <a:latin typeface="Comic Sans MS" charset="0"/>
              </a:rPr>
              <a:t>, a vector of the length as which specifies a</a:t>
            </a:r>
          </a:p>
          <a:p>
            <a:r>
              <a:rPr lang="en-US" sz="1800" dirty="0">
                <a:latin typeface="Comic Sans MS" charset="0"/>
              </a:rPr>
              <a:t>linear combination of the parameters.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0"/>
            <a:ext cx="7772400" cy="1143000"/>
          </a:xfrm>
        </p:spPr>
        <p:txBody>
          <a:bodyPr/>
          <a:lstStyle/>
          <a:p>
            <a:r>
              <a:rPr lang="en-US" b="1">
                <a:solidFill>
                  <a:srgbClr val="6224C2"/>
                </a:solidFill>
                <a:latin typeface="Arial" charset="0"/>
                <a:ea typeface="ＭＳ Ｐゴシック" charset="0"/>
                <a:cs typeface="ＭＳ Ｐゴシック" charset="0"/>
              </a:rPr>
              <a:t>Defining an effect (contrast)</a:t>
            </a:r>
          </a:p>
        </p:txBody>
      </p:sp>
      <p:sp>
        <p:nvSpPr>
          <p:cNvPr id="28674" name="Rectangle 3"/>
          <p:cNvSpPr>
            <a:spLocks noChangeArrowheads="1"/>
          </p:cNvSpPr>
          <p:nvPr/>
        </p:nvSpPr>
        <p:spPr bwMode="auto">
          <a:xfrm>
            <a:off x="138113" y="1447800"/>
            <a:ext cx="8853487" cy="2215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dirty="0">
                <a:latin typeface="Comic Sans MS" charset="0"/>
              </a:rPr>
              <a:t>The particular differences of the parameters that make up the </a:t>
            </a:r>
            <a:r>
              <a:rPr lang="en-US" sz="1800" dirty="0">
                <a:solidFill>
                  <a:srgbClr val="6224C2"/>
                </a:solidFill>
                <a:latin typeface="Comic Sans MS" charset="0"/>
              </a:rPr>
              <a:t>effect </a:t>
            </a:r>
            <a:endParaRPr lang="en-US" sz="1800" dirty="0">
              <a:latin typeface="Comic Sans MS" charset="0"/>
            </a:endParaRPr>
          </a:p>
          <a:p>
            <a:r>
              <a:rPr lang="en-US" sz="1800" dirty="0">
                <a:latin typeface="Comic Sans MS" charset="0"/>
              </a:rPr>
              <a:t>are specified by a vector </a:t>
            </a:r>
            <a:r>
              <a:rPr lang="en-US" b="1" dirty="0">
                <a:solidFill>
                  <a:srgbClr val="FF1029"/>
                </a:solidFill>
                <a:latin typeface="Comic Sans MS" charset="0"/>
              </a:rPr>
              <a:t>c</a:t>
            </a:r>
            <a:r>
              <a:rPr lang="en-US" sz="1800" dirty="0">
                <a:latin typeface="Comic Sans MS" charset="0"/>
              </a:rPr>
              <a:t>, a vector of the length as which specifies a</a:t>
            </a:r>
          </a:p>
          <a:p>
            <a:r>
              <a:rPr lang="en-US" sz="1800" dirty="0">
                <a:latin typeface="Comic Sans MS" charset="0"/>
              </a:rPr>
              <a:t>linear combination of the parameters. </a:t>
            </a:r>
          </a:p>
          <a:p>
            <a:endParaRPr lang="en-US" sz="1800" dirty="0">
              <a:latin typeface="Comic Sans MS" charset="0"/>
            </a:endParaRPr>
          </a:p>
          <a:p>
            <a:r>
              <a:rPr lang="en-US" sz="1800" dirty="0">
                <a:latin typeface="Comic Sans MS" charset="0"/>
              </a:rPr>
              <a:t>The simplest contrast involves only one explanatory variable. </a:t>
            </a:r>
          </a:p>
          <a:p>
            <a:r>
              <a:rPr lang="en-US" sz="1800" dirty="0">
                <a:latin typeface="Comic Sans MS" charset="0"/>
              </a:rPr>
              <a:t>To test activation in the first condition versus baseline, the contrast vector is:</a:t>
            </a:r>
          </a:p>
          <a:p>
            <a:r>
              <a:rPr lang="en-US" sz="1800" dirty="0">
                <a:latin typeface="Comic Sans MS" charset="0"/>
              </a:rPr>
              <a:t> </a:t>
            </a:r>
            <a:r>
              <a:rPr lang="en-US" b="1" dirty="0">
                <a:solidFill>
                  <a:srgbClr val="F72731"/>
                </a:solidFill>
                <a:latin typeface="Comic Sans MS" charset="0"/>
              </a:rPr>
              <a:t>c</a:t>
            </a:r>
            <a:r>
              <a:rPr lang="ja-JP" altLang="en-US" b="1" dirty="0">
                <a:solidFill>
                  <a:srgbClr val="F72731"/>
                </a:solidFill>
                <a:latin typeface="Comic Sans MS" charset="0"/>
              </a:rPr>
              <a:t>’</a:t>
            </a:r>
            <a:r>
              <a:rPr lang="en-US" altLang="ja-JP" b="1" dirty="0">
                <a:solidFill>
                  <a:srgbClr val="F72731"/>
                </a:solidFill>
                <a:latin typeface="Comic Sans MS" charset="0"/>
              </a:rPr>
              <a:t> = (1 0 0 0 ) </a:t>
            </a:r>
          </a:p>
        </p:txBody>
      </p:sp>
    </p:spTree>
    <p:extLst>
      <p:ext uri="{BB962C8B-B14F-4D97-AF65-F5344CB8AC3E}">
        <p14:creationId xmlns:p14="http://schemas.microsoft.com/office/powerpoint/2010/main" val="2868986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0"/>
            <a:ext cx="7772400" cy="1143000"/>
          </a:xfrm>
        </p:spPr>
        <p:txBody>
          <a:bodyPr/>
          <a:lstStyle/>
          <a:p>
            <a:r>
              <a:rPr lang="en-US" b="1">
                <a:solidFill>
                  <a:srgbClr val="6224C2"/>
                </a:solidFill>
                <a:latin typeface="Arial" charset="0"/>
                <a:ea typeface="ＭＳ Ｐゴシック" charset="0"/>
                <a:cs typeface="ＭＳ Ｐゴシック" charset="0"/>
              </a:rPr>
              <a:t>Defining an effect (contrast)</a:t>
            </a:r>
          </a:p>
        </p:txBody>
      </p:sp>
      <p:sp>
        <p:nvSpPr>
          <p:cNvPr id="28674" name="Rectangle 3"/>
          <p:cNvSpPr>
            <a:spLocks noChangeArrowheads="1"/>
          </p:cNvSpPr>
          <p:nvPr/>
        </p:nvSpPr>
        <p:spPr bwMode="auto">
          <a:xfrm>
            <a:off x="138113" y="1447800"/>
            <a:ext cx="885348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dirty="0">
                <a:latin typeface="Comic Sans MS" charset="0"/>
              </a:rPr>
              <a:t>The particular differences of the parameters that make up the </a:t>
            </a:r>
            <a:r>
              <a:rPr lang="en-US" sz="1800" dirty="0">
                <a:solidFill>
                  <a:srgbClr val="6224C2"/>
                </a:solidFill>
                <a:latin typeface="Comic Sans MS" charset="0"/>
              </a:rPr>
              <a:t>effect </a:t>
            </a:r>
            <a:endParaRPr lang="en-US" sz="1800" dirty="0">
              <a:latin typeface="Comic Sans MS" charset="0"/>
            </a:endParaRPr>
          </a:p>
          <a:p>
            <a:r>
              <a:rPr lang="en-US" sz="1800" dirty="0">
                <a:latin typeface="Comic Sans MS" charset="0"/>
              </a:rPr>
              <a:t>are specified by a vector </a:t>
            </a:r>
            <a:r>
              <a:rPr lang="en-US" b="1" dirty="0">
                <a:solidFill>
                  <a:srgbClr val="FF1029"/>
                </a:solidFill>
                <a:latin typeface="Comic Sans MS" charset="0"/>
              </a:rPr>
              <a:t>c</a:t>
            </a:r>
            <a:r>
              <a:rPr lang="en-US" sz="1800" dirty="0">
                <a:latin typeface="Comic Sans MS" charset="0"/>
              </a:rPr>
              <a:t>, a vector of the length as which specifies a</a:t>
            </a:r>
          </a:p>
          <a:p>
            <a:r>
              <a:rPr lang="en-US" sz="1800" dirty="0">
                <a:latin typeface="Comic Sans MS" charset="0"/>
              </a:rPr>
              <a:t>linear combination of the parameters. </a:t>
            </a:r>
          </a:p>
          <a:p>
            <a:endParaRPr lang="en-US" sz="1800" dirty="0">
              <a:latin typeface="Comic Sans MS" charset="0"/>
            </a:endParaRPr>
          </a:p>
          <a:p>
            <a:r>
              <a:rPr lang="en-US" sz="1800" dirty="0">
                <a:latin typeface="Comic Sans MS" charset="0"/>
              </a:rPr>
              <a:t>The simplest contrast involves only one explanatory variable. </a:t>
            </a:r>
          </a:p>
          <a:p>
            <a:r>
              <a:rPr lang="en-US" sz="1800" dirty="0">
                <a:latin typeface="Comic Sans MS" charset="0"/>
              </a:rPr>
              <a:t>To test activation in the first condition versus baseline, the contrast vector is:</a:t>
            </a:r>
          </a:p>
          <a:p>
            <a:r>
              <a:rPr lang="en-US" sz="1800" dirty="0">
                <a:latin typeface="Comic Sans MS" charset="0"/>
              </a:rPr>
              <a:t> </a:t>
            </a:r>
            <a:r>
              <a:rPr lang="en-US" b="1" dirty="0">
                <a:solidFill>
                  <a:srgbClr val="F72731"/>
                </a:solidFill>
                <a:latin typeface="Comic Sans MS" charset="0"/>
              </a:rPr>
              <a:t>c</a:t>
            </a:r>
            <a:r>
              <a:rPr lang="ja-JP" altLang="en-US" b="1" dirty="0">
                <a:solidFill>
                  <a:srgbClr val="F72731"/>
                </a:solidFill>
                <a:latin typeface="Comic Sans MS" charset="0"/>
              </a:rPr>
              <a:t>’</a:t>
            </a:r>
            <a:r>
              <a:rPr lang="en-US" altLang="ja-JP" b="1" dirty="0">
                <a:solidFill>
                  <a:srgbClr val="F72731"/>
                </a:solidFill>
                <a:latin typeface="Comic Sans MS" charset="0"/>
              </a:rPr>
              <a:t> = (1 0 0 0 ) </a:t>
            </a:r>
          </a:p>
          <a:p>
            <a:endParaRPr lang="en-US" sz="1800" dirty="0">
              <a:latin typeface="Comic Sans MS" charset="0"/>
            </a:endParaRPr>
          </a:p>
          <a:p>
            <a:r>
              <a:rPr lang="en-US" sz="1800" dirty="0">
                <a:latin typeface="Comic Sans MS" charset="0"/>
              </a:rPr>
              <a:t>If we are interested in the difference between the first and second</a:t>
            </a:r>
          </a:p>
          <a:p>
            <a:r>
              <a:rPr lang="en-US" sz="1800" dirty="0">
                <a:latin typeface="Comic Sans MS" charset="0"/>
              </a:rPr>
              <a:t>conditions then the contrast vector is:</a:t>
            </a:r>
          </a:p>
          <a:p>
            <a:r>
              <a:rPr lang="en-US" b="1" dirty="0">
                <a:solidFill>
                  <a:srgbClr val="F72731"/>
                </a:solidFill>
                <a:latin typeface="Comic Sans MS" charset="0"/>
              </a:rPr>
              <a:t>c</a:t>
            </a:r>
            <a:r>
              <a:rPr lang="ja-JP" altLang="en-US" b="1" dirty="0">
                <a:solidFill>
                  <a:srgbClr val="F72731"/>
                </a:solidFill>
                <a:latin typeface="Comic Sans MS" charset="0"/>
              </a:rPr>
              <a:t>‘</a:t>
            </a:r>
            <a:r>
              <a:rPr lang="en-US" altLang="ja-JP" b="1" dirty="0">
                <a:solidFill>
                  <a:srgbClr val="F72731"/>
                </a:solidFill>
                <a:latin typeface="Comic Sans MS" charset="0"/>
              </a:rPr>
              <a:t> = (1-1 0 0 ).</a:t>
            </a:r>
            <a:r>
              <a:rPr lang="en-US" altLang="ja-JP" sz="1800" dirty="0">
                <a:latin typeface="Comic Sans MS" charset="0"/>
              </a:rPr>
              <a:t> </a:t>
            </a:r>
            <a:endParaRPr lang="en-US" dirty="0">
              <a:solidFill>
                <a:srgbClr val="6224C2"/>
              </a:solidFill>
              <a:latin typeface="Comic Sans MS" charset="0"/>
            </a:endParaRPr>
          </a:p>
        </p:txBody>
      </p:sp>
    </p:spTree>
    <p:extLst>
      <p:ext uri="{BB962C8B-B14F-4D97-AF65-F5344CB8AC3E}">
        <p14:creationId xmlns:p14="http://schemas.microsoft.com/office/powerpoint/2010/main" val="3982679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0"/>
            <a:ext cx="7772400" cy="1143000"/>
          </a:xfrm>
        </p:spPr>
        <p:txBody>
          <a:bodyPr/>
          <a:lstStyle/>
          <a:p>
            <a:r>
              <a:rPr lang="en-US" b="1" dirty="0">
                <a:solidFill>
                  <a:srgbClr val="6224C2"/>
                </a:solidFill>
                <a:latin typeface="Arial" charset="0"/>
                <a:ea typeface="ＭＳ Ｐゴシック" charset="0"/>
                <a:cs typeface="ＭＳ Ｐゴシック" charset="0"/>
              </a:rPr>
              <a:t>Defining an effect (contrast)</a:t>
            </a:r>
          </a:p>
        </p:txBody>
      </p:sp>
      <p:sp>
        <p:nvSpPr>
          <p:cNvPr id="28674" name="Rectangle 3"/>
          <p:cNvSpPr>
            <a:spLocks noChangeArrowheads="1"/>
          </p:cNvSpPr>
          <p:nvPr/>
        </p:nvSpPr>
        <p:spPr bwMode="auto">
          <a:xfrm>
            <a:off x="138113" y="1447800"/>
            <a:ext cx="8853487" cy="402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a:latin typeface="Comic Sans MS" charset="0"/>
              </a:rPr>
              <a:t>The particular differences of the parameters that make up the </a:t>
            </a:r>
            <a:r>
              <a:rPr lang="en-US" sz="1800">
                <a:solidFill>
                  <a:srgbClr val="6224C2"/>
                </a:solidFill>
                <a:latin typeface="Comic Sans MS" charset="0"/>
              </a:rPr>
              <a:t>effect </a:t>
            </a:r>
            <a:endParaRPr lang="en-US" sz="1800">
              <a:latin typeface="Comic Sans MS" charset="0"/>
            </a:endParaRPr>
          </a:p>
          <a:p>
            <a:r>
              <a:rPr lang="en-US" sz="1800">
                <a:latin typeface="Comic Sans MS" charset="0"/>
              </a:rPr>
              <a:t>are specified by a vector </a:t>
            </a:r>
            <a:r>
              <a:rPr lang="en-US" b="1">
                <a:solidFill>
                  <a:srgbClr val="FF1029"/>
                </a:solidFill>
                <a:latin typeface="Comic Sans MS" charset="0"/>
              </a:rPr>
              <a:t>c</a:t>
            </a:r>
            <a:r>
              <a:rPr lang="en-US" sz="1800">
                <a:latin typeface="Comic Sans MS" charset="0"/>
              </a:rPr>
              <a:t>, a vector of the length as which specifies a</a:t>
            </a:r>
          </a:p>
          <a:p>
            <a:r>
              <a:rPr lang="en-US" sz="1800">
                <a:latin typeface="Comic Sans MS" charset="0"/>
              </a:rPr>
              <a:t>linear combination of the parameters. </a:t>
            </a:r>
          </a:p>
          <a:p>
            <a:endParaRPr lang="en-US" sz="1800">
              <a:latin typeface="Comic Sans MS" charset="0"/>
            </a:endParaRPr>
          </a:p>
          <a:p>
            <a:r>
              <a:rPr lang="en-US" sz="1800">
                <a:latin typeface="Comic Sans MS" charset="0"/>
              </a:rPr>
              <a:t>The simplest contrast involves only one explanatory variable. </a:t>
            </a:r>
          </a:p>
          <a:p>
            <a:r>
              <a:rPr lang="en-US" sz="1800">
                <a:latin typeface="Comic Sans MS" charset="0"/>
              </a:rPr>
              <a:t>To test activation in the first condition versus baseline, the contrast vector is:</a:t>
            </a:r>
          </a:p>
          <a:p>
            <a:r>
              <a:rPr lang="en-US" sz="1800">
                <a:latin typeface="Comic Sans MS" charset="0"/>
              </a:rPr>
              <a:t> </a:t>
            </a:r>
            <a:r>
              <a:rPr lang="en-US" b="1">
                <a:solidFill>
                  <a:srgbClr val="F72731"/>
                </a:solidFill>
                <a:latin typeface="Comic Sans MS" charset="0"/>
              </a:rPr>
              <a:t>c</a:t>
            </a:r>
            <a:r>
              <a:rPr lang="ja-JP" altLang="en-US" b="1">
                <a:solidFill>
                  <a:srgbClr val="F72731"/>
                </a:solidFill>
                <a:latin typeface="Comic Sans MS" charset="0"/>
              </a:rPr>
              <a:t>’</a:t>
            </a:r>
            <a:r>
              <a:rPr lang="en-US" altLang="ja-JP" b="1">
                <a:solidFill>
                  <a:srgbClr val="F72731"/>
                </a:solidFill>
                <a:latin typeface="Comic Sans MS" charset="0"/>
              </a:rPr>
              <a:t> = (1 0 0 0 ) </a:t>
            </a:r>
          </a:p>
          <a:p>
            <a:endParaRPr lang="en-US" sz="1800">
              <a:latin typeface="Comic Sans MS" charset="0"/>
            </a:endParaRPr>
          </a:p>
          <a:p>
            <a:r>
              <a:rPr lang="en-US" sz="1800">
                <a:latin typeface="Comic Sans MS" charset="0"/>
              </a:rPr>
              <a:t>If we are interested in the difference between the first and second</a:t>
            </a:r>
          </a:p>
          <a:p>
            <a:r>
              <a:rPr lang="en-US" sz="1800">
                <a:latin typeface="Comic Sans MS" charset="0"/>
              </a:rPr>
              <a:t>conditions then the contrast vector is:</a:t>
            </a:r>
          </a:p>
          <a:p>
            <a:r>
              <a:rPr lang="en-US" b="1">
                <a:solidFill>
                  <a:srgbClr val="F72731"/>
                </a:solidFill>
                <a:latin typeface="Comic Sans MS" charset="0"/>
              </a:rPr>
              <a:t>c</a:t>
            </a:r>
            <a:r>
              <a:rPr lang="ja-JP" altLang="en-US" b="1">
                <a:solidFill>
                  <a:srgbClr val="F72731"/>
                </a:solidFill>
                <a:latin typeface="Comic Sans MS" charset="0"/>
              </a:rPr>
              <a:t>‘</a:t>
            </a:r>
            <a:r>
              <a:rPr lang="en-US" altLang="ja-JP" b="1">
                <a:solidFill>
                  <a:srgbClr val="F72731"/>
                </a:solidFill>
                <a:latin typeface="Comic Sans MS" charset="0"/>
              </a:rPr>
              <a:t> = (1-1 0 0 ).</a:t>
            </a:r>
            <a:r>
              <a:rPr lang="en-US" altLang="ja-JP" sz="1800">
                <a:latin typeface="Comic Sans MS" charset="0"/>
              </a:rPr>
              <a:t> </a:t>
            </a:r>
          </a:p>
          <a:p>
            <a:endParaRPr lang="en-US" sz="1800">
              <a:latin typeface="Comic Sans MS" charset="0"/>
            </a:endParaRPr>
          </a:p>
          <a:p>
            <a:r>
              <a:rPr lang="en-US">
                <a:solidFill>
                  <a:srgbClr val="6224C2"/>
                </a:solidFill>
                <a:latin typeface="Comic Sans MS" charset="0"/>
              </a:rPr>
              <a:t>We have now defined the effect via the contrast:</a:t>
            </a:r>
          </a:p>
        </p:txBody>
      </p:sp>
      <p:graphicFrame>
        <p:nvGraphicFramePr>
          <p:cNvPr id="28675" name="Object 2"/>
          <p:cNvGraphicFramePr>
            <a:graphicFrameLocks noChangeAspect="1"/>
          </p:cNvGraphicFramePr>
          <p:nvPr/>
        </p:nvGraphicFramePr>
        <p:xfrm>
          <a:off x="1295400" y="5489575"/>
          <a:ext cx="4038600" cy="911225"/>
        </p:xfrm>
        <a:graphic>
          <a:graphicData uri="http://schemas.openxmlformats.org/presentationml/2006/ole">
            <mc:AlternateContent xmlns:mc="http://schemas.openxmlformats.org/markup-compatibility/2006">
              <mc:Choice xmlns:v="urn:schemas-microsoft-com:vml" Requires="v">
                <p:oleObj spid="_x0000_s45094" name="Equation" r:id="rId4" imgW="787400" imgH="177800" progId="Equation.3">
                  <p:embed/>
                </p:oleObj>
              </mc:Choice>
              <mc:Fallback>
                <p:oleObj name="Equation" r:id="rId4" imgW="787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489575"/>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57757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1635125" y="838200"/>
          <a:ext cx="4038600" cy="911225"/>
        </p:xfrm>
        <a:graphic>
          <a:graphicData uri="http://schemas.openxmlformats.org/presentationml/2006/ole">
            <mc:AlternateContent xmlns:mc="http://schemas.openxmlformats.org/markup-compatibility/2006">
              <mc:Choice xmlns:v="urn:schemas-microsoft-com:vml" Requires="v">
                <p:oleObj spid="_x0000_s30807" name="Equation" r:id="rId4" imgW="787400" imgH="177800" progId="Equation.3">
                  <p:embed/>
                </p:oleObj>
              </mc:Choice>
              <mc:Fallback>
                <p:oleObj name="Equation" r:id="rId4" imgW="7874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25" y="838200"/>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3" name="Rectangle 4"/>
          <p:cNvSpPr>
            <a:spLocks noChangeArrowheads="1"/>
          </p:cNvSpPr>
          <p:nvPr/>
        </p:nvSpPr>
        <p:spPr bwMode="auto">
          <a:xfrm>
            <a:off x="304800" y="128588"/>
            <a:ext cx="60182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a:latin typeface="Comic Sans MS" charset="0"/>
              </a:rPr>
              <a:t>We have now defined the effect via the contrast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304800" y="2109788"/>
            <a:ext cx="7086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a:latin typeface="Comic Sans MS" charset="0"/>
              </a:rPr>
              <a:t>We would also like to estimate the variance of the effect:</a:t>
            </a:r>
          </a:p>
        </p:txBody>
      </p:sp>
      <p:graphicFrame>
        <p:nvGraphicFramePr>
          <p:cNvPr id="30722" name="Object 2"/>
          <p:cNvGraphicFramePr>
            <a:graphicFrameLocks noChangeAspect="1"/>
          </p:cNvGraphicFramePr>
          <p:nvPr/>
        </p:nvGraphicFramePr>
        <p:xfrm>
          <a:off x="1635125" y="838200"/>
          <a:ext cx="4038600" cy="911225"/>
        </p:xfrm>
        <a:graphic>
          <a:graphicData uri="http://schemas.openxmlformats.org/presentationml/2006/ole">
            <mc:AlternateContent xmlns:mc="http://schemas.openxmlformats.org/markup-compatibility/2006">
              <mc:Choice xmlns:v="urn:schemas-microsoft-com:vml" Requires="v">
                <p:oleObj spid="_x0000_s52296" name="Equation" r:id="rId4" imgW="787400" imgH="177800" progId="Equation.3">
                  <p:embed/>
                </p:oleObj>
              </mc:Choice>
              <mc:Fallback>
                <p:oleObj name="Equation" r:id="rId4" imgW="787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25" y="838200"/>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3" name="Rectangle 4"/>
          <p:cNvSpPr>
            <a:spLocks noChangeArrowheads="1"/>
          </p:cNvSpPr>
          <p:nvPr/>
        </p:nvSpPr>
        <p:spPr bwMode="auto">
          <a:xfrm>
            <a:off x="304800" y="128588"/>
            <a:ext cx="60182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a:latin typeface="Comic Sans MS" charset="0"/>
              </a:rPr>
              <a:t>We have now defined the effect via the contrast</a:t>
            </a:r>
          </a:p>
        </p:txBody>
      </p:sp>
      <p:graphicFrame>
        <p:nvGraphicFramePr>
          <p:cNvPr id="30724" name="Object 3"/>
          <p:cNvGraphicFramePr>
            <a:graphicFrameLocks noChangeAspect="1"/>
          </p:cNvGraphicFramePr>
          <p:nvPr/>
        </p:nvGraphicFramePr>
        <p:xfrm>
          <a:off x="2514600" y="2517775"/>
          <a:ext cx="2930525" cy="911225"/>
        </p:xfrm>
        <a:graphic>
          <a:graphicData uri="http://schemas.openxmlformats.org/presentationml/2006/ole">
            <mc:AlternateContent xmlns:mc="http://schemas.openxmlformats.org/markup-compatibility/2006">
              <mc:Choice xmlns:v="urn:schemas-microsoft-com:vml" Requires="v">
                <p:oleObj spid="_x0000_s52297" name="Equation" r:id="rId6" imgW="571500" imgH="177800" progId="Equation.3">
                  <p:embed/>
                </p:oleObj>
              </mc:Choice>
              <mc:Fallback>
                <p:oleObj name="Equation" r:id="rId6" imgW="5715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517775"/>
                        <a:ext cx="2930525"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247423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304800" y="2109788"/>
            <a:ext cx="7086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a:latin typeface="Comic Sans MS" charset="0"/>
              </a:rPr>
              <a:t>We would also like to estimate the variance of the effect:</a:t>
            </a:r>
          </a:p>
        </p:txBody>
      </p:sp>
      <p:graphicFrame>
        <p:nvGraphicFramePr>
          <p:cNvPr id="30722" name="Object 2"/>
          <p:cNvGraphicFramePr>
            <a:graphicFrameLocks noChangeAspect="1"/>
          </p:cNvGraphicFramePr>
          <p:nvPr/>
        </p:nvGraphicFramePr>
        <p:xfrm>
          <a:off x="1635125" y="838200"/>
          <a:ext cx="4038600" cy="911225"/>
        </p:xfrm>
        <a:graphic>
          <a:graphicData uri="http://schemas.openxmlformats.org/presentationml/2006/ole">
            <mc:AlternateContent xmlns:mc="http://schemas.openxmlformats.org/markup-compatibility/2006">
              <mc:Choice xmlns:v="urn:schemas-microsoft-com:vml" Requires="v">
                <p:oleObj spid="_x0000_s51306" name="Equation" r:id="rId4" imgW="787400" imgH="177800" progId="Equation.3">
                  <p:embed/>
                </p:oleObj>
              </mc:Choice>
              <mc:Fallback>
                <p:oleObj name="Equation" r:id="rId4" imgW="787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25" y="838200"/>
                        <a:ext cx="4038600"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3" name="Rectangle 4"/>
          <p:cNvSpPr>
            <a:spLocks noChangeArrowheads="1"/>
          </p:cNvSpPr>
          <p:nvPr/>
        </p:nvSpPr>
        <p:spPr bwMode="auto">
          <a:xfrm>
            <a:off x="304800" y="128588"/>
            <a:ext cx="60182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a:latin typeface="Comic Sans MS" charset="0"/>
              </a:rPr>
              <a:t>We have now defined the effect via the contrast</a:t>
            </a:r>
          </a:p>
        </p:txBody>
      </p:sp>
      <p:graphicFrame>
        <p:nvGraphicFramePr>
          <p:cNvPr id="30724" name="Object 3"/>
          <p:cNvGraphicFramePr>
            <a:graphicFrameLocks noChangeAspect="1"/>
          </p:cNvGraphicFramePr>
          <p:nvPr/>
        </p:nvGraphicFramePr>
        <p:xfrm>
          <a:off x="2514600" y="2517775"/>
          <a:ext cx="2930525" cy="911225"/>
        </p:xfrm>
        <a:graphic>
          <a:graphicData uri="http://schemas.openxmlformats.org/presentationml/2006/ole">
            <mc:AlternateContent xmlns:mc="http://schemas.openxmlformats.org/markup-compatibility/2006">
              <mc:Choice xmlns:v="urn:schemas-microsoft-com:vml" Requires="v">
                <p:oleObj spid="_x0000_s51307" name="Equation" r:id="rId6" imgW="571500" imgH="177800" progId="Equation.3">
                  <p:embed/>
                </p:oleObj>
              </mc:Choice>
              <mc:Fallback>
                <p:oleObj name="Equation" r:id="rId6" imgW="5715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517775"/>
                        <a:ext cx="2930525"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5" name="Rectangle 6"/>
          <p:cNvSpPr>
            <a:spLocks noChangeArrowheads="1"/>
          </p:cNvSpPr>
          <p:nvPr/>
        </p:nvSpPr>
        <p:spPr bwMode="auto">
          <a:xfrm>
            <a:off x="381000" y="3505200"/>
            <a:ext cx="8120063"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latin typeface="Comic Sans MS" charset="0"/>
              </a:rPr>
              <a:t>Finally, we test whether or not there is any evidence for the effect. That is, whether the effect differs from zero, using the ratio of the effect to its standard error, called the T statistic:</a:t>
            </a:r>
          </a:p>
        </p:txBody>
      </p:sp>
      <p:graphicFrame>
        <p:nvGraphicFramePr>
          <p:cNvPr id="30726" name="Object 4"/>
          <p:cNvGraphicFramePr>
            <a:graphicFrameLocks noChangeAspect="1"/>
          </p:cNvGraphicFramePr>
          <p:nvPr>
            <p:extLst>
              <p:ext uri="{D42A27DB-BD31-4B8C-83A1-F6EECF244321}">
                <p14:modId xmlns:p14="http://schemas.microsoft.com/office/powerpoint/2010/main" val="2741310106"/>
              </p:ext>
            </p:extLst>
          </p:nvPr>
        </p:nvGraphicFramePr>
        <p:xfrm>
          <a:off x="1603375" y="4430713"/>
          <a:ext cx="4754563" cy="2278062"/>
        </p:xfrm>
        <a:graphic>
          <a:graphicData uri="http://schemas.openxmlformats.org/presentationml/2006/ole">
            <mc:AlternateContent xmlns:mc="http://schemas.openxmlformats.org/markup-compatibility/2006">
              <mc:Choice xmlns:v="urn:schemas-microsoft-com:vml" Requires="v">
                <p:oleObj spid="_x0000_s51308" name="Equation" r:id="rId8" imgW="927100" imgH="444500" progId="Equation.3">
                  <p:embed/>
                </p:oleObj>
              </mc:Choice>
              <mc:Fallback>
                <p:oleObj name="Equation" r:id="rId8" imgW="927100" imgH="444500" progId="Equation.3">
                  <p:embed/>
                  <p:pic>
                    <p:nvPicPr>
                      <p:cNvPr id="0" name=""/>
                      <p:cNvPicPr>
                        <a:picLocks noChangeAspect="1" noChangeArrowheads="1"/>
                      </p:cNvPicPr>
                      <p:nvPr/>
                    </p:nvPicPr>
                    <p:blipFill>
                      <a:blip r:embed="rId9"/>
                      <a:srcRect/>
                      <a:stretch>
                        <a:fillRect/>
                      </a:stretch>
                    </p:blipFill>
                    <p:spPr bwMode="auto">
                      <a:xfrm>
                        <a:off x="1603375" y="4430713"/>
                        <a:ext cx="4754563" cy="2278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491536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600200" y="1676400"/>
            <a:ext cx="5943600" cy="5029200"/>
          </a:xfrm>
          <a:prstGeom prst="rect">
            <a:avLst/>
          </a:prstGeom>
        </p:spPr>
      </p:pic>
      <p:sp>
        <p:nvSpPr>
          <p:cNvPr id="18" name="Rectangle 2"/>
          <p:cNvSpPr>
            <a:spLocks noGrp="1" noChangeArrowheads="1"/>
          </p:cNvSpPr>
          <p:nvPr>
            <p:ph type="title"/>
          </p:nvPr>
        </p:nvSpPr>
        <p:spPr>
          <a:xfrm>
            <a:off x="0" y="0"/>
            <a:ext cx="9144000" cy="1143000"/>
          </a:xfrm>
        </p:spPr>
        <p:txBody>
          <a:bodyPr/>
          <a:lstStyle/>
          <a:p>
            <a:r>
              <a:rPr lang="en-US" sz="3200" b="1" dirty="0" smtClean="0">
                <a:solidFill>
                  <a:srgbClr val="6224C2"/>
                </a:solidFill>
                <a:latin typeface="Arial" charset="0"/>
                <a:ea typeface="ＭＳ Ｐゴシック" charset="0"/>
                <a:cs typeface="ＭＳ Ｐゴシック" charset="0"/>
              </a:rPr>
              <a:t>If you calculate the effect in each voxel you get a statistical parametric map (SPM)</a:t>
            </a:r>
            <a:endParaRPr lang="en-US" sz="3200" b="1" dirty="0">
              <a:solidFill>
                <a:srgbClr val="6224C2"/>
              </a:solidFill>
              <a:latin typeface="Arial" charset="0"/>
              <a:ea typeface="ＭＳ Ｐゴシック" charset="0"/>
              <a:cs typeface="ＭＳ Ｐゴシック" charset="0"/>
            </a:endParaRPr>
          </a:p>
        </p:txBody>
      </p:sp>
      <p:grpSp>
        <p:nvGrpSpPr>
          <p:cNvPr id="32" name="Group 31"/>
          <p:cNvGrpSpPr/>
          <p:nvPr/>
        </p:nvGrpSpPr>
        <p:grpSpPr>
          <a:xfrm>
            <a:off x="2743200" y="1104900"/>
            <a:ext cx="3657600" cy="609600"/>
            <a:chOff x="2667000" y="990600"/>
            <a:chExt cx="3657600" cy="609600"/>
          </a:xfrm>
        </p:grpSpPr>
        <p:sp>
          <p:nvSpPr>
            <p:cNvPr id="20" name="Rectangle 19"/>
            <p:cNvSpPr/>
            <p:nvPr/>
          </p:nvSpPr>
          <p:spPr>
            <a:xfrm>
              <a:off x="2667000" y="1027251"/>
              <a:ext cx="3657600" cy="572949"/>
            </a:xfrm>
            <a:prstGeom prst="rect">
              <a:avLst/>
            </a:prstGeom>
            <a:solidFill>
              <a:srgbClr val="FF0000">
                <a:alpha val="6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379"/>
            <p:cNvSpPr>
              <a:spLocks noChangeArrowheads="1"/>
            </p:cNvSpPr>
            <p:nvPr/>
          </p:nvSpPr>
          <p:spPr bwMode="auto">
            <a:xfrm>
              <a:off x="5698756" y="1244322"/>
              <a:ext cx="332135" cy="173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smtClean="0">
                  <a:solidFill>
                    <a:srgbClr val="000000"/>
                  </a:solidFill>
                  <a:latin typeface="Calibri"/>
                  <a:cs typeface="Calibri"/>
                </a:rPr>
                <a:t>Word</a:t>
              </a:r>
              <a:endParaRPr lang="en-US" sz="1200" dirty="0">
                <a:latin typeface="Calibri"/>
                <a:cs typeface="Calibri"/>
              </a:endParaRPr>
            </a:p>
          </p:txBody>
        </p:sp>
        <p:sp>
          <p:nvSpPr>
            <p:cNvPr id="22" name="Rectangle 381"/>
            <p:cNvSpPr>
              <a:spLocks noChangeArrowheads="1"/>
            </p:cNvSpPr>
            <p:nvPr/>
          </p:nvSpPr>
          <p:spPr bwMode="auto">
            <a:xfrm>
              <a:off x="6053449" y="1244322"/>
              <a:ext cx="220432" cy="173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smtClean="0">
                  <a:solidFill>
                    <a:srgbClr val="000000"/>
                  </a:solidFill>
                  <a:latin typeface="Calibri"/>
                  <a:cs typeface="Calibri"/>
                </a:rPr>
                <a:t>123</a:t>
              </a:r>
              <a:endParaRPr lang="en-US" sz="1200" dirty="0">
                <a:latin typeface="Calibri"/>
                <a:cs typeface="Calibri"/>
              </a:endParaRPr>
            </a:p>
          </p:txBody>
        </p:sp>
        <p:pic>
          <p:nvPicPr>
            <p:cNvPr id="23" name="Picture 2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969" t="43576" r="58729" b="14847"/>
            <a:stretch/>
          </p:blipFill>
          <p:spPr>
            <a:xfrm>
              <a:off x="4234795" y="1137485"/>
              <a:ext cx="450504" cy="387641"/>
            </a:xfrm>
            <a:prstGeom prst="rect">
              <a:avLst/>
            </a:prstGeom>
          </p:spPr>
        </p:pic>
        <p:pic>
          <p:nvPicPr>
            <p:cNvPr id="24" name="Picture 2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Lst>
            </a:blip>
            <a:srcRect l="67596" t="28854" r="2338" b="11025"/>
            <a:stretch/>
          </p:blipFill>
          <p:spPr>
            <a:xfrm>
              <a:off x="4707860" y="1137485"/>
              <a:ext cx="318670" cy="387641"/>
            </a:xfrm>
            <a:prstGeom prst="rect">
              <a:avLst/>
            </a:prstGeom>
          </p:spPr>
        </p:pic>
        <p:pic>
          <p:nvPicPr>
            <p:cNvPr id="25" name="Picture 24"/>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17190" t="28258" r="71889" b="45199"/>
            <a:stretch/>
          </p:blipFill>
          <p:spPr>
            <a:xfrm>
              <a:off x="5049090" y="1137485"/>
              <a:ext cx="355936" cy="387641"/>
            </a:xfrm>
            <a:prstGeom prst="rect">
              <a:avLst/>
            </a:prstGeom>
          </p:spPr>
        </p:pic>
        <p:pic>
          <p:nvPicPr>
            <p:cNvPr id="26" name="Picture 25"/>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Lst>
            </a:blip>
            <a:srcRect l="65319" t="18202" r="12721" b="26771"/>
            <a:stretch/>
          </p:blipFill>
          <p:spPr>
            <a:xfrm>
              <a:off x="2733960" y="1137485"/>
              <a:ext cx="351201" cy="387641"/>
            </a:xfrm>
            <a:prstGeom prst="ellipse">
              <a:avLst/>
            </a:prstGeom>
          </p:spPr>
        </p:pic>
        <p:pic>
          <p:nvPicPr>
            <p:cNvPr id="27" name="Picture 26"/>
            <p:cNvPicPr>
              <a:picLocks/>
            </p:cNvPicPr>
            <p:nvPr/>
          </p:nvPicPr>
          <p:blipFill rotWithShape="1">
            <a:blip r:embed="rId11">
              <a:extLst>
                <a:ext uri="{BEBA8EAE-BF5A-486C-A8C5-ECC9F3942E4B}">
                  <a14:imgProps xmlns:a14="http://schemas.microsoft.com/office/drawing/2010/main">
                    <a14:imgLayer r:embed="rId12">
                      <a14:imgEffect>
                        <a14:sharpenSoften amount="25000"/>
                      </a14:imgEffect>
                      <a14:imgEffect>
                        <a14:brightnessContrast bright="20000"/>
                      </a14:imgEffect>
                    </a14:imgLayer>
                  </a14:imgProps>
                </a:ext>
              </a:extLst>
            </a:blip>
            <a:srcRect l="6885" t="30187" r="60059" b="10776"/>
            <a:stretch/>
          </p:blipFill>
          <p:spPr>
            <a:xfrm>
              <a:off x="3312670" y="1137485"/>
              <a:ext cx="450894" cy="387641"/>
            </a:xfrm>
            <a:prstGeom prst="rect">
              <a:avLst/>
            </a:prstGeom>
          </p:spPr>
        </p:pic>
        <p:pic>
          <p:nvPicPr>
            <p:cNvPr id="28" name="Picture 27"/>
            <p:cNvPicPr>
              <a:picLocks/>
            </p:cNvPicPr>
            <p:nvPr/>
          </p:nvPicPr>
          <p:blipFill rotWithShape="1">
            <a:blip r:embed="rId13">
              <a:extLst>
                <a:ext uri="{BEBA8EAE-BF5A-486C-A8C5-ECC9F3942E4B}">
                  <a14:imgProps xmlns:a14="http://schemas.microsoft.com/office/drawing/2010/main">
                    <a14:imgLayer r:embed="rId14">
                      <a14:imgEffect>
                        <a14:sharpenSoften amount="25000"/>
                      </a14:imgEffect>
                      <a14:imgEffect>
                        <a14:brightnessContrast bright="40000"/>
                      </a14:imgEffect>
                    </a14:imgLayer>
                  </a14:imgProps>
                </a:ext>
              </a:extLst>
            </a:blip>
            <a:srcRect l="56819" t="11112" r="8841" b="25363"/>
            <a:stretch/>
          </p:blipFill>
          <p:spPr>
            <a:xfrm>
              <a:off x="3786125" y="1144874"/>
              <a:ext cx="426109" cy="372864"/>
            </a:xfrm>
            <a:prstGeom prst="rect">
              <a:avLst/>
            </a:prstGeom>
          </p:spPr>
        </p:pic>
        <p:pic>
          <p:nvPicPr>
            <p:cNvPr id="29" name="Picture 28"/>
            <p:cNvPicPr>
              <a:picLocks noChangeAspect="1"/>
            </p:cNvPicPr>
            <p:nvPr/>
          </p:nvPicPr>
          <p:blipFill rotWithShape="1">
            <a:blip r:embed="rId7">
              <a:clrChange>
                <a:clrFrom>
                  <a:srgbClr val="F7F7F9"/>
                </a:clrFrom>
                <a:clrTo>
                  <a:srgbClr val="F7F7F9">
                    <a:alpha val="0"/>
                  </a:srgbClr>
                </a:clrTo>
              </a:clrChange>
              <a:extLst>
                <a:ext uri="{BEBA8EAE-BF5A-486C-A8C5-ECC9F3942E4B}">
                  <a14:imgProps xmlns:a14="http://schemas.microsoft.com/office/drawing/2010/main">
                    <a14:imgLayer r:embed="rId15">
                      <a14:imgEffect>
                        <a14:brightnessContrast bright="20000"/>
                      </a14:imgEffect>
                    </a14:imgLayer>
                  </a14:imgProps>
                </a:ext>
              </a:extLst>
            </a:blip>
            <a:srcRect l="66267" t="13324" r="12830" b="13943"/>
            <a:stretch/>
          </p:blipFill>
          <p:spPr>
            <a:xfrm>
              <a:off x="5427587" y="1137485"/>
              <a:ext cx="248609" cy="387641"/>
            </a:xfrm>
            <a:prstGeom prst="rect">
              <a:avLst/>
            </a:prstGeom>
          </p:spPr>
        </p:pic>
        <p:sp>
          <p:nvSpPr>
            <p:cNvPr id="30" name="TextBox 29"/>
            <p:cNvSpPr txBox="1"/>
            <p:nvPr/>
          </p:nvSpPr>
          <p:spPr>
            <a:xfrm>
              <a:off x="2986290" y="990600"/>
              <a:ext cx="366510" cy="550897"/>
            </a:xfrm>
            <a:prstGeom prst="rect">
              <a:avLst/>
            </a:prstGeom>
            <a:noFill/>
          </p:spPr>
          <p:txBody>
            <a:bodyPr wrap="none" rtlCol="0">
              <a:spAutoFit/>
            </a:bodyPr>
            <a:lstStyle/>
            <a:p>
              <a:r>
                <a:rPr lang="en-US" sz="3200" dirty="0" smtClean="0"/>
                <a:t>&gt;</a:t>
              </a:r>
              <a:endParaRPr lang="en-US" sz="3200" dirty="0"/>
            </a:p>
          </p:txBody>
        </p:sp>
      </p:grpSp>
    </p:spTree>
    <p:extLst>
      <p:ext uri="{BB962C8B-B14F-4D97-AF65-F5344CB8AC3E}">
        <p14:creationId xmlns:p14="http://schemas.microsoft.com/office/powerpoint/2010/main" val="1247553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b="1">
                <a:solidFill>
                  <a:srgbClr val="6224C2"/>
                </a:solidFill>
                <a:latin typeface="Arial" charset="0"/>
                <a:ea typeface="ＭＳ Ｐゴシック" charset="0"/>
                <a:cs typeface="ＭＳ Ｐゴシック" charset="0"/>
              </a:rPr>
              <a:t>Why do we need statistics?</a:t>
            </a:r>
          </a:p>
        </p:txBody>
      </p:sp>
      <p:sp>
        <p:nvSpPr>
          <p:cNvPr id="17410" name="Rectangle 3"/>
          <p:cNvSpPr>
            <a:spLocks noChangeArrowheads="1"/>
          </p:cNvSpPr>
          <p:nvPr/>
        </p:nvSpPr>
        <p:spPr bwMode="auto">
          <a:xfrm>
            <a:off x="228600" y="1905000"/>
            <a:ext cx="8382000"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dirty="0">
                <a:latin typeface="Comic Sans MS" charset="0"/>
              </a:rPr>
              <a:t>GLM constructs a model for the way in which the BOLD response depends on the stimulus. </a:t>
            </a:r>
          </a:p>
          <a:p>
            <a:endParaRPr lang="en-US" sz="1800" dirty="0">
              <a:latin typeface="Comic Sans MS" charset="0"/>
            </a:endParaRPr>
          </a:p>
          <a:p>
            <a:pPr>
              <a:buFontTx/>
              <a:buChar char="•"/>
            </a:pPr>
            <a:r>
              <a:rPr lang="en-US" sz="1800" dirty="0">
                <a:latin typeface="Comic Sans MS" charset="0"/>
              </a:rPr>
              <a:t>A model must include a component of random error which explains how the observations vary even if an identical experiment is repeated on the same subject</a:t>
            </a:r>
            <a:r>
              <a:rPr lang="en-US" sz="1800" dirty="0" smtClean="0">
                <a:latin typeface="Comic Sans MS" charset="0"/>
              </a:rPr>
              <a:t>.</a:t>
            </a:r>
            <a:endParaRPr lang="en-US" sz="1800" dirty="0">
              <a:latin typeface="Comic Sans M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0" y="0"/>
            <a:ext cx="9144000" cy="1143000"/>
          </a:xfrm>
        </p:spPr>
        <p:txBody>
          <a:bodyPr/>
          <a:lstStyle/>
          <a:p>
            <a:r>
              <a:rPr lang="en-US" sz="3200" b="1" dirty="0" smtClean="0">
                <a:solidFill>
                  <a:srgbClr val="6224C2"/>
                </a:solidFill>
                <a:latin typeface="Arial" charset="0"/>
                <a:ea typeface="ＭＳ Ｐゴシック" charset="0"/>
                <a:cs typeface="ＭＳ Ｐゴシック" charset="0"/>
              </a:rPr>
              <a:t>If you calculate the effect in each voxel you get a statistical parametric map (SPM)</a:t>
            </a:r>
            <a:endParaRPr lang="en-US" sz="3200" b="1" dirty="0">
              <a:solidFill>
                <a:srgbClr val="6224C2"/>
              </a:solidFill>
              <a:latin typeface="Arial" charset="0"/>
              <a:ea typeface="ＭＳ Ｐゴシック" charset="0"/>
              <a:cs typeface="ＭＳ Ｐゴシック" charset="0"/>
            </a:endParaRPr>
          </a:p>
        </p:txBody>
      </p:sp>
      <p:grpSp>
        <p:nvGrpSpPr>
          <p:cNvPr id="32" name="Group 31"/>
          <p:cNvGrpSpPr/>
          <p:nvPr/>
        </p:nvGrpSpPr>
        <p:grpSpPr>
          <a:xfrm>
            <a:off x="2743200" y="1104900"/>
            <a:ext cx="3657600" cy="609600"/>
            <a:chOff x="2667000" y="990600"/>
            <a:chExt cx="3657600" cy="609600"/>
          </a:xfrm>
        </p:grpSpPr>
        <p:sp>
          <p:nvSpPr>
            <p:cNvPr id="20" name="Rectangle 19"/>
            <p:cNvSpPr/>
            <p:nvPr/>
          </p:nvSpPr>
          <p:spPr>
            <a:xfrm>
              <a:off x="2667000" y="1027251"/>
              <a:ext cx="3657600" cy="572949"/>
            </a:xfrm>
            <a:prstGeom prst="rect">
              <a:avLst/>
            </a:prstGeom>
            <a:solidFill>
              <a:srgbClr val="FF0000">
                <a:alpha val="6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379"/>
            <p:cNvSpPr>
              <a:spLocks noChangeArrowheads="1"/>
            </p:cNvSpPr>
            <p:nvPr/>
          </p:nvSpPr>
          <p:spPr bwMode="auto">
            <a:xfrm>
              <a:off x="5698756" y="1244322"/>
              <a:ext cx="332135" cy="173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smtClean="0">
                  <a:solidFill>
                    <a:srgbClr val="000000"/>
                  </a:solidFill>
                  <a:latin typeface="Calibri"/>
                  <a:cs typeface="Calibri"/>
                </a:rPr>
                <a:t>Word</a:t>
              </a:r>
              <a:endParaRPr lang="en-US" sz="1200" dirty="0">
                <a:latin typeface="Calibri"/>
                <a:cs typeface="Calibri"/>
              </a:endParaRPr>
            </a:p>
          </p:txBody>
        </p:sp>
        <p:sp>
          <p:nvSpPr>
            <p:cNvPr id="22" name="Rectangle 381"/>
            <p:cNvSpPr>
              <a:spLocks noChangeArrowheads="1"/>
            </p:cNvSpPr>
            <p:nvPr/>
          </p:nvSpPr>
          <p:spPr bwMode="auto">
            <a:xfrm>
              <a:off x="6053449" y="1244322"/>
              <a:ext cx="220432" cy="173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smtClean="0">
                  <a:solidFill>
                    <a:srgbClr val="000000"/>
                  </a:solidFill>
                  <a:latin typeface="Calibri"/>
                  <a:cs typeface="Calibri"/>
                </a:rPr>
                <a:t>123</a:t>
              </a:r>
              <a:endParaRPr lang="en-US" sz="1200" dirty="0">
                <a:latin typeface="Calibri"/>
                <a:cs typeface="Calibri"/>
              </a:endParaRPr>
            </a:p>
          </p:txBody>
        </p:sp>
        <p:pic>
          <p:nvPicPr>
            <p:cNvPr id="23" name="Picture 2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3969" t="43576" r="58729" b="14847"/>
            <a:stretch/>
          </p:blipFill>
          <p:spPr>
            <a:xfrm>
              <a:off x="4234795" y="1137485"/>
              <a:ext cx="450504" cy="387641"/>
            </a:xfrm>
            <a:prstGeom prst="rect">
              <a:avLst/>
            </a:prstGeom>
          </p:spPr>
        </p:pic>
        <p:pic>
          <p:nvPicPr>
            <p:cNvPr id="24" name="Picture 23"/>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a14:imgEffect>
                    </a14:imgLayer>
                  </a14:imgProps>
                </a:ext>
              </a:extLst>
            </a:blip>
            <a:srcRect l="67596" t="28854" r="2338" b="11025"/>
            <a:stretch/>
          </p:blipFill>
          <p:spPr>
            <a:xfrm>
              <a:off x="4707860" y="1137485"/>
              <a:ext cx="318670" cy="387641"/>
            </a:xfrm>
            <a:prstGeom prst="rect">
              <a:avLst/>
            </a:prstGeom>
          </p:spPr>
        </p:pic>
        <p:pic>
          <p:nvPicPr>
            <p:cNvPr id="25" name="Picture 24"/>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l="17190" t="28258" r="71889" b="45199"/>
            <a:stretch/>
          </p:blipFill>
          <p:spPr>
            <a:xfrm>
              <a:off x="5049090" y="1137485"/>
              <a:ext cx="355936" cy="387641"/>
            </a:xfrm>
            <a:prstGeom prst="rect">
              <a:avLst/>
            </a:prstGeom>
          </p:spPr>
        </p:pic>
        <p:pic>
          <p:nvPicPr>
            <p:cNvPr id="26" name="Picture 25"/>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Lst>
            </a:blip>
            <a:srcRect l="65319" t="18202" r="12721" b="26771"/>
            <a:stretch/>
          </p:blipFill>
          <p:spPr>
            <a:xfrm>
              <a:off x="2733960" y="1137485"/>
              <a:ext cx="351201" cy="387641"/>
            </a:xfrm>
            <a:prstGeom prst="ellipse">
              <a:avLst/>
            </a:prstGeom>
          </p:spPr>
        </p:pic>
        <p:pic>
          <p:nvPicPr>
            <p:cNvPr id="27" name="Picture 26"/>
            <p:cNvPicPr>
              <a:picLocks/>
            </p:cNvPicPr>
            <p:nvPr/>
          </p:nvPicPr>
          <p:blipFill rotWithShape="1">
            <a:blip r:embed="rId10">
              <a:extLst>
                <a:ext uri="{BEBA8EAE-BF5A-486C-A8C5-ECC9F3942E4B}">
                  <a14:imgProps xmlns:a14="http://schemas.microsoft.com/office/drawing/2010/main">
                    <a14:imgLayer r:embed="rId11">
                      <a14:imgEffect>
                        <a14:sharpenSoften amount="25000"/>
                      </a14:imgEffect>
                      <a14:imgEffect>
                        <a14:brightnessContrast bright="20000"/>
                      </a14:imgEffect>
                    </a14:imgLayer>
                  </a14:imgProps>
                </a:ext>
              </a:extLst>
            </a:blip>
            <a:srcRect l="6885" t="30187" r="60059" b="10776"/>
            <a:stretch/>
          </p:blipFill>
          <p:spPr>
            <a:xfrm>
              <a:off x="3312670" y="1137485"/>
              <a:ext cx="450894" cy="387641"/>
            </a:xfrm>
            <a:prstGeom prst="rect">
              <a:avLst/>
            </a:prstGeom>
          </p:spPr>
        </p:pic>
        <p:pic>
          <p:nvPicPr>
            <p:cNvPr id="28" name="Picture 27"/>
            <p:cNvPicPr>
              <a:picLocks/>
            </p:cNvPicPr>
            <p:nvPr/>
          </p:nvPicPr>
          <p:blipFill rotWithShape="1">
            <a:blip r:embed="rId12">
              <a:extLst>
                <a:ext uri="{BEBA8EAE-BF5A-486C-A8C5-ECC9F3942E4B}">
                  <a14:imgProps xmlns:a14="http://schemas.microsoft.com/office/drawing/2010/main">
                    <a14:imgLayer r:embed="rId13">
                      <a14:imgEffect>
                        <a14:sharpenSoften amount="25000"/>
                      </a14:imgEffect>
                      <a14:imgEffect>
                        <a14:brightnessContrast bright="40000"/>
                      </a14:imgEffect>
                    </a14:imgLayer>
                  </a14:imgProps>
                </a:ext>
              </a:extLst>
            </a:blip>
            <a:srcRect l="56819" t="11112" r="8841" b="25363"/>
            <a:stretch/>
          </p:blipFill>
          <p:spPr>
            <a:xfrm>
              <a:off x="3786125" y="1144874"/>
              <a:ext cx="426109" cy="372864"/>
            </a:xfrm>
            <a:prstGeom prst="rect">
              <a:avLst/>
            </a:prstGeom>
          </p:spPr>
        </p:pic>
        <p:pic>
          <p:nvPicPr>
            <p:cNvPr id="29" name="Picture 28"/>
            <p:cNvPicPr>
              <a:picLocks noChangeAspect="1"/>
            </p:cNvPicPr>
            <p:nvPr/>
          </p:nvPicPr>
          <p:blipFill rotWithShape="1">
            <a:blip r:embed="rId6">
              <a:clrChange>
                <a:clrFrom>
                  <a:srgbClr val="F7F7F9"/>
                </a:clrFrom>
                <a:clrTo>
                  <a:srgbClr val="F7F7F9">
                    <a:alpha val="0"/>
                  </a:srgbClr>
                </a:clrTo>
              </a:clrChange>
              <a:extLst>
                <a:ext uri="{BEBA8EAE-BF5A-486C-A8C5-ECC9F3942E4B}">
                  <a14:imgProps xmlns:a14="http://schemas.microsoft.com/office/drawing/2010/main">
                    <a14:imgLayer r:embed="rId14">
                      <a14:imgEffect>
                        <a14:brightnessContrast bright="20000"/>
                      </a14:imgEffect>
                    </a14:imgLayer>
                  </a14:imgProps>
                </a:ext>
              </a:extLst>
            </a:blip>
            <a:srcRect l="66267" t="13324" r="12830" b="13943"/>
            <a:stretch/>
          </p:blipFill>
          <p:spPr>
            <a:xfrm>
              <a:off x="5427587" y="1137485"/>
              <a:ext cx="248609" cy="387641"/>
            </a:xfrm>
            <a:prstGeom prst="rect">
              <a:avLst/>
            </a:prstGeom>
          </p:spPr>
        </p:pic>
        <p:sp>
          <p:nvSpPr>
            <p:cNvPr id="30" name="TextBox 29"/>
            <p:cNvSpPr txBox="1"/>
            <p:nvPr/>
          </p:nvSpPr>
          <p:spPr>
            <a:xfrm>
              <a:off x="2986290" y="990600"/>
              <a:ext cx="366510" cy="550897"/>
            </a:xfrm>
            <a:prstGeom prst="rect">
              <a:avLst/>
            </a:prstGeom>
            <a:noFill/>
          </p:spPr>
          <p:txBody>
            <a:bodyPr wrap="none" rtlCol="0">
              <a:spAutoFit/>
            </a:bodyPr>
            <a:lstStyle/>
            <a:p>
              <a:r>
                <a:rPr lang="en-US" sz="3200" dirty="0" smtClean="0"/>
                <a:t>&gt;</a:t>
              </a:r>
              <a:endParaRPr lang="en-US" sz="3200" dirty="0"/>
            </a:p>
          </p:txBody>
        </p:sp>
      </p:grpSp>
      <p:pic>
        <p:nvPicPr>
          <p:cNvPr id="2" name="Picture 1"/>
          <p:cNvPicPr>
            <a:picLocks noChangeAspect="1"/>
          </p:cNvPicPr>
          <p:nvPr/>
        </p:nvPicPr>
        <p:blipFill rotWithShape="1">
          <a:blip r:embed="rId15">
            <a:clrChange>
              <a:clrFrom>
                <a:srgbClr val="FFFFFF"/>
              </a:clrFrom>
              <a:clrTo>
                <a:srgbClr val="FFFFFF">
                  <a:alpha val="0"/>
                </a:srgbClr>
              </a:clrTo>
            </a:clrChange>
          </a:blip>
          <a:srcRect l="2103" t="18894" r="51296" b="15649"/>
          <a:stretch/>
        </p:blipFill>
        <p:spPr>
          <a:xfrm>
            <a:off x="5410200" y="1803400"/>
            <a:ext cx="3657600" cy="2463800"/>
          </a:xfrm>
          <a:prstGeom prst="rect">
            <a:avLst/>
          </a:prstGeom>
        </p:spPr>
      </p:pic>
      <p:pic>
        <p:nvPicPr>
          <p:cNvPr id="19" name="Picture 18"/>
          <p:cNvPicPr>
            <a:picLocks noChangeAspect="1"/>
          </p:cNvPicPr>
          <p:nvPr/>
        </p:nvPicPr>
        <p:blipFill rotWithShape="1">
          <a:blip r:embed="rId15">
            <a:clrChange>
              <a:clrFrom>
                <a:srgbClr val="FFFFFF"/>
              </a:clrFrom>
              <a:clrTo>
                <a:srgbClr val="FFFFFF">
                  <a:alpha val="0"/>
                </a:srgbClr>
              </a:clrTo>
            </a:clrChange>
          </a:blip>
          <a:srcRect l="52426" t="15520" r="973" b="19023"/>
          <a:stretch/>
        </p:blipFill>
        <p:spPr>
          <a:xfrm>
            <a:off x="0" y="1803400"/>
            <a:ext cx="3657600" cy="2463800"/>
          </a:xfrm>
          <a:prstGeom prst="rect">
            <a:avLst/>
          </a:prstGeom>
        </p:spPr>
      </p:pic>
      <p:pic>
        <p:nvPicPr>
          <p:cNvPr id="33" name="Picture 32"/>
          <p:cNvPicPr>
            <a:picLocks noChangeAspect="1"/>
          </p:cNvPicPr>
          <p:nvPr/>
        </p:nvPicPr>
        <p:blipFill rotWithShape="1">
          <a:blip r:embed="rId16">
            <a:clrChange>
              <a:clrFrom>
                <a:srgbClr val="E0E0E0"/>
              </a:clrFrom>
              <a:clrTo>
                <a:srgbClr val="E0E0E0">
                  <a:alpha val="0"/>
                </a:srgbClr>
              </a:clrTo>
            </a:clrChange>
          </a:blip>
          <a:srcRect l="4274" t="89393" r="23077"/>
          <a:stretch/>
        </p:blipFill>
        <p:spPr>
          <a:xfrm>
            <a:off x="3009900" y="1752600"/>
            <a:ext cx="3124200" cy="385931"/>
          </a:xfrm>
          <a:prstGeom prst="rect">
            <a:avLst/>
          </a:prstGeom>
        </p:spPr>
      </p:pic>
      <p:pic>
        <p:nvPicPr>
          <p:cNvPr id="4" name="Picture 3"/>
          <p:cNvPicPr>
            <a:picLocks noChangeAspect="1"/>
          </p:cNvPicPr>
          <p:nvPr/>
        </p:nvPicPr>
        <p:blipFill rotWithShape="1">
          <a:blip r:embed="rId17">
            <a:clrChange>
              <a:clrFrom>
                <a:srgbClr val="FFFFFF"/>
              </a:clrFrom>
              <a:clrTo>
                <a:srgbClr val="FFFFFF">
                  <a:alpha val="0"/>
                </a:srgbClr>
              </a:clrTo>
            </a:clrChange>
          </a:blip>
          <a:srcRect r="73521"/>
          <a:stretch/>
        </p:blipFill>
        <p:spPr>
          <a:xfrm>
            <a:off x="3124200" y="3067050"/>
            <a:ext cx="1422400" cy="3657600"/>
          </a:xfrm>
          <a:prstGeom prst="rect">
            <a:avLst/>
          </a:prstGeom>
        </p:spPr>
      </p:pic>
      <p:pic>
        <p:nvPicPr>
          <p:cNvPr id="34" name="Picture 33"/>
          <p:cNvPicPr>
            <a:picLocks noChangeAspect="1"/>
          </p:cNvPicPr>
          <p:nvPr/>
        </p:nvPicPr>
        <p:blipFill rotWithShape="1">
          <a:blip r:embed="rId17">
            <a:clrChange>
              <a:clrFrom>
                <a:srgbClr val="FFFFFF"/>
              </a:clrFrom>
              <a:clrTo>
                <a:srgbClr val="FFFFFF">
                  <a:alpha val="0"/>
                </a:srgbClr>
              </a:clrTo>
            </a:clrChange>
          </a:blip>
          <a:srcRect l="73053"/>
          <a:stretch/>
        </p:blipFill>
        <p:spPr>
          <a:xfrm>
            <a:off x="4495800" y="3067050"/>
            <a:ext cx="1447569" cy="3657600"/>
          </a:xfrm>
          <a:prstGeom prst="rect">
            <a:avLst/>
          </a:prstGeom>
        </p:spPr>
      </p:pic>
      <p:sp>
        <p:nvSpPr>
          <p:cNvPr id="5" name="TextBox 4"/>
          <p:cNvSpPr txBox="1"/>
          <p:nvPr/>
        </p:nvSpPr>
        <p:spPr>
          <a:xfrm>
            <a:off x="533400" y="3886200"/>
            <a:ext cx="633707" cy="369332"/>
          </a:xfrm>
          <a:prstGeom prst="rect">
            <a:avLst/>
          </a:prstGeom>
          <a:noFill/>
        </p:spPr>
        <p:txBody>
          <a:bodyPr wrap="none" rtlCol="0">
            <a:spAutoFit/>
          </a:bodyPr>
          <a:lstStyle/>
          <a:p>
            <a:r>
              <a:rPr lang="en-US" sz="1800" dirty="0" smtClean="0"/>
              <a:t>right</a:t>
            </a:r>
            <a:endParaRPr lang="en-US" sz="1800" dirty="0"/>
          </a:p>
        </p:txBody>
      </p:sp>
      <p:sp>
        <p:nvSpPr>
          <p:cNvPr id="35" name="TextBox 34"/>
          <p:cNvSpPr txBox="1"/>
          <p:nvPr/>
        </p:nvSpPr>
        <p:spPr>
          <a:xfrm>
            <a:off x="7965607" y="3886200"/>
            <a:ext cx="492593" cy="369332"/>
          </a:xfrm>
          <a:prstGeom prst="rect">
            <a:avLst/>
          </a:prstGeom>
          <a:noFill/>
        </p:spPr>
        <p:txBody>
          <a:bodyPr wrap="none" rtlCol="0">
            <a:spAutoFit/>
          </a:bodyPr>
          <a:lstStyle/>
          <a:p>
            <a:r>
              <a:rPr lang="en-US" sz="1800" dirty="0" smtClean="0"/>
              <a:t>left</a:t>
            </a:r>
            <a:endParaRPr lang="en-US" sz="1800" dirty="0"/>
          </a:p>
        </p:txBody>
      </p:sp>
    </p:spTree>
    <p:extLst>
      <p:ext uri="{BB962C8B-B14F-4D97-AF65-F5344CB8AC3E}">
        <p14:creationId xmlns:p14="http://schemas.microsoft.com/office/powerpoint/2010/main" val="4290812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9144000" cy="1219200"/>
          </a:xfrm>
        </p:spPr>
        <p:txBody>
          <a:bodyPr/>
          <a:lstStyle/>
          <a:p>
            <a:r>
              <a:rPr lang="en-US" sz="3600" b="1">
                <a:solidFill>
                  <a:srgbClr val="6224C2"/>
                </a:solidFill>
                <a:latin typeface="Arial" charset="0"/>
                <a:ea typeface="ＭＳ Ｐゴシック" charset="0"/>
                <a:cs typeface="ＭＳ Ｐゴシック" charset="0"/>
              </a:rPr>
              <a:t>Smaller residuals, higher significance</a:t>
            </a:r>
          </a:p>
        </p:txBody>
      </p:sp>
      <p:sp>
        <p:nvSpPr>
          <p:cNvPr id="47106" name="Rectangle 3"/>
          <p:cNvSpPr>
            <a:spLocks noGrp="1" noChangeArrowheads="1"/>
          </p:cNvSpPr>
          <p:nvPr>
            <p:ph type="body" idx="1"/>
          </p:nvPr>
        </p:nvSpPr>
        <p:spPr>
          <a:xfrm>
            <a:off x="685800" y="1143000"/>
            <a:ext cx="7772400" cy="5181600"/>
          </a:xfrm>
        </p:spPr>
        <p:txBody>
          <a:bodyPr/>
          <a:lstStyle/>
          <a:p>
            <a:pPr>
              <a:lnSpc>
                <a:spcPct val="90000"/>
              </a:lnSpc>
            </a:pPr>
            <a:r>
              <a:rPr lang="en-US" sz="2400" dirty="0">
                <a:latin typeface="Arial" charset="0"/>
                <a:ea typeface="ＭＳ Ｐゴシック" charset="0"/>
                <a:cs typeface="ＭＳ Ｐゴシック" charset="0"/>
              </a:rPr>
              <a:t>The more variance we can explain (i.e., the less variance that goes into the residuals), the greater our statistical </a:t>
            </a:r>
            <a:r>
              <a:rPr lang="en-US" sz="2400" dirty="0" smtClean="0">
                <a:latin typeface="Arial" charset="0"/>
                <a:ea typeface="ＭＳ Ｐゴシック" charset="0"/>
                <a:cs typeface="ＭＳ Ｐゴシック" charset="0"/>
              </a:rPr>
              <a:t>significance</a:t>
            </a:r>
            <a:endParaRPr lang="en-US" sz="2400"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486755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9144000" cy="1219200"/>
          </a:xfrm>
        </p:spPr>
        <p:txBody>
          <a:bodyPr/>
          <a:lstStyle/>
          <a:p>
            <a:r>
              <a:rPr lang="en-US" sz="3600" b="1">
                <a:solidFill>
                  <a:srgbClr val="6224C2"/>
                </a:solidFill>
                <a:latin typeface="Arial" charset="0"/>
                <a:ea typeface="ＭＳ Ｐゴシック" charset="0"/>
                <a:cs typeface="ＭＳ Ｐゴシック" charset="0"/>
              </a:rPr>
              <a:t>Smaller residuals, higher significance</a:t>
            </a:r>
          </a:p>
        </p:txBody>
      </p:sp>
      <p:sp>
        <p:nvSpPr>
          <p:cNvPr id="47106" name="Rectangle 3"/>
          <p:cNvSpPr>
            <a:spLocks noGrp="1" noChangeArrowheads="1"/>
          </p:cNvSpPr>
          <p:nvPr>
            <p:ph type="body" idx="1"/>
          </p:nvPr>
        </p:nvSpPr>
        <p:spPr>
          <a:xfrm>
            <a:off x="685800" y="1143000"/>
            <a:ext cx="7772400" cy="5181600"/>
          </a:xfrm>
        </p:spPr>
        <p:txBody>
          <a:bodyPr/>
          <a:lstStyle/>
          <a:p>
            <a:pPr>
              <a:lnSpc>
                <a:spcPct val="90000"/>
              </a:lnSpc>
            </a:pPr>
            <a:r>
              <a:rPr lang="en-US" sz="2400" dirty="0">
                <a:latin typeface="Arial" charset="0"/>
                <a:ea typeface="ＭＳ Ｐゴシック" charset="0"/>
                <a:cs typeface="ＭＳ Ｐゴシック" charset="0"/>
              </a:rPr>
              <a:t>The more variance we can explain (i.e., the less variance that goes into the residuals), the greater our statistical significance</a:t>
            </a:r>
          </a:p>
          <a:p>
            <a:pPr>
              <a:lnSpc>
                <a:spcPct val="90000"/>
              </a:lnSpc>
              <a:buFontTx/>
              <a:buNone/>
            </a:pPr>
            <a:r>
              <a:rPr lang="en-US" sz="2400" b="1" dirty="0">
                <a:solidFill>
                  <a:srgbClr val="FF1029"/>
                </a:solidFill>
                <a:latin typeface="Comic Sans MS" charset="0"/>
                <a:ea typeface="ＭＳ Ｐゴシック" charset="0"/>
                <a:cs typeface="ＭＳ Ｐゴシック" charset="0"/>
              </a:rPr>
              <a:t>How can we explain more variance</a:t>
            </a:r>
            <a:r>
              <a:rPr lang="en-US" sz="2400" b="1" dirty="0" smtClean="0">
                <a:solidFill>
                  <a:srgbClr val="FF1029"/>
                </a:solidFill>
                <a:latin typeface="Comic Sans MS" charset="0"/>
                <a:ea typeface="ＭＳ Ｐゴシック" charset="0"/>
                <a:cs typeface="ＭＳ Ｐゴシック" charset="0"/>
              </a:rPr>
              <a:t>?</a:t>
            </a:r>
            <a:endParaRPr lang="en-US" sz="2400"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571151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9144000" cy="1219200"/>
          </a:xfrm>
        </p:spPr>
        <p:txBody>
          <a:bodyPr/>
          <a:lstStyle/>
          <a:p>
            <a:r>
              <a:rPr lang="en-US" sz="3600" b="1">
                <a:solidFill>
                  <a:srgbClr val="6224C2"/>
                </a:solidFill>
                <a:latin typeface="Arial" charset="0"/>
                <a:ea typeface="ＭＳ Ｐゴシック" charset="0"/>
                <a:cs typeface="ＭＳ Ｐゴシック" charset="0"/>
              </a:rPr>
              <a:t>Smaller residuals, higher significance</a:t>
            </a:r>
          </a:p>
        </p:txBody>
      </p:sp>
      <p:sp>
        <p:nvSpPr>
          <p:cNvPr id="47106" name="Rectangle 3"/>
          <p:cNvSpPr>
            <a:spLocks noGrp="1" noChangeArrowheads="1"/>
          </p:cNvSpPr>
          <p:nvPr>
            <p:ph type="body" idx="1"/>
          </p:nvPr>
        </p:nvSpPr>
        <p:spPr>
          <a:xfrm>
            <a:off x="685800" y="1143000"/>
            <a:ext cx="7772400" cy="5181600"/>
          </a:xfrm>
        </p:spPr>
        <p:txBody>
          <a:bodyPr/>
          <a:lstStyle/>
          <a:p>
            <a:pPr>
              <a:lnSpc>
                <a:spcPct val="90000"/>
              </a:lnSpc>
            </a:pPr>
            <a:r>
              <a:rPr lang="en-US" sz="2400" dirty="0">
                <a:latin typeface="Arial" charset="0"/>
                <a:ea typeface="ＭＳ Ｐゴシック" charset="0"/>
                <a:cs typeface="ＭＳ Ｐゴシック" charset="0"/>
              </a:rPr>
              <a:t>The more variance we can explain (i.e., the less variance that goes into the residuals), the greater our statistical significance</a:t>
            </a:r>
          </a:p>
          <a:p>
            <a:pPr>
              <a:lnSpc>
                <a:spcPct val="90000"/>
              </a:lnSpc>
              <a:buFontTx/>
              <a:buNone/>
            </a:pPr>
            <a:r>
              <a:rPr lang="en-US" sz="2400" b="1" dirty="0">
                <a:solidFill>
                  <a:srgbClr val="FF1029"/>
                </a:solidFill>
                <a:latin typeface="Comic Sans MS" charset="0"/>
                <a:ea typeface="ＭＳ Ｐゴシック" charset="0"/>
                <a:cs typeface="ＭＳ Ｐゴシック" charset="0"/>
              </a:rPr>
              <a:t>How can we explain more variance?</a:t>
            </a:r>
            <a:endParaRPr lang="en-US" sz="2400" dirty="0">
              <a:latin typeface="Comic Sans MS" charset="0"/>
              <a:ea typeface="ＭＳ Ｐゴシック" charset="0"/>
              <a:cs typeface="ＭＳ Ｐゴシック" charset="0"/>
            </a:endParaRPr>
          </a:p>
          <a:p>
            <a:pPr>
              <a:lnSpc>
                <a:spcPct val="90000"/>
              </a:lnSpc>
            </a:pPr>
            <a:r>
              <a:rPr lang="en-US" sz="2400" dirty="0">
                <a:latin typeface="Comic Sans MS" charset="0"/>
                <a:ea typeface="ＭＳ Ｐゴシック" charset="0"/>
                <a:cs typeface="ＭＳ Ｐゴシック" charset="0"/>
              </a:rPr>
              <a:t>Filter unwanted </a:t>
            </a:r>
            <a:r>
              <a:rPr lang="en-US" sz="2400" dirty="0" smtClean="0">
                <a:latin typeface="Comic Sans MS" charset="0"/>
                <a:ea typeface="ＭＳ Ｐゴシック" charset="0"/>
                <a:cs typeface="ＭＳ Ｐゴシック" charset="0"/>
              </a:rPr>
              <a:t>noise</a:t>
            </a:r>
            <a:endParaRPr lang="en-US" altLang="ja-JP" sz="1800" dirty="0">
              <a:latin typeface="Arial" charset="0"/>
              <a:ea typeface="ＭＳ Ｐゴシック" charset="0"/>
            </a:endParaRPr>
          </a:p>
        </p:txBody>
      </p:sp>
    </p:spTree>
    <p:extLst>
      <p:ext uri="{BB962C8B-B14F-4D97-AF65-F5344CB8AC3E}">
        <p14:creationId xmlns:p14="http://schemas.microsoft.com/office/powerpoint/2010/main" val="2756003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9144000" cy="1219200"/>
          </a:xfrm>
        </p:spPr>
        <p:txBody>
          <a:bodyPr/>
          <a:lstStyle/>
          <a:p>
            <a:r>
              <a:rPr lang="en-US" sz="3600" b="1">
                <a:solidFill>
                  <a:srgbClr val="6224C2"/>
                </a:solidFill>
                <a:latin typeface="Arial" charset="0"/>
                <a:ea typeface="ＭＳ Ｐゴシック" charset="0"/>
                <a:cs typeface="ＭＳ Ｐゴシック" charset="0"/>
              </a:rPr>
              <a:t>Smaller residuals, higher significance</a:t>
            </a:r>
          </a:p>
        </p:txBody>
      </p:sp>
      <p:sp>
        <p:nvSpPr>
          <p:cNvPr id="47106" name="Rectangle 3"/>
          <p:cNvSpPr>
            <a:spLocks noGrp="1" noChangeArrowheads="1"/>
          </p:cNvSpPr>
          <p:nvPr>
            <p:ph type="body" idx="1"/>
          </p:nvPr>
        </p:nvSpPr>
        <p:spPr>
          <a:xfrm>
            <a:off x="685800" y="1143000"/>
            <a:ext cx="7772400" cy="5181600"/>
          </a:xfrm>
        </p:spPr>
        <p:txBody>
          <a:bodyPr/>
          <a:lstStyle/>
          <a:p>
            <a:pPr>
              <a:lnSpc>
                <a:spcPct val="90000"/>
              </a:lnSpc>
            </a:pPr>
            <a:r>
              <a:rPr lang="en-US" sz="2400" dirty="0">
                <a:latin typeface="Arial" charset="0"/>
                <a:ea typeface="ＭＳ Ｐゴシック" charset="0"/>
                <a:cs typeface="ＭＳ Ｐゴシック" charset="0"/>
              </a:rPr>
              <a:t>The more variance we can explain (i.e., the less variance that goes into the residuals), the greater our statistical significance</a:t>
            </a:r>
          </a:p>
          <a:p>
            <a:pPr>
              <a:lnSpc>
                <a:spcPct val="90000"/>
              </a:lnSpc>
              <a:buFontTx/>
              <a:buNone/>
            </a:pPr>
            <a:r>
              <a:rPr lang="en-US" sz="2400" b="1" dirty="0">
                <a:solidFill>
                  <a:srgbClr val="FF1029"/>
                </a:solidFill>
                <a:latin typeface="Comic Sans MS" charset="0"/>
                <a:ea typeface="ＭＳ Ｐゴシック" charset="0"/>
                <a:cs typeface="ＭＳ Ｐゴシック" charset="0"/>
              </a:rPr>
              <a:t>How can we explain more variance?</a:t>
            </a:r>
            <a:endParaRPr lang="en-US" sz="2400" dirty="0">
              <a:latin typeface="Comic Sans MS" charset="0"/>
              <a:ea typeface="ＭＳ Ｐゴシック" charset="0"/>
              <a:cs typeface="ＭＳ Ｐゴシック" charset="0"/>
            </a:endParaRPr>
          </a:p>
          <a:p>
            <a:pPr>
              <a:lnSpc>
                <a:spcPct val="90000"/>
              </a:lnSpc>
            </a:pPr>
            <a:r>
              <a:rPr lang="en-US" sz="2400" dirty="0">
                <a:latin typeface="Comic Sans MS" charset="0"/>
                <a:ea typeface="ＭＳ Ｐゴシック" charset="0"/>
                <a:cs typeface="ＭＳ Ｐゴシック" charset="0"/>
              </a:rPr>
              <a:t>Filter unwanted </a:t>
            </a:r>
            <a:r>
              <a:rPr lang="en-US" sz="2400" dirty="0" smtClean="0">
                <a:latin typeface="Comic Sans MS" charset="0"/>
                <a:ea typeface="ＭＳ Ｐゴシック" charset="0"/>
                <a:cs typeface="ＭＳ Ｐゴシック" charset="0"/>
              </a:rPr>
              <a:t>noise</a:t>
            </a:r>
          </a:p>
          <a:p>
            <a:pPr>
              <a:lnSpc>
                <a:spcPct val="90000"/>
              </a:lnSpc>
            </a:pPr>
            <a:r>
              <a:rPr lang="en-US" sz="2400" dirty="0" smtClean="0">
                <a:latin typeface="Comic Sans MS" charset="0"/>
                <a:ea typeface="ＭＳ Ｐゴシック" charset="0"/>
                <a:cs typeface="ＭＳ Ｐゴシック" charset="0"/>
              </a:rPr>
              <a:t>Use </a:t>
            </a:r>
            <a:r>
              <a:rPr lang="en-US" sz="2400" dirty="0">
                <a:latin typeface="Comic Sans MS" charset="0"/>
                <a:ea typeface="ＭＳ Ｐゴシック" charset="0"/>
                <a:cs typeface="ＭＳ Ｐゴシック" charset="0"/>
              </a:rPr>
              <a:t>accurate models of </a:t>
            </a:r>
            <a:r>
              <a:rPr lang="en-US" sz="2400" dirty="0" smtClean="0">
                <a:latin typeface="Comic Sans MS" charset="0"/>
                <a:ea typeface="ＭＳ Ｐゴシック" charset="0"/>
                <a:cs typeface="ＭＳ Ｐゴシック" charset="0"/>
              </a:rPr>
              <a:t>HRF</a:t>
            </a:r>
            <a:endParaRPr lang="en-US" sz="2000" dirty="0">
              <a:latin typeface="Arial" charset="0"/>
              <a:ea typeface="ＭＳ Ｐゴシック" charset="0"/>
            </a:endParaRPr>
          </a:p>
        </p:txBody>
      </p:sp>
    </p:spTree>
    <p:extLst>
      <p:ext uri="{BB962C8B-B14F-4D97-AF65-F5344CB8AC3E}">
        <p14:creationId xmlns:p14="http://schemas.microsoft.com/office/powerpoint/2010/main" val="996213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9144000" cy="1219200"/>
          </a:xfrm>
        </p:spPr>
        <p:txBody>
          <a:bodyPr/>
          <a:lstStyle/>
          <a:p>
            <a:r>
              <a:rPr lang="en-US" sz="3600" b="1">
                <a:solidFill>
                  <a:srgbClr val="6224C2"/>
                </a:solidFill>
                <a:latin typeface="Arial" charset="0"/>
                <a:ea typeface="ＭＳ Ｐゴシック" charset="0"/>
                <a:cs typeface="ＭＳ Ｐゴシック" charset="0"/>
              </a:rPr>
              <a:t>Smaller residuals, higher significance</a:t>
            </a:r>
          </a:p>
        </p:txBody>
      </p:sp>
      <p:sp>
        <p:nvSpPr>
          <p:cNvPr id="47106" name="Rectangle 3"/>
          <p:cNvSpPr>
            <a:spLocks noGrp="1" noChangeArrowheads="1"/>
          </p:cNvSpPr>
          <p:nvPr>
            <p:ph type="body" idx="1"/>
          </p:nvPr>
        </p:nvSpPr>
        <p:spPr>
          <a:xfrm>
            <a:off x="685800" y="1143000"/>
            <a:ext cx="7772400" cy="4648200"/>
          </a:xfrm>
        </p:spPr>
        <p:txBody>
          <a:bodyPr/>
          <a:lstStyle/>
          <a:p>
            <a:pPr>
              <a:lnSpc>
                <a:spcPct val="90000"/>
              </a:lnSpc>
            </a:pPr>
            <a:r>
              <a:rPr lang="en-US" sz="2400" dirty="0">
                <a:latin typeface="Arial" charset="0"/>
                <a:ea typeface="ＭＳ Ｐゴシック" charset="0"/>
                <a:cs typeface="ＭＳ Ｐゴシック" charset="0"/>
              </a:rPr>
              <a:t>The more variance we can explain (i.e., the less variance that goes into the residuals), the greater our statistical significance</a:t>
            </a:r>
          </a:p>
          <a:p>
            <a:pPr>
              <a:lnSpc>
                <a:spcPct val="90000"/>
              </a:lnSpc>
              <a:buFontTx/>
              <a:buNone/>
            </a:pPr>
            <a:r>
              <a:rPr lang="en-US" sz="2400" b="1" dirty="0">
                <a:solidFill>
                  <a:srgbClr val="FF1029"/>
                </a:solidFill>
                <a:latin typeface="Comic Sans MS" charset="0"/>
                <a:ea typeface="ＭＳ Ｐゴシック" charset="0"/>
                <a:cs typeface="ＭＳ Ｐゴシック" charset="0"/>
              </a:rPr>
              <a:t>How can we explain more variance?</a:t>
            </a:r>
            <a:endParaRPr lang="en-US" sz="2400" dirty="0">
              <a:latin typeface="Comic Sans MS" charset="0"/>
              <a:ea typeface="ＭＳ Ｐゴシック" charset="0"/>
              <a:cs typeface="ＭＳ Ｐゴシック" charset="0"/>
            </a:endParaRPr>
          </a:p>
          <a:p>
            <a:pPr>
              <a:lnSpc>
                <a:spcPct val="90000"/>
              </a:lnSpc>
            </a:pPr>
            <a:r>
              <a:rPr lang="en-US" sz="2400" dirty="0">
                <a:latin typeface="Comic Sans MS" charset="0"/>
                <a:ea typeface="ＭＳ Ｐゴシック" charset="0"/>
                <a:cs typeface="ＭＳ Ｐゴシック" charset="0"/>
              </a:rPr>
              <a:t>Filter unwanted </a:t>
            </a:r>
            <a:r>
              <a:rPr lang="en-US" sz="2400" dirty="0" smtClean="0">
                <a:latin typeface="Comic Sans MS" charset="0"/>
                <a:ea typeface="ＭＳ Ｐゴシック" charset="0"/>
                <a:cs typeface="ＭＳ Ｐゴシック" charset="0"/>
              </a:rPr>
              <a:t>noise</a:t>
            </a:r>
          </a:p>
          <a:p>
            <a:pPr>
              <a:lnSpc>
                <a:spcPct val="90000"/>
              </a:lnSpc>
            </a:pPr>
            <a:r>
              <a:rPr lang="en-US" sz="2400" dirty="0" smtClean="0">
                <a:latin typeface="Comic Sans MS" charset="0"/>
                <a:ea typeface="ＭＳ Ｐゴシック" charset="0"/>
                <a:cs typeface="ＭＳ Ｐゴシック" charset="0"/>
              </a:rPr>
              <a:t>Use </a:t>
            </a:r>
            <a:r>
              <a:rPr lang="en-US" sz="2400" dirty="0">
                <a:latin typeface="Comic Sans MS" charset="0"/>
                <a:ea typeface="ＭＳ Ｐゴシック" charset="0"/>
                <a:cs typeface="ＭＳ Ｐゴシック" charset="0"/>
              </a:rPr>
              <a:t>accurate models of HRF</a:t>
            </a:r>
          </a:p>
          <a:p>
            <a:pPr>
              <a:lnSpc>
                <a:spcPct val="90000"/>
              </a:lnSpc>
            </a:pPr>
            <a:r>
              <a:rPr lang="en-US" sz="2400" dirty="0">
                <a:latin typeface="Comic Sans MS" charset="0"/>
                <a:ea typeface="ＭＳ Ｐゴシック" charset="0"/>
                <a:cs typeface="ＭＳ Ｐゴシック" charset="0"/>
              </a:rPr>
              <a:t>Include </a:t>
            </a:r>
            <a:r>
              <a:rPr lang="en-US" sz="2400" dirty="0" smtClean="0">
                <a:latin typeface="Comic Sans MS" charset="0"/>
                <a:ea typeface="ＭＳ Ｐゴシック" charset="0"/>
                <a:cs typeface="ＭＳ Ｐゴシック" charset="0"/>
              </a:rPr>
              <a:t>additional predictors that will ‘soak up’ variance in the BOLD response in addition to stimulus predictors</a:t>
            </a:r>
          </a:p>
          <a:p>
            <a:pPr lvl="1">
              <a:lnSpc>
                <a:spcPct val="90000"/>
              </a:lnSpc>
            </a:pPr>
            <a:r>
              <a:rPr lang="en-US" sz="2000" dirty="0" smtClean="0">
                <a:latin typeface="Comic Sans MS" charset="0"/>
                <a:ea typeface="ＭＳ Ｐゴシック" charset="0"/>
                <a:cs typeface="ＭＳ Ｐゴシック" charset="0"/>
              </a:rPr>
              <a:t>Motion</a:t>
            </a:r>
          </a:p>
          <a:p>
            <a:pPr lvl="1">
              <a:lnSpc>
                <a:spcPct val="90000"/>
              </a:lnSpc>
            </a:pPr>
            <a:r>
              <a:rPr lang="en-US" sz="2000" dirty="0" smtClean="0">
                <a:latin typeface="Comic Sans MS" charset="0"/>
                <a:ea typeface="ＭＳ Ｐゴシック" charset="0"/>
                <a:cs typeface="ＭＳ Ｐゴシック" charset="0"/>
              </a:rPr>
              <a:t>Behavioral response</a:t>
            </a:r>
          </a:p>
        </p:txBody>
      </p:sp>
    </p:spTree>
    <p:extLst>
      <p:ext uri="{BB962C8B-B14F-4D97-AF65-F5344CB8AC3E}">
        <p14:creationId xmlns:p14="http://schemas.microsoft.com/office/powerpoint/2010/main" val="2881847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609600" y="2133600"/>
            <a:ext cx="8077200"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Comic Sans MS"/>
                <a:cs typeface="Comic Sans MS"/>
              </a:rPr>
              <a:t>An alternative, adopted by SPM (</a:t>
            </a:r>
            <a:r>
              <a:rPr lang="en-US" sz="2000" dirty="0" err="1">
                <a:latin typeface="Comic Sans MS"/>
                <a:cs typeface="Comic Sans MS"/>
              </a:rPr>
              <a:t>Worsley</a:t>
            </a:r>
            <a:r>
              <a:rPr lang="en-US" sz="2000" dirty="0">
                <a:latin typeface="Comic Sans MS"/>
                <a:cs typeface="Comic Sans MS"/>
              </a:rPr>
              <a:t> &amp; </a:t>
            </a:r>
            <a:r>
              <a:rPr lang="en-US" sz="2000" dirty="0" err="1">
                <a:latin typeface="Comic Sans MS"/>
                <a:cs typeface="Comic Sans MS"/>
              </a:rPr>
              <a:t>Friston</a:t>
            </a:r>
            <a:r>
              <a:rPr lang="en-US" sz="2000" dirty="0">
                <a:latin typeface="Comic Sans MS"/>
                <a:cs typeface="Comic Sans MS"/>
              </a:rPr>
              <a:t>) is to</a:t>
            </a:r>
          </a:p>
          <a:p>
            <a:r>
              <a:rPr lang="en-US" sz="2000" dirty="0">
                <a:latin typeface="Comic Sans MS"/>
                <a:cs typeface="Comic Sans MS"/>
              </a:rPr>
              <a:t>'</a:t>
            </a:r>
            <a:r>
              <a:rPr lang="en-US" sz="2000" dirty="0" err="1">
                <a:latin typeface="Comic Sans MS"/>
                <a:cs typeface="Comic Sans MS"/>
              </a:rPr>
              <a:t>precolour</a:t>
            </a:r>
            <a:r>
              <a:rPr lang="en-US" sz="2000" dirty="0">
                <a:latin typeface="Comic Sans MS"/>
                <a:cs typeface="Comic Sans MS"/>
              </a:rPr>
              <a:t>', or smooth, the data  (and the model). </a:t>
            </a:r>
          </a:p>
          <a:p>
            <a:endParaRPr lang="en-US" sz="2000" dirty="0">
              <a:latin typeface="Comic Sans MS"/>
              <a:cs typeface="Comic Sans MS"/>
            </a:endParaRPr>
          </a:p>
          <a:p>
            <a:r>
              <a:rPr lang="en-US" sz="2000" dirty="0">
                <a:latin typeface="Comic Sans MS"/>
                <a:cs typeface="Comic Sans MS"/>
              </a:rPr>
              <a:t>This yields an unbiased estimator of but with slightly increased</a:t>
            </a:r>
          </a:p>
          <a:p>
            <a:r>
              <a:rPr lang="en-US" sz="2000" dirty="0">
                <a:latin typeface="Comic Sans MS"/>
                <a:cs typeface="Comic Sans MS"/>
              </a:rPr>
              <a:t>variance. This small loss of efficiency is offset by a more robust estimator of the variance, that is, an estimator of whose estimated variance is less sensitive to departures from the assumed form of rather than modeling the correlation structure of the original observations, adopts an model for the smoothed data.</a:t>
            </a:r>
          </a:p>
        </p:txBody>
      </p:sp>
      <p:sp>
        <p:nvSpPr>
          <p:cNvPr id="32770" name="Rectangle 3"/>
          <p:cNvSpPr>
            <a:spLocks noChangeArrowheads="1"/>
          </p:cNvSpPr>
          <p:nvPr/>
        </p:nvSpPr>
        <p:spPr bwMode="auto">
          <a:xfrm>
            <a:off x="304800" y="1066800"/>
            <a:ext cx="8534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200" b="1" dirty="0">
                <a:solidFill>
                  <a:srgbClr val="6224C2"/>
                </a:solidFill>
              </a:rPr>
              <a:t>The </a:t>
            </a:r>
            <a:r>
              <a:rPr lang="ja-JP" altLang="en-US" sz="3200" b="1" dirty="0">
                <a:solidFill>
                  <a:srgbClr val="6224C2"/>
                </a:solidFill>
              </a:rPr>
              <a:t>“</a:t>
            </a:r>
            <a:r>
              <a:rPr lang="en-US" altLang="ja-JP" sz="3200" b="1" dirty="0">
                <a:solidFill>
                  <a:srgbClr val="6224C2"/>
                </a:solidFill>
              </a:rPr>
              <a:t>more robust estimator</a:t>
            </a:r>
            <a:r>
              <a:rPr lang="ja-JP" altLang="en-US" sz="3200" b="1" dirty="0" smtClean="0">
                <a:solidFill>
                  <a:srgbClr val="6224C2"/>
                </a:solidFill>
              </a:rPr>
              <a:t>”</a:t>
            </a:r>
            <a:r>
              <a:rPr lang="en-US" altLang="ja-JP" sz="3200" b="1" dirty="0" smtClean="0">
                <a:solidFill>
                  <a:srgbClr val="6224C2"/>
                </a:solidFill>
              </a:rPr>
              <a:t> of </a:t>
            </a:r>
            <a:r>
              <a:rPr lang="en-US" altLang="ja-JP" sz="3200" b="1" dirty="0">
                <a:solidFill>
                  <a:srgbClr val="6224C2"/>
                </a:solidFill>
              </a:rPr>
              <a:t>SPM</a:t>
            </a:r>
            <a:endParaRPr lang="en-US" sz="3200" b="1" dirty="0">
              <a:solidFill>
                <a:srgbClr val="6224C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3600" b="1">
                <a:solidFill>
                  <a:srgbClr val="6224C2"/>
                </a:solidFill>
                <a:latin typeface="Arial" charset="0"/>
                <a:ea typeface="ＭＳ Ｐゴシック" charset="0"/>
                <a:cs typeface="ＭＳ Ｐゴシック" charset="0"/>
              </a:rPr>
              <a:t>Errors in statistical analysis</a:t>
            </a:r>
          </a:p>
        </p:txBody>
      </p:sp>
      <p:sp>
        <p:nvSpPr>
          <p:cNvPr id="36866" name="Rectangle 3"/>
          <p:cNvSpPr>
            <a:spLocks noGrp="1" noChangeArrowheads="1"/>
          </p:cNvSpPr>
          <p:nvPr>
            <p:ph type="body" idx="1"/>
          </p:nvPr>
        </p:nvSpPr>
        <p:spPr>
          <a:xfrm>
            <a:off x="304800" y="1981200"/>
            <a:ext cx="8915400" cy="2667000"/>
          </a:xfrm>
        </p:spPr>
        <p:txBody>
          <a:bodyPr/>
          <a:lstStyle/>
          <a:p>
            <a:pPr>
              <a:lnSpc>
                <a:spcPct val="90000"/>
              </a:lnSpc>
              <a:buClr>
                <a:srgbClr val="FF3300"/>
              </a:buClr>
              <a:buFontTx/>
              <a:buNone/>
            </a:pPr>
            <a:r>
              <a:rPr lang="en-US" sz="2800" dirty="0">
                <a:solidFill>
                  <a:srgbClr val="A50021"/>
                </a:solidFill>
                <a:latin typeface="Comic Sans MS"/>
                <a:ea typeface="ＭＳ Ｐゴシック" charset="0"/>
                <a:cs typeface="Comic Sans MS"/>
              </a:rPr>
              <a:t>Type I error</a:t>
            </a:r>
            <a:r>
              <a:rPr lang="en-US" sz="2800" dirty="0">
                <a:latin typeface="Comic Sans MS"/>
                <a:ea typeface="ＭＳ Ｐゴシック" charset="0"/>
                <a:cs typeface="Comic Sans MS"/>
              </a:rPr>
              <a:t> - false </a:t>
            </a:r>
            <a:r>
              <a:rPr lang="en-US" sz="2800" dirty="0" smtClean="0">
                <a:latin typeface="Comic Sans MS"/>
                <a:ea typeface="ＭＳ Ｐゴシック" charset="0"/>
                <a:cs typeface="Comic Sans MS"/>
              </a:rPr>
              <a:t>positives  </a:t>
            </a:r>
            <a:endParaRPr lang="en-US" sz="2800" dirty="0">
              <a:latin typeface="Comic Sans MS"/>
              <a:ea typeface="ＭＳ Ｐゴシック" charset="0"/>
              <a:cs typeface="Comic Sans MS"/>
            </a:endParaRPr>
          </a:p>
          <a:p>
            <a:pPr>
              <a:lnSpc>
                <a:spcPct val="90000"/>
              </a:lnSpc>
              <a:buClr>
                <a:srgbClr val="FF3300"/>
              </a:buClr>
              <a:buFontTx/>
              <a:buNone/>
            </a:pPr>
            <a:endParaRPr lang="en-US" sz="2800" dirty="0">
              <a:latin typeface="Comic Sans MS"/>
              <a:ea typeface="ＭＳ Ｐゴシック" charset="0"/>
              <a:cs typeface="Comic Sans MS"/>
            </a:endParaRPr>
          </a:p>
          <a:p>
            <a:pPr>
              <a:lnSpc>
                <a:spcPct val="90000"/>
              </a:lnSpc>
              <a:buClr>
                <a:srgbClr val="FF3300"/>
              </a:buClr>
              <a:buFontTx/>
              <a:buNone/>
            </a:pPr>
            <a:r>
              <a:rPr lang="en-US" sz="2800" dirty="0">
                <a:solidFill>
                  <a:srgbClr val="A50021"/>
                </a:solidFill>
                <a:latin typeface="Comic Sans MS"/>
                <a:ea typeface="ＭＳ Ｐゴシック" charset="0"/>
                <a:cs typeface="Comic Sans MS"/>
              </a:rPr>
              <a:t>Type II error</a:t>
            </a:r>
            <a:r>
              <a:rPr lang="en-US" sz="2800" dirty="0">
                <a:latin typeface="Comic Sans MS"/>
                <a:ea typeface="ＭＳ Ｐゴシック" charset="0"/>
                <a:cs typeface="Comic Sans MS"/>
              </a:rPr>
              <a:t>- failing to detect voxels with real activity</a:t>
            </a:r>
            <a:endParaRPr lang="en-US" dirty="0">
              <a:solidFill>
                <a:srgbClr val="A50021"/>
              </a:solidFill>
              <a:latin typeface="Comic Sans MS"/>
              <a:ea typeface="ＭＳ Ｐゴシック" charset="0"/>
              <a:cs typeface="Comic Sans MS"/>
              <a:sym typeface="Symbo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b="1">
                <a:solidFill>
                  <a:srgbClr val="6224C2"/>
                </a:solidFill>
                <a:latin typeface="Arial" charset="0"/>
                <a:ea typeface="ＭＳ Ｐゴシック" charset="0"/>
                <a:cs typeface="ＭＳ Ｐゴシック" charset="0"/>
              </a:rPr>
              <a:t>Statistical Adjustments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76200" y="609600"/>
            <a:ext cx="8915400" cy="1066800"/>
          </a:xfrm>
        </p:spPr>
        <p:txBody>
          <a:bodyPr/>
          <a:lstStyle/>
          <a:p>
            <a:r>
              <a:rPr lang="en-US" sz="2400" b="1" dirty="0" smtClean="0">
                <a:solidFill>
                  <a:srgbClr val="6224C2"/>
                </a:solidFill>
                <a:latin typeface="Arial" charset="0"/>
                <a:ea typeface="ＭＳ Ｐゴシック" charset="0"/>
                <a:cs typeface="ＭＳ Ｐゴシック" charset="0"/>
              </a:rPr>
              <a:t>One concern with fMRI is that you have many voxels, which that may increase your type I error.</a:t>
            </a:r>
            <a:r>
              <a:rPr lang="en-US" sz="2400" b="1" dirty="0">
                <a:solidFill>
                  <a:srgbClr val="6224C2"/>
                </a:solidFill>
                <a:latin typeface="Arial" charset="0"/>
                <a:ea typeface="ＭＳ Ｐゴシック" charset="0"/>
                <a:cs typeface="ＭＳ Ｐゴシック" charset="0"/>
              </a:rPr>
              <a:t> </a:t>
            </a:r>
            <a:r>
              <a:rPr lang="en-US" sz="2400" b="1" dirty="0" smtClean="0">
                <a:solidFill>
                  <a:srgbClr val="6224C2"/>
                </a:solidFill>
                <a:latin typeface="Arial" charset="0"/>
                <a:ea typeface="ＭＳ Ｐゴシック" charset="0"/>
                <a:cs typeface="ＭＳ Ｐゴシック" charset="0"/>
              </a:rPr>
              <a:t>In other words this is the </a:t>
            </a:r>
            <a:r>
              <a:rPr lang="en-US" sz="2400" b="1" dirty="0">
                <a:solidFill>
                  <a:srgbClr val="6224C2"/>
                </a:solidFill>
                <a:latin typeface="Arial" charset="0"/>
                <a:ea typeface="ＭＳ Ｐゴシック" charset="0"/>
                <a:cs typeface="ＭＳ Ｐゴシック" charset="0"/>
              </a:rPr>
              <a:t>problem of multiple comparisons</a:t>
            </a:r>
          </a:p>
        </p:txBody>
      </p:sp>
      <p:sp>
        <p:nvSpPr>
          <p:cNvPr id="41986" name="Rectangle 3"/>
          <p:cNvSpPr>
            <a:spLocks noGrp="1" noChangeArrowheads="1"/>
          </p:cNvSpPr>
          <p:nvPr>
            <p:ph type="body" idx="1"/>
          </p:nvPr>
        </p:nvSpPr>
        <p:spPr>
          <a:xfrm>
            <a:off x="609600" y="1981200"/>
            <a:ext cx="8034338" cy="3962400"/>
          </a:xfrm>
        </p:spPr>
        <p:txBody>
          <a:bodyPr/>
          <a:lstStyle/>
          <a:p>
            <a:pPr>
              <a:buClr>
                <a:srgbClr val="FF3300"/>
              </a:buClr>
              <a:buFontTx/>
              <a:buNone/>
            </a:pPr>
            <a:r>
              <a:rPr lang="en-US" sz="2400" dirty="0">
                <a:latin typeface="Arial" charset="0"/>
                <a:ea typeface="ＭＳ Ｐゴシック" charset="0"/>
                <a:cs typeface="ＭＳ Ｐゴシック" charset="0"/>
              </a:rPr>
              <a:t>   The greater the number of statistical tests conducted, the greater the chance of a false positive result</a:t>
            </a:r>
            <a:r>
              <a:rPr lang="en-US" sz="2400" dirty="0" smtClean="0">
                <a:latin typeface="Arial" charset="0"/>
                <a:ea typeface="ＭＳ Ｐゴシック" charset="0"/>
                <a:cs typeface="ＭＳ Ｐゴシック" charset="0"/>
              </a:rPr>
              <a:t>.</a:t>
            </a:r>
            <a:endParaRPr lang="en-US" sz="2800" i="1"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b="1">
                <a:solidFill>
                  <a:srgbClr val="6224C2"/>
                </a:solidFill>
                <a:latin typeface="Arial" charset="0"/>
                <a:ea typeface="ＭＳ Ｐゴシック" charset="0"/>
                <a:cs typeface="ＭＳ Ｐゴシック" charset="0"/>
              </a:rPr>
              <a:t>Why do we need statistics?</a:t>
            </a:r>
          </a:p>
        </p:txBody>
      </p:sp>
      <p:sp>
        <p:nvSpPr>
          <p:cNvPr id="17410" name="Rectangle 3"/>
          <p:cNvSpPr>
            <a:spLocks noChangeArrowheads="1"/>
          </p:cNvSpPr>
          <p:nvPr/>
        </p:nvSpPr>
        <p:spPr bwMode="auto">
          <a:xfrm>
            <a:off x="228600" y="1905000"/>
            <a:ext cx="8382000"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dirty="0">
                <a:latin typeface="Comic Sans MS" charset="0"/>
              </a:rPr>
              <a:t>GLM constructs a model for the way in which the BOLD response depends on the stimulus. </a:t>
            </a:r>
          </a:p>
          <a:p>
            <a:endParaRPr lang="en-US" sz="1800" dirty="0">
              <a:latin typeface="Comic Sans MS" charset="0"/>
            </a:endParaRPr>
          </a:p>
          <a:p>
            <a:pPr>
              <a:buFontTx/>
              <a:buChar char="•"/>
            </a:pPr>
            <a:r>
              <a:rPr lang="en-US" sz="1800" dirty="0">
                <a:latin typeface="Comic Sans MS" charset="0"/>
              </a:rPr>
              <a:t>A model must include a component of random error which explains how the observations vary even if an identical experiment is repeated on the same subject.</a:t>
            </a:r>
          </a:p>
          <a:p>
            <a:pPr>
              <a:buFontTx/>
              <a:buChar char="•"/>
            </a:pPr>
            <a:endParaRPr lang="en-US" sz="1800" dirty="0">
              <a:latin typeface="Comic Sans MS" charset="0"/>
            </a:endParaRPr>
          </a:p>
          <a:p>
            <a:pPr>
              <a:buFontTx/>
              <a:buChar char="•"/>
            </a:pPr>
            <a:r>
              <a:rPr lang="en-US" sz="1800" dirty="0">
                <a:latin typeface="Comic Sans MS" charset="0"/>
              </a:rPr>
              <a:t>Statistics can be used to best estimate the parameters in the model and the variability of the errors</a:t>
            </a:r>
            <a:r>
              <a:rPr lang="en-US" sz="1800" dirty="0" smtClean="0">
                <a:latin typeface="Comic Sans MS" charset="0"/>
              </a:rPr>
              <a:t>.</a:t>
            </a:r>
            <a:endParaRPr lang="en-US" sz="1800" dirty="0">
              <a:latin typeface="Comic Sans MS" charset="0"/>
            </a:endParaRPr>
          </a:p>
        </p:txBody>
      </p:sp>
    </p:spTree>
    <p:extLst>
      <p:ext uri="{BB962C8B-B14F-4D97-AF65-F5344CB8AC3E}">
        <p14:creationId xmlns:p14="http://schemas.microsoft.com/office/powerpoint/2010/main" val="117151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76200" y="609600"/>
            <a:ext cx="8915400" cy="1066800"/>
          </a:xfrm>
        </p:spPr>
        <p:txBody>
          <a:bodyPr/>
          <a:lstStyle/>
          <a:p>
            <a:r>
              <a:rPr lang="en-US" sz="2400" b="1" dirty="0" smtClean="0">
                <a:solidFill>
                  <a:srgbClr val="6224C2"/>
                </a:solidFill>
                <a:latin typeface="Arial" charset="0"/>
                <a:ea typeface="ＭＳ Ｐゴシック" charset="0"/>
                <a:cs typeface="ＭＳ Ｐゴシック" charset="0"/>
              </a:rPr>
              <a:t>One concern with fMRI is that you have many voxels, which that may increase your type I error.</a:t>
            </a:r>
            <a:r>
              <a:rPr lang="en-US" sz="2400" b="1" dirty="0">
                <a:solidFill>
                  <a:srgbClr val="6224C2"/>
                </a:solidFill>
                <a:latin typeface="Arial" charset="0"/>
                <a:ea typeface="ＭＳ Ｐゴシック" charset="0"/>
                <a:cs typeface="ＭＳ Ｐゴシック" charset="0"/>
              </a:rPr>
              <a:t> </a:t>
            </a:r>
            <a:r>
              <a:rPr lang="en-US" sz="2400" b="1" dirty="0" smtClean="0">
                <a:solidFill>
                  <a:srgbClr val="6224C2"/>
                </a:solidFill>
                <a:latin typeface="Arial" charset="0"/>
                <a:ea typeface="ＭＳ Ｐゴシック" charset="0"/>
                <a:cs typeface="ＭＳ Ｐゴシック" charset="0"/>
              </a:rPr>
              <a:t>In other words this is the </a:t>
            </a:r>
            <a:r>
              <a:rPr lang="en-US" sz="2400" b="1" dirty="0">
                <a:solidFill>
                  <a:srgbClr val="6224C2"/>
                </a:solidFill>
                <a:latin typeface="Arial" charset="0"/>
                <a:ea typeface="ＭＳ Ｐゴシック" charset="0"/>
                <a:cs typeface="ＭＳ Ｐゴシック" charset="0"/>
              </a:rPr>
              <a:t>problem of multiple comparisons</a:t>
            </a:r>
          </a:p>
        </p:txBody>
      </p:sp>
      <p:sp>
        <p:nvSpPr>
          <p:cNvPr id="41986" name="Rectangle 3"/>
          <p:cNvSpPr>
            <a:spLocks noGrp="1" noChangeArrowheads="1"/>
          </p:cNvSpPr>
          <p:nvPr>
            <p:ph type="body" idx="1"/>
          </p:nvPr>
        </p:nvSpPr>
        <p:spPr>
          <a:xfrm>
            <a:off x="609600" y="1981200"/>
            <a:ext cx="8034338" cy="3962400"/>
          </a:xfrm>
        </p:spPr>
        <p:txBody>
          <a:bodyPr/>
          <a:lstStyle/>
          <a:p>
            <a:pPr>
              <a:buClr>
                <a:srgbClr val="FF3300"/>
              </a:buClr>
              <a:buFontTx/>
              <a:buNone/>
            </a:pPr>
            <a:r>
              <a:rPr lang="en-US" sz="2400" dirty="0">
                <a:latin typeface="Arial" charset="0"/>
                <a:ea typeface="ＭＳ Ｐゴシック" charset="0"/>
                <a:cs typeface="ＭＳ Ｐゴシック" charset="0"/>
              </a:rPr>
              <a:t>   The greater the number of statistical tests conducted, the greater the chance of a false positive result.</a:t>
            </a:r>
            <a:endParaRPr lang="en-US" sz="2800" i="1" dirty="0">
              <a:latin typeface="Arial" charset="0"/>
              <a:ea typeface="ＭＳ Ｐゴシック" charset="0"/>
              <a:cs typeface="ＭＳ Ｐゴシック" charset="0"/>
            </a:endParaRPr>
          </a:p>
          <a:p>
            <a:pPr lvl="2">
              <a:buClr>
                <a:srgbClr val="FF3300"/>
              </a:buClr>
              <a:buFontTx/>
              <a:buNone/>
            </a:pPr>
            <a:r>
              <a:rPr lang="en-US" i="1" dirty="0">
                <a:solidFill>
                  <a:srgbClr val="A50021"/>
                </a:solidFill>
                <a:latin typeface="Arial" charset="0"/>
                <a:ea typeface="ＭＳ Ｐゴシック" charset="0"/>
              </a:rPr>
              <a:t>Bonferroni correction: P(no false positive)=(1-</a:t>
            </a:r>
            <a:r>
              <a:rPr lang="en-US" i="1" dirty="0">
                <a:solidFill>
                  <a:srgbClr val="A50021"/>
                </a:solidFill>
                <a:latin typeface="Arial" charset="0"/>
                <a:ea typeface="ＭＳ Ｐゴシック" charset="0"/>
                <a:sym typeface="Symbol" charset="0"/>
              </a:rPr>
              <a:t>)</a:t>
            </a:r>
            <a:r>
              <a:rPr lang="en-US" i="1" baseline="30000" dirty="0">
                <a:solidFill>
                  <a:srgbClr val="A50021"/>
                </a:solidFill>
                <a:latin typeface="Arial" charset="0"/>
                <a:ea typeface="ＭＳ Ｐゴシック" charset="0"/>
                <a:sym typeface="Symbol" charset="0"/>
              </a:rPr>
              <a:t>n</a:t>
            </a:r>
          </a:p>
          <a:p>
            <a:pPr lvl="2">
              <a:buClr>
                <a:srgbClr val="FF3300"/>
              </a:buClr>
              <a:buFontTx/>
              <a:buNone/>
            </a:pPr>
            <a:r>
              <a:rPr lang="en-US" sz="4000" i="1" dirty="0">
                <a:solidFill>
                  <a:schemeClr val="accent2"/>
                </a:solidFill>
                <a:latin typeface="Arial" charset="0"/>
                <a:ea typeface="ＭＳ Ｐゴシック" charset="0"/>
                <a:sym typeface="Symbol" charset="0"/>
              </a:rPr>
              <a:t>  </a:t>
            </a:r>
            <a:r>
              <a:rPr lang="en-US" sz="4000" i="1" baseline="-25000" dirty="0">
                <a:solidFill>
                  <a:schemeClr val="accent2"/>
                </a:solidFill>
                <a:latin typeface="Arial" charset="0"/>
                <a:ea typeface="ＭＳ Ｐゴシック" charset="0"/>
                <a:sym typeface="Symbol" charset="0"/>
              </a:rPr>
              <a:t>bon</a:t>
            </a:r>
            <a:r>
              <a:rPr lang="en-US" sz="4000" i="1" dirty="0">
                <a:solidFill>
                  <a:schemeClr val="accent2"/>
                </a:solidFill>
                <a:latin typeface="Arial" charset="0"/>
                <a:ea typeface="ＭＳ Ｐゴシック" charset="0"/>
                <a:sym typeface="Symbol" charset="0"/>
              </a:rPr>
              <a:t>= /</a:t>
            </a:r>
            <a:r>
              <a:rPr lang="en-US" sz="4000" i="1" dirty="0" smtClean="0">
                <a:solidFill>
                  <a:schemeClr val="accent2"/>
                </a:solidFill>
                <a:latin typeface="Arial" charset="0"/>
                <a:ea typeface="ＭＳ Ｐゴシック" charset="0"/>
                <a:sym typeface="Symbol" charset="0"/>
              </a:rPr>
              <a:t>n</a:t>
            </a:r>
            <a:endParaRPr lang="en-US" i="1" dirty="0">
              <a:solidFill>
                <a:srgbClr val="A50021"/>
              </a:solidFill>
              <a:latin typeface="Arial" charset="0"/>
              <a:ea typeface="ＭＳ Ｐゴシック" charset="0"/>
              <a:sym typeface="Symbol" charset="0"/>
            </a:endParaRPr>
          </a:p>
        </p:txBody>
      </p:sp>
    </p:spTree>
    <p:extLst>
      <p:ext uri="{BB962C8B-B14F-4D97-AF65-F5344CB8AC3E}">
        <p14:creationId xmlns:p14="http://schemas.microsoft.com/office/powerpoint/2010/main" val="2670051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76200" y="609600"/>
            <a:ext cx="8915400" cy="1066800"/>
          </a:xfrm>
        </p:spPr>
        <p:txBody>
          <a:bodyPr/>
          <a:lstStyle/>
          <a:p>
            <a:r>
              <a:rPr lang="en-US" sz="2400" b="1" dirty="0" smtClean="0">
                <a:solidFill>
                  <a:srgbClr val="6224C2"/>
                </a:solidFill>
                <a:latin typeface="Arial" charset="0"/>
                <a:ea typeface="ＭＳ Ｐゴシック" charset="0"/>
                <a:cs typeface="ＭＳ Ｐゴシック" charset="0"/>
              </a:rPr>
              <a:t>One concern with fMRI is that you have many voxels, which that may increase your type I error.</a:t>
            </a:r>
            <a:r>
              <a:rPr lang="en-US" sz="2400" b="1" dirty="0">
                <a:solidFill>
                  <a:srgbClr val="6224C2"/>
                </a:solidFill>
                <a:latin typeface="Arial" charset="0"/>
                <a:ea typeface="ＭＳ Ｐゴシック" charset="0"/>
                <a:cs typeface="ＭＳ Ｐゴシック" charset="0"/>
              </a:rPr>
              <a:t> </a:t>
            </a:r>
            <a:r>
              <a:rPr lang="en-US" sz="2400" b="1" dirty="0" smtClean="0">
                <a:solidFill>
                  <a:srgbClr val="6224C2"/>
                </a:solidFill>
                <a:latin typeface="Arial" charset="0"/>
                <a:ea typeface="ＭＳ Ｐゴシック" charset="0"/>
                <a:cs typeface="ＭＳ Ｐゴシック" charset="0"/>
              </a:rPr>
              <a:t>In other words this is the </a:t>
            </a:r>
            <a:r>
              <a:rPr lang="en-US" sz="2400" b="1" dirty="0">
                <a:solidFill>
                  <a:srgbClr val="6224C2"/>
                </a:solidFill>
                <a:latin typeface="Arial" charset="0"/>
                <a:ea typeface="ＭＳ Ｐゴシック" charset="0"/>
                <a:cs typeface="ＭＳ Ｐゴシック" charset="0"/>
              </a:rPr>
              <a:t>problem of multiple comparisons</a:t>
            </a:r>
          </a:p>
        </p:txBody>
      </p:sp>
      <p:sp>
        <p:nvSpPr>
          <p:cNvPr id="41986" name="Rectangle 3"/>
          <p:cNvSpPr>
            <a:spLocks noGrp="1" noChangeArrowheads="1"/>
          </p:cNvSpPr>
          <p:nvPr>
            <p:ph type="body" idx="1"/>
          </p:nvPr>
        </p:nvSpPr>
        <p:spPr>
          <a:xfrm>
            <a:off x="609600" y="1981200"/>
            <a:ext cx="8034338" cy="3962400"/>
          </a:xfrm>
        </p:spPr>
        <p:txBody>
          <a:bodyPr/>
          <a:lstStyle/>
          <a:p>
            <a:pPr>
              <a:buClr>
                <a:srgbClr val="FF3300"/>
              </a:buClr>
              <a:buFontTx/>
              <a:buNone/>
            </a:pPr>
            <a:r>
              <a:rPr lang="en-US" sz="2400" dirty="0">
                <a:latin typeface="Arial" charset="0"/>
                <a:ea typeface="ＭＳ Ｐゴシック" charset="0"/>
                <a:cs typeface="ＭＳ Ｐゴシック" charset="0"/>
              </a:rPr>
              <a:t>   The greater the number of statistical tests conducted, the greater the chance of a false positive result.</a:t>
            </a:r>
            <a:endParaRPr lang="en-US" sz="2800" i="1" dirty="0">
              <a:latin typeface="Arial" charset="0"/>
              <a:ea typeface="ＭＳ Ｐゴシック" charset="0"/>
              <a:cs typeface="ＭＳ Ｐゴシック" charset="0"/>
            </a:endParaRPr>
          </a:p>
          <a:p>
            <a:pPr lvl="2">
              <a:buClr>
                <a:srgbClr val="FF3300"/>
              </a:buClr>
              <a:buFontTx/>
              <a:buNone/>
            </a:pPr>
            <a:r>
              <a:rPr lang="en-US" i="1" dirty="0">
                <a:solidFill>
                  <a:srgbClr val="A50021"/>
                </a:solidFill>
                <a:latin typeface="Arial" charset="0"/>
                <a:ea typeface="ＭＳ Ｐゴシック" charset="0"/>
              </a:rPr>
              <a:t>Bonferroni correction: P(no false positive)=(1-</a:t>
            </a:r>
            <a:r>
              <a:rPr lang="en-US" i="1" dirty="0">
                <a:solidFill>
                  <a:srgbClr val="A50021"/>
                </a:solidFill>
                <a:latin typeface="Arial" charset="0"/>
                <a:ea typeface="ＭＳ Ｐゴシック" charset="0"/>
                <a:sym typeface="Symbol" charset="0"/>
              </a:rPr>
              <a:t>)</a:t>
            </a:r>
            <a:r>
              <a:rPr lang="en-US" i="1" baseline="30000" dirty="0">
                <a:solidFill>
                  <a:srgbClr val="A50021"/>
                </a:solidFill>
                <a:latin typeface="Arial" charset="0"/>
                <a:ea typeface="ＭＳ Ｐゴシック" charset="0"/>
                <a:sym typeface="Symbol" charset="0"/>
              </a:rPr>
              <a:t>n</a:t>
            </a:r>
          </a:p>
          <a:p>
            <a:pPr lvl="2">
              <a:buClr>
                <a:srgbClr val="FF3300"/>
              </a:buClr>
              <a:buFontTx/>
              <a:buNone/>
            </a:pPr>
            <a:r>
              <a:rPr lang="en-US" sz="4000" i="1" dirty="0">
                <a:solidFill>
                  <a:schemeClr val="accent2"/>
                </a:solidFill>
                <a:latin typeface="Arial" charset="0"/>
                <a:ea typeface="ＭＳ Ｐゴシック" charset="0"/>
                <a:sym typeface="Symbol" charset="0"/>
              </a:rPr>
              <a:t>  </a:t>
            </a:r>
            <a:r>
              <a:rPr lang="en-US" sz="4000" i="1" baseline="-25000" dirty="0">
                <a:solidFill>
                  <a:schemeClr val="accent2"/>
                </a:solidFill>
                <a:latin typeface="Arial" charset="0"/>
                <a:ea typeface="ＭＳ Ｐゴシック" charset="0"/>
                <a:sym typeface="Symbol" charset="0"/>
              </a:rPr>
              <a:t>bon</a:t>
            </a:r>
            <a:r>
              <a:rPr lang="en-US" sz="4000" i="1" dirty="0">
                <a:solidFill>
                  <a:schemeClr val="accent2"/>
                </a:solidFill>
                <a:latin typeface="Arial" charset="0"/>
                <a:ea typeface="ＭＳ Ｐゴシック" charset="0"/>
                <a:sym typeface="Symbol" charset="0"/>
              </a:rPr>
              <a:t>= /n</a:t>
            </a:r>
            <a:endParaRPr lang="en-US" i="1" dirty="0">
              <a:solidFill>
                <a:srgbClr val="A50021"/>
              </a:solidFill>
              <a:latin typeface="Arial" charset="0"/>
              <a:ea typeface="ＭＳ Ｐゴシック" charset="0"/>
              <a:sym typeface="Symbol" charset="0"/>
            </a:endParaRPr>
          </a:p>
          <a:p>
            <a:pPr lvl="2">
              <a:buClr>
                <a:srgbClr val="FF3300"/>
              </a:buClr>
              <a:buFontTx/>
              <a:buNone/>
            </a:pPr>
            <a:endParaRPr lang="en-US" i="1" dirty="0">
              <a:solidFill>
                <a:srgbClr val="A50021"/>
              </a:solidFill>
              <a:latin typeface="Arial" charset="0"/>
              <a:ea typeface="ＭＳ Ｐゴシック" charset="0"/>
              <a:sym typeface="Symbol" charset="0"/>
            </a:endParaRPr>
          </a:p>
          <a:p>
            <a:pPr lvl="2">
              <a:buClr>
                <a:srgbClr val="FF3300"/>
              </a:buClr>
              <a:buFontTx/>
              <a:buNone/>
            </a:pPr>
            <a:r>
              <a:rPr lang="en-US" sz="2000" dirty="0">
                <a:latin typeface="Arial" charset="0"/>
                <a:ea typeface="ＭＳ Ｐゴシック" charset="0"/>
                <a:sym typeface="Symbol" charset="0"/>
              </a:rPr>
              <a:t>E.g. if 4096 voxels are being tested reduces the alpha value from 0.01 to 0.00002</a:t>
            </a:r>
            <a:r>
              <a:rPr lang="en-US" sz="2000" dirty="0">
                <a:solidFill>
                  <a:srgbClr val="A50021"/>
                </a:solidFill>
                <a:latin typeface="Arial" charset="0"/>
                <a:ea typeface="ＭＳ Ｐゴシック" charset="0"/>
                <a:sym typeface="Symbol" charset="0"/>
              </a:rPr>
              <a:t>  </a:t>
            </a:r>
          </a:p>
        </p:txBody>
      </p:sp>
    </p:spTree>
    <p:extLst>
      <p:ext uri="{BB962C8B-B14F-4D97-AF65-F5344CB8AC3E}">
        <p14:creationId xmlns:p14="http://schemas.microsoft.com/office/powerpoint/2010/main" val="1576325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76200" y="609600"/>
            <a:ext cx="8915400" cy="1066800"/>
          </a:xfrm>
        </p:spPr>
        <p:txBody>
          <a:bodyPr/>
          <a:lstStyle/>
          <a:p>
            <a:r>
              <a:rPr lang="en-US" sz="2400" b="1" dirty="0" smtClean="0">
                <a:solidFill>
                  <a:srgbClr val="6224C2"/>
                </a:solidFill>
                <a:latin typeface="Arial" charset="0"/>
                <a:ea typeface="ＭＳ Ｐゴシック" charset="0"/>
                <a:cs typeface="ＭＳ Ｐゴシック" charset="0"/>
              </a:rPr>
              <a:t>One concern with fMRI is that you have many voxels, which that may increase your type I error.</a:t>
            </a:r>
            <a:r>
              <a:rPr lang="en-US" sz="2400" b="1" dirty="0">
                <a:solidFill>
                  <a:srgbClr val="6224C2"/>
                </a:solidFill>
                <a:latin typeface="Arial" charset="0"/>
                <a:ea typeface="ＭＳ Ｐゴシック" charset="0"/>
                <a:cs typeface="ＭＳ Ｐゴシック" charset="0"/>
              </a:rPr>
              <a:t> </a:t>
            </a:r>
            <a:r>
              <a:rPr lang="en-US" sz="2400" b="1" dirty="0" smtClean="0">
                <a:solidFill>
                  <a:srgbClr val="6224C2"/>
                </a:solidFill>
                <a:latin typeface="Arial" charset="0"/>
                <a:ea typeface="ＭＳ Ｐゴシック" charset="0"/>
                <a:cs typeface="ＭＳ Ｐゴシック" charset="0"/>
              </a:rPr>
              <a:t>In other words this is the </a:t>
            </a:r>
            <a:r>
              <a:rPr lang="en-US" sz="2400" b="1" dirty="0">
                <a:solidFill>
                  <a:srgbClr val="6224C2"/>
                </a:solidFill>
                <a:latin typeface="Arial" charset="0"/>
                <a:ea typeface="ＭＳ Ｐゴシック" charset="0"/>
                <a:cs typeface="ＭＳ Ｐゴシック" charset="0"/>
              </a:rPr>
              <a:t>problem of multiple comparisons</a:t>
            </a:r>
          </a:p>
        </p:txBody>
      </p:sp>
      <p:sp>
        <p:nvSpPr>
          <p:cNvPr id="41986" name="Rectangle 3"/>
          <p:cNvSpPr>
            <a:spLocks noGrp="1" noChangeArrowheads="1"/>
          </p:cNvSpPr>
          <p:nvPr>
            <p:ph type="body" idx="1"/>
          </p:nvPr>
        </p:nvSpPr>
        <p:spPr>
          <a:xfrm>
            <a:off x="609600" y="1981200"/>
            <a:ext cx="8034338" cy="3962400"/>
          </a:xfrm>
        </p:spPr>
        <p:txBody>
          <a:bodyPr/>
          <a:lstStyle/>
          <a:p>
            <a:pPr>
              <a:buClr>
                <a:srgbClr val="FF3300"/>
              </a:buClr>
              <a:buFontTx/>
              <a:buNone/>
            </a:pPr>
            <a:r>
              <a:rPr lang="en-US" sz="2400" dirty="0">
                <a:latin typeface="Arial" charset="0"/>
                <a:ea typeface="ＭＳ Ｐゴシック" charset="0"/>
                <a:cs typeface="ＭＳ Ｐゴシック" charset="0"/>
              </a:rPr>
              <a:t>   The greater the number of statistical tests conducted, the greater the chance of a false positive result.</a:t>
            </a:r>
            <a:endParaRPr lang="en-US" sz="2800" i="1" dirty="0">
              <a:latin typeface="Arial" charset="0"/>
              <a:ea typeface="ＭＳ Ｐゴシック" charset="0"/>
              <a:cs typeface="ＭＳ Ｐゴシック" charset="0"/>
            </a:endParaRPr>
          </a:p>
          <a:p>
            <a:pPr lvl="2">
              <a:buClr>
                <a:srgbClr val="FF3300"/>
              </a:buClr>
              <a:buFontTx/>
              <a:buNone/>
            </a:pPr>
            <a:r>
              <a:rPr lang="en-US" i="1" dirty="0">
                <a:solidFill>
                  <a:srgbClr val="A50021"/>
                </a:solidFill>
                <a:latin typeface="Arial" charset="0"/>
                <a:ea typeface="ＭＳ Ｐゴシック" charset="0"/>
              </a:rPr>
              <a:t>Bonferroni correction: P(no false positive)=(1-</a:t>
            </a:r>
            <a:r>
              <a:rPr lang="en-US" i="1" dirty="0">
                <a:solidFill>
                  <a:srgbClr val="A50021"/>
                </a:solidFill>
                <a:latin typeface="Arial" charset="0"/>
                <a:ea typeface="ＭＳ Ｐゴシック" charset="0"/>
                <a:sym typeface="Symbol" charset="0"/>
              </a:rPr>
              <a:t>)</a:t>
            </a:r>
            <a:r>
              <a:rPr lang="en-US" i="1" baseline="30000" dirty="0">
                <a:solidFill>
                  <a:srgbClr val="A50021"/>
                </a:solidFill>
                <a:latin typeface="Arial" charset="0"/>
                <a:ea typeface="ＭＳ Ｐゴシック" charset="0"/>
                <a:sym typeface="Symbol" charset="0"/>
              </a:rPr>
              <a:t>n</a:t>
            </a:r>
          </a:p>
          <a:p>
            <a:pPr lvl="2">
              <a:buClr>
                <a:srgbClr val="FF3300"/>
              </a:buClr>
              <a:buFontTx/>
              <a:buNone/>
            </a:pPr>
            <a:r>
              <a:rPr lang="en-US" sz="4000" i="1" dirty="0">
                <a:solidFill>
                  <a:schemeClr val="accent2"/>
                </a:solidFill>
                <a:latin typeface="Arial" charset="0"/>
                <a:ea typeface="ＭＳ Ｐゴシック" charset="0"/>
                <a:sym typeface="Symbol" charset="0"/>
              </a:rPr>
              <a:t>  </a:t>
            </a:r>
            <a:r>
              <a:rPr lang="en-US" sz="4000" i="1" baseline="-25000" dirty="0">
                <a:solidFill>
                  <a:schemeClr val="accent2"/>
                </a:solidFill>
                <a:latin typeface="Arial" charset="0"/>
                <a:ea typeface="ＭＳ Ｐゴシック" charset="0"/>
                <a:sym typeface="Symbol" charset="0"/>
              </a:rPr>
              <a:t>bon</a:t>
            </a:r>
            <a:r>
              <a:rPr lang="en-US" sz="4000" i="1" dirty="0">
                <a:solidFill>
                  <a:schemeClr val="accent2"/>
                </a:solidFill>
                <a:latin typeface="Arial" charset="0"/>
                <a:ea typeface="ＭＳ Ｐゴシック" charset="0"/>
                <a:sym typeface="Symbol" charset="0"/>
              </a:rPr>
              <a:t>= /n</a:t>
            </a:r>
            <a:endParaRPr lang="en-US" i="1" dirty="0">
              <a:solidFill>
                <a:srgbClr val="A50021"/>
              </a:solidFill>
              <a:latin typeface="Arial" charset="0"/>
              <a:ea typeface="ＭＳ Ｐゴシック" charset="0"/>
              <a:sym typeface="Symbol" charset="0"/>
            </a:endParaRPr>
          </a:p>
          <a:p>
            <a:pPr lvl="2">
              <a:buClr>
                <a:srgbClr val="FF3300"/>
              </a:buClr>
              <a:buFontTx/>
              <a:buNone/>
            </a:pPr>
            <a:endParaRPr lang="en-US" i="1" dirty="0">
              <a:solidFill>
                <a:srgbClr val="A50021"/>
              </a:solidFill>
              <a:latin typeface="Arial" charset="0"/>
              <a:ea typeface="ＭＳ Ｐゴシック" charset="0"/>
              <a:sym typeface="Symbol" charset="0"/>
            </a:endParaRPr>
          </a:p>
          <a:p>
            <a:pPr lvl="2">
              <a:buClr>
                <a:srgbClr val="FF3300"/>
              </a:buClr>
              <a:buFontTx/>
              <a:buNone/>
            </a:pPr>
            <a:r>
              <a:rPr lang="en-US" sz="2000" dirty="0">
                <a:latin typeface="Arial" charset="0"/>
                <a:ea typeface="ＭＳ Ｐゴシック" charset="0"/>
                <a:sym typeface="Symbol" charset="0"/>
              </a:rPr>
              <a:t>E.g. if 4096 voxels are being tested reduces the alpha value from 0.01 to 0.00002</a:t>
            </a:r>
            <a:r>
              <a:rPr lang="en-US" sz="2000" dirty="0">
                <a:solidFill>
                  <a:srgbClr val="A50021"/>
                </a:solidFill>
                <a:latin typeface="Arial" charset="0"/>
                <a:ea typeface="ＭＳ Ｐゴシック" charset="0"/>
                <a:sym typeface="Symbol" charset="0"/>
              </a:rPr>
              <a:t>  </a:t>
            </a:r>
          </a:p>
          <a:p>
            <a:pPr lvl="2">
              <a:buClr>
                <a:srgbClr val="FF3300"/>
              </a:buClr>
              <a:buFontTx/>
              <a:buNone/>
            </a:pPr>
            <a:r>
              <a:rPr lang="en-US" b="1" dirty="0">
                <a:solidFill>
                  <a:srgbClr val="A50021"/>
                </a:solidFill>
                <a:latin typeface="Arial" charset="0"/>
                <a:ea typeface="ＭＳ Ｐゴシック" charset="0"/>
                <a:sym typeface="Symbol" charset="0"/>
              </a:rPr>
              <a:t>Problem: increases type II error (failing to detect active voxels)</a:t>
            </a:r>
            <a:endParaRPr lang="en-US" b="1" i="1" dirty="0">
              <a:solidFill>
                <a:srgbClr val="A50021"/>
              </a:solidFill>
              <a:latin typeface="Arial" charset="0"/>
              <a:ea typeface="ＭＳ Ｐゴシック" charset="0"/>
              <a:sym typeface="Symbol" charset="0"/>
            </a:endParaRPr>
          </a:p>
        </p:txBody>
      </p:sp>
    </p:spTree>
    <p:extLst>
      <p:ext uri="{BB962C8B-B14F-4D97-AF65-F5344CB8AC3E}">
        <p14:creationId xmlns:p14="http://schemas.microsoft.com/office/powerpoint/2010/main" val="2079531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b="1">
                <a:solidFill>
                  <a:srgbClr val="6224C2"/>
                </a:solidFill>
                <a:latin typeface="Arial" charset="0"/>
                <a:ea typeface="ＭＳ Ｐゴシック" charset="0"/>
                <a:cs typeface="ＭＳ Ｐゴシック" charset="0"/>
              </a:rPr>
              <a:t>Bonferroni Correction</a:t>
            </a:r>
          </a:p>
        </p:txBody>
      </p:sp>
      <p:pic>
        <p:nvPicPr>
          <p:cNvPr id="440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7723188" cy="240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4035" name="Object 2"/>
          <p:cNvGraphicFramePr>
            <a:graphicFrameLocks noChangeAspect="1"/>
          </p:cNvGraphicFramePr>
          <p:nvPr/>
        </p:nvGraphicFramePr>
        <p:xfrm>
          <a:off x="3733800" y="2176463"/>
          <a:ext cx="1600200" cy="414337"/>
        </p:xfrm>
        <a:graphic>
          <a:graphicData uri="http://schemas.openxmlformats.org/presentationml/2006/ole">
            <mc:AlternateContent xmlns:mc="http://schemas.openxmlformats.org/markup-compatibility/2006">
              <mc:Choice xmlns:v="urn:schemas-microsoft-com:vml" Requires="v">
                <p:oleObj spid="_x0000_s44090" name="Equation" r:id="rId4" imgW="685502" imgH="177723" progId="Equation.DSMT4">
                  <p:embed/>
                </p:oleObj>
              </mc:Choice>
              <mc:Fallback>
                <p:oleObj name="Equation" r:id="rId4" imgW="685502" imgH="17772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176463"/>
                        <a:ext cx="1600200" cy="4143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036" name="Text Box 7"/>
          <p:cNvSpPr txBox="1">
            <a:spLocks noChangeArrowheads="1"/>
          </p:cNvSpPr>
          <p:nvPr/>
        </p:nvSpPr>
        <p:spPr bwMode="auto">
          <a:xfrm>
            <a:off x="2286000" y="2819400"/>
            <a:ext cx="4819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It is a hack that reduces the number of activations.</a:t>
            </a:r>
          </a:p>
        </p:txBody>
      </p:sp>
      <p:sp>
        <p:nvSpPr>
          <p:cNvPr id="44037" name="Text Box 8"/>
          <p:cNvSpPr txBox="1">
            <a:spLocks noChangeArrowheads="1"/>
          </p:cNvSpPr>
          <p:nvPr/>
        </p:nvSpPr>
        <p:spPr bwMode="auto">
          <a:xfrm>
            <a:off x="685800" y="5791200"/>
            <a:ext cx="7772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a:t>What is N?  How does smoothing the data influence this? </a:t>
            </a:r>
            <a:br>
              <a:rPr lang="en-US" sz="2000" i="1"/>
            </a:br>
            <a:r>
              <a:rPr lang="en-US" sz="2000" i="1"/>
              <a:t>Ask the professionals, but you will still make errors.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76200" y="228600"/>
            <a:ext cx="9067800" cy="1143000"/>
          </a:xfrm>
        </p:spPr>
        <p:txBody>
          <a:bodyPr/>
          <a:lstStyle/>
          <a:p>
            <a:r>
              <a:rPr lang="en-US" sz="3600" b="1" dirty="0">
                <a:solidFill>
                  <a:srgbClr val="6224C2"/>
                </a:solidFill>
                <a:latin typeface="Arial" charset="0"/>
                <a:ea typeface="ＭＳ Ｐゴシック" charset="0"/>
                <a:cs typeface="ＭＳ Ｐゴシック" charset="0"/>
              </a:rPr>
              <a:t>Region of Interest (ROI) approach</a:t>
            </a:r>
          </a:p>
        </p:txBody>
      </p:sp>
      <p:pic>
        <p:nvPicPr>
          <p:cNvPr id="491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7369175" cy="279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381000" y="1600200"/>
            <a:ext cx="8382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Comic Sans MS"/>
                <a:cs typeface="Comic Sans MS"/>
              </a:rPr>
              <a:t>If you specify a region, then the false alarm issue and Bonferroni correction go away. </a:t>
            </a:r>
            <a:r>
              <a:rPr lang="en-US" dirty="0" smtClean="0">
                <a:latin typeface="Comic Sans MS"/>
                <a:cs typeface="Comic Sans MS"/>
              </a:rPr>
              <a:t>You </a:t>
            </a:r>
            <a:r>
              <a:rPr lang="en-US" dirty="0">
                <a:latin typeface="Comic Sans MS"/>
                <a:cs typeface="Comic Sans MS"/>
              </a:rPr>
              <a:t>should have a reason (hypothesis) to specify the </a:t>
            </a:r>
            <a:r>
              <a:rPr lang="en-US" dirty="0" smtClean="0">
                <a:latin typeface="Comic Sans MS"/>
                <a:cs typeface="Comic Sans MS"/>
              </a:rPr>
              <a:t>ROI.</a:t>
            </a:r>
            <a:endParaRPr lang="en-US" dirty="0">
              <a:latin typeface="Comic Sans MS"/>
              <a:cs typeface="Comic Sans M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533400" y="1219200"/>
            <a:ext cx="80137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496888" indent="-457200"/>
            <a:endParaRPr lang="en-US" dirty="0"/>
          </a:p>
          <a:p>
            <a:pPr marL="496888" indent="-457200">
              <a:buFontTx/>
              <a:buAutoNum type="arabicPeriod"/>
            </a:pPr>
            <a:r>
              <a:rPr lang="en-US" dirty="0">
                <a:cs typeface="Arial" charset="0"/>
              </a:rPr>
              <a:t>Use localizer or anatomy to find a region (e.g. auditory cortex or amygdala)</a:t>
            </a:r>
            <a:r>
              <a:rPr lang="en-US" dirty="0" smtClean="0">
                <a:cs typeface="Arial" charset="0"/>
              </a:rPr>
              <a:t>.</a:t>
            </a:r>
            <a:endParaRPr lang="en-US" dirty="0">
              <a:cs typeface="Arial" charset="0"/>
            </a:endParaRPr>
          </a:p>
        </p:txBody>
      </p:sp>
      <p:sp>
        <p:nvSpPr>
          <p:cNvPr id="5" name="Rectangle 2"/>
          <p:cNvSpPr>
            <a:spLocks noGrp="1" noChangeArrowheads="1"/>
          </p:cNvSpPr>
          <p:nvPr>
            <p:ph type="title"/>
          </p:nvPr>
        </p:nvSpPr>
        <p:spPr>
          <a:xfrm>
            <a:off x="76200" y="228600"/>
            <a:ext cx="9067800" cy="1143000"/>
          </a:xfrm>
        </p:spPr>
        <p:txBody>
          <a:bodyPr/>
          <a:lstStyle/>
          <a:p>
            <a:r>
              <a:rPr lang="en-US" sz="3600" b="1" dirty="0">
                <a:solidFill>
                  <a:srgbClr val="6224C2"/>
                </a:solidFill>
                <a:latin typeface="Arial" charset="0"/>
                <a:ea typeface="ＭＳ Ｐゴシック" charset="0"/>
                <a:cs typeface="ＭＳ Ｐゴシック" charset="0"/>
              </a:rPr>
              <a:t>Region of Interest (ROI) approach</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533400" y="1219200"/>
            <a:ext cx="80137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496888" indent="-457200"/>
            <a:endParaRPr lang="en-US" dirty="0"/>
          </a:p>
          <a:p>
            <a:pPr marL="496888" indent="-457200">
              <a:buFontTx/>
              <a:buAutoNum type="arabicPeriod"/>
            </a:pPr>
            <a:r>
              <a:rPr lang="en-US" dirty="0">
                <a:cs typeface="Arial" charset="0"/>
              </a:rPr>
              <a:t>Use localizer or anatomy to find a region (e.g. auditory cortex or amygdala).</a:t>
            </a:r>
          </a:p>
          <a:p>
            <a:pPr marL="496888" indent="-457200">
              <a:buFontTx/>
              <a:buAutoNum type="arabicPeriod"/>
            </a:pPr>
            <a:endParaRPr lang="en-US" dirty="0">
              <a:cs typeface="Arial" charset="0"/>
            </a:endParaRPr>
          </a:p>
          <a:p>
            <a:pPr marL="496888" indent="-457200">
              <a:buFontTx/>
              <a:buAutoNum type="arabicPeriod"/>
            </a:pPr>
            <a:r>
              <a:rPr lang="en-US" dirty="0">
                <a:cs typeface="Arial" charset="0"/>
              </a:rPr>
              <a:t>Extract time course information from that region in separate </a:t>
            </a:r>
            <a:r>
              <a:rPr lang="en-US" dirty="0">
                <a:latin typeface="Arial Italic" charset="0"/>
                <a:cs typeface="Arial Italic" charset="0"/>
                <a:sym typeface="Arial Italic" charset="0"/>
              </a:rPr>
              <a:t>independent runs</a:t>
            </a:r>
            <a:r>
              <a:rPr lang="en-US" dirty="0" smtClean="0">
                <a:latin typeface="Arial Italic" charset="0"/>
                <a:cs typeface="Arial Italic" charset="0"/>
                <a:sym typeface="Arial Italic" charset="0"/>
              </a:rPr>
              <a:t>.</a:t>
            </a:r>
            <a:endParaRPr lang="en-US" dirty="0">
              <a:cs typeface="Arial" charset="0"/>
            </a:endParaRPr>
          </a:p>
        </p:txBody>
      </p:sp>
      <p:sp>
        <p:nvSpPr>
          <p:cNvPr id="5" name="Rectangle 2"/>
          <p:cNvSpPr>
            <a:spLocks noGrp="1" noChangeArrowheads="1"/>
          </p:cNvSpPr>
          <p:nvPr>
            <p:ph type="title"/>
          </p:nvPr>
        </p:nvSpPr>
        <p:spPr>
          <a:xfrm>
            <a:off x="76200" y="228600"/>
            <a:ext cx="9067800" cy="1143000"/>
          </a:xfrm>
        </p:spPr>
        <p:txBody>
          <a:bodyPr/>
          <a:lstStyle/>
          <a:p>
            <a:r>
              <a:rPr lang="en-US" sz="3600" b="1" dirty="0">
                <a:solidFill>
                  <a:srgbClr val="6224C2"/>
                </a:solidFill>
                <a:latin typeface="Arial" charset="0"/>
                <a:ea typeface="ＭＳ Ｐゴシック" charset="0"/>
                <a:cs typeface="ＭＳ Ｐゴシック" charset="0"/>
              </a:rPr>
              <a:t>Region of Interest (ROI) approach</a:t>
            </a:r>
          </a:p>
        </p:txBody>
      </p:sp>
    </p:spTree>
    <p:extLst>
      <p:ext uri="{BB962C8B-B14F-4D97-AF65-F5344CB8AC3E}">
        <p14:creationId xmlns:p14="http://schemas.microsoft.com/office/powerpoint/2010/main" val="850332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533400" y="1219200"/>
            <a:ext cx="80137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496888" indent="-457200"/>
            <a:endParaRPr lang="en-US" dirty="0"/>
          </a:p>
          <a:p>
            <a:pPr marL="496888" indent="-457200">
              <a:buFontTx/>
              <a:buAutoNum type="arabicPeriod"/>
            </a:pPr>
            <a:r>
              <a:rPr lang="en-US" dirty="0">
                <a:cs typeface="Arial" charset="0"/>
              </a:rPr>
              <a:t>Use localizer or anatomy to find a region (e.g. auditory cortex or amygdala).</a:t>
            </a:r>
          </a:p>
          <a:p>
            <a:pPr marL="496888" indent="-457200">
              <a:buFontTx/>
              <a:buAutoNum type="arabicPeriod"/>
            </a:pPr>
            <a:endParaRPr lang="en-US" dirty="0">
              <a:cs typeface="Arial" charset="0"/>
            </a:endParaRPr>
          </a:p>
          <a:p>
            <a:pPr marL="496888" indent="-457200">
              <a:buFontTx/>
              <a:buAutoNum type="arabicPeriod"/>
            </a:pPr>
            <a:r>
              <a:rPr lang="en-US" dirty="0">
                <a:cs typeface="Arial" charset="0"/>
              </a:rPr>
              <a:t>Extract time course information from that region in separate </a:t>
            </a:r>
            <a:r>
              <a:rPr lang="en-US" dirty="0">
                <a:latin typeface="Arial Italic" charset="0"/>
                <a:cs typeface="Arial Italic" charset="0"/>
                <a:sym typeface="Arial Italic" charset="0"/>
              </a:rPr>
              <a:t>independent runs.</a:t>
            </a:r>
          </a:p>
          <a:p>
            <a:pPr marL="496888" indent="-457200">
              <a:spcBef>
                <a:spcPts val="1400"/>
              </a:spcBef>
              <a:buFontTx/>
              <a:buAutoNum type="arabicPeriod"/>
            </a:pPr>
            <a:r>
              <a:rPr lang="en-US" dirty="0">
                <a:cs typeface="Arial" charset="0"/>
              </a:rPr>
              <a:t>See if the trends in that region are statistically significant.</a:t>
            </a:r>
            <a:br>
              <a:rPr lang="en-US" dirty="0">
                <a:cs typeface="Arial" charset="0"/>
              </a:rPr>
            </a:br>
            <a:r>
              <a:rPr lang="en-US" dirty="0">
                <a:cs typeface="Arial" charset="0"/>
              </a:rPr>
              <a:t>Because the runs that are used to generate the area are independent from those used to test the hypothesis, liberal statistics can be used</a:t>
            </a:r>
            <a:r>
              <a:rPr lang="en-US" dirty="0" smtClean="0">
                <a:cs typeface="Arial" charset="0"/>
              </a:rPr>
              <a:t>.</a:t>
            </a:r>
            <a:endParaRPr lang="en-US" dirty="0">
              <a:cs typeface="Arial" charset="0"/>
            </a:endParaRPr>
          </a:p>
        </p:txBody>
      </p:sp>
      <p:sp>
        <p:nvSpPr>
          <p:cNvPr id="5" name="Rectangle 2"/>
          <p:cNvSpPr>
            <a:spLocks noGrp="1" noChangeArrowheads="1"/>
          </p:cNvSpPr>
          <p:nvPr>
            <p:ph type="title"/>
          </p:nvPr>
        </p:nvSpPr>
        <p:spPr>
          <a:xfrm>
            <a:off x="76200" y="228600"/>
            <a:ext cx="9067800" cy="1143000"/>
          </a:xfrm>
        </p:spPr>
        <p:txBody>
          <a:bodyPr/>
          <a:lstStyle/>
          <a:p>
            <a:r>
              <a:rPr lang="en-US" sz="3600" b="1" dirty="0">
                <a:solidFill>
                  <a:srgbClr val="6224C2"/>
                </a:solidFill>
                <a:latin typeface="Arial" charset="0"/>
                <a:ea typeface="ＭＳ Ｐゴシック" charset="0"/>
                <a:cs typeface="ＭＳ Ｐゴシック" charset="0"/>
              </a:rPr>
              <a:t>Region of Interest (ROI) approach</a:t>
            </a:r>
          </a:p>
        </p:txBody>
      </p:sp>
    </p:spTree>
    <p:extLst>
      <p:ext uri="{BB962C8B-B14F-4D97-AF65-F5344CB8AC3E}">
        <p14:creationId xmlns:p14="http://schemas.microsoft.com/office/powerpoint/2010/main" val="7105234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381000"/>
            <a:ext cx="7772400" cy="1143000"/>
          </a:xfrm>
        </p:spPr>
        <p:txBody>
          <a:bodyPr/>
          <a:lstStyle/>
          <a:p>
            <a:r>
              <a:rPr lang="en-US" altLang="x-none" b="1">
                <a:solidFill>
                  <a:srgbClr val="6224C2"/>
                </a:solidFill>
              </a:rPr>
              <a:t>False Discovery Rate</a:t>
            </a:r>
            <a:r>
              <a:rPr lang="en-US" altLang="x-none" b="1"/>
              <a:t/>
            </a:r>
            <a:br>
              <a:rPr lang="en-US" altLang="x-none" b="1"/>
            </a:br>
            <a:r>
              <a:rPr lang="en-US" altLang="x-none" sz="2000" b="1"/>
              <a:t>Genovese, Lazar, and Nichols (2002)</a:t>
            </a:r>
            <a:br>
              <a:rPr lang="en-US" altLang="x-none" sz="2000" b="1"/>
            </a:br>
            <a:endParaRPr lang="en-US" altLang="x-none" sz="2000" b="1"/>
          </a:p>
        </p:txBody>
      </p:sp>
      <p:pic>
        <p:nvPicPr>
          <p:cNvPr id="4505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700" y="1524000"/>
            <a:ext cx="19510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092575"/>
            <a:ext cx="19177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2"/>
          <p:cNvSpPr>
            <a:spLocks noChangeArrowheads="1"/>
          </p:cNvSpPr>
          <p:nvPr/>
        </p:nvSpPr>
        <p:spPr bwMode="auto">
          <a:xfrm>
            <a:off x="152400" y="1676400"/>
            <a:ext cx="5715000" cy="446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20000"/>
              </a:lnSpc>
              <a:spcBef>
                <a:spcPct val="50000"/>
              </a:spcBef>
            </a:pPr>
            <a:r>
              <a:rPr lang="en-US" altLang="x-none" sz="1400" dirty="0"/>
              <a:t>Finding objective and effective thresholds for voxelwise statistics derived from neuroimaging data has been a long-standing problem. With at least one test performed for every voxel in an image, some correction of the thresholds is needed to control the error rates, but standard procedures for multiple hypothesis testing (e.g., Bonferroni) tend to not be sensitive enough to be useful in this context. </a:t>
            </a:r>
            <a:r>
              <a:rPr lang="en-US" altLang="x-none" sz="1400" b="1" dirty="0"/>
              <a:t>This paper introduces to the neuroscience literature statistical procedures for controlling the false discovery rate (FDR). </a:t>
            </a:r>
            <a:r>
              <a:rPr lang="en-US" altLang="x-none" sz="1400" dirty="0"/>
              <a:t>Recent theoretical work in statistics suggests that FDR-controlling procedures will be effective for the analysis of neuroimaging data. These procedures operate simultaneously on all voxelwise test statistics to determine which tests should be considered statistically significant. </a:t>
            </a:r>
            <a:r>
              <a:rPr lang="en-US" altLang="x-none" sz="1400" b="1" dirty="0"/>
              <a:t>The innovation of the procedures is that they control the expected proportion of the rejected hypotheses that are falsely rejected</a:t>
            </a:r>
            <a:r>
              <a:rPr lang="en-US" altLang="x-none" sz="1400" dirty="0"/>
              <a:t>. We demonstrate this approach using both simulations and functional magnetic resonance imaging data from two simple experiments.</a:t>
            </a:r>
          </a:p>
        </p:txBody>
      </p:sp>
      <p:sp>
        <p:nvSpPr>
          <p:cNvPr id="45061" name="Line 13"/>
          <p:cNvSpPr>
            <a:spLocks noChangeShapeType="1"/>
          </p:cNvSpPr>
          <p:nvPr/>
        </p:nvSpPr>
        <p:spPr bwMode="auto">
          <a:xfrm>
            <a:off x="6400800" y="3200400"/>
            <a:ext cx="0" cy="1905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04193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 y="0"/>
            <a:ext cx="8864600" cy="4013200"/>
          </a:xfrm>
          <a:prstGeom prst="rect">
            <a:avLst/>
          </a:prstGeom>
        </p:spPr>
      </p:pic>
      <p:pic>
        <p:nvPicPr>
          <p:cNvPr id="4" name="Picture 3"/>
          <p:cNvPicPr>
            <a:picLocks noChangeAspect="1"/>
          </p:cNvPicPr>
          <p:nvPr/>
        </p:nvPicPr>
        <p:blipFill rotWithShape="1">
          <a:blip r:embed="rId3"/>
          <a:srcRect b="13820"/>
          <a:stretch/>
        </p:blipFill>
        <p:spPr>
          <a:xfrm>
            <a:off x="914400" y="3657600"/>
            <a:ext cx="7645400" cy="2850905"/>
          </a:xfrm>
          <a:prstGeom prst="rect">
            <a:avLst/>
          </a:prstGeom>
        </p:spPr>
      </p:pic>
    </p:spTree>
    <p:extLst>
      <p:ext uri="{BB962C8B-B14F-4D97-AF65-F5344CB8AC3E}">
        <p14:creationId xmlns:p14="http://schemas.microsoft.com/office/powerpoint/2010/main" val="135719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b="1">
                <a:solidFill>
                  <a:srgbClr val="6224C2"/>
                </a:solidFill>
                <a:latin typeface="Arial" charset="0"/>
                <a:ea typeface="ＭＳ Ｐゴシック" charset="0"/>
                <a:cs typeface="ＭＳ Ｐゴシック" charset="0"/>
              </a:rPr>
              <a:t>Why do we need statistics?</a:t>
            </a:r>
          </a:p>
        </p:txBody>
      </p:sp>
      <p:sp>
        <p:nvSpPr>
          <p:cNvPr id="17410" name="Rectangle 3"/>
          <p:cNvSpPr>
            <a:spLocks noChangeArrowheads="1"/>
          </p:cNvSpPr>
          <p:nvPr/>
        </p:nvSpPr>
        <p:spPr bwMode="auto">
          <a:xfrm>
            <a:off x="228600" y="1905000"/>
            <a:ext cx="8382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dirty="0">
                <a:latin typeface="Comic Sans MS" charset="0"/>
              </a:rPr>
              <a:t>GLM constructs a model for the way in which the BOLD response depends on the stimulus. </a:t>
            </a:r>
          </a:p>
          <a:p>
            <a:endParaRPr lang="en-US" sz="1800" dirty="0">
              <a:latin typeface="Comic Sans MS" charset="0"/>
            </a:endParaRPr>
          </a:p>
          <a:p>
            <a:pPr>
              <a:buFontTx/>
              <a:buChar char="•"/>
            </a:pPr>
            <a:r>
              <a:rPr lang="en-US" sz="1800" dirty="0">
                <a:latin typeface="Comic Sans MS" charset="0"/>
              </a:rPr>
              <a:t>A model must include a component of random error which explains how the observations vary even if an identical experiment is repeated on the same subject.</a:t>
            </a:r>
          </a:p>
          <a:p>
            <a:pPr>
              <a:buFontTx/>
              <a:buChar char="•"/>
            </a:pPr>
            <a:endParaRPr lang="en-US" sz="1800" dirty="0">
              <a:latin typeface="Comic Sans MS" charset="0"/>
            </a:endParaRPr>
          </a:p>
          <a:p>
            <a:pPr>
              <a:buFontTx/>
              <a:buChar char="•"/>
            </a:pPr>
            <a:r>
              <a:rPr lang="en-US" sz="1800" dirty="0">
                <a:latin typeface="Comic Sans MS" charset="0"/>
              </a:rPr>
              <a:t>Statistics can be used to best estimate the parameters in the model and the variability of the errors.</a:t>
            </a:r>
          </a:p>
          <a:p>
            <a:pPr>
              <a:buFontTx/>
              <a:buChar char="•"/>
            </a:pPr>
            <a:endParaRPr lang="en-US" sz="1800" dirty="0">
              <a:latin typeface="Comic Sans MS" charset="0"/>
            </a:endParaRPr>
          </a:p>
          <a:p>
            <a:pPr>
              <a:buFontTx/>
              <a:buChar char="•"/>
            </a:pPr>
            <a:r>
              <a:rPr lang="en-US" sz="1800" dirty="0">
                <a:latin typeface="Comic Sans MS" charset="0"/>
              </a:rPr>
              <a:t>The random variability of the errors can then be used to assess the  standard error of the estimated parameters themselves. </a:t>
            </a:r>
          </a:p>
        </p:txBody>
      </p:sp>
    </p:spTree>
    <p:extLst>
      <p:ext uri="{BB962C8B-B14F-4D97-AF65-F5344CB8AC3E}">
        <p14:creationId xmlns:p14="http://schemas.microsoft.com/office/powerpoint/2010/main" val="26938995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19200"/>
            <a:ext cx="9105900" cy="3962400"/>
          </a:xfrm>
          <a:prstGeom prst="rect">
            <a:avLst/>
          </a:prstGeom>
        </p:spPr>
      </p:pic>
    </p:spTree>
    <p:extLst>
      <p:ext uri="{BB962C8B-B14F-4D97-AF65-F5344CB8AC3E}">
        <p14:creationId xmlns:p14="http://schemas.microsoft.com/office/powerpoint/2010/main" val="599066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914400" y="419100"/>
            <a:ext cx="6639020" cy="6400800"/>
            <a:chOff x="680058" y="0"/>
            <a:chExt cx="7783884" cy="7504584"/>
          </a:xfrm>
        </p:grpSpPr>
        <p:pic>
          <p:nvPicPr>
            <p:cNvPr id="3" name="Picture 2"/>
            <p:cNvPicPr>
              <a:picLocks noChangeAspect="1"/>
            </p:cNvPicPr>
            <p:nvPr/>
          </p:nvPicPr>
          <p:blipFill rotWithShape="1">
            <a:blip r:embed="rId2"/>
            <a:srcRect b="5555"/>
            <a:stretch/>
          </p:blipFill>
          <p:spPr>
            <a:xfrm>
              <a:off x="680058" y="0"/>
              <a:ext cx="7783884" cy="6477000"/>
            </a:xfrm>
            <a:prstGeom prst="rect">
              <a:avLst/>
            </a:prstGeom>
          </p:spPr>
        </p:pic>
        <p:pic>
          <p:nvPicPr>
            <p:cNvPr id="4" name="Picture 3"/>
            <p:cNvPicPr>
              <a:picLocks noChangeAspect="1"/>
            </p:cNvPicPr>
            <p:nvPr/>
          </p:nvPicPr>
          <p:blipFill>
            <a:blip r:embed="rId3"/>
            <a:stretch>
              <a:fillRect/>
            </a:stretch>
          </p:blipFill>
          <p:spPr>
            <a:xfrm>
              <a:off x="933450" y="6438900"/>
              <a:ext cx="7277100" cy="1065684"/>
            </a:xfrm>
            <a:prstGeom prst="rect">
              <a:avLst/>
            </a:prstGeom>
          </p:spPr>
        </p:pic>
      </p:grpSp>
    </p:spTree>
    <p:extLst>
      <p:ext uri="{BB962C8B-B14F-4D97-AF65-F5344CB8AC3E}">
        <p14:creationId xmlns:p14="http://schemas.microsoft.com/office/powerpoint/2010/main" val="972370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1359" y="964456"/>
            <a:ext cx="8861281" cy="4776688"/>
          </a:xfrm>
          <a:prstGeom prst="rect">
            <a:avLst/>
          </a:prstGeom>
        </p:spPr>
      </p:pic>
    </p:spTree>
    <p:extLst>
      <p:ext uri="{BB962C8B-B14F-4D97-AF65-F5344CB8AC3E}">
        <p14:creationId xmlns:p14="http://schemas.microsoft.com/office/powerpoint/2010/main" val="1818981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tLang="x-none"/>
              <a:t>False </a:t>
            </a:r>
            <a:r>
              <a:rPr lang="en-US" altLang="x-none" smtClean="0"/>
              <a:t>Discovery Rates</a:t>
            </a:r>
            <a:endParaRPr lang="en-US" altLang="x-none" dirty="0"/>
          </a:p>
        </p:txBody>
      </p:sp>
      <p:grpSp>
        <p:nvGrpSpPr>
          <p:cNvPr id="46082" name="Group 9"/>
          <p:cNvGrpSpPr>
            <a:grpSpLocks/>
          </p:cNvGrpSpPr>
          <p:nvPr/>
        </p:nvGrpSpPr>
        <p:grpSpPr bwMode="auto">
          <a:xfrm>
            <a:off x="685800" y="2209800"/>
            <a:ext cx="7329488" cy="3276600"/>
            <a:chOff x="384" y="1536"/>
            <a:chExt cx="4617" cy="2064"/>
          </a:xfrm>
        </p:grpSpPr>
        <p:pic>
          <p:nvPicPr>
            <p:cNvPr id="460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536"/>
              <a:ext cx="14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1536"/>
              <a:ext cx="1465" cy="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1555"/>
              <a:ext cx="1449" cy="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3" name="Text Box 6"/>
          <p:cNvSpPr txBox="1">
            <a:spLocks noChangeArrowheads="1"/>
          </p:cNvSpPr>
          <p:nvPr/>
        </p:nvSpPr>
        <p:spPr bwMode="auto">
          <a:xfrm>
            <a:off x="1355725" y="1981200"/>
            <a:ext cx="868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600"/>
              <a:t>P &lt; 0.05</a:t>
            </a:r>
          </a:p>
        </p:txBody>
      </p:sp>
      <p:sp>
        <p:nvSpPr>
          <p:cNvPr id="46084" name="Text Box 7"/>
          <p:cNvSpPr txBox="1">
            <a:spLocks noChangeArrowheads="1"/>
          </p:cNvSpPr>
          <p:nvPr/>
        </p:nvSpPr>
        <p:spPr bwMode="auto">
          <a:xfrm>
            <a:off x="6324600" y="1981200"/>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600"/>
              <a:t>P &lt; 0.001</a:t>
            </a:r>
          </a:p>
        </p:txBody>
      </p:sp>
      <p:sp>
        <p:nvSpPr>
          <p:cNvPr id="46085" name="Text Box 8"/>
          <p:cNvSpPr txBox="1">
            <a:spLocks noChangeArrowheads="1"/>
          </p:cNvSpPr>
          <p:nvPr/>
        </p:nvSpPr>
        <p:spPr bwMode="auto">
          <a:xfrm>
            <a:off x="3962400" y="1981200"/>
            <a:ext cx="868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600"/>
              <a:t>P &lt; 0.01</a:t>
            </a:r>
          </a:p>
        </p:txBody>
      </p:sp>
    </p:spTree>
    <p:extLst>
      <p:ext uri="{BB962C8B-B14F-4D97-AF65-F5344CB8AC3E}">
        <p14:creationId xmlns:p14="http://schemas.microsoft.com/office/powerpoint/2010/main" val="80289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b="1">
                <a:solidFill>
                  <a:srgbClr val="6224C2"/>
                </a:solidFill>
                <a:latin typeface="Arial" charset="0"/>
                <a:ea typeface="ＭＳ Ｐゴシック" charset="0"/>
                <a:cs typeface="ＭＳ Ｐゴシック" charset="0"/>
              </a:rPr>
              <a:t>Why do we need statistics?</a:t>
            </a:r>
          </a:p>
        </p:txBody>
      </p:sp>
      <p:sp>
        <p:nvSpPr>
          <p:cNvPr id="17410" name="Rectangle 3"/>
          <p:cNvSpPr>
            <a:spLocks noChangeArrowheads="1"/>
          </p:cNvSpPr>
          <p:nvPr/>
        </p:nvSpPr>
        <p:spPr bwMode="auto">
          <a:xfrm>
            <a:off x="228600" y="1905000"/>
            <a:ext cx="838200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a:latin typeface="Comic Sans MS" charset="0"/>
              </a:rPr>
              <a:t>GLM constructs a model for the way in which the BOLD response depends on the stimulus. </a:t>
            </a:r>
          </a:p>
          <a:p>
            <a:endParaRPr lang="en-US" sz="1800">
              <a:latin typeface="Comic Sans MS" charset="0"/>
            </a:endParaRPr>
          </a:p>
          <a:p>
            <a:pPr>
              <a:buFontTx/>
              <a:buChar char="•"/>
            </a:pPr>
            <a:r>
              <a:rPr lang="en-US" sz="1800">
                <a:latin typeface="Comic Sans MS" charset="0"/>
              </a:rPr>
              <a:t>A model must include a component of random error which explains how the observations vary even if an identical experiment is repeated on the same subject.</a:t>
            </a:r>
          </a:p>
          <a:p>
            <a:pPr>
              <a:buFontTx/>
              <a:buChar char="•"/>
            </a:pPr>
            <a:endParaRPr lang="en-US" sz="1800">
              <a:latin typeface="Comic Sans MS" charset="0"/>
            </a:endParaRPr>
          </a:p>
          <a:p>
            <a:pPr>
              <a:buFontTx/>
              <a:buChar char="•"/>
            </a:pPr>
            <a:r>
              <a:rPr lang="en-US" sz="1800">
                <a:latin typeface="Comic Sans MS" charset="0"/>
              </a:rPr>
              <a:t>Statistics can be used to best estimate the parameters in the model and the variability of the errors.</a:t>
            </a:r>
          </a:p>
          <a:p>
            <a:pPr>
              <a:buFontTx/>
              <a:buChar char="•"/>
            </a:pPr>
            <a:endParaRPr lang="en-US" sz="1800">
              <a:latin typeface="Comic Sans MS" charset="0"/>
            </a:endParaRPr>
          </a:p>
          <a:p>
            <a:pPr>
              <a:buFontTx/>
              <a:buChar char="•"/>
            </a:pPr>
            <a:r>
              <a:rPr lang="en-US" sz="1800">
                <a:latin typeface="Comic Sans MS" charset="0"/>
              </a:rPr>
              <a:t>The random variability of the errors can then be used to assess the  standard error of the estimated parameters themselves. </a:t>
            </a:r>
          </a:p>
          <a:p>
            <a:pPr>
              <a:buFontTx/>
              <a:buChar char="•"/>
            </a:pPr>
            <a:endParaRPr lang="en-US" sz="1800">
              <a:latin typeface="Comic Sans MS" charset="0"/>
            </a:endParaRPr>
          </a:p>
          <a:p>
            <a:pPr>
              <a:buFontTx/>
              <a:buChar char="•"/>
            </a:pPr>
            <a:r>
              <a:rPr lang="en-US" sz="1800">
                <a:latin typeface="Comic Sans MS" charset="0"/>
              </a:rPr>
              <a:t>This allows the experimenter not only to say that the BOLD response is increased by say 20 units due to a particular stimulus, but also how accurate that estimate is.</a:t>
            </a:r>
          </a:p>
        </p:txBody>
      </p:sp>
    </p:spTree>
    <p:extLst>
      <p:ext uri="{BB962C8B-B14F-4D97-AF65-F5344CB8AC3E}">
        <p14:creationId xmlns:p14="http://schemas.microsoft.com/office/powerpoint/2010/main" val="1532040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1143000"/>
          </a:xfrm>
        </p:spPr>
        <p:txBody>
          <a:bodyPr/>
          <a:lstStyle/>
          <a:p>
            <a:r>
              <a:rPr lang="en-US" b="1">
                <a:solidFill>
                  <a:srgbClr val="6224C2"/>
                </a:solidFill>
                <a:latin typeface="Arial" charset="0"/>
                <a:ea typeface="ＭＳ Ｐゴシック" charset="0"/>
                <a:cs typeface="ＭＳ Ｐゴシック" charset="0"/>
              </a:rPr>
              <a:t>Modeling the Random Error</a:t>
            </a:r>
          </a:p>
        </p:txBody>
      </p:sp>
      <p:sp>
        <p:nvSpPr>
          <p:cNvPr id="19458" name="Rectangle 3"/>
          <p:cNvSpPr>
            <a:spLocks noChangeArrowheads="1"/>
          </p:cNvSpPr>
          <p:nvPr/>
        </p:nvSpPr>
        <p:spPr bwMode="auto">
          <a:xfrm>
            <a:off x="152400" y="1600200"/>
            <a:ext cx="8763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Comic Sans MS" charset="0"/>
              </a:rPr>
              <a:t>Statistical models usually contain two parts: the </a:t>
            </a:r>
            <a:r>
              <a:rPr lang="en-US" sz="2000" b="1" dirty="0">
                <a:solidFill>
                  <a:schemeClr val="hlink"/>
                </a:solidFill>
                <a:latin typeface="Comic Sans MS" charset="0"/>
              </a:rPr>
              <a:t>fixed effects</a:t>
            </a:r>
            <a:r>
              <a:rPr lang="en-US" sz="2000" dirty="0">
                <a:latin typeface="Comic Sans MS" charset="0"/>
              </a:rPr>
              <a:t> and the </a:t>
            </a:r>
            <a:r>
              <a:rPr lang="en-US" sz="2000" b="1" dirty="0">
                <a:solidFill>
                  <a:srgbClr val="FF1029"/>
                </a:solidFill>
                <a:latin typeface="Comic Sans MS" charset="0"/>
              </a:rPr>
              <a:t>random error</a:t>
            </a:r>
            <a:r>
              <a:rPr lang="en-US" sz="2000" dirty="0">
                <a:latin typeface="Comic Sans MS"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1143000"/>
          </a:xfrm>
        </p:spPr>
        <p:txBody>
          <a:bodyPr/>
          <a:lstStyle/>
          <a:p>
            <a:r>
              <a:rPr lang="en-US" b="1">
                <a:solidFill>
                  <a:srgbClr val="6224C2"/>
                </a:solidFill>
                <a:latin typeface="Arial" charset="0"/>
                <a:ea typeface="ＭＳ Ｐゴシック" charset="0"/>
                <a:cs typeface="ＭＳ Ｐゴシック" charset="0"/>
              </a:rPr>
              <a:t>Modeling the Random Error</a:t>
            </a:r>
          </a:p>
        </p:txBody>
      </p:sp>
      <p:sp>
        <p:nvSpPr>
          <p:cNvPr id="19458" name="Rectangle 3"/>
          <p:cNvSpPr>
            <a:spLocks noChangeArrowheads="1"/>
          </p:cNvSpPr>
          <p:nvPr/>
        </p:nvSpPr>
        <p:spPr bwMode="auto">
          <a:xfrm>
            <a:off x="152400" y="1600200"/>
            <a:ext cx="87630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Comic Sans MS" charset="0"/>
              </a:rPr>
              <a:t>Statistical models usually contain two parts: the </a:t>
            </a:r>
            <a:r>
              <a:rPr lang="en-US" sz="2000" b="1" dirty="0">
                <a:solidFill>
                  <a:schemeClr val="hlink"/>
                </a:solidFill>
                <a:latin typeface="Comic Sans MS" charset="0"/>
              </a:rPr>
              <a:t>fixed effects</a:t>
            </a:r>
            <a:r>
              <a:rPr lang="en-US" sz="2000" dirty="0">
                <a:latin typeface="Comic Sans MS" charset="0"/>
              </a:rPr>
              <a:t> and the </a:t>
            </a:r>
            <a:r>
              <a:rPr lang="en-US" sz="2000" b="1" dirty="0">
                <a:solidFill>
                  <a:srgbClr val="FF1029"/>
                </a:solidFill>
                <a:latin typeface="Comic Sans MS" charset="0"/>
              </a:rPr>
              <a:t>random error</a:t>
            </a:r>
            <a:r>
              <a:rPr lang="en-US" sz="2000" dirty="0">
                <a:latin typeface="Comic Sans MS" charset="0"/>
              </a:rPr>
              <a:t>. </a:t>
            </a:r>
          </a:p>
          <a:p>
            <a:endParaRPr lang="en-US" sz="2000" dirty="0">
              <a:latin typeface="Comic Sans MS" charset="0"/>
            </a:endParaRPr>
          </a:p>
          <a:p>
            <a:r>
              <a:rPr lang="en-US" sz="2000" b="1" dirty="0">
                <a:solidFill>
                  <a:schemeClr val="hlink"/>
                </a:solidFill>
                <a:latin typeface="Comic Sans MS" charset="0"/>
              </a:rPr>
              <a:t>The</a:t>
            </a:r>
            <a:r>
              <a:rPr lang="en-US" sz="2000" dirty="0">
                <a:latin typeface="Comic Sans MS" charset="0"/>
              </a:rPr>
              <a:t> </a:t>
            </a:r>
            <a:r>
              <a:rPr lang="en-US" sz="2000" b="1" dirty="0">
                <a:solidFill>
                  <a:schemeClr val="hlink"/>
                </a:solidFill>
                <a:latin typeface="Comic Sans MS" charset="0"/>
              </a:rPr>
              <a:t>fixed effects:</a:t>
            </a:r>
            <a:r>
              <a:rPr lang="en-US" sz="2000" dirty="0">
                <a:latin typeface="Comic Sans MS" charset="0"/>
              </a:rPr>
              <a:t> do not vary if the experiment is repeated; they capture the underlying scientific </a:t>
            </a:r>
            <a:r>
              <a:rPr lang="ja-JP" altLang="en-US" sz="2000" dirty="0">
                <a:latin typeface="Comic Sans MS" charset="0"/>
              </a:rPr>
              <a:t>‘</a:t>
            </a:r>
            <a:r>
              <a:rPr lang="en-US" altLang="ja-JP" sz="2000" dirty="0">
                <a:latin typeface="Comic Sans MS" charset="0"/>
              </a:rPr>
              <a:t>truth</a:t>
            </a:r>
            <a:r>
              <a:rPr lang="ja-JP" altLang="en-US" sz="2000" dirty="0">
                <a:latin typeface="Comic Sans MS" charset="0"/>
              </a:rPr>
              <a:t>’</a:t>
            </a:r>
            <a:r>
              <a:rPr lang="en-US" altLang="ja-JP" sz="2000" dirty="0">
                <a:latin typeface="Comic Sans MS" charset="0"/>
              </a:rPr>
              <a:t> that we hope to discover</a:t>
            </a:r>
            <a:r>
              <a:rPr lang="en-US" altLang="ja-JP" sz="2000" dirty="0" smtClean="0">
                <a:latin typeface="Comic Sans MS" charset="0"/>
              </a:rPr>
              <a:t>.</a:t>
            </a:r>
            <a:endParaRPr lang="en-US" altLang="ja-JP" sz="2000" dirty="0">
              <a:latin typeface="Comic Sans MS" charset="0"/>
            </a:endParaRPr>
          </a:p>
        </p:txBody>
      </p:sp>
    </p:spTree>
    <p:extLst>
      <p:ext uri="{BB962C8B-B14F-4D97-AF65-F5344CB8AC3E}">
        <p14:creationId xmlns:p14="http://schemas.microsoft.com/office/powerpoint/2010/main" val="1607032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1143000"/>
          </a:xfrm>
        </p:spPr>
        <p:txBody>
          <a:bodyPr/>
          <a:lstStyle/>
          <a:p>
            <a:r>
              <a:rPr lang="en-US" b="1">
                <a:solidFill>
                  <a:srgbClr val="6224C2"/>
                </a:solidFill>
                <a:latin typeface="Arial" charset="0"/>
                <a:ea typeface="ＭＳ Ｐゴシック" charset="0"/>
                <a:cs typeface="ＭＳ Ｐゴシック" charset="0"/>
              </a:rPr>
              <a:t>Modeling the Random Error</a:t>
            </a:r>
          </a:p>
        </p:txBody>
      </p:sp>
      <p:sp>
        <p:nvSpPr>
          <p:cNvPr id="19458" name="Rectangle 3"/>
          <p:cNvSpPr>
            <a:spLocks noChangeArrowheads="1"/>
          </p:cNvSpPr>
          <p:nvPr/>
        </p:nvSpPr>
        <p:spPr bwMode="auto">
          <a:xfrm>
            <a:off x="152400" y="1600200"/>
            <a:ext cx="87630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Comic Sans MS" charset="0"/>
              </a:rPr>
              <a:t>Statistical models usually contain two parts: the </a:t>
            </a:r>
            <a:r>
              <a:rPr lang="en-US" sz="2000" b="1" dirty="0">
                <a:solidFill>
                  <a:schemeClr val="hlink"/>
                </a:solidFill>
                <a:latin typeface="Comic Sans MS" charset="0"/>
              </a:rPr>
              <a:t>fixed effects</a:t>
            </a:r>
            <a:r>
              <a:rPr lang="en-US" sz="2000" dirty="0">
                <a:latin typeface="Comic Sans MS" charset="0"/>
              </a:rPr>
              <a:t> and the </a:t>
            </a:r>
            <a:r>
              <a:rPr lang="en-US" sz="2000" b="1" dirty="0">
                <a:solidFill>
                  <a:srgbClr val="FF1029"/>
                </a:solidFill>
                <a:latin typeface="Comic Sans MS" charset="0"/>
              </a:rPr>
              <a:t>random error</a:t>
            </a:r>
            <a:r>
              <a:rPr lang="en-US" sz="2000" dirty="0">
                <a:latin typeface="Comic Sans MS" charset="0"/>
              </a:rPr>
              <a:t>. </a:t>
            </a:r>
          </a:p>
          <a:p>
            <a:endParaRPr lang="en-US" sz="2000" dirty="0">
              <a:latin typeface="Comic Sans MS" charset="0"/>
            </a:endParaRPr>
          </a:p>
          <a:p>
            <a:r>
              <a:rPr lang="en-US" sz="2000" b="1" dirty="0">
                <a:solidFill>
                  <a:schemeClr val="hlink"/>
                </a:solidFill>
                <a:latin typeface="Comic Sans MS" charset="0"/>
              </a:rPr>
              <a:t>The</a:t>
            </a:r>
            <a:r>
              <a:rPr lang="en-US" sz="2000" dirty="0">
                <a:latin typeface="Comic Sans MS" charset="0"/>
              </a:rPr>
              <a:t> </a:t>
            </a:r>
            <a:r>
              <a:rPr lang="en-US" sz="2000" b="1" dirty="0">
                <a:solidFill>
                  <a:schemeClr val="hlink"/>
                </a:solidFill>
                <a:latin typeface="Comic Sans MS" charset="0"/>
              </a:rPr>
              <a:t>fixed effects:</a:t>
            </a:r>
            <a:r>
              <a:rPr lang="en-US" sz="2000" dirty="0">
                <a:latin typeface="Comic Sans MS" charset="0"/>
              </a:rPr>
              <a:t> do not vary if the experiment is repeated; they capture the underlying scientific </a:t>
            </a:r>
            <a:r>
              <a:rPr lang="ja-JP" altLang="en-US" sz="2000" dirty="0">
                <a:latin typeface="Comic Sans MS" charset="0"/>
              </a:rPr>
              <a:t>‘</a:t>
            </a:r>
            <a:r>
              <a:rPr lang="en-US" altLang="ja-JP" sz="2000" dirty="0">
                <a:latin typeface="Comic Sans MS" charset="0"/>
              </a:rPr>
              <a:t>truth</a:t>
            </a:r>
            <a:r>
              <a:rPr lang="ja-JP" altLang="en-US" sz="2000" dirty="0">
                <a:latin typeface="Comic Sans MS" charset="0"/>
              </a:rPr>
              <a:t>’</a:t>
            </a:r>
            <a:r>
              <a:rPr lang="en-US" altLang="ja-JP" sz="2000" dirty="0">
                <a:latin typeface="Comic Sans MS" charset="0"/>
              </a:rPr>
              <a:t> that we hope to discover.</a:t>
            </a:r>
          </a:p>
          <a:p>
            <a:endParaRPr lang="en-US" sz="2000" dirty="0">
              <a:latin typeface="Comic Sans MS" charset="0"/>
            </a:endParaRPr>
          </a:p>
          <a:p>
            <a:r>
              <a:rPr lang="en-US" sz="2000" b="1" dirty="0">
                <a:solidFill>
                  <a:srgbClr val="FF1029"/>
                </a:solidFill>
                <a:latin typeface="Comic Sans MS" charset="0"/>
              </a:rPr>
              <a:t>The random error:</a:t>
            </a:r>
            <a:r>
              <a:rPr lang="en-US" sz="2000" dirty="0">
                <a:latin typeface="Comic Sans MS" charset="0"/>
              </a:rPr>
              <a:t> is the part left over that varies every time new data is obtained. </a:t>
            </a:r>
          </a:p>
        </p:txBody>
      </p:sp>
    </p:spTree>
    <p:extLst>
      <p:ext uri="{BB962C8B-B14F-4D97-AF65-F5344CB8AC3E}">
        <p14:creationId xmlns:p14="http://schemas.microsoft.com/office/powerpoint/2010/main" val="1266109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2597</TotalTime>
  <Words>4532</Words>
  <Application>Microsoft Macintosh PowerPoint</Application>
  <PresentationFormat>On-screen Show (4:3)</PresentationFormat>
  <Paragraphs>405</Paragraphs>
  <Slides>53</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2" baseType="lpstr">
      <vt:lpstr>Arial Italic</vt:lpstr>
      <vt:lpstr>Calibri</vt:lpstr>
      <vt:lpstr>Comic Sans MS</vt:lpstr>
      <vt:lpstr>ＭＳ Ｐゴシック</vt:lpstr>
      <vt:lpstr>Symbol</vt:lpstr>
      <vt:lpstr>Times New Roman</vt:lpstr>
      <vt:lpstr>Arial</vt:lpstr>
      <vt:lpstr>Blank Presentation</vt:lpstr>
      <vt:lpstr>Equation</vt:lpstr>
      <vt:lpstr>Statistics of fMRI Data Analysis</vt:lpstr>
      <vt:lpstr>Why do we need statistics?</vt:lpstr>
      <vt:lpstr>Why do we need statistics?</vt:lpstr>
      <vt:lpstr>Why do we need statistics?</vt:lpstr>
      <vt:lpstr>Why do we need statistics?</vt:lpstr>
      <vt:lpstr>Why do we need statistics?</vt:lpstr>
      <vt:lpstr>Modeling the Random Error</vt:lpstr>
      <vt:lpstr>Modeling the Random Error</vt:lpstr>
      <vt:lpstr>Modeling the Random Error</vt:lpstr>
      <vt:lpstr>Modeling the Random Error</vt:lpstr>
      <vt:lpstr>Modeling the Random Error</vt:lpstr>
      <vt:lpstr>Goodness of fit of the GLM</vt:lpstr>
      <vt:lpstr>Goodness of fit of the GLM</vt:lpstr>
      <vt:lpstr>Goodness of fit of the GLM</vt:lpstr>
      <vt:lpstr>Goodness of fit of the GLM</vt:lpstr>
      <vt:lpstr>PowerPoint Presentation</vt:lpstr>
      <vt:lpstr>PowerPoint Presentation</vt:lpstr>
      <vt:lpstr>Detecting an Effect</vt:lpstr>
      <vt:lpstr>Detecting an Effect</vt:lpstr>
      <vt:lpstr>Detecting an Effect</vt:lpstr>
      <vt:lpstr>Defining an effect &amp; its significance: Is the response to faces greater than nonfaces? </vt:lpstr>
      <vt:lpstr>Defining an effect (contrast)</vt:lpstr>
      <vt:lpstr>Defining an effect (contrast)</vt:lpstr>
      <vt:lpstr>Defining an effect (contrast)</vt:lpstr>
      <vt:lpstr>Defining an effect (contrast)</vt:lpstr>
      <vt:lpstr>PowerPoint Presentation</vt:lpstr>
      <vt:lpstr>PowerPoint Presentation</vt:lpstr>
      <vt:lpstr>PowerPoint Presentation</vt:lpstr>
      <vt:lpstr>If you calculate the effect in each voxel you get a statistical parametric map (SPM)</vt:lpstr>
      <vt:lpstr>If you calculate the effect in each voxel you get a statistical parametric map (SPM)</vt:lpstr>
      <vt:lpstr>Smaller residuals, higher significance</vt:lpstr>
      <vt:lpstr>Smaller residuals, higher significance</vt:lpstr>
      <vt:lpstr>Smaller residuals, higher significance</vt:lpstr>
      <vt:lpstr>Smaller residuals, higher significance</vt:lpstr>
      <vt:lpstr>Smaller residuals, higher significance</vt:lpstr>
      <vt:lpstr>PowerPoint Presentation</vt:lpstr>
      <vt:lpstr>Errors in statistical analysis</vt:lpstr>
      <vt:lpstr>Statistical Adjustments</vt:lpstr>
      <vt:lpstr>One concern with fMRI is that you have many voxels, which that may increase your type I error. In other words this is the problem of multiple comparisons</vt:lpstr>
      <vt:lpstr>One concern with fMRI is that you have many voxels, which that may increase your type I error. In other words this is the problem of multiple comparisons</vt:lpstr>
      <vt:lpstr>One concern with fMRI is that you have many voxels, which that may increase your type I error. In other words this is the problem of multiple comparisons</vt:lpstr>
      <vt:lpstr>One concern with fMRI is that you have many voxels, which that may increase your type I error. In other words this is the problem of multiple comparisons</vt:lpstr>
      <vt:lpstr>Bonferroni Correction</vt:lpstr>
      <vt:lpstr>Region of Interest (ROI) approach</vt:lpstr>
      <vt:lpstr>Region of Interest (ROI) approach</vt:lpstr>
      <vt:lpstr>Region of Interest (ROI) approach</vt:lpstr>
      <vt:lpstr>Region of Interest (ROI) approach</vt:lpstr>
      <vt:lpstr>False Discovery Rate Genovese, Lazar, and Nichols (2002) </vt:lpstr>
      <vt:lpstr>PowerPoint Presentation</vt:lpstr>
      <vt:lpstr>PowerPoint Presentation</vt:lpstr>
      <vt:lpstr>PowerPoint Presentation</vt:lpstr>
      <vt:lpstr>PowerPoint Presentation</vt:lpstr>
      <vt:lpstr>False Discovery Rates</vt:lpstr>
    </vt:vector>
  </TitlesOfParts>
  <Company>KGS</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KGS</dc:creator>
  <cp:lastModifiedBy>Microsoft Office User</cp:lastModifiedBy>
  <cp:revision>302</cp:revision>
  <dcterms:created xsi:type="dcterms:W3CDTF">2013-04-29T18:12:36Z</dcterms:created>
  <dcterms:modified xsi:type="dcterms:W3CDTF">2017-05-04T03:29:58Z</dcterms:modified>
</cp:coreProperties>
</file>