
<file path=[Content_Types].xml><?xml version="1.0" encoding="utf-8"?>
<Types xmlns="http://schemas.openxmlformats.org/package/2006/content-types">
  <Default Extension="xml" ContentType="application/xml"/>
  <Default Extension="jpeg" ContentType="image/jpeg"/>
  <Default Extension="JPG" ContentType="image/jpeg"/>
  <Default Extension="emf" ContentType="image/x-emf"/>
  <Default Extension="tiff" ContentType="image/tiff"/>
  <Default Extension="rels" ContentType="application/vnd.openxmlformats-package.relationships+xml"/>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49" r:id="rId2"/>
    <p:sldMasterId id="2147483651" r:id="rId3"/>
    <p:sldMasterId id="2147483652" r:id="rId4"/>
  </p:sldMasterIdLst>
  <p:notesMasterIdLst>
    <p:notesMasterId r:id="rId106"/>
  </p:notesMasterIdLst>
  <p:handoutMasterIdLst>
    <p:handoutMasterId r:id="rId107"/>
  </p:handoutMasterIdLst>
  <p:sldIdLst>
    <p:sldId id="256" r:id="rId5"/>
    <p:sldId id="554" r:id="rId6"/>
    <p:sldId id="558" r:id="rId7"/>
    <p:sldId id="559" r:id="rId8"/>
    <p:sldId id="555" r:id="rId9"/>
    <p:sldId id="556" r:id="rId10"/>
    <p:sldId id="557" r:id="rId11"/>
    <p:sldId id="577" r:id="rId12"/>
    <p:sldId id="578" r:id="rId13"/>
    <p:sldId id="411" r:id="rId14"/>
    <p:sldId id="413" r:id="rId15"/>
    <p:sldId id="416" r:id="rId16"/>
    <p:sldId id="414" r:id="rId17"/>
    <p:sldId id="415" r:id="rId18"/>
    <p:sldId id="385" r:id="rId19"/>
    <p:sldId id="386" r:id="rId20"/>
    <p:sldId id="394" r:id="rId21"/>
    <p:sldId id="536" r:id="rId22"/>
    <p:sldId id="547" r:id="rId23"/>
    <p:sldId id="548" r:id="rId24"/>
    <p:sldId id="579" r:id="rId25"/>
    <p:sldId id="565" r:id="rId26"/>
    <p:sldId id="566" r:id="rId27"/>
    <p:sldId id="567" r:id="rId28"/>
    <p:sldId id="568" r:id="rId29"/>
    <p:sldId id="569" r:id="rId30"/>
    <p:sldId id="571" r:id="rId31"/>
    <p:sldId id="468" r:id="rId32"/>
    <p:sldId id="570" r:id="rId33"/>
    <p:sldId id="572" r:id="rId34"/>
    <p:sldId id="575" r:id="rId35"/>
    <p:sldId id="395" r:id="rId36"/>
    <p:sldId id="435" r:id="rId37"/>
    <p:sldId id="433" r:id="rId38"/>
    <p:sldId id="432" r:id="rId39"/>
    <p:sldId id="420" r:id="rId40"/>
    <p:sldId id="421" r:id="rId41"/>
    <p:sldId id="422" r:id="rId42"/>
    <p:sldId id="549" r:id="rId43"/>
    <p:sldId id="573" r:id="rId44"/>
    <p:sldId id="580" r:id="rId45"/>
    <p:sldId id="520" r:id="rId46"/>
    <p:sldId id="439" r:id="rId47"/>
    <p:sldId id="436" r:id="rId48"/>
    <p:sldId id="561" r:id="rId49"/>
    <p:sldId id="437" r:id="rId50"/>
    <p:sldId id="440" r:id="rId51"/>
    <p:sldId id="396" r:id="rId52"/>
    <p:sldId id="347" r:id="rId53"/>
    <p:sldId id="348" r:id="rId54"/>
    <p:sldId id="349" r:id="rId55"/>
    <p:sldId id="350" r:id="rId56"/>
    <p:sldId id="351" r:id="rId57"/>
    <p:sldId id="341" r:id="rId58"/>
    <p:sldId id="516" r:id="rId59"/>
    <p:sldId id="518" r:id="rId60"/>
    <p:sldId id="521" r:id="rId61"/>
    <p:sldId id="517" r:id="rId62"/>
    <p:sldId id="522" r:id="rId63"/>
    <p:sldId id="455" r:id="rId64"/>
    <p:sldId id="462" r:id="rId65"/>
    <p:sldId id="461" r:id="rId66"/>
    <p:sldId id="460" r:id="rId67"/>
    <p:sldId id="459" r:id="rId68"/>
    <p:sldId id="458" r:id="rId69"/>
    <p:sldId id="463" r:id="rId70"/>
    <p:sldId id="451" r:id="rId71"/>
    <p:sldId id="452" r:id="rId72"/>
    <p:sldId id="260" r:id="rId73"/>
    <p:sldId id="464" r:id="rId74"/>
    <p:sldId id="465" r:id="rId75"/>
    <p:sldId id="258" r:id="rId76"/>
    <p:sldId id="312" r:id="rId77"/>
    <p:sldId id="410" r:id="rId78"/>
    <p:sldId id="442" r:id="rId79"/>
    <p:sldId id="476" r:id="rId80"/>
    <p:sldId id="479" r:id="rId81"/>
    <p:sldId id="481" r:id="rId82"/>
    <p:sldId id="483" r:id="rId83"/>
    <p:sldId id="480" r:id="rId84"/>
    <p:sldId id="484" r:id="rId85"/>
    <p:sldId id="485" r:id="rId86"/>
    <p:sldId id="486" r:id="rId87"/>
    <p:sldId id="487" r:id="rId88"/>
    <p:sldId id="488" r:id="rId89"/>
    <p:sldId id="489" r:id="rId90"/>
    <p:sldId id="490" r:id="rId91"/>
    <p:sldId id="491" r:id="rId92"/>
    <p:sldId id="515" r:id="rId93"/>
    <p:sldId id="511" r:id="rId94"/>
    <p:sldId id="512" r:id="rId95"/>
    <p:sldId id="513" r:id="rId96"/>
    <p:sldId id="495" r:id="rId97"/>
    <p:sldId id="498" r:id="rId98"/>
    <p:sldId id="496" r:id="rId99"/>
    <p:sldId id="497" r:id="rId100"/>
    <p:sldId id="523" r:id="rId101"/>
    <p:sldId id="535" r:id="rId102"/>
    <p:sldId id="527" r:id="rId103"/>
    <p:sldId id="499" r:id="rId104"/>
    <p:sldId id="551" r:id="rId105"/>
  </p:sldIdLst>
  <p:sldSz cx="9144000" cy="6858000" type="screen4x3"/>
  <p:notesSz cx="6858000" cy="9144000"/>
  <p:defaultTextStyle>
    <a:defPPr>
      <a:defRPr lang="en-US"/>
    </a:defPPr>
    <a:lvl1pPr algn="l" rtl="0" fontAlgn="base">
      <a:spcBef>
        <a:spcPct val="0"/>
      </a:spcBef>
      <a:spcAft>
        <a:spcPct val="0"/>
      </a:spcAft>
      <a:defRPr sz="2400" kern="1200">
        <a:solidFill>
          <a:srgbClr val="000000"/>
        </a:solidFill>
        <a:latin typeface="Arial" charset="0"/>
        <a:ea typeface="ヒラギノ角ゴ ProN W3" charset="-128"/>
        <a:cs typeface="+mn-cs"/>
        <a:sym typeface="Arial" charset="0"/>
      </a:defRPr>
    </a:lvl1pPr>
    <a:lvl2pPr marL="455613" indent="1588" algn="l" rtl="0" fontAlgn="base">
      <a:spcBef>
        <a:spcPct val="0"/>
      </a:spcBef>
      <a:spcAft>
        <a:spcPct val="0"/>
      </a:spcAft>
      <a:defRPr sz="2400" kern="1200">
        <a:solidFill>
          <a:srgbClr val="000000"/>
        </a:solidFill>
        <a:latin typeface="Arial" charset="0"/>
        <a:ea typeface="ヒラギノ角ゴ ProN W3" charset="-128"/>
        <a:cs typeface="+mn-cs"/>
        <a:sym typeface="Arial" charset="0"/>
      </a:defRPr>
    </a:lvl2pPr>
    <a:lvl3pPr marL="912813" indent="1588" algn="l" rtl="0" fontAlgn="base">
      <a:spcBef>
        <a:spcPct val="0"/>
      </a:spcBef>
      <a:spcAft>
        <a:spcPct val="0"/>
      </a:spcAft>
      <a:defRPr sz="2400" kern="1200">
        <a:solidFill>
          <a:srgbClr val="000000"/>
        </a:solidFill>
        <a:latin typeface="Arial" charset="0"/>
        <a:ea typeface="ヒラギノ角ゴ ProN W3" charset="-128"/>
        <a:cs typeface="+mn-cs"/>
        <a:sym typeface="Arial" charset="0"/>
      </a:defRPr>
    </a:lvl3pPr>
    <a:lvl4pPr marL="1370013" indent="1588" algn="l" rtl="0" fontAlgn="base">
      <a:spcBef>
        <a:spcPct val="0"/>
      </a:spcBef>
      <a:spcAft>
        <a:spcPct val="0"/>
      </a:spcAft>
      <a:defRPr sz="2400" kern="1200">
        <a:solidFill>
          <a:srgbClr val="000000"/>
        </a:solidFill>
        <a:latin typeface="Arial" charset="0"/>
        <a:ea typeface="ヒラギノ角ゴ ProN W3" charset="-128"/>
        <a:cs typeface="+mn-cs"/>
        <a:sym typeface="Arial" charset="0"/>
      </a:defRPr>
    </a:lvl4pPr>
    <a:lvl5pPr marL="1827213" indent="1588" algn="l" rtl="0" fontAlgn="base">
      <a:spcBef>
        <a:spcPct val="0"/>
      </a:spcBef>
      <a:spcAft>
        <a:spcPct val="0"/>
      </a:spcAft>
      <a:defRPr sz="2400" kern="1200">
        <a:solidFill>
          <a:srgbClr val="000000"/>
        </a:solidFill>
        <a:latin typeface="Arial" charset="0"/>
        <a:ea typeface="ヒラギノ角ゴ ProN W3" charset="-128"/>
        <a:cs typeface="+mn-cs"/>
        <a:sym typeface="Arial" charset="0"/>
      </a:defRPr>
    </a:lvl5pPr>
    <a:lvl6pPr marL="2286000" algn="l" defTabSz="914400" rtl="0" eaLnBrk="1" latinLnBrk="0" hangingPunct="1">
      <a:defRPr sz="2400" kern="1200">
        <a:solidFill>
          <a:srgbClr val="000000"/>
        </a:solidFill>
        <a:latin typeface="Arial" charset="0"/>
        <a:ea typeface="ヒラギノ角ゴ ProN W3" charset="-128"/>
        <a:cs typeface="+mn-cs"/>
        <a:sym typeface="Arial" charset="0"/>
      </a:defRPr>
    </a:lvl6pPr>
    <a:lvl7pPr marL="2743200" algn="l" defTabSz="914400" rtl="0" eaLnBrk="1" latinLnBrk="0" hangingPunct="1">
      <a:defRPr sz="2400" kern="1200">
        <a:solidFill>
          <a:srgbClr val="000000"/>
        </a:solidFill>
        <a:latin typeface="Arial" charset="0"/>
        <a:ea typeface="ヒラギノ角ゴ ProN W3" charset="-128"/>
        <a:cs typeface="+mn-cs"/>
        <a:sym typeface="Arial" charset="0"/>
      </a:defRPr>
    </a:lvl7pPr>
    <a:lvl8pPr marL="3200400" algn="l" defTabSz="914400" rtl="0" eaLnBrk="1" latinLnBrk="0" hangingPunct="1">
      <a:defRPr sz="2400" kern="1200">
        <a:solidFill>
          <a:srgbClr val="000000"/>
        </a:solidFill>
        <a:latin typeface="Arial" charset="0"/>
        <a:ea typeface="ヒラギノ角ゴ ProN W3" charset="-128"/>
        <a:cs typeface="+mn-cs"/>
        <a:sym typeface="Arial" charset="0"/>
      </a:defRPr>
    </a:lvl8pPr>
    <a:lvl9pPr marL="3657600" algn="l" defTabSz="914400" rtl="0" eaLnBrk="1" latinLnBrk="0" hangingPunct="1">
      <a:defRPr sz="2400" kern="1200">
        <a:solidFill>
          <a:srgbClr val="000000"/>
        </a:solidFill>
        <a:latin typeface="Arial" charset="0"/>
        <a:ea typeface="ヒラギノ角ゴ ProN W3" charset="-128"/>
        <a:cs typeface="+mn-cs"/>
        <a:sym typeface="Arial"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D6EAFF"/>
    <a:srgbClr val="FFEDEA"/>
    <a:srgbClr val="FCF7E7"/>
    <a:srgbClr val="D4E6FC"/>
    <a:srgbClr val="288B09"/>
    <a:srgbClr val="00C800"/>
    <a:srgbClr val="FFD008"/>
    <a:srgbClr val="5E5EB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1"/>
    <p:restoredTop sz="94674"/>
  </p:normalViewPr>
  <p:slideViewPr>
    <p:cSldViewPr showGuides="1">
      <p:cViewPr varScale="1">
        <p:scale>
          <a:sx n="124" d="100"/>
          <a:sy n="124" d="100"/>
        </p:scale>
        <p:origin x="1824" y="168"/>
      </p:cViewPr>
      <p:guideLst>
        <p:guide orient="horz" pos="2160"/>
        <p:guide pos="2880"/>
      </p:guideLst>
    </p:cSldViewPr>
  </p:slideViewPr>
  <p:notesTextViewPr>
    <p:cViewPr>
      <p:scale>
        <a:sx n="100" d="100"/>
        <a:sy n="100" d="100"/>
      </p:scale>
      <p:origin x="0" y="0"/>
    </p:cViewPr>
  </p:notesTextViewPr>
  <p:sorterViewPr>
    <p:cViewPr>
      <p:scale>
        <a:sx n="66" d="100"/>
        <a:sy n="66" d="100"/>
      </p:scale>
      <p:origin x="0" y="1024"/>
    </p:cViewPr>
  </p:sorterViewPr>
  <p:gridSpacing cx="76200" cy="76200"/>
</p:viewPr>
</file>

<file path=ppt/_rels/presentation.xml.rels><?xml version="1.0" encoding="UTF-8" standalone="yes"?>
<Relationships xmlns="http://schemas.openxmlformats.org/package/2006/relationships"><Relationship Id="rId101" Type="http://schemas.openxmlformats.org/officeDocument/2006/relationships/slide" Target="slides/slide97.xml"/><Relationship Id="rId102" Type="http://schemas.openxmlformats.org/officeDocument/2006/relationships/slide" Target="slides/slide98.xml"/><Relationship Id="rId103" Type="http://schemas.openxmlformats.org/officeDocument/2006/relationships/slide" Target="slides/slide99.xml"/><Relationship Id="rId104" Type="http://schemas.openxmlformats.org/officeDocument/2006/relationships/slide" Target="slides/slide100.xml"/><Relationship Id="rId105" Type="http://schemas.openxmlformats.org/officeDocument/2006/relationships/slide" Target="slides/slide101.xml"/><Relationship Id="rId106" Type="http://schemas.openxmlformats.org/officeDocument/2006/relationships/notesMaster" Target="notesMasters/notesMaster1.xml"/><Relationship Id="rId107" Type="http://schemas.openxmlformats.org/officeDocument/2006/relationships/handoutMaster" Target="handoutMasters/handoutMaster1.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9" Type="http://schemas.openxmlformats.org/officeDocument/2006/relationships/slide" Target="slides/slide5.xml"/><Relationship Id="rId108" Type="http://schemas.openxmlformats.org/officeDocument/2006/relationships/presProps" Target="presProps.xml"/><Relationship Id="rId109" Type="http://schemas.openxmlformats.org/officeDocument/2006/relationships/viewProps" Target="viewProps.xml"/><Relationship Id="rId10" Type="http://schemas.openxmlformats.org/officeDocument/2006/relationships/slide" Target="slides/slide6.xml"/><Relationship Id="rId11" Type="http://schemas.openxmlformats.org/officeDocument/2006/relationships/slide" Target="slides/slide7.xml"/><Relationship Id="rId12" Type="http://schemas.openxmlformats.org/officeDocument/2006/relationships/slide" Target="slides/slide8.xml"/><Relationship Id="rId13" Type="http://schemas.openxmlformats.org/officeDocument/2006/relationships/slide" Target="slides/slide9.xml"/><Relationship Id="rId14" Type="http://schemas.openxmlformats.org/officeDocument/2006/relationships/slide" Target="slides/slide10.xml"/><Relationship Id="rId15" Type="http://schemas.openxmlformats.org/officeDocument/2006/relationships/slide" Target="slides/slide11.xml"/><Relationship Id="rId16" Type="http://schemas.openxmlformats.org/officeDocument/2006/relationships/slide" Target="slides/slide12.xml"/><Relationship Id="rId17" Type="http://schemas.openxmlformats.org/officeDocument/2006/relationships/slide" Target="slides/slide13.xml"/><Relationship Id="rId18" Type="http://schemas.openxmlformats.org/officeDocument/2006/relationships/slide" Target="slides/slide14.xml"/><Relationship Id="rId19" Type="http://schemas.openxmlformats.org/officeDocument/2006/relationships/slide" Target="slides/slide15.xml"/><Relationship Id="rId30" Type="http://schemas.openxmlformats.org/officeDocument/2006/relationships/slide" Target="slides/slide26.xml"/><Relationship Id="rId31" Type="http://schemas.openxmlformats.org/officeDocument/2006/relationships/slide" Target="slides/slide27.xml"/><Relationship Id="rId32" Type="http://schemas.openxmlformats.org/officeDocument/2006/relationships/slide" Target="slides/slide28.xml"/><Relationship Id="rId33" Type="http://schemas.openxmlformats.org/officeDocument/2006/relationships/slide" Target="slides/slide29.xml"/><Relationship Id="rId34" Type="http://schemas.openxmlformats.org/officeDocument/2006/relationships/slide" Target="slides/slide30.xml"/><Relationship Id="rId35" Type="http://schemas.openxmlformats.org/officeDocument/2006/relationships/slide" Target="slides/slide31.xml"/><Relationship Id="rId36" Type="http://schemas.openxmlformats.org/officeDocument/2006/relationships/slide" Target="slides/slide32.xml"/><Relationship Id="rId37" Type="http://schemas.openxmlformats.org/officeDocument/2006/relationships/slide" Target="slides/slide33.xml"/><Relationship Id="rId38" Type="http://schemas.openxmlformats.org/officeDocument/2006/relationships/slide" Target="slides/slide34.xml"/><Relationship Id="rId39" Type="http://schemas.openxmlformats.org/officeDocument/2006/relationships/slide" Target="slides/slide35.xml"/><Relationship Id="rId50" Type="http://schemas.openxmlformats.org/officeDocument/2006/relationships/slide" Target="slides/slide46.xml"/><Relationship Id="rId51" Type="http://schemas.openxmlformats.org/officeDocument/2006/relationships/slide" Target="slides/slide47.xml"/><Relationship Id="rId52" Type="http://schemas.openxmlformats.org/officeDocument/2006/relationships/slide" Target="slides/slide48.xml"/><Relationship Id="rId53" Type="http://schemas.openxmlformats.org/officeDocument/2006/relationships/slide" Target="slides/slide49.xml"/><Relationship Id="rId54" Type="http://schemas.openxmlformats.org/officeDocument/2006/relationships/slide" Target="slides/slide50.xml"/><Relationship Id="rId55" Type="http://schemas.openxmlformats.org/officeDocument/2006/relationships/slide" Target="slides/slide51.xml"/><Relationship Id="rId56" Type="http://schemas.openxmlformats.org/officeDocument/2006/relationships/slide" Target="slides/slide52.xml"/><Relationship Id="rId57" Type="http://schemas.openxmlformats.org/officeDocument/2006/relationships/slide" Target="slides/slide53.xml"/><Relationship Id="rId58" Type="http://schemas.openxmlformats.org/officeDocument/2006/relationships/slide" Target="slides/slide54.xml"/><Relationship Id="rId59" Type="http://schemas.openxmlformats.org/officeDocument/2006/relationships/slide" Target="slides/slide55.xml"/><Relationship Id="rId70" Type="http://schemas.openxmlformats.org/officeDocument/2006/relationships/slide" Target="slides/slide66.xml"/><Relationship Id="rId71" Type="http://schemas.openxmlformats.org/officeDocument/2006/relationships/slide" Target="slides/slide67.xml"/><Relationship Id="rId72" Type="http://schemas.openxmlformats.org/officeDocument/2006/relationships/slide" Target="slides/slide68.xml"/><Relationship Id="rId73" Type="http://schemas.openxmlformats.org/officeDocument/2006/relationships/slide" Target="slides/slide69.xml"/><Relationship Id="rId74" Type="http://schemas.openxmlformats.org/officeDocument/2006/relationships/slide" Target="slides/slide70.xml"/><Relationship Id="rId75" Type="http://schemas.openxmlformats.org/officeDocument/2006/relationships/slide" Target="slides/slide71.xml"/><Relationship Id="rId76" Type="http://schemas.openxmlformats.org/officeDocument/2006/relationships/slide" Target="slides/slide72.xml"/><Relationship Id="rId77" Type="http://schemas.openxmlformats.org/officeDocument/2006/relationships/slide" Target="slides/slide73.xml"/><Relationship Id="rId78" Type="http://schemas.openxmlformats.org/officeDocument/2006/relationships/slide" Target="slides/slide74.xml"/><Relationship Id="rId79" Type="http://schemas.openxmlformats.org/officeDocument/2006/relationships/slide" Target="slides/slide75.xml"/><Relationship Id="rId110" Type="http://schemas.openxmlformats.org/officeDocument/2006/relationships/theme" Target="theme/theme1.xml"/><Relationship Id="rId90" Type="http://schemas.openxmlformats.org/officeDocument/2006/relationships/slide" Target="slides/slide86.xml"/><Relationship Id="rId91" Type="http://schemas.openxmlformats.org/officeDocument/2006/relationships/slide" Target="slides/slide87.xml"/><Relationship Id="rId92" Type="http://schemas.openxmlformats.org/officeDocument/2006/relationships/slide" Target="slides/slide88.xml"/><Relationship Id="rId93" Type="http://schemas.openxmlformats.org/officeDocument/2006/relationships/slide" Target="slides/slide89.xml"/><Relationship Id="rId94" Type="http://schemas.openxmlformats.org/officeDocument/2006/relationships/slide" Target="slides/slide90.xml"/><Relationship Id="rId95" Type="http://schemas.openxmlformats.org/officeDocument/2006/relationships/slide" Target="slides/slide91.xml"/><Relationship Id="rId96" Type="http://schemas.openxmlformats.org/officeDocument/2006/relationships/slide" Target="slides/slide92.xml"/><Relationship Id="rId97" Type="http://schemas.openxmlformats.org/officeDocument/2006/relationships/slide" Target="slides/slide93.xml"/><Relationship Id="rId98" Type="http://schemas.openxmlformats.org/officeDocument/2006/relationships/slide" Target="slides/slide94.xml"/><Relationship Id="rId99" Type="http://schemas.openxmlformats.org/officeDocument/2006/relationships/slide" Target="slides/slide95.xml"/><Relationship Id="rId111" Type="http://schemas.openxmlformats.org/officeDocument/2006/relationships/tableStyles" Target="tableStyles.xml"/><Relationship Id="rId20" Type="http://schemas.openxmlformats.org/officeDocument/2006/relationships/slide" Target="slides/slide16.xml"/><Relationship Id="rId21" Type="http://schemas.openxmlformats.org/officeDocument/2006/relationships/slide" Target="slides/slide17.xml"/><Relationship Id="rId22" Type="http://schemas.openxmlformats.org/officeDocument/2006/relationships/slide" Target="slides/slide18.xml"/><Relationship Id="rId23" Type="http://schemas.openxmlformats.org/officeDocument/2006/relationships/slide" Target="slides/slide19.xml"/><Relationship Id="rId24" Type="http://schemas.openxmlformats.org/officeDocument/2006/relationships/slide" Target="slides/slide20.xml"/><Relationship Id="rId25" Type="http://schemas.openxmlformats.org/officeDocument/2006/relationships/slide" Target="slides/slide21.xml"/><Relationship Id="rId26" Type="http://schemas.openxmlformats.org/officeDocument/2006/relationships/slide" Target="slides/slide22.xml"/><Relationship Id="rId27" Type="http://schemas.openxmlformats.org/officeDocument/2006/relationships/slide" Target="slides/slide23.xml"/><Relationship Id="rId28" Type="http://schemas.openxmlformats.org/officeDocument/2006/relationships/slide" Target="slides/slide24.xml"/><Relationship Id="rId29" Type="http://schemas.openxmlformats.org/officeDocument/2006/relationships/slide" Target="slides/slide25.xml"/><Relationship Id="rId40" Type="http://schemas.openxmlformats.org/officeDocument/2006/relationships/slide" Target="slides/slide36.xml"/><Relationship Id="rId41" Type="http://schemas.openxmlformats.org/officeDocument/2006/relationships/slide" Target="slides/slide37.xml"/><Relationship Id="rId42" Type="http://schemas.openxmlformats.org/officeDocument/2006/relationships/slide" Target="slides/slide38.xml"/><Relationship Id="rId43" Type="http://schemas.openxmlformats.org/officeDocument/2006/relationships/slide" Target="slides/slide39.xml"/><Relationship Id="rId44" Type="http://schemas.openxmlformats.org/officeDocument/2006/relationships/slide" Target="slides/slide40.xml"/><Relationship Id="rId45" Type="http://schemas.openxmlformats.org/officeDocument/2006/relationships/slide" Target="slides/slide41.xml"/><Relationship Id="rId46" Type="http://schemas.openxmlformats.org/officeDocument/2006/relationships/slide" Target="slides/slide42.xml"/><Relationship Id="rId47" Type="http://schemas.openxmlformats.org/officeDocument/2006/relationships/slide" Target="slides/slide43.xml"/><Relationship Id="rId48" Type="http://schemas.openxmlformats.org/officeDocument/2006/relationships/slide" Target="slides/slide44.xml"/><Relationship Id="rId49" Type="http://schemas.openxmlformats.org/officeDocument/2006/relationships/slide" Target="slides/slide45.xml"/><Relationship Id="rId60" Type="http://schemas.openxmlformats.org/officeDocument/2006/relationships/slide" Target="slides/slide56.xml"/><Relationship Id="rId61" Type="http://schemas.openxmlformats.org/officeDocument/2006/relationships/slide" Target="slides/slide57.xml"/><Relationship Id="rId62" Type="http://schemas.openxmlformats.org/officeDocument/2006/relationships/slide" Target="slides/slide58.xml"/><Relationship Id="rId63" Type="http://schemas.openxmlformats.org/officeDocument/2006/relationships/slide" Target="slides/slide59.xml"/><Relationship Id="rId64" Type="http://schemas.openxmlformats.org/officeDocument/2006/relationships/slide" Target="slides/slide60.xml"/><Relationship Id="rId65" Type="http://schemas.openxmlformats.org/officeDocument/2006/relationships/slide" Target="slides/slide61.xml"/><Relationship Id="rId66" Type="http://schemas.openxmlformats.org/officeDocument/2006/relationships/slide" Target="slides/slide62.xml"/><Relationship Id="rId67" Type="http://schemas.openxmlformats.org/officeDocument/2006/relationships/slide" Target="slides/slide63.xml"/><Relationship Id="rId68" Type="http://schemas.openxmlformats.org/officeDocument/2006/relationships/slide" Target="slides/slide64.xml"/><Relationship Id="rId69" Type="http://schemas.openxmlformats.org/officeDocument/2006/relationships/slide" Target="slides/slide65.xml"/><Relationship Id="rId100" Type="http://schemas.openxmlformats.org/officeDocument/2006/relationships/slide" Target="slides/slide96.xml"/><Relationship Id="rId80" Type="http://schemas.openxmlformats.org/officeDocument/2006/relationships/slide" Target="slides/slide76.xml"/><Relationship Id="rId81" Type="http://schemas.openxmlformats.org/officeDocument/2006/relationships/slide" Target="slides/slide77.xml"/><Relationship Id="rId82" Type="http://schemas.openxmlformats.org/officeDocument/2006/relationships/slide" Target="slides/slide78.xml"/><Relationship Id="rId83" Type="http://schemas.openxmlformats.org/officeDocument/2006/relationships/slide" Target="slides/slide79.xml"/><Relationship Id="rId84" Type="http://schemas.openxmlformats.org/officeDocument/2006/relationships/slide" Target="slides/slide80.xml"/><Relationship Id="rId85" Type="http://schemas.openxmlformats.org/officeDocument/2006/relationships/slide" Target="slides/slide81.xml"/><Relationship Id="rId86" Type="http://schemas.openxmlformats.org/officeDocument/2006/relationships/slide" Target="slides/slide82.xml"/><Relationship Id="rId87" Type="http://schemas.openxmlformats.org/officeDocument/2006/relationships/slide" Target="slides/slide83.xml"/><Relationship Id="rId88" Type="http://schemas.openxmlformats.org/officeDocument/2006/relationships/slide" Target="slides/slide84.xml"/><Relationship Id="rId89" Type="http://schemas.openxmlformats.org/officeDocument/2006/relationships/slide" Target="slides/slide8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85CAD0E-F619-3945-AEC2-BBCCF34EC005}" type="datetimeFigureOut">
              <a:rPr lang="en-US" smtClean="0"/>
              <a:t>5/8/17</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09B1851-B3AC-E945-8E92-408BEC3FBBBB}" type="slidenum">
              <a:rPr lang="en-US" smtClean="0"/>
              <a:t>‹#›</a:t>
            </a:fld>
            <a:endParaRPr lang="en-US"/>
          </a:p>
        </p:txBody>
      </p:sp>
    </p:spTree>
    <p:extLst>
      <p:ext uri="{BB962C8B-B14F-4D97-AF65-F5344CB8AC3E}">
        <p14:creationId xmlns:p14="http://schemas.microsoft.com/office/powerpoint/2010/main" val="62348041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3" name="Rectangle 1"/>
          <p:cNvSpPr>
            <a:spLocks noGrp="1" noRot="1" noChangeAspect="1" noChangeArrowheads="1" noTextEdit="1"/>
          </p:cNvSpPr>
          <p:nvPr>
            <p:ph type="sldImg"/>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sp>
      <p:sp>
        <p:nvSpPr>
          <p:cNvPr id="13314" name="Rectangle 2"/>
          <p:cNvSpPr>
            <a:spLocks noGrp="1" noChangeArrowheads="1"/>
          </p:cNvSpPr>
          <p:nvPr>
            <p:ph type="body" sz="quarter" idx="1"/>
          </p:nvPr>
        </p:nvSpPr>
        <p:spPr bwMode="auto">
          <a:xfrm>
            <a:off x="685800" y="4343400"/>
            <a:ext cx="5486400" cy="41148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Tree>
  </p:cSld>
  <p:clrMap bg1="lt1" tx1="dk1" bg2="lt2" tx2="dk2" accent1="accent1" accent2="accent2" accent3="accent3" accent4="accent4" accent5="accent5" accent6="accent6" hlink="hlink" folHlink="folHlink"/>
  <p:notesStyle>
    <a:lvl1pPr algn="l" rtl="0" eaLnBrk="0" fontAlgn="base" hangingPunct="0">
      <a:spcBef>
        <a:spcPct val="0"/>
      </a:spcBef>
      <a:spcAft>
        <a:spcPct val="0"/>
      </a:spcAft>
      <a:defRPr sz="1200" kern="1200">
        <a:solidFill>
          <a:schemeClr val="tx1"/>
        </a:solidFill>
        <a:latin typeface="Arial" charset="0"/>
        <a:ea typeface="ＭＳ Ｐゴシック" charset="0"/>
        <a:cs typeface="ＭＳ Ｐゴシック" charset="0"/>
      </a:defRPr>
    </a:lvl1pPr>
    <a:lvl2pPr marL="455613" algn="l" rtl="0" eaLnBrk="0" fontAlgn="base" hangingPunct="0">
      <a:spcBef>
        <a:spcPct val="0"/>
      </a:spcBef>
      <a:spcAft>
        <a:spcPct val="0"/>
      </a:spcAft>
      <a:defRPr sz="1200" kern="1200">
        <a:solidFill>
          <a:schemeClr val="tx1"/>
        </a:solidFill>
        <a:latin typeface="Arial" charset="0"/>
        <a:ea typeface="ＭＳ Ｐゴシック" charset="0"/>
        <a:cs typeface="+mn-cs"/>
      </a:defRPr>
    </a:lvl2pPr>
    <a:lvl3pPr marL="912813" algn="l" rtl="0" eaLnBrk="0" fontAlgn="base" hangingPunct="0">
      <a:spcBef>
        <a:spcPct val="0"/>
      </a:spcBef>
      <a:spcAft>
        <a:spcPct val="0"/>
      </a:spcAft>
      <a:defRPr sz="1200" kern="1200">
        <a:solidFill>
          <a:schemeClr val="tx1"/>
        </a:solidFill>
        <a:latin typeface="Arial" charset="0"/>
        <a:ea typeface="ＭＳ Ｐゴシック" charset="0"/>
        <a:cs typeface="+mn-cs"/>
      </a:defRPr>
    </a:lvl3pPr>
    <a:lvl4pPr marL="1370013" algn="l" rtl="0" eaLnBrk="0" fontAlgn="base" hangingPunct="0">
      <a:spcBef>
        <a:spcPct val="0"/>
      </a:spcBef>
      <a:spcAft>
        <a:spcPct val="0"/>
      </a:spcAft>
      <a:defRPr sz="1200" kern="1200">
        <a:solidFill>
          <a:schemeClr val="tx1"/>
        </a:solidFill>
        <a:latin typeface="Arial" charset="0"/>
        <a:ea typeface="ＭＳ Ｐゴシック" charset="0"/>
        <a:cs typeface="+mn-cs"/>
      </a:defRPr>
    </a:lvl4pPr>
    <a:lvl5pPr marL="1827213" algn="l" rtl="0" eaLnBrk="0" fontAlgn="base" hangingPunct="0">
      <a:spcBef>
        <a:spcPct val="0"/>
      </a:spcBef>
      <a:spcAft>
        <a:spcPct val="0"/>
      </a:spcAft>
      <a:defRPr sz="1200" kern="1200">
        <a:solidFill>
          <a:schemeClr val="tx1"/>
        </a:solidFill>
        <a:latin typeface="Arial" charset="0"/>
        <a:ea typeface="ＭＳ Ｐゴシック" charset="0"/>
        <a:cs typeface="+mn-cs"/>
      </a:defRPr>
    </a:lvl5pPr>
    <a:lvl6pPr marL="2285883" algn="l" defTabSz="457177" rtl="0" eaLnBrk="1" latinLnBrk="0" hangingPunct="1">
      <a:defRPr sz="1200" kern="1200">
        <a:solidFill>
          <a:schemeClr val="tx1"/>
        </a:solidFill>
        <a:latin typeface="+mn-lt"/>
        <a:ea typeface="+mn-ea"/>
        <a:cs typeface="+mn-cs"/>
      </a:defRPr>
    </a:lvl6pPr>
    <a:lvl7pPr marL="2743060" algn="l" defTabSz="457177" rtl="0" eaLnBrk="1" latinLnBrk="0" hangingPunct="1">
      <a:defRPr sz="1200" kern="1200">
        <a:solidFill>
          <a:schemeClr val="tx1"/>
        </a:solidFill>
        <a:latin typeface="+mn-lt"/>
        <a:ea typeface="+mn-ea"/>
        <a:cs typeface="+mn-cs"/>
      </a:defRPr>
    </a:lvl7pPr>
    <a:lvl8pPr marL="3200236" algn="l" defTabSz="457177" rtl="0" eaLnBrk="1" latinLnBrk="0" hangingPunct="1">
      <a:defRPr sz="1200" kern="1200">
        <a:solidFill>
          <a:schemeClr val="tx1"/>
        </a:solidFill>
        <a:latin typeface="+mn-lt"/>
        <a:ea typeface="+mn-ea"/>
        <a:cs typeface="+mn-cs"/>
      </a:defRPr>
    </a:lvl8pPr>
    <a:lvl9pPr marL="3657413" algn="l" defTabSz="457177"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p:cNvSpPr>
          <p:nvPr>
            <p:ph type="sldImg"/>
          </p:nvPr>
        </p:nvSpPr>
        <p:spPr>
          <a:ln/>
        </p:spPr>
      </p:sp>
      <p:sp>
        <p:nvSpPr>
          <p:cNvPr id="40963" name="Notes Placeholder 2"/>
          <p:cNvSpPr>
            <a:spLocks noGrp="1"/>
          </p:cNvSpPr>
          <p:nvPr>
            <p:ph type="body" idx="1"/>
          </p:nvPr>
        </p:nvSpPr>
        <p:spPr/>
        <p:txBody>
          <a:bodyPr/>
          <a:lstStyle/>
          <a:p>
            <a:pPr>
              <a:defRPr/>
            </a:pPr>
            <a:r>
              <a:rPr lang="en-US" dirty="0" smtClean="0">
                <a:ea typeface="ＭＳ Ｐゴシック" pitchFamily="-1" charset="-128"/>
                <a:cs typeface="ＭＳ Ｐゴシック" pitchFamily="-1" charset="-128"/>
              </a:rPr>
              <a:t>This region is considered high level because very different images that contain faces activate this region robustly, even when changing the size and format of stimuli (that will greatly affect responses in EVC)</a:t>
            </a:r>
          </a:p>
          <a:p>
            <a:pPr>
              <a:defRPr/>
            </a:pPr>
            <a:r>
              <a:rPr lang="en-US" dirty="0" smtClean="0">
                <a:ea typeface="ＭＳ Ｐゴシック" pitchFamily="-1" charset="-128"/>
                <a:cs typeface="ＭＳ Ｐゴシック" pitchFamily="-1" charset="-128"/>
              </a:rPr>
              <a:t>For example there is a robust signal (indicated by the number in the bottom of the image) to many kinds of faces including cartoon faces</a:t>
            </a:r>
          </a:p>
          <a:p>
            <a:pPr>
              <a:defRPr/>
            </a:pPr>
            <a:endParaRPr lang="en-US" dirty="0" smtClean="0">
              <a:ea typeface="ＭＳ Ｐゴシック" pitchFamily="-1" charset="-128"/>
              <a:cs typeface="ＭＳ Ｐゴシック" pitchFamily="-1" charset="-128"/>
            </a:endParaRPr>
          </a:p>
          <a:p>
            <a:pPr>
              <a:defRPr/>
            </a:pPr>
            <a:r>
              <a:rPr lang="en-US" dirty="0" smtClean="0">
                <a:ea typeface="ＭＳ Ｐゴシック" pitchFamily="-1" charset="-128"/>
                <a:cs typeface="ＭＳ Ｐゴシック" pitchFamily="-1" charset="-128"/>
              </a:rPr>
              <a:t>On the other hand the respond is specific because many non face  stimuli also including human </a:t>
            </a:r>
            <a:r>
              <a:rPr lang="en-US" dirty="0" err="1" smtClean="0">
                <a:ea typeface="ＭＳ Ｐゴシック" pitchFamily="-1" charset="-128"/>
                <a:cs typeface="ＭＳ Ｐゴシック" pitchFamily="-1" charset="-128"/>
              </a:rPr>
              <a:t>bodyparts</a:t>
            </a:r>
            <a:r>
              <a:rPr lang="en-US" dirty="0" smtClean="0">
                <a:ea typeface="ＭＳ Ｐゴシック" pitchFamily="-1" charset="-128"/>
                <a:cs typeface="ＭＳ Ｐゴシック" pitchFamily="-1" charset="-128"/>
              </a:rPr>
              <a:t> generate substantially lower responses </a:t>
            </a:r>
          </a:p>
          <a:p>
            <a:pPr>
              <a:defRPr/>
            </a:pPr>
            <a:r>
              <a:rPr lang="en-US" dirty="0" smtClean="0">
                <a:ea typeface="ＭＳ Ｐゴシック" pitchFamily="-1" charset="-128"/>
                <a:cs typeface="ＭＳ Ｐゴシック" pitchFamily="-1" charset="-128"/>
              </a:rPr>
              <a:t>Nevertheless there are many differences between faces and nonface stimuli and it is important to know what drives the differential pattern of response</a:t>
            </a:r>
          </a:p>
        </p:txBody>
      </p:sp>
      <p:sp>
        <p:nvSpPr>
          <p:cNvPr id="23555"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CF6A3872-F2B2-F342-8FCC-BF466CCA909B}" type="slidenum">
              <a:rPr lang="en-US" altLang="x-none">
                <a:latin typeface="Calibri" charset="0"/>
                <a:ea typeface="ＭＳ Ｐゴシック" charset="-128"/>
              </a:rPr>
              <a:pPr eaLnBrk="1" hangingPunct="1"/>
              <a:t>5</a:t>
            </a:fld>
            <a:endParaRPr lang="en-US" altLang="x-none">
              <a:latin typeface="Calibri" charset="0"/>
              <a:ea typeface="ＭＳ Ｐゴシック"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822D34A2-7552-4D4E-A499-226E3EFA41AA}" type="slidenum">
              <a:rPr lang="en-US" altLang="x-none"/>
              <a:pPr eaLnBrk="1" hangingPunct="1"/>
              <a:t>23</a:t>
            </a:fld>
            <a:endParaRPr lang="en-US" altLang="x-none"/>
          </a:p>
        </p:txBody>
      </p:sp>
      <p:sp>
        <p:nvSpPr>
          <p:cNvPr id="1006594" name="Rectangle 1026"/>
          <p:cNvSpPr>
            <a:spLocks noGrp="1" noRot="1" noChangeAspect="1" noChangeArrowheads="1"/>
          </p:cNvSpPr>
          <p:nvPr>
            <p:ph type="sldImg"/>
          </p:nvPr>
        </p:nvSpPr>
        <p:spPr>
          <a:xfrm>
            <a:off x="1187450" y="706438"/>
            <a:ext cx="4519613" cy="3389312"/>
          </a:xfrm>
          <a:solidFill>
            <a:srgbClr val="FFFFFF"/>
          </a:solidFill>
          <a:ln/>
          <a:extLst>
            <a:ext uri="{FAA26D3D-D897-4be2-8F04-BA451C77F1D7}">
              <ma14:placeholderFlag xmlns:ma14="http://schemas.microsoft.com/office/mac/drawingml/2011/main" val="1"/>
            </a:ext>
          </a:extLst>
        </p:spPr>
      </p:sp>
      <p:sp>
        <p:nvSpPr>
          <p:cNvPr id="1006595" name="Rectangle 1027"/>
          <p:cNvSpPr>
            <a:spLocks noGrp="1" noChangeArrowheads="1"/>
          </p:cNvSpPr>
          <p:nvPr>
            <p:ph type="body" idx="1"/>
          </p:nvPr>
        </p:nvSpPr>
        <p:spPr>
          <a:xfrm>
            <a:off x="928688" y="4378325"/>
            <a:ext cx="5035550" cy="4094163"/>
          </a:xfrm>
          <a:solidFill>
            <a:srgbClr val="FFFFFF"/>
          </a:solidFill>
          <a:ln>
            <a:solidFill>
              <a:srgbClr val="000000"/>
            </a:solidFill>
            <a:miter lim="800000"/>
            <a:headEnd/>
            <a:tailEnd/>
          </a:ln>
          <a:extLst/>
        </p:spPr>
        <p:txBody>
          <a:bodyPr/>
          <a:lstStyle/>
          <a:p>
            <a:pPr>
              <a:defRPr/>
            </a:pPr>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F5A0E873-F986-2D41-8540-62EECFB0BFA9}" type="slidenum">
              <a:rPr lang="en-US" altLang="x-none"/>
              <a:pPr eaLnBrk="1" hangingPunct="1"/>
              <a:t>24</a:t>
            </a:fld>
            <a:endParaRPr lang="en-US" altLang="x-none"/>
          </a:p>
        </p:txBody>
      </p:sp>
      <p:sp>
        <p:nvSpPr>
          <p:cNvPr id="1006594" name="Rectangle 1026"/>
          <p:cNvSpPr>
            <a:spLocks noGrp="1" noRot="1" noChangeAspect="1" noChangeArrowheads="1"/>
          </p:cNvSpPr>
          <p:nvPr>
            <p:ph type="sldImg"/>
          </p:nvPr>
        </p:nvSpPr>
        <p:spPr>
          <a:xfrm>
            <a:off x="1187450" y="706438"/>
            <a:ext cx="4519613" cy="3389312"/>
          </a:xfrm>
          <a:solidFill>
            <a:srgbClr val="FFFFFF"/>
          </a:solidFill>
          <a:ln/>
          <a:extLst>
            <a:ext uri="{FAA26D3D-D897-4be2-8F04-BA451C77F1D7}">
              <ma14:placeholderFlag xmlns:ma14="http://schemas.microsoft.com/office/mac/drawingml/2011/main" val="1"/>
            </a:ext>
          </a:extLst>
        </p:spPr>
      </p:sp>
      <p:sp>
        <p:nvSpPr>
          <p:cNvPr id="1006595" name="Rectangle 1027"/>
          <p:cNvSpPr>
            <a:spLocks noGrp="1" noChangeArrowheads="1"/>
          </p:cNvSpPr>
          <p:nvPr>
            <p:ph type="body" idx="1"/>
          </p:nvPr>
        </p:nvSpPr>
        <p:spPr>
          <a:xfrm>
            <a:off x="928688" y="4378325"/>
            <a:ext cx="5035550" cy="4094163"/>
          </a:xfrm>
          <a:solidFill>
            <a:srgbClr val="FFFFFF"/>
          </a:solidFill>
          <a:ln>
            <a:solidFill>
              <a:srgbClr val="000000"/>
            </a:solidFill>
            <a:miter lim="800000"/>
            <a:headEnd/>
            <a:tailEnd/>
          </a:ln>
          <a:extLst/>
        </p:spPr>
        <p:txBody>
          <a:bodyPr/>
          <a:lstStyle/>
          <a:p>
            <a:pPr>
              <a:defRPr/>
            </a:pPr>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9C181C02-30DF-B845-945C-D8D207B6E072}" type="slidenum">
              <a:rPr lang="en-US" altLang="x-none"/>
              <a:pPr eaLnBrk="1" hangingPunct="1"/>
              <a:t>25</a:t>
            </a:fld>
            <a:endParaRPr lang="en-US" altLang="x-none"/>
          </a:p>
        </p:txBody>
      </p:sp>
      <p:sp>
        <p:nvSpPr>
          <p:cNvPr id="1006594" name="Rectangle 1026"/>
          <p:cNvSpPr>
            <a:spLocks noGrp="1" noRot="1" noChangeAspect="1" noChangeArrowheads="1"/>
          </p:cNvSpPr>
          <p:nvPr>
            <p:ph type="sldImg"/>
          </p:nvPr>
        </p:nvSpPr>
        <p:spPr>
          <a:xfrm>
            <a:off x="1187450" y="706438"/>
            <a:ext cx="4519613" cy="3389312"/>
          </a:xfrm>
          <a:solidFill>
            <a:srgbClr val="FFFFFF"/>
          </a:solidFill>
          <a:ln/>
          <a:extLst>
            <a:ext uri="{FAA26D3D-D897-4be2-8F04-BA451C77F1D7}">
              <ma14:placeholderFlag xmlns:ma14="http://schemas.microsoft.com/office/mac/drawingml/2011/main" val="1"/>
            </a:ext>
          </a:extLst>
        </p:spPr>
      </p:sp>
      <p:sp>
        <p:nvSpPr>
          <p:cNvPr id="1006595" name="Rectangle 1027"/>
          <p:cNvSpPr>
            <a:spLocks noGrp="1" noChangeArrowheads="1"/>
          </p:cNvSpPr>
          <p:nvPr>
            <p:ph type="body" idx="1"/>
          </p:nvPr>
        </p:nvSpPr>
        <p:spPr>
          <a:xfrm>
            <a:off x="928688" y="4378325"/>
            <a:ext cx="5035550" cy="4094163"/>
          </a:xfrm>
          <a:solidFill>
            <a:srgbClr val="FFFFFF"/>
          </a:solidFill>
          <a:ln>
            <a:solidFill>
              <a:srgbClr val="000000"/>
            </a:solidFill>
            <a:miter lim="800000"/>
            <a:headEnd/>
            <a:tailEnd/>
          </a:ln>
          <a:extLst/>
        </p:spPr>
        <p:txBody>
          <a:bodyPr/>
          <a:lstStyle/>
          <a:p>
            <a:pPr>
              <a:defRPr/>
            </a:pPr>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AD0CA544-EA2C-F14F-8C65-C9206B4E5317}" type="slidenum">
              <a:rPr lang="en-US" altLang="x-none"/>
              <a:pPr eaLnBrk="1" hangingPunct="1"/>
              <a:t>26</a:t>
            </a:fld>
            <a:endParaRPr lang="en-US" altLang="x-none"/>
          </a:p>
        </p:txBody>
      </p:sp>
      <p:sp>
        <p:nvSpPr>
          <p:cNvPr id="671746" name="Rectangle 2"/>
          <p:cNvSpPr>
            <a:spLocks noGrp="1" noRot="1" noChangeAspect="1" noChangeArrowheads="1" noTextEdit="1"/>
          </p:cNvSpPr>
          <p:nvPr>
            <p:ph type="sldImg"/>
          </p:nvPr>
        </p:nvSpPr>
        <p:spPr>
          <a:xfrm>
            <a:off x="1187450" y="706438"/>
            <a:ext cx="4519613" cy="3389312"/>
          </a:xfrm>
          <a:ln/>
          <a:extLst>
            <a:ext uri="{FAA26D3D-D897-4be2-8F04-BA451C77F1D7}">
              <ma14:placeholderFlag xmlns:ma14="http://schemas.microsoft.com/office/mac/drawingml/2011/main" val="1"/>
            </a:ext>
          </a:extLst>
        </p:spPr>
      </p:sp>
      <p:sp>
        <p:nvSpPr>
          <p:cNvPr id="671747" name="Rectangle 3"/>
          <p:cNvSpPr>
            <a:spLocks noGrp="1" noChangeArrowheads="1"/>
          </p:cNvSpPr>
          <p:nvPr>
            <p:ph type="body" idx="1"/>
          </p:nvPr>
        </p:nvSpPr>
        <p:spPr>
          <a:xfrm>
            <a:off x="928688" y="4378325"/>
            <a:ext cx="5035550" cy="4094163"/>
          </a:xfrm>
        </p:spPr>
        <p:txBody>
          <a:bodyPr/>
          <a:lstStyle/>
          <a:p>
            <a:pPr>
              <a:defRPr/>
            </a:pPr>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Rectangle 1"/>
          <p:cNvSpPr>
            <a:spLocks noGrp="1" noRot="1" noChangeAspect="1" noChangeArrowheads="1"/>
          </p:cNvSpPr>
          <p:nvPr>
            <p:ph type="sldImg"/>
          </p:nvPr>
        </p:nvSpPr>
        <p:spPr>
          <a:solidFill>
            <a:srgbClr val="FFFFFF"/>
          </a:solidFill>
          <a:ln/>
        </p:spPr>
      </p:sp>
      <p:sp>
        <p:nvSpPr>
          <p:cNvPr id="7170" name="Rectangle 2"/>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txBody>
          <a:bodyPr/>
          <a:lstStyle/>
          <a:p>
            <a:pPr>
              <a:defRPr/>
            </a:pPr>
            <a:r>
              <a:rPr lang="en-US" sz="1600">
                <a:cs typeface="Times" charset="0"/>
                <a:sym typeface="Times" charset="0"/>
              </a:rPr>
              <a:t>We then</a:t>
            </a:r>
            <a:r>
              <a:rPr lang="en-US" sz="1400" baseline="32000">
                <a:cs typeface="Times" charset="0"/>
                <a:sym typeface="Times" charset="0"/>
              </a:rPr>
              <a:t> </a:t>
            </a:r>
            <a:r>
              <a:rPr lang="en-US" sz="1600">
                <a:cs typeface="Times" charset="0"/>
                <a:sym typeface="Times" charset="0"/>
              </a:rPr>
              <a:t>identified language-dependent semantic responses by comparing</a:t>
            </a:r>
            <a:r>
              <a:rPr lang="en-US" sz="1400" baseline="32000">
                <a:cs typeface="Times" charset="0"/>
                <a:sym typeface="Times" charset="0"/>
              </a:rPr>
              <a:t> </a:t>
            </a:r>
            <a:r>
              <a:rPr lang="en-US" sz="1600">
                <a:cs typeface="Times" charset="0"/>
                <a:sym typeface="Times" charset="0"/>
              </a:rPr>
              <a:t>the effect of semantic priming when prime and target were in</a:t>
            </a:r>
            <a:r>
              <a:rPr lang="en-US" sz="1400" baseline="32000">
                <a:cs typeface="Times" charset="0"/>
                <a:sym typeface="Times" charset="0"/>
              </a:rPr>
              <a:t> </a:t>
            </a:r>
            <a:r>
              <a:rPr lang="en-US" sz="1600">
                <a:cs typeface="Times" charset="0"/>
                <a:sym typeface="Times" charset="0"/>
              </a:rPr>
              <a:t>the same language (trout-SALMON in English or forelle-LACHS</a:t>
            </a:r>
            <a:r>
              <a:rPr lang="en-US" sz="1400" baseline="32000">
                <a:cs typeface="Times" charset="0"/>
                <a:sym typeface="Times" charset="0"/>
              </a:rPr>
              <a:t> </a:t>
            </a:r>
            <a:r>
              <a:rPr lang="en-US" sz="1600">
                <a:cs typeface="Times" charset="0"/>
                <a:sym typeface="Times" charset="0"/>
              </a:rPr>
              <a:t>in German) or different languages (e.g., trout-LACHS or forelle-SALMON).</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dirty="0"/>
          </a:p>
        </p:txBody>
      </p:sp>
      <p:sp>
        <p:nvSpPr>
          <p:cNvPr id="147459"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E0B2546E-61FA-D546-BC19-219DE87EFDAB}" type="slidenum">
              <a:rPr lang="en-US" altLang="x-none"/>
              <a:pPr eaLnBrk="1" hangingPunct="1"/>
              <a:t>29</a:t>
            </a:fld>
            <a:endParaRPr lang="en-US" altLang="x-none"/>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C5A91530-0951-2547-B63B-C1E686967D16}" type="slidenum">
              <a:rPr lang="en-US" altLang="x-none"/>
              <a:pPr eaLnBrk="1" hangingPunct="1"/>
              <a:t>36</a:t>
            </a:fld>
            <a:endParaRPr lang="en-US" altLang="x-none"/>
          </a:p>
        </p:txBody>
      </p:sp>
      <p:sp>
        <p:nvSpPr>
          <p:cNvPr id="256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25603" name="Rectangle 3"/>
          <p:cNvSpPr>
            <a:spLocks noGrp="1" noChangeArrowheads="1"/>
          </p:cNvSpPr>
          <p:nvPr>
            <p:ph type="body" idx="1"/>
          </p:nvPr>
        </p:nvSpPr>
        <p:spPr/>
        <p:txBody>
          <a:bodyPr/>
          <a:lstStyle/>
          <a:p>
            <a:pPr eaLnBrk="1" hangingPunct="1">
              <a:defRPr/>
            </a:pPr>
            <a:endParaRPr lang="en-US" smtClean="0">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741CC9F4-4B3F-A645-92FC-B9DD25087B9E}" type="slidenum">
              <a:rPr lang="en-US" altLang="x-none"/>
              <a:pPr eaLnBrk="1" hangingPunct="1"/>
              <a:t>37</a:t>
            </a:fld>
            <a:endParaRPr lang="en-US" altLang="x-none"/>
          </a:p>
        </p:txBody>
      </p:sp>
      <p:sp>
        <p:nvSpPr>
          <p:cNvPr id="307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0723" name="Rectangle 3"/>
          <p:cNvSpPr>
            <a:spLocks noGrp="1" noChangeArrowheads="1"/>
          </p:cNvSpPr>
          <p:nvPr>
            <p:ph type="body" idx="1"/>
          </p:nvPr>
        </p:nvSpPr>
        <p:spPr/>
        <p:txBody>
          <a:bodyPr/>
          <a:lstStyle/>
          <a:p>
            <a:pPr eaLnBrk="1" hangingPunct="1">
              <a:defRPr/>
            </a:pPr>
            <a:endParaRPr lang="en-US" smtClean="0">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CF15056A-4DE1-C741-8343-3E4A4851B07A}" type="slidenum">
              <a:rPr lang="en-US" altLang="x-none"/>
              <a:pPr eaLnBrk="1" hangingPunct="1"/>
              <a:t>38</a:t>
            </a:fld>
            <a:endParaRPr lang="en-US" altLang="x-none"/>
          </a:p>
        </p:txBody>
      </p:sp>
      <p:sp>
        <p:nvSpPr>
          <p:cNvPr id="327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2771" name="Rectangle 3"/>
          <p:cNvSpPr>
            <a:spLocks noGrp="1" noChangeArrowheads="1"/>
          </p:cNvSpPr>
          <p:nvPr>
            <p:ph type="body" idx="1"/>
          </p:nvPr>
        </p:nvSpPr>
        <p:spPr/>
        <p:txBody>
          <a:bodyPr/>
          <a:lstStyle/>
          <a:p>
            <a:pPr eaLnBrk="1" hangingPunct="1">
              <a:defRPr/>
            </a:pPr>
            <a:endParaRPr lang="en-US" smtClean="0">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p:cNvSpPr>
          <p:nvPr>
            <p:ph type="sldImg"/>
          </p:nvPr>
        </p:nvSpPr>
        <p:spPr>
          <a:ln/>
        </p:spPr>
      </p:sp>
      <p:sp>
        <p:nvSpPr>
          <p:cNvPr id="40963" name="Notes Placeholder 2"/>
          <p:cNvSpPr>
            <a:spLocks noGrp="1"/>
          </p:cNvSpPr>
          <p:nvPr>
            <p:ph type="body" idx="1"/>
          </p:nvPr>
        </p:nvSpPr>
        <p:spPr/>
        <p:txBody>
          <a:bodyPr/>
          <a:lstStyle/>
          <a:p>
            <a:pPr>
              <a:defRPr/>
            </a:pPr>
            <a:r>
              <a:rPr lang="en-US" dirty="0" smtClean="0">
                <a:ea typeface="ＭＳ Ｐゴシック" pitchFamily="-1" charset="-128"/>
                <a:cs typeface="ＭＳ Ｐゴシック" pitchFamily="-1" charset="-128"/>
              </a:rPr>
              <a:t>This region is considered high level because very different images that contain faces activate this region robustly, even when changing the size and format of stimuli (that will greatly affect responses in EVC)</a:t>
            </a:r>
          </a:p>
          <a:p>
            <a:pPr>
              <a:defRPr/>
            </a:pPr>
            <a:r>
              <a:rPr lang="en-US" dirty="0" smtClean="0">
                <a:ea typeface="ＭＳ Ｐゴシック" pitchFamily="-1" charset="-128"/>
                <a:cs typeface="ＭＳ Ｐゴシック" pitchFamily="-1" charset="-128"/>
              </a:rPr>
              <a:t>For example there is a robust signal (indicated by the number in the bottom of the image) to many kinds of faces including cartoon faces</a:t>
            </a:r>
          </a:p>
          <a:p>
            <a:pPr>
              <a:defRPr/>
            </a:pPr>
            <a:endParaRPr lang="en-US" dirty="0" smtClean="0">
              <a:ea typeface="ＭＳ Ｐゴシック" pitchFamily="-1" charset="-128"/>
              <a:cs typeface="ＭＳ Ｐゴシック" pitchFamily="-1" charset="-128"/>
            </a:endParaRPr>
          </a:p>
          <a:p>
            <a:pPr>
              <a:defRPr/>
            </a:pPr>
            <a:r>
              <a:rPr lang="en-US" dirty="0" smtClean="0">
                <a:ea typeface="ＭＳ Ｐゴシック" pitchFamily="-1" charset="-128"/>
                <a:cs typeface="ＭＳ Ｐゴシック" pitchFamily="-1" charset="-128"/>
              </a:rPr>
              <a:t>On the other hand the respond is specific because many non face  stimuli also including human </a:t>
            </a:r>
            <a:r>
              <a:rPr lang="en-US" dirty="0" err="1" smtClean="0">
                <a:ea typeface="ＭＳ Ｐゴシック" pitchFamily="-1" charset="-128"/>
                <a:cs typeface="ＭＳ Ｐゴシック" pitchFamily="-1" charset="-128"/>
              </a:rPr>
              <a:t>bodyparts</a:t>
            </a:r>
            <a:r>
              <a:rPr lang="en-US" dirty="0" smtClean="0">
                <a:ea typeface="ＭＳ Ｐゴシック" pitchFamily="-1" charset="-128"/>
                <a:cs typeface="ＭＳ Ｐゴシック" pitchFamily="-1" charset="-128"/>
              </a:rPr>
              <a:t> generate substantially lower responses </a:t>
            </a:r>
          </a:p>
          <a:p>
            <a:pPr>
              <a:defRPr/>
            </a:pPr>
            <a:r>
              <a:rPr lang="en-US" dirty="0" smtClean="0">
                <a:ea typeface="ＭＳ Ｐゴシック" pitchFamily="-1" charset="-128"/>
                <a:cs typeface="ＭＳ Ｐゴシック" pitchFamily="-1" charset="-128"/>
              </a:rPr>
              <a:t>Nevertheless there are many differences between faces and nonface stimuli and it is important to know what drives the differential pattern of response</a:t>
            </a:r>
          </a:p>
        </p:txBody>
      </p:sp>
      <p:sp>
        <p:nvSpPr>
          <p:cNvPr id="25603"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F8BFFF58-04FF-E44E-A052-ABBDDBA82614}" type="slidenum">
              <a:rPr lang="en-US" altLang="x-none">
                <a:latin typeface="Calibri" charset="0"/>
                <a:ea typeface="ＭＳ Ｐゴシック" charset="-128"/>
              </a:rPr>
              <a:pPr eaLnBrk="1" hangingPunct="1"/>
              <a:t>6</a:t>
            </a:fld>
            <a:endParaRPr lang="en-US" altLang="x-none">
              <a:latin typeface="Calibri" charset="0"/>
              <a:ea typeface="ＭＳ Ｐゴシック" charset="-128"/>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1"/>
          <p:cNvSpPr>
            <a:spLocks noGrp="1" noRot="1" noChangeAspect="1" noChangeArrowheads="1"/>
          </p:cNvSpPr>
          <p:nvPr>
            <p:ph type="sldImg"/>
          </p:nvPr>
        </p:nvSpPr>
        <p:spPr>
          <a:solidFill>
            <a:srgbClr val="FFFFFF"/>
          </a:solidFill>
          <a:ln/>
        </p:spPr>
      </p:sp>
      <p:sp>
        <p:nvSpPr>
          <p:cNvPr id="72706" name="Rectangle 2"/>
          <p:cNvSpPr>
            <a:spLocks noGrp="1" noChangeArrowheads="1"/>
          </p:cNvSpPr>
          <p:nvPr>
            <p:ph type="body" idx="1"/>
          </p:nvPr>
        </p:nvSpPr>
        <p:spPr>
          <a:ln/>
        </p:spPr>
        <p:txBody>
          <a:bodyPr/>
          <a:lstStyle/>
          <a:p>
            <a:pPr marL="39688" eaLnBrk="1" hangingPunct="1">
              <a:spcBef>
                <a:spcPts val="413"/>
              </a:spcBef>
            </a:pPr>
            <a:r>
              <a:rPr lang="en-US" altLang="x-none">
                <a:solidFill>
                  <a:srgbClr val="000000"/>
                </a:solidFill>
                <a:ea typeface="ＭＳ Ｐゴシック" charset="-128"/>
                <a:sym typeface="Arial" charset="0"/>
              </a:rPr>
              <a:t>The second model is a sharpening model; this model predicts little or no fMRI-A for the strongest stimuli and largest fMRI-A for an intermediate stimulus. Therefore, this model suggests a nonlinear relation between repeated and nonrepeated images where the largest fMRI-A will occur for intermediate stimuli. The result is that selectivity increases with stimulu srepetition because intermediate responses are suppressed.</a:t>
            </a:r>
          </a:p>
          <a:p>
            <a:pPr marL="39688" eaLnBrk="1" hangingPunct="1">
              <a:spcBef>
                <a:spcPts val="413"/>
              </a:spcBef>
            </a:pPr>
            <a:r>
              <a:rPr lang="en-US" altLang="x-none">
                <a:solidFill>
                  <a:srgbClr val="000000"/>
                </a:solidFill>
                <a:ea typeface="ＭＳ Ｐゴシック" charset="-128"/>
                <a:sym typeface="Arial" charset="0"/>
              </a:rPr>
              <a:t>Another way to think about sharpening - is a piecemeal linear approximation -  if you examine separately the relation between repeated and non repeated stimuli - you would find a steeper slope for the stronger stimuli, because tehre is more adaptation for the non optimal stimuli.  </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1"/>
          <p:cNvSpPr>
            <a:spLocks noGrp="1" noRot="1" noChangeAspect="1" noChangeArrowheads="1"/>
          </p:cNvSpPr>
          <p:nvPr>
            <p:ph type="sldImg"/>
          </p:nvPr>
        </p:nvSpPr>
        <p:spPr>
          <a:solidFill>
            <a:srgbClr val="FFFFFF"/>
          </a:solidFill>
          <a:ln/>
        </p:spPr>
      </p:sp>
      <p:sp>
        <p:nvSpPr>
          <p:cNvPr id="76802" name="Rectangle 2"/>
          <p:cNvSpPr>
            <a:spLocks noGrp="1" noChangeArrowheads="1"/>
          </p:cNvSpPr>
          <p:nvPr>
            <p:ph type="body" idx="1"/>
          </p:nvPr>
        </p:nvSpPr>
        <p:spPr>
          <a:ln/>
        </p:spPr>
        <p:txBody>
          <a:bodyPr/>
          <a:lstStyle/>
          <a:p>
            <a:pPr marL="39688" eaLnBrk="1" hangingPunct="1">
              <a:spcBef>
                <a:spcPts val="413"/>
              </a:spcBef>
            </a:pPr>
            <a:r>
              <a:rPr lang="en-US" altLang="x-none">
                <a:solidFill>
                  <a:srgbClr val="000000"/>
                </a:solidFill>
                <a:ea typeface="ＭＳ Ｐゴシック" charset="-128"/>
                <a:sym typeface="Arial" charset="0"/>
              </a:rPr>
              <a:t>Subjects participated in 2 experiments in which they saw nonrepeated and repeated images from 6 categories. In the first experiment we used a blocked design and within 12s blocks they saw either nonrepeated images of a category or up to 8 repetitions of the same image. This is a short-lagged design with immediate repetitions. </a:t>
            </a:r>
          </a:p>
          <a:p>
            <a:pPr marL="39688" eaLnBrk="1" hangingPunct="1">
              <a:spcBef>
                <a:spcPts val="413"/>
              </a:spcBef>
            </a:pPr>
            <a:endParaRPr lang="en-US" altLang="x-none">
              <a:solidFill>
                <a:srgbClr val="000000"/>
              </a:solidFill>
              <a:ea typeface="ＭＳ Ｐゴシック" charset="-128"/>
              <a:sym typeface="Arial" charset="0"/>
            </a:endParaRPr>
          </a:p>
          <a:p>
            <a:pPr marL="39688" eaLnBrk="1" hangingPunct="1">
              <a:spcBef>
                <a:spcPts val="413"/>
              </a:spcBef>
            </a:pPr>
            <a:r>
              <a:rPr lang="en-US" altLang="x-none">
                <a:solidFill>
                  <a:srgbClr val="000000"/>
                </a:solidFill>
                <a:ea typeface="ＭＳ Ｐゴシック" charset="-128"/>
                <a:sym typeface="Arial" charset="0"/>
              </a:rPr>
              <a:t>In the second experiment we used a rapid event-related design subjects saw images from 4 categories. Images repeated 6 times and on average there were 20 intervening stimuli (40s) between repeats of the same image. Long-lagged paradigm</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1"/>
          <p:cNvSpPr>
            <a:spLocks noGrp="1" noRot="1" noChangeAspect="1" noChangeArrowheads="1"/>
          </p:cNvSpPr>
          <p:nvPr>
            <p:ph type="sldImg"/>
          </p:nvPr>
        </p:nvSpPr>
        <p:spPr>
          <a:solidFill>
            <a:srgbClr val="FFFFFF"/>
          </a:solidFill>
          <a:ln/>
        </p:spPr>
      </p:sp>
      <p:sp>
        <p:nvSpPr>
          <p:cNvPr id="76802" name="Rectangle 2"/>
          <p:cNvSpPr>
            <a:spLocks noGrp="1" noChangeArrowheads="1"/>
          </p:cNvSpPr>
          <p:nvPr>
            <p:ph type="body" idx="1"/>
          </p:nvPr>
        </p:nvSpPr>
        <p:spPr>
          <a:ln/>
        </p:spPr>
        <p:txBody>
          <a:bodyPr/>
          <a:lstStyle/>
          <a:p>
            <a:pPr marL="39688" eaLnBrk="1" hangingPunct="1">
              <a:spcBef>
                <a:spcPts val="413"/>
              </a:spcBef>
            </a:pPr>
            <a:r>
              <a:rPr lang="en-US" altLang="x-none">
                <a:solidFill>
                  <a:srgbClr val="000000"/>
                </a:solidFill>
                <a:ea typeface="ＭＳ Ｐゴシック" charset="-128"/>
                <a:sym typeface="Arial" charset="0"/>
              </a:rPr>
              <a:t>Subjects participated in 2 experiments in which they saw nonrepeated and repeated images from 6 categories. In the first experiment we used a blocked design and within 12s blocks they saw either nonrepeated images of a category or up to 8 repetitions of the same image. This is a short-lagged design with immediate repetitions. </a:t>
            </a:r>
          </a:p>
          <a:p>
            <a:pPr marL="39688" eaLnBrk="1" hangingPunct="1">
              <a:spcBef>
                <a:spcPts val="413"/>
              </a:spcBef>
            </a:pPr>
            <a:endParaRPr lang="en-US" altLang="x-none">
              <a:solidFill>
                <a:srgbClr val="000000"/>
              </a:solidFill>
              <a:ea typeface="ＭＳ Ｐゴシック" charset="-128"/>
              <a:sym typeface="Arial" charset="0"/>
            </a:endParaRPr>
          </a:p>
          <a:p>
            <a:pPr marL="39688" eaLnBrk="1" hangingPunct="1">
              <a:spcBef>
                <a:spcPts val="413"/>
              </a:spcBef>
            </a:pPr>
            <a:r>
              <a:rPr lang="en-US" altLang="x-none">
                <a:solidFill>
                  <a:srgbClr val="000000"/>
                </a:solidFill>
                <a:ea typeface="ＭＳ Ｐゴシック" charset="-128"/>
                <a:sym typeface="Arial" charset="0"/>
              </a:rPr>
              <a:t>In the second experiment we used a rapid event-related design subjects saw images from 4 categories. Images repeated 6 times and on average there were 20 intervening stimuli (40s) between repeats of the same image. Long-lagged paradigm</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1"/>
          <p:cNvSpPr>
            <a:spLocks noGrp="1" noRot="1" noChangeAspect="1" noChangeArrowheads="1"/>
          </p:cNvSpPr>
          <p:nvPr>
            <p:ph type="sldImg"/>
          </p:nvPr>
        </p:nvSpPr>
        <p:spPr>
          <a:solidFill>
            <a:srgbClr val="FFFFFF"/>
          </a:solidFill>
          <a:ln/>
        </p:spPr>
      </p:sp>
      <p:sp>
        <p:nvSpPr>
          <p:cNvPr id="76802" name="Rectangle 2"/>
          <p:cNvSpPr>
            <a:spLocks noGrp="1" noChangeArrowheads="1"/>
          </p:cNvSpPr>
          <p:nvPr>
            <p:ph type="body" idx="1"/>
          </p:nvPr>
        </p:nvSpPr>
        <p:spPr>
          <a:ln/>
        </p:spPr>
        <p:txBody>
          <a:bodyPr/>
          <a:lstStyle/>
          <a:p>
            <a:pPr marL="39688" eaLnBrk="1" hangingPunct="1">
              <a:spcBef>
                <a:spcPts val="413"/>
              </a:spcBef>
            </a:pPr>
            <a:r>
              <a:rPr lang="en-US" altLang="x-none">
                <a:solidFill>
                  <a:srgbClr val="000000"/>
                </a:solidFill>
                <a:ea typeface="ＭＳ Ｐゴシック" charset="-128"/>
                <a:sym typeface="Arial" charset="0"/>
              </a:rPr>
              <a:t>Subjects participated in 2 experiments in which they saw nonrepeated and repeated images from 6 categories. In the first experiment we used a blocked design and within 12s blocks they saw either nonrepeated images of a category or up to 8 repetitions of the same image. This is a short-lagged design with immediate repetitions. </a:t>
            </a:r>
          </a:p>
          <a:p>
            <a:pPr marL="39688" eaLnBrk="1" hangingPunct="1">
              <a:spcBef>
                <a:spcPts val="413"/>
              </a:spcBef>
            </a:pPr>
            <a:endParaRPr lang="en-US" altLang="x-none">
              <a:solidFill>
                <a:srgbClr val="000000"/>
              </a:solidFill>
              <a:ea typeface="ＭＳ Ｐゴシック" charset="-128"/>
              <a:sym typeface="Arial" charset="0"/>
            </a:endParaRPr>
          </a:p>
          <a:p>
            <a:pPr marL="39688" eaLnBrk="1" hangingPunct="1">
              <a:spcBef>
                <a:spcPts val="413"/>
              </a:spcBef>
            </a:pPr>
            <a:r>
              <a:rPr lang="en-US" altLang="x-none">
                <a:solidFill>
                  <a:srgbClr val="000000"/>
                </a:solidFill>
                <a:ea typeface="ＭＳ Ｐゴシック" charset="-128"/>
                <a:sym typeface="Arial" charset="0"/>
              </a:rPr>
              <a:t>In the second experiment we used a rapid event-related design subjects saw images from 4 categories. Images repeated 6 times and on average there were 20 intervening stimuli (40s) between repeats of the same image. Long-lagged paradigm</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1"/>
          <p:cNvSpPr>
            <a:spLocks noGrp="1" noRot="1" noChangeAspect="1" noChangeArrowheads="1"/>
          </p:cNvSpPr>
          <p:nvPr>
            <p:ph type="sldImg"/>
          </p:nvPr>
        </p:nvSpPr>
        <p:spPr>
          <a:solidFill>
            <a:srgbClr val="FFFFFF"/>
          </a:solidFill>
          <a:ln/>
        </p:spPr>
      </p:sp>
      <p:sp>
        <p:nvSpPr>
          <p:cNvPr id="76802" name="Rectangle 2"/>
          <p:cNvSpPr>
            <a:spLocks noGrp="1" noChangeArrowheads="1"/>
          </p:cNvSpPr>
          <p:nvPr>
            <p:ph type="body" idx="1"/>
          </p:nvPr>
        </p:nvSpPr>
        <p:spPr>
          <a:ln/>
        </p:spPr>
        <p:txBody>
          <a:bodyPr/>
          <a:lstStyle/>
          <a:p>
            <a:pPr marL="39688" eaLnBrk="1" hangingPunct="1">
              <a:spcBef>
                <a:spcPts val="413"/>
              </a:spcBef>
            </a:pPr>
            <a:r>
              <a:rPr lang="en-US" altLang="x-none">
                <a:solidFill>
                  <a:srgbClr val="000000"/>
                </a:solidFill>
                <a:ea typeface="ＭＳ Ｐゴシック" charset="-128"/>
                <a:sym typeface="Arial" charset="0"/>
              </a:rPr>
              <a:t>Subjects participated in 2 experiments in which they saw nonrepeated and repeated images from 6 categories. In the first experiment we used a blocked design and within 12s blocks they saw either nonrepeated images of a category or up to 8 repetitions of the same image. This is a short-lagged design with immediate repetitions. </a:t>
            </a:r>
          </a:p>
          <a:p>
            <a:pPr marL="39688" eaLnBrk="1" hangingPunct="1">
              <a:spcBef>
                <a:spcPts val="413"/>
              </a:spcBef>
            </a:pPr>
            <a:endParaRPr lang="en-US" altLang="x-none">
              <a:solidFill>
                <a:srgbClr val="000000"/>
              </a:solidFill>
              <a:ea typeface="ＭＳ Ｐゴシック" charset="-128"/>
              <a:sym typeface="Arial" charset="0"/>
            </a:endParaRPr>
          </a:p>
          <a:p>
            <a:pPr marL="39688" eaLnBrk="1" hangingPunct="1">
              <a:spcBef>
                <a:spcPts val="413"/>
              </a:spcBef>
            </a:pPr>
            <a:r>
              <a:rPr lang="en-US" altLang="x-none">
                <a:solidFill>
                  <a:srgbClr val="000000"/>
                </a:solidFill>
                <a:ea typeface="ＭＳ Ｐゴシック" charset="-128"/>
                <a:sym typeface="Arial" charset="0"/>
              </a:rPr>
              <a:t>In the second experiment we used a rapid event-related design subjects saw images from 4 categories. Images repeated 6 times and on average there were 20 intervening stimuli (40s) between repeats of the same image. Long-lagged paradigm</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1"/>
          <p:cNvSpPr>
            <a:spLocks noGrp="1" noRot="1" noChangeAspect="1" noChangeArrowheads="1"/>
          </p:cNvSpPr>
          <p:nvPr>
            <p:ph type="sldImg"/>
          </p:nvPr>
        </p:nvSpPr>
        <p:spPr>
          <a:solidFill>
            <a:srgbClr val="FFFFFF"/>
          </a:solidFill>
          <a:ln/>
        </p:spPr>
      </p:sp>
      <p:sp>
        <p:nvSpPr>
          <p:cNvPr id="76802" name="Rectangle 2"/>
          <p:cNvSpPr>
            <a:spLocks noGrp="1" noChangeArrowheads="1"/>
          </p:cNvSpPr>
          <p:nvPr>
            <p:ph type="body" idx="1"/>
          </p:nvPr>
        </p:nvSpPr>
        <p:spPr>
          <a:ln/>
        </p:spPr>
        <p:txBody>
          <a:bodyPr/>
          <a:lstStyle/>
          <a:p>
            <a:pPr marL="39688" eaLnBrk="1" hangingPunct="1">
              <a:spcBef>
                <a:spcPts val="413"/>
              </a:spcBef>
            </a:pPr>
            <a:r>
              <a:rPr lang="en-US" altLang="x-none">
                <a:solidFill>
                  <a:srgbClr val="000000"/>
                </a:solidFill>
                <a:ea typeface="ＭＳ Ｐゴシック" charset="-128"/>
                <a:sym typeface="Arial" charset="0"/>
              </a:rPr>
              <a:t>Subjects participated in 2 experiments in which they saw nonrepeated and repeated images from 6 categories. In the first experiment we used a blocked design and within 12s blocks they saw either nonrepeated images of a category or up to 8 repetitions of the same image. This is a short-lagged design with immediate repetitions. </a:t>
            </a:r>
          </a:p>
          <a:p>
            <a:pPr marL="39688" eaLnBrk="1" hangingPunct="1">
              <a:spcBef>
                <a:spcPts val="413"/>
              </a:spcBef>
            </a:pPr>
            <a:endParaRPr lang="en-US" altLang="x-none">
              <a:solidFill>
                <a:srgbClr val="000000"/>
              </a:solidFill>
              <a:ea typeface="ＭＳ Ｐゴシック" charset="-128"/>
              <a:sym typeface="Arial" charset="0"/>
            </a:endParaRPr>
          </a:p>
          <a:p>
            <a:pPr marL="39688" eaLnBrk="1" hangingPunct="1">
              <a:spcBef>
                <a:spcPts val="413"/>
              </a:spcBef>
            </a:pPr>
            <a:r>
              <a:rPr lang="en-US" altLang="x-none">
                <a:solidFill>
                  <a:srgbClr val="000000"/>
                </a:solidFill>
                <a:ea typeface="ＭＳ Ｐゴシック" charset="-128"/>
                <a:sym typeface="Arial" charset="0"/>
              </a:rPr>
              <a:t>In the second experiment we used a rapid event-related design subjects saw images from 4 categories. Images repeated 6 times and on average there were 20 intervening stimuli (40s) between repeats of the same image. Long-lagged paradigm</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1"/>
          <p:cNvSpPr>
            <a:spLocks noGrp="1" noRot="1" noChangeAspect="1" noChangeArrowheads="1"/>
          </p:cNvSpPr>
          <p:nvPr>
            <p:ph type="sldImg"/>
          </p:nvPr>
        </p:nvSpPr>
        <p:spPr>
          <a:solidFill>
            <a:srgbClr val="FFFFFF"/>
          </a:solidFill>
          <a:ln/>
        </p:spPr>
      </p:sp>
      <p:sp>
        <p:nvSpPr>
          <p:cNvPr id="88066" name="Rectangle 2"/>
          <p:cNvSpPr>
            <a:spLocks noGrp="1" noChangeArrowheads="1"/>
          </p:cNvSpPr>
          <p:nvPr>
            <p:ph type="body" idx="1"/>
          </p:nvPr>
        </p:nvSpPr>
        <p:spPr>
          <a:ln/>
        </p:spPr>
        <p:txBody>
          <a:bodyPr/>
          <a:lstStyle/>
          <a:p>
            <a:pPr marL="39688" eaLnBrk="1" hangingPunct="1">
              <a:spcBef>
                <a:spcPts val="413"/>
              </a:spcBef>
              <a:buClr>
                <a:srgbClr val="000000"/>
              </a:buClr>
              <a:buFont typeface="Arial" charset="0"/>
              <a:buChar char="-"/>
              <a:defRPr/>
            </a:pPr>
            <a:r>
              <a:rPr lang="en-US" smtClean="0">
                <a:solidFill>
                  <a:srgbClr val="000000"/>
                </a:solidFill>
                <a:cs typeface="Arial" charset="0"/>
                <a:sym typeface="Arial" charset="0"/>
              </a:rPr>
              <a:t>Performance</a:t>
            </a:r>
          </a:p>
          <a:p>
            <a:pPr marL="39688" eaLnBrk="1" hangingPunct="1">
              <a:spcBef>
                <a:spcPts val="413"/>
              </a:spcBef>
              <a:buClr>
                <a:srgbClr val="000000"/>
              </a:buClr>
              <a:buFont typeface="Arial" charset="0"/>
              <a:buChar char="-"/>
              <a:defRPr/>
            </a:pPr>
            <a:r>
              <a:rPr lang="en-US" smtClean="0">
                <a:solidFill>
                  <a:srgbClr val="000000"/>
                </a:solidFill>
                <a:cs typeface="Arial" charset="0"/>
                <a:sym typeface="Arial" charset="0"/>
              </a:rPr>
              <a:t>Quantitative vs qualitative</a:t>
            </a:r>
          </a:p>
          <a:p>
            <a:pPr marL="39688" eaLnBrk="1" hangingPunct="1">
              <a:spcBef>
                <a:spcPts val="413"/>
              </a:spcBef>
              <a:buClr>
                <a:srgbClr val="000000"/>
              </a:buClr>
              <a:buFont typeface="Arial" charset="0"/>
              <a:buChar char="-"/>
              <a:defRPr/>
            </a:pPr>
            <a:r>
              <a:rPr lang="en-US" smtClean="0">
                <a:solidFill>
                  <a:srgbClr val="000000"/>
                </a:solidFill>
                <a:cs typeface="Arial" charset="0"/>
                <a:sym typeface="Arial" charset="0"/>
              </a:rPr>
              <a:t>Interpretation of fMRI-A experiments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1"/>
          <p:cNvSpPr>
            <a:spLocks noGrp="1" noRot="1" noChangeAspect="1" noChangeArrowheads="1"/>
          </p:cNvSpPr>
          <p:nvPr>
            <p:ph type="sldImg"/>
          </p:nvPr>
        </p:nvSpPr>
        <p:spPr>
          <a:solidFill>
            <a:srgbClr val="FFFFFF"/>
          </a:solidFill>
          <a:ln/>
        </p:spPr>
      </p:sp>
      <p:sp>
        <p:nvSpPr>
          <p:cNvPr id="90114" name="Rectangle 2"/>
          <p:cNvSpPr>
            <a:spLocks noGrp="1" noChangeArrowheads="1"/>
          </p:cNvSpPr>
          <p:nvPr>
            <p:ph type="body" idx="1"/>
          </p:nvPr>
        </p:nvSpPr>
        <p:spPr>
          <a:ln/>
        </p:spPr>
        <p:txBody>
          <a:bodyPr/>
          <a:lstStyle/>
          <a:p>
            <a:pPr marL="39688" eaLnBrk="1" hangingPunct="1">
              <a:spcBef>
                <a:spcPts val="413"/>
              </a:spcBef>
              <a:buClr>
                <a:srgbClr val="000000"/>
              </a:buClr>
              <a:buFont typeface="Arial" charset="0"/>
              <a:buChar char="-"/>
              <a:defRPr/>
            </a:pPr>
            <a:r>
              <a:rPr lang="en-US" smtClean="0">
                <a:solidFill>
                  <a:srgbClr val="000000"/>
                </a:solidFill>
                <a:cs typeface="Arial" charset="0"/>
                <a:sym typeface="Arial" charset="0"/>
              </a:rPr>
              <a:t>Performance</a:t>
            </a:r>
          </a:p>
          <a:p>
            <a:pPr marL="39688" eaLnBrk="1" hangingPunct="1">
              <a:spcBef>
                <a:spcPts val="413"/>
              </a:spcBef>
              <a:buClr>
                <a:srgbClr val="000000"/>
              </a:buClr>
              <a:buFont typeface="Arial" charset="0"/>
              <a:buChar char="-"/>
              <a:defRPr/>
            </a:pPr>
            <a:r>
              <a:rPr lang="en-US" smtClean="0">
                <a:solidFill>
                  <a:srgbClr val="000000"/>
                </a:solidFill>
                <a:cs typeface="Arial" charset="0"/>
                <a:sym typeface="Arial" charset="0"/>
              </a:rPr>
              <a:t>Quantitative vs qualitative</a:t>
            </a:r>
          </a:p>
          <a:p>
            <a:pPr marL="39688" eaLnBrk="1" hangingPunct="1">
              <a:spcBef>
                <a:spcPts val="413"/>
              </a:spcBef>
              <a:buClr>
                <a:srgbClr val="000000"/>
              </a:buClr>
              <a:buFont typeface="Arial" charset="0"/>
              <a:buChar char="-"/>
              <a:defRPr/>
            </a:pPr>
            <a:r>
              <a:rPr lang="en-US" smtClean="0">
                <a:solidFill>
                  <a:srgbClr val="000000"/>
                </a:solidFill>
                <a:cs typeface="Arial" charset="0"/>
                <a:sym typeface="Arial" charset="0"/>
              </a:rPr>
              <a:t>Interpretation of fMRI-A experiments</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a:solidFill>
            <a:srgbClr val="FFFFFF"/>
          </a:solidFill>
          <a:ln/>
        </p:spPr>
      </p:sp>
      <p:sp>
        <p:nvSpPr>
          <p:cNvPr id="20482" name="Rectangle 2"/>
          <p:cNvSpPr>
            <a:spLocks noGrp="1" noChangeArrowheads="1"/>
          </p:cNvSpPr>
          <p:nvPr>
            <p:ph type="body" idx="1"/>
          </p:nvPr>
        </p:nvSpPr>
        <p:spPr>
          <a:ln/>
        </p:spPr>
        <p:txBody>
          <a:bodyPr/>
          <a:lstStyle/>
          <a:p>
            <a:pPr marL="39688" eaLnBrk="1" hangingPunct="1">
              <a:spcBef>
                <a:spcPts val="300"/>
              </a:spcBef>
              <a:defRPr/>
            </a:pPr>
            <a:r>
              <a:rPr lang="en-US" sz="900" smtClean="0">
                <a:solidFill>
                  <a:srgbClr val="000000"/>
                </a:solidFill>
                <a:cs typeface="Arial" charset="0"/>
                <a:sym typeface="Arial" charset="0"/>
              </a:rPr>
              <a:t>Stimulus repetition is largely associated with reduced cortical responses (</a:t>
            </a:r>
            <a:r>
              <a:rPr lang="en-US" sz="900" smtClean="0">
                <a:solidFill>
                  <a:srgbClr val="333399"/>
                </a:solidFill>
                <a:latin typeface="Comic Sans MS" charset="0"/>
                <a:cs typeface="Comic Sans MS" charset="0"/>
                <a:sym typeface="Comic Sans MS" charset="0"/>
              </a:rPr>
              <a:t>repetition suppression / adaptation</a:t>
            </a:r>
            <a:r>
              <a:rPr lang="en-US" sz="900" smtClean="0">
                <a:solidFill>
                  <a:srgbClr val="000000"/>
                </a:solidFill>
                <a:cs typeface="Arial" charset="0"/>
                <a:sym typeface="Arial" charset="0"/>
              </a:rPr>
              <a:t>) and improved behavioral responses (faster responses and higher accuracy, referred as </a:t>
            </a:r>
            <a:r>
              <a:rPr lang="en-US" sz="900" smtClean="0">
                <a:solidFill>
                  <a:srgbClr val="333399"/>
                </a:solidFill>
                <a:latin typeface="Comic Sans MS" charset="0"/>
                <a:cs typeface="Comic Sans MS" charset="0"/>
                <a:sym typeface="Comic Sans MS" charset="0"/>
              </a:rPr>
              <a:t>priming</a:t>
            </a:r>
            <a:r>
              <a:rPr lang="en-US" sz="900" smtClean="0">
                <a:solidFill>
                  <a:srgbClr val="000000"/>
                </a:solidFill>
                <a:cs typeface="Arial" charset="0"/>
                <a:sym typeface="Arial" charset="0"/>
              </a:rPr>
              <a:t>).</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a:solidFill>
            <a:srgbClr val="FFFFFF"/>
          </a:solidFill>
          <a:ln/>
        </p:spPr>
      </p:sp>
      <p:sp>
        <p:nvSpPr>
          <p:cNvPr id="20482" name="Rectangle 2"/>
          <p:cNvSpPr>
            <a:spLocks noGrp="1" noChangeArrowheads="1"/>
          </p:cNvSpPr>
          <p:nvPr>
            <p:ph type="body" idx="1"/>
          </p:nvPr>
        </p:nvSpPr>
        <p:spPr>
          <a:ln/>
        </p:spPr>
        <p:txBody>
          <a:bodyPr/>
          <a:lstStyle/>
          <a:p>
            <a:pPr marL="39688" eaLnBrk="1" hangingPunct="1">
              <a:spcBef>
                <a:spcPts val="300"/>
              </a:spcBef>
              <a:defRPr/>
            </a:pPr>
            <a:r>
              <a:rPr lang="en-US" sz="900" smtClean="0">
                <a:solidFill>
                  <a:srgbClr val="000000"/>
                </a:solidFill>
                <a:cs typeface="Arial" charset="0"/>
                <a:sym typeface="Arial" charset="0"/>
              </a:rPr>
              <a:t>Stimulus repetition is largely associated with reduced cortical responses (</a:t>
            </a:r>
            <a:r>
              <a:rPr lang="en-US" sz="900" smtClean="0">
                <a:solidFill>
                  <a:srgbClr val="333399"/>
                </a:solidFill>
                <a:latin typeface="Comic Sans MS" charset="0"/>
                <a:cs typeface="Comic Sans MS" charset="0"/>
                <a:sym typeface="Comic Sans MS" charset="0"/>
              </a:rPr>
              <a:t>repetition suppression / adaptation</a:t>
            </a:r>
            <a:r>
              <a:rPr lang="en-US" sz="900" smtClean="0">
                <a:solidFill>
                  <a:srgbClr val="000000"/>
                </a:solidFill>
                <a:cs typeface="Arial" charset="0"/>
                <a:sym typeface="Arial" charset="0"/>
              </a:rPr>
              <a:t>) and improved behavioral responses (faster responses and higher accuracy, referred as </a:t>
            </a:r>
            <a:r>
              <a:rPr lang="en-US" sz="900" smtClean="0">
                <a:solidFill>
                  <a:srgbClr val="333399"/>
                </a:solidFill>
                <a:latin typeface="Comic Sans MS" charset="0"/>
                <a:cs typeface="Comic Sans MS" charset="0"/>
                <a:sym typeface="Comic Sans MS" charset="0"/>
              </a:rPr>
              <a:t>priming</a:t>
            </a:r>
            <a:r>
              <a:rPr lang="en-US" sz="900" smtClean="0">
                <a:solidFill>
                  <a:srgbClr val="000000"/>
                </a:solidFill>
                <a:cs typeface="Arial" charset="0"/>
                <a:sym typeface="Arial" charset="0"/>
              </a:rPr>
              <a:t>).</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a:solidFill>
            <a:srgbClr val="FFFFFF"/>
          </a:solidFill>
          <a:ln/>
        </p:spPr>
      </p:sp>
      <p:sp>
        <p:nvSpPr>
          <p:cNvPr id="20482" name="Rectangle 2"/>
          <p:cNvSpPr>
            <a:spLocks noGrp="1" noChangeArrowheads="1"/>
          </p:cNvSpPr>
          <p:nvPr>
            <p:ph type="body" idx="1"/>
          </p:nvPr>
        </p:nvSpPr>
        <p:spPr>
          <a:ln/>
        </p:spPr>
        <p:txBody>
          <a:bodyPr/>
          <a:lstStyle/>
          <a:p>
            <a:pPr marL="39688" eaLnBrk="1" hangingPunct="1">
              <a:spcBef>
                <a:spcPts val="300"/>
              </a:spcBef>
              <a:defRPr/>
            </a:pPr>
            <a:r>
              <a:rPr lang="en-US" sz="900" smtClean="0">
                <a:solidFill>
                  <a:srgbClr val="000000"/>
                </a:solidFill>
                <a:cs typeface="Arial" charset="0"/>
                <a:sym typeface="Arial" charset="0"/>
              </a:rPr>
              <a:t>Stimulus repetition is largely associated with reduced cortical responses (</a:t>
            </a:r>
            <a:r>
              <a:rPr lang="en-US" sz="900" smtClean="0">
                <a:solidFill>
                  <a:srgbClr val="333399"/>
                </a:solidFill>
                <a:latin typeface="Comic Sans MS" charset="0"/>
                <a:cs typeface="Comic Sans MS" charset="0"/>
                <a:sym typeface="Comic Sans MS" charset="0"/>
              </a:rPr>
              <a:t>repetition suppression / adaptation</a:t>
            </a:r>
            <a:r>
              <a:rPr lang="en-US" sz="900" smtClean="0">
                <a:solidFill>
                  <a:srgbClr val="000000"/>
                </a:solidFill>
                <a:cs typeface="Arial" charset="0"/>
                <a:sym typeface="Arial" charset="0"/>
              </a:rPr>
              <a:t>) and improved behavioral responses (faster responses and higher accuracy, referred as </a:t>
            </a:r>
            <a:r>
              <a:rPr lang="en-US" sz="900" smtClean="0">
                <a:solidFill>
                  <a:srgbClr val="333399"/>
                </a:solidFill>
                <a:latin typeface="Comic Sans MS" charset="0"/>
                <a:cs typeface="Comic Sans MS" charset="0"/>
                <a:sym typeface="Comic Sans MS" charset="0"/>
              </a:rPr>
              <a:t>priming</a:t>
            </a:r>
            <a:r>
              <a:rPr lang="en-US" sz="900" smtClean="0">
                <a:solidFill>
                  <a:srgbClr val="000000"/>
                </a:solidFill>
                <a:cs typeface="Arial" charset="0"/>
                <a:sym typeface="Arial" charset="0"/>
              </a:rPr>
              <a:t>).</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a:solidFill>
            <a:srgbClr val="FFFFFF"/>
          </a:solidFill>
          <a:ln/>
        </p:spPr>
      </p:sp>
      <p:sp>
        <p:nvSpPr>
          <p:cNvPr id="20482" name="Rectangle 2"/>
          <p:cNvSpPr>
            <a:spLocks noGrp="1" noChangeArrowheads="1"/>
          </p:cNvSpPr>
          <p:nvPr>
            <p:ph type="body" idx="1"/>
          </p:nvPr>
        </p:nvSpPr>
        <p:spPr>
          <a:ln/>
        </p:spPr>
        <p:txBody>
          <a:bodyPr/>
          <a:lstStyle/>
          <a:p>
            <a:pPr marL="39688" eaLnBrk="1" hangingPunct="1">
              <a:spcBef>
                <a:spcPts val="300"/>
              </a:spcBef>
              <a:defRPr/>
            </a:pPr>
            <a:r>
              <a:rPr lang="en-US" sz="900" smtClean="0">
                <a:solidFill>
                  <a:srgbClr val="000000"/>
                </a:solidFill>
                <a:cs typeface="Arial" charset="0"/>
                <a:sym typeface="Arial" charset="0"/>
              </a:rPr>
              <a:t>Stimulus repetition is largely associated with reduced cortical responses (</a:t>
            </a:r>
            <a:r>
              <a:rPr lang="en-US" sz="900" smtClean="0">
                <a:solidFill>
                  <a:srgbClr val="333399"/>
                </a:solidFill>
                <a:latin typeface="Comic Sans MS" charset="0"/>
                <a:cs typeface="Comic Sans MS" charset="0"/>
                <a:sym typeface="Comic Sans MS" charset="0"/>
              </a:rPr>
              <a:t>repetition suppression / adaptation</a:t>
            </a:r>
            <a:r>
              <a:rPr lang="en-US" sz="900" smtClean="0">
                <a:solidFill>
                  <a:srgbClr val="000000"/>
                </a:solidFill>
                <a:cs typeface="Arial" charset="0"/>
                <a:sym typeface="Arial" charset="0"/>
              </a:rPr>
              <a:t>) and improved behavioral responses (faster responses and higher accuracy, referred as </a:t>
            </a:r>
            <a:r>
              <a:rPr lang="en-US" sz="900" smtClean="0">
                <a:solidFill>
                  <a:srgbClr val="333399"/>
                </a:solidFill>
                <a:latin typeface="Comic Sans MS" charset="0"/>
                <a:cs typeface="Comic Sans MS" charset="0"/>
                <a:sym typeface="Comic Sans MS" charset="0"/>
              </a:rPr>
              <a:t>priming</a:t>
            </a:r>
            <a:r>
              <a:rPr lang="en-US" sz="900" smtClean="0">
                <a:solidFill>
                  <a:srgbClr val="000000"/>
                </a:solidFill>
                <a:cs typeface="Arial" charset="0"/>
                <a:sym typeface="Arial" charset="0"/>
              </a:rPr>
              <a:t>).</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noGrp="1" noRot="1" noChangeAspect="1" noChangeArrowheads="1"/>
          </p:cNvSpPr>
          <p:nvPr>
            <p:ph type="sldImg"/>
          </p:nvPr>
        </p:nvSpPr>
        <p:spPr>
          <a:solidFill>
            <a:srgbClr val="FFFFFF"/>
          </a:solidFill>
          <a:ln/>
        </p:spPr>
      </p:sp>
      <p:sp>
        <p:nvSpPr>
          <p:cNvPr id="22530" name="Rectangle 2"/>
          <p:cNvSpPr>
            <a:spLocks noGrp="1" noChangeArrowheads="1"/>
          </p:cNvSpPr>
          <p:nvPr>
            <p:ph type="body" idx="1"/>
          </p:nvPr>
        </p:nvSpPr>
        <p:spPr>
          <a:ln/>
        </p:spPr>
        <p:txBody>
          <a:bodyPr/>
          <a:lstStyle/>
          <a:p>
            <a:pPr marL="39688" eaLnBrk="1" hangingPunct="1">
              <a:spcBef>
                <a:spcPts val="300"/>
              </a:spcBef>
              <a:defRPr/>
            </a:pPr>
            <a:r>
              <a:rPr lang="en-US" sz="900" smtClean="0">
                <a:solidFill>
                  <a:srgbClr val="000000"/>
                </a:solidFill>
                <a:cs typeface="Arial" charset="0"/>
                <a:sym typeface="Arial" charset="0"/>
              </a:rPr>
              <a:t>Stimulus repetition is largely associated with reduced cortical responses (</a:t>
            </a:r>
            <a:r>
              <a:rPr lang="en-US" sz="900" smtClean="0">
                <a:solidFill>
                  <a:srgbClr val="333399"/>
                </a:solidFill>
                <a:latin typeface="Comic Sans MS" charset="0"/>
                <a:cs typeface="Comic Sans MS" charset="0"/>
                <a:sym typeface="Comic Sans MS" charset="0"/>
              </a:rPr>
              <a:t>repetition suppression / adaptation</a:t>
            </a:r>
            <a:r>
              <a:rPr lang="en-US" sz="900" smtClean="0">
                <a:solidFill>
                  <a:srgbClr val="000000"/>
                </a:solidFill>
                <a:cs typeface="Arial" charset="0"/>
                <a:sym typeface="Arial" charset="0"/>
              </a:rPr>
              <a:t>) and improved behavioral responses (faster responses and higher accuracy, referred as </a:t>
            </a:r>
            <a:r>
              <a:rPr lang="en-US" sz="900" smtClean="0">
                <a:solidFill>
                  <a:srgbClr val="333399"/>
                </a:solidFill>
                <a:latin typeface="Comic Sans MS" charset="0"/>
                <a:cs typeface="Comic Sans MS" charset="0"/>
                <a:sym typeface="Comic Sans MS" charset="0"/>
              </a:rPr>
              <a:t>priming</a:t>
            </a:r>
            <a:r>
              <a:rPr lang="en-US" sz="900" smtClean="0">
                <a:solidFill>
                  <a:srgbClr val="000000"/>
                </a:solidFill>
                <a:cs typeface="Arial" charset="0"/>
                <a:sym typeface="Arial" charset="0"/>
              </a:rPr>
              <a:t>).</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1"/>
          <p:cNvSpPr>
            <a:spLocks noGrp="1" noRot="1" noChangeAspect="1" noChangeArrowheads="1"/>
          </p:cNvSpPr>
          <p:nvPr>
            <p:ph type="sldImg"/>
          </p:nvPr>
        </p:nvSpPr>
        <p:spPr>
          <a:solidFill>
            <a:srgbClr val="FFFFFF"/>
          </a:solidFill>
          <a:ln/>
        </p:spPr>
      </p:sp>
      <p:sp>
        <p:nvSpPr>
          <p:cNvPr id="24578" name="Rectangle 2"/>
          <p:cNvSpPr>
            <a:spLocks noGrp="1" noChangeArrowheads="1"/>
          </p:cNvSpPr>
          <p:nvPr>
            <p:ph type="body" idx="1"/>
          </p:nvPr>
        </p:nvSpPr>
        <p:spPr>
          <a:ln/>
        </p:spPr>
        <p:txBody>
          <a:bodyPr/>
          <a:lstStyle/>
          <a:p>
            <a:pPr marL="39688" eaLnBrk="1" hangingPunct="1">
              <a:spcBef>
                <a:spcPts val="413"/>
              </a:spcBef>
              <a:defRPr/>
            </a:pPr>
            <a:r>
              <a:rPr lang="en-US" smtClean="0">
                <a:solidFill>
                  <a:srgbClr val="000000"/>
                </a:solidFill>
                <a:cs typeface="Arial" charset="0"/>
                <a:sym typeface="Arial" charset="0"/>
              </a:rPr>
              <a:t>Mean responses to the first presentation of stimulus A (light blue), B (red), and C (yellow) and to the repetition of A (AA; black) and B (BB; green) for the neurons with strong adaptation in the A-A- sequences (population average of 74 neurons). </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fld id="{66A23FD5-D153-294D-B804-278ACA81283A}" type="slidenum">
              <a:rPr lang="en-US" altLang="x-none"/>
              <a:pPr eaLnBrk="1" hangingPunct="1"/>
              <a:t>22</a:t>
            </a:fld>
            <a:endParaRPr lang="en-US" altLang="x-none"/>
          </a:p>
        </p:txBody>
      </p:sp>
      <p:sp>
        <p:nvSpPr>
          <p:cNvPr id="1002498" name="Rectangle 1026"/>
          <p:cNvSpPr>
            <a:spLocks noGrp="1" noRot="1" noChangeAspect="1" noChangeArrowheads="1"/>
          </p:cNvSpPr>
          <p:nvPr>
            <p:ph type="sldImg"/>
          </p:nvPr>
        </p:nvSpPr>
        <p:spPr>
          <a:xfrm>
            <a:off x="1187450" y="706438"/>
            <a:ext cx="4519613" cy="3389312"/>
          </a:xfrm>
          <a:solidFill>
            <a:srgbClr val="FFFFFF"/>
          </a:solidFill>
          <a:ln/>
          <a:extLst>
            <a:ext uri="{FAA26D3D-D897-4be2-8F04-BA451C77F1D7}">
              <ma14:placeholderFlag xmlns:ma14="http://schemas.microsoft.com/office/mac/drawingml/2011/main" val="1"/>
            </a:ext>
          </a:extLst>
        </p:spPr>
      </p:sp>
      <p:sp>
        <p:nvSpPr>
          <p:cNvPr id="1002499" name="Rectangle 1027"/>
          <p:cNvSpPr>
            <a:spLocks noGrp="1" noChangeArrowheads="1"/>
          </p:cNvSpPr>
          <p:nvPr>
            <p:ph type="body" idx="1"/>
          </p:nvPr>
        </p:nvSpPr>
        <p:spPr>
          <a:xfrm>
            <a:off x="928688" y="4378325"/>
            <a:ext cx="5035550" cy="4094163"/>
          </a:xfrm>
          <a:solidFill>
            <a:srgbClr val="FFFFFF"/>
          </a:solidFill>
          <a:ln>
            <a:solidFill>
              <a:srgbClr val="000000"/>
            </a:solidFill>
            <a:miter lim="800000"/>
            <a:headEnd/>
            <a:tailEnd/>
          </a:ln>
          <a:extLst/>
        </p:spPr>
        <p:txBody>
          <a:bodyPr/>
          <a:lstStyle/>
          <a:p>
            <a:pPr>
              <a:defRPr/>
            </a:pPr>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933475447"/>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0012729"/>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6477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81000"/>
            <a:ext cx="56769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16961327"/>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51562549"/>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4552545"/>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smtClean="0"/>
              <a:t>Click to edit Master text styles</a:t>
            </a:r>
          </a:p>
        </p:txBody>
      </p:sp>
    </p:spTree>
    <p:extLst>
      <p:ext uri="{BB962C8B-B14F-4D97-AF65-F5344CB8AC3E}">
        <p14:creationId xmlns:p14="http://schemas.microsoft.com/office/powerpoint/2010/main" val="1940788615"/>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05138022"/>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9971608"/>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609597613"/>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55580432"/>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smtClean="0"/>
              <a:t>Click to edit Master text styles</a:t>
            </a:r>
          </a:p>
        </p:txBody>
      </p:sp>
    </p:spTree>
    <p:extLst>
      <p:ext uri="{BB962C8B-B14F-4D97-AF65-F5344CB8AC3E}">
        <p14:creationId xmlns:p14="http://schemas.microsoft.com/office/powerpoint/2010/main" val="1749211514"/>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53796394"/>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smtClean="0">
              <a:sym typeface="Times"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smtClean="0"/>
              <a:t>Click to edit Master text styles</a:t>
            </a:r>
          </a:p>
        </p:txBody>
      </p:sp>
    </p:spTree>
    <p:extLst>
      <p:ext uri="{BB962C8B-B14F-4D97-AF65-F5344CB8AC3E}">
        <p14:creationId xmlns:p14="http://schemas.microsoft.com/office/powerpoint/2010/main" val="2094272015"/>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72781775"/>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6477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81000"/>
            <a:ext cx="56769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8380259"/>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413294335"/>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68752525"/>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smtClean="0"/>
              <a:t>Click to edit Master text styles</a:t>
            </a:r>
          </a:p>
        </p:txBody>
      </p:sp>
    </p:spTree>
    <p:extLst>
      <p:ext uri="{BB962C8B-B14F-4D97-AF65-F5344CB8AC3E}">
        <p14:creationId xmlns:p14="http://schemas.microsoft.com/office/powerpoint/2010/main" val="1763442745"/>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60402968"/>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7499879"/>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091391604"/>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6085940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smtClean="0"/>
              <a:t>Click to edit Master text styles</a:t>
            </a:r>
          </a:p>
        </p:txBody>
      </p:sp>
    </p:spTree>
    <p:extLst>
      <p:ext uri="{BB962C8B-B14F-4D97-AF65-F5344CB8AC3E}">
        <p14:creationId xmlns:p14="http://schemas.microsoft.com/office/powerpoint/2010/main" val="1254846438"/>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smtClean="0"/>
              <a:t>Click to edit Master text styles</a:t>
            </a:r>
          </a:p>
        </p:txBody>
      </p:sp>
    </p:spTree>
    <p:extLst>
      <p:ext uri="{BB962C8B-B14F-4D97-AF65-F5344CB8AC3E}">
        <p14:creationId xmlns:p14="http://schemas.microsoft.com/office/powerpoint/2010/main" val="1263112057"/>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smtClean="0">
              <a:sym typeface="Times"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smtClean="0"/>
              <a:t>Click to edit Master text styles</a:t>
            </a:r>
          </a:p>
        </p:txBody>
      </p:sp>
    </p:spTree>
    <p:extLst>
      <p:ext uri="{BB962C8B-B14F-4D97-AF65-F5344CB8AC3E}">
        <p14:creationId xmlns:p14="http://schemas.microsoft.com/office/powerpoint/2010/main" val="1248491404"/>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2312191"/>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6477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81000"/>
            <a:ext cx="56769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13511937"/>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fld id="{FB22965F-7E0C-4141-81C1-D9BCC5594526}" type="slidenum">
              <a:rPr lang="en-US" altLang="x-none"/>
              <a:pPr/>
              <a:t>‹#›</a:t>
            </a:fld>
            <a:endParaRPr lang="en-US" altLang="x-none"/>
          </a:p>
        </p:txBody>
      </p:sp>
    </p:spTree>
    <p:extLst>
      <p:ext uri="{BB962C8B-B14F-4D97-AF65-F5344CB8AC3E}">
        <p14:creationId xmlns:p14="http://schemas.microsoft.com/office/powerpoint/2010/main" val="1239418889"/>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fld id="{E4C87D0C-507B-5E47-8CF3-87532F070030}" type="slidenum">
              <a:rPr lang="en-US" altLang="x-none"/>
              <a:pPr/>
              <a:t>‹#›</a:t>
            </a:fld>
            <a:endParaRPr lang="en-US" altLang="x-none"/>
          </a:p>
        </p:txBody>
      </p:sp>
    </p:spTree>
    <p:extLst>
      <p:ext uri="{BB962C8B-B14F-4D97-AF65-F5344CB8AC3E}">
        <p14:creationId xmlns:p14="http://schemas.microsoft.com/office/powerpoint/2010/main" val="321891523"/>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fld id="{36C119F6-44F1-C746-981F-3403357E70C0}" type="slidenum">
              <a:rPr lang="en-US" altLang="x-none"/>
              <a:pPr/>
              <a:t>‹#›</a:t>
            </a:fld>
            <a:endParaRPr lang="en-US" altLang="x-none"/>
          </a:p>
        </p:txBody>
      </p:sp>
    </p:spTree>
    <p:extLst>
      <p:ext uri="{BB962C8B-B14F-4D97-AF65-F5344CB8AC3E}">
        <p14:creationId xmlns:p14="http://schemas.microsoft.com/office/powerpoint/2010/main" val="519520268"/>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fld id="{A7CEC543-992C-7B4E-A01B-7EFF71470CDE}" type="slidenum">
              <a:rPr lang="en-US" altLang="x-none"/>
              <a:pPr/>
              <a:t>‹#›</a:t>
            </a:fld>
            <a:endParaRPr lang="en-US" altLang="x-none"/>
          </a:p>
        </p:txBody>
      </p:sp>
    </p:spTree>
    <p:extLst>
      <p:ext uri="{BB962C8B-B14F-4D97-AF65-F5344CB8AC3E}">
        <p14:creationId xmlns:p14="http://schemas.microsoft.com/office/powerpoint/2010/main" val="2056119221"/>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fld id="{A784A464-DCC4-8047-99E9-C7F78A2AE8DF}" type="slidenum">
              <a:rPr lang="en-US" altLang="x-none"/>
              <a:pPr/>
              <a:t>‹#›</a:t>
            </a:fld>
            <a:endParaRPr lang="en-US" altLang="x-none"/>
          </a:p>
        </p:txBody>
      </p:sp>
    </p:spTree>
    <p:extLst>
      <p:ext uri="{BB962C8B-B14F-4D97-AF65-F5344CB8AC3E}">
        <p14:creationId xmlns:p14="http://schemas.microsoft.com/office/powerpoint/2010/main" val="2036383470"/>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fld id="{FBAE6ACE-4AEE-0A42-92B1-3C96E19D8586}" type="slidenum">
              <a:rPr lang="en-US" altLang="x-none"/>
              <a:pPr/>
              <a:t>‹#›</a:t>
            </a:fld>
            <a:endParaRPr lang="en-US" altLang="x-none"/>
          </a:p>
        </p:txBody>
      </p:sp>
    </p:spTree>
    <p:extLst>
      <p:ext uri="{BB962C8B-B14F-4D97-AF65-F5344CB8AC3E}">
        <p14:creationId xmlns:p14="http://schemas.microsoft.com/office/powerpoint/2010/main" val="1050098051"/>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14669926"/>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fld id="{42431E29-6693-DE43-A8CC-612BC284A268}" type="slidenum">
              <a:rPr lang="en-US" altLang="x-none"/>
              <a:pPr/>
              <a:t>‹#›</a:t>
            </a:fld>
            <a:endParaRPr lang="en-US" altLang="x-none"/>
          </a:p>
        </p:txBody>
      </p:sp>
    </p:spTree>
    <p:extLst>
      <p:ext uri="{BB962C8B-B14F-4D97-AF65-F5344CB8AC3E}">
        <p14:creationId xmlns:p14="http://schemas.microsoft.com/office/powerpoint/2010/main" val="977332111"/>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618DAD4F-8105-6B41-93BD-1D38C490E72F}" type="slidenum">
              <a:rPr lang="en-US" altLang="x-none"/>
              <a:pPr/>
              <a:t>‹#›</a:t>
            </a:fld>
            <a:endParaRPr lang="en-US" altLang="x-none"/>
          </a:p>
        </p:txBody>
      </p:sp>
    </p:spTree>
    <p:extLst>
      <p:ext uri="{BB962C8B-B14F-4D97-AF65-F5344CB8AC3E}">
        <p14:creationId xmlns:p14="http://schemas.microsoft.com/office/powerpoint/2010/main" val="2065857321"/>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smtClean="0">
              <a:sym typeface="Times"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83B202C8-1DF7-C747-B4D0-233B5552FD6A}" type="slidenum">
              <a:rPr lang="en-US" altLang="x-none"/>
              <a:pPr/>
              <a:t>‹#›</a:t>
            </a:fld>
            <a:endParaRPr lang="en-US" altLang="x-none"/>
          </a:p>
        </p:txBody>
      </p:sp>
    </p:spTree>
    <p:extLst>
      <p:ext uri="{BB962C8B-B14F-4D97-AF65-F5344CB8AC3E}">
        <p14:creationId xmlns:p14="http://schemas.microsoft.com/office/powerpoint/2010/main" val="348389351"/>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fld id="{C5EEDBE2-6889-1A4B-AF12-981142BE0C5B}" type="slidenum">
              <a:rPr lang="en-US" altLang="x-none"/>
              <a:pPr/>
              <a:t>‹#›</a:t>
            </a:fld>
            <a:endParaRPr lang="en-US" altLang="x-none"/>
          </a:p>
        </p:txBody>
      </p:sp>
    </p:spTree>
    <p:extLst>
      <p:ext uri="{BB962C8B-B14F-4D97-AF65-F5344CB8AC3E}">
        <p14:creationId xmlns:p14="http://schemas.microsoft.com/office/powerpoint/2010/main" val="1339400535"/>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6477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81000"/>
            <a:ext cx="56769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fld id="{59C9E4A9-9843-2A47-8FE7-A756F5C9134F}" type="slidenum">
              <a:rPr lang="en-US" altLang="x-none"/>
              <a:pPr/>
              <a:t>‹#›</a:t>
            </a:fld>
            <a:endParaRPr lang="en-US" altLang="x-none"/>
          </a:p>
        </p:txBody>
      </p:sp>
    </p:spTree>
    <p:extLst>
      <p:ext uri="{BB962C8B-B14F-4D97-AF65-F5344CB8AC3E}">
        <p14:creationId xmlns:p14="http://schemas.microsoft.com/office/powerpoint/2010/main" val="1381203891"/>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62479634"/>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3874365"/>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1376005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smtClean="0"/>
              <a:t>Click to edit Master text styles</a:t>
            </a:r>
          </a:p>
        </p:txBody>
      </p:sp>
    </p:spTree>
    <p:extLst>
      <p:ext uri="{BB962C8B-B14F-4D97-AF65-F5344CB8AC3E}">
        <p14:creationId xmlns:p14="http://schemas.microsoft.com/office/powerpoint/2010/main" val="321609050"/>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smtClean="0">
              <a:sym typeface="Arial"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smtClean="0"/>
              <a:t>Click to edit Master text styles</a:t>
            </a:r>
          </a:p>
        </p:txBody>
      </p:sp>
    </p:spTree>
    <p:extLst>
      <p:ext uri="{BB962C8B-B14F-4D97-AF65-F5344CB8AC3E}">
        <p14:creationId xmlns:p14="http://schemas.microsoft.com/office/powerpoint/2010/main" val="66963851"/>
      </p:ext>
    </p:extLst>
  </p:cSld>
  <p:clrMapOvr>
    <a:masterClrMapping/>
  </p:clrMapOvr>
  <p:transition/>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theme" Target="../theme/theme3.xml"/><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4.xml"/><Relationship Id="rId12" Type="http://schemas.openxmlformats.org/officeDocument/2006/relationships/theme" Target="../theme/theme4.xml"/><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 Id="rId10" Type="http://schemas.openxmlformats.org/officeDocument/2006/relationships/slideLayout" Target="../slideLayouts/slideLayout4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685800" y="381000"/>
            <a:ext cx="7772400" cy="16002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50798" tIns="50798" rIns="91435" bIns="50798" numCol="1" anchor="ctr" anchorCtr="0" compatLnSpc="1">
            <a:prstTxWarp prst="textNoShape">
              <a:avLst/>
            </a:prstTxWarp>
          </a:bodyPr>
          <a:lstStyle/>
          <a:p>
            <a:pPr lvl="0"/>
            <a:r>
              <a:rPr lang="en-US">
                <a:sym typeface="Arial" charset="0"/>
              </a:rPr>
              <a:t>Click to edit Master title style</a:t>
            </a:r>
          </a:p>
        </p:txBody>
      </p:sp>
      <p:sp>
        <p:nvSpPr>
          <p:cNvPr id="1026" name="Rectangle 2"/>
          <p:cNvSpPr>
            <a:spLocks noGrp="1" noChangeArrowheads="1"/>
          </p:cNvSpPr>
          <p:nvPr>
            <p:ph type="body" idx="1"/>
          </p:nvPr>
        </p:nvSpPr>
        <p:spPr bwMode="auto">
          <a:xfrm>
            <a:off x="685800" y="1981200"/>
            <a:ext cx="7772400" cy="48768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50798" tIns="50798" rIns="91435" bIns="50798" numCol="1" anchor="t" anchorCtr="0" compatLnSpc="1">
            <a:prstTxWarp prst="textNoShape">
              <a:avLst/>
            </a:prstTxWarp>
          </a:bodyPr>
          <a:lstStyle/>
          <a:p>
            <a:pPr lvl="0"/>
            <a:r>
              <a:rPr lang="en-US">
                <a:sym typeface="Arial" charset="0"/>
              </a:rPr>
              <a:t>Click to edit Master text styles</a:t>
            </a:r>
          </a:p>
          <a:p>
            <a:pPr lvl="1"/>
            <a:r>
              <a:rPr lang="en-US">
                <a:sym typeface="Arial" charset="0"/>
              </a:rPr>
              <a:t>Second level</a:t>
            </a:r>
          </a:p>
          <a:p>
            <a:pPr lvl="2"/>
            <a:r>
              <a:rPr lang="en-US">
                <a:sym typeface="Arial" charset="0"/>
              </a:rPr>
              <a:t>Third level</a:t>
            </a:r>
          </a:p>
          <a:p>
            <a:pPr lvl="3"/>
            <a:r>
              <a:rPr lang="en-US">
                <a:sym typeface="Arial" charset="0"/>
              </a:rPr>
              <a:t>Fourth level</a:t>
            </a:r>
          </a:p>
          <a:p>
            <a:pPr lvl="4"/>
            <a:r>
              <a:rPr lang="en-US">
                <a:sym typeface="Arial" charset="0"/>
              </a:rPr>
              <a:t>Fifth level</a:t>
            </a:r>
          </a:p>
        </p:txBody>
      </p:sp>
    </p:spTree>
  </p:cSld>
  <p:clrMap bg1="lt1" tx1="dk1" bg2="lt2" tx2="dk2" accent1="accent1" accent2="accent2" accent3="accent3" accent4="accent4" accent5="accent5" accent6="accent6" hlink="hlink" folHlink="folHlink"/>
  <p:sldLayoutIdLst>
    <p:sldLayoutId id="2147483653" r:id="rId1"/>
    <p:sldLayoutId id="2147483654" r:id="rId2"/>
    <p:sldLayoutId id="2147483655" r:id="rId3"/>
    <p:sldLayoutId id="2147483656" r:id="rId4"/>
    <p:sldLayoutId id="2147483657" r:id="rId5"/>
    <p:sldLayoutId id="2147483658" r:id="rId6"/>
    <p:sldLayoutId id="2147483659" r:id="rId7"/>
    <p:sldLayoutId id="2147483660" r:id="rId8"/>
    <p:sldLayoutId id="2147483661" r:id="rId9"/>
    <p:sldLayoutId id="2147483662" r:id="rId10"/>
    <p:sldLayoutId id="2147483663" r:id="rId11"/>
  </p:sldLayoutIdLst>
  <p:transition/>
  <p:txStyles>
    <p:titleStyle>
      <a:lvl1pPr marL="38100" indent="-38100" algn="ctr" rtl="0" eaLnBrk="0" fontAlgn="base" hangingPunct="0">
        <a:spcBef>
          <a:spcPct val="0"/>
        </a:spcBef>
        <a:spcAft>
          <a:spcPct val="0"/>
        </a:spcAft>
        <a:defRPr sz="4400">
          <a:solidFill>
            <a:schemeClr val="tx1"/>
          </a:solidFill>
          <a:latin typeface="+mj-lt"/>
          <a:ea typeface="+mj-ea"/>
          <a:cs typeface="+mj-cs"/>
          <a:sym typeface="Arial" charset="0"/>
        </a:defRPr>
      </a:lvl1pPr>
      <a:lvl2pPr marL="38100" indent="-38100"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2pPr>
      <a:lvl3pPr marL="38100" indent="-38100"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3pPr>
      <a:lvl4pPr marL="38100" indent="-38100"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4pPr>
      <a:lvl5pPr marL="38100" indent="-38100"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5pPr>
      <a:lvl6pPr marL="496862"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6pPr>
      <a:lvl7pPr marL="954039"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7pPr>
      <a:lvl8pPr marL="1411216"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8pPr>
      <a:lvl9pPr marL="1868393"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9pPr>
    </p:titleStyle>
    <p:bodyStyle>
      <a:lvl1pPr marL="381000" indent="-341313" algn="l" rtl="0" eaLnBrk="0" fontAlgn="base" hangingPunct="0">
        <a:spcBef>
          <a:spcPts val="700"/>
        </a:spcBef>
        <a:spcAft>
          <a:spcPct val="0"/>
        </a:spcAft>
        <a:buSzPct val="100000"/>
        <a:buFont typeface="Arial" charset="0"/>
        <a:buChar char="•"/>
        <a:defRPr sz="3200">
          <a:solidFill>
            <a:schemeClr val="tx1"/>
          </a:solidFill>
          <a:latin typeface="+mn-lt"/>
          <a:ea typeface="+mn-ea"/>
          <a:cs typeface="+mn-cs"/>
          <a:sym typeface="Arial" charset="0"/>
        </a:defRPr>
      </a:lvl1pPr>
      <a:lvl2pPr marL="730250" indent="-284163" algn="l" rtl="0" eaLnBrk="0" fontAlgn="base" hangingPunct="0">
        <a:spcBef>
          <a:spcPts val="600"/>
        </a:spcBef>
        <a:spcAft>
          <a:spcPct val="0"/>
        </a:spcAft>
        <a:buSzPct val="100000"/>
        <a:buFont typeface="Arial" charset="0"/>
        <a:buChar char="–"/>
        <a:defRPr sz="2800">
          <a:solidFill>
            <a:schemeClr val="tx1"/>
          </a:solidFill>
          <a:latin typeface="+mn-lt"/>
          <a:ea typeface="+mn-ea"/>
          <a:cs typeface="+mn-cs"/>
          <a:sym typeface="Arial" charset="0"/>
        </a:defRPr>
      </a:lvl2pPr>
      <a:lvl3pPr marL="1130300" indent="-227013" algn="l" rtl="0" eaLnBrk="0" fontAlgn="base" hangingPunct="0">
        <a:spcBef>
          <a:spcPts val="600"/>
        </a:spcBef>
        <a:spcAft>
          <a:spcPct val="0"/>
        </a:spcAft>
        <a:buSzPct val="100000"/>
        <a:buFont typeface="Arial" charset="0"/>
        <a:buChar char="•"/>
        <a:defRPr sz="2400">
          <a:solidFill>
            <a:schemeClr val="tx1"/>
          </a:solidFill>
          <a:latin typeface="+mn-lt"/>
          <a:ea typeface="+mn-ea"/>
          <a:cs typeface="+mn-cs"/>
          <a:sym typeface="Arial" charset="0"/>
        </a:defRPr>
      </a:lvl3pPr>
      <a:lvl4pPr marL="1587500" indent="-227013" algn="l" rtl="0" eaLnBrk="0" fontAlgn="base" hangingPunct="0">
        <a:spcBef>
          <a:spcPts val="500"/>
        </a:spcBef>
        <a:spcAft>
          <a:spcPct val="0"/>
        </a:spcAft>
        <a:buSzPct val="100000"/>
        <a:buFont typeface="Arial" charset="0"/>
        <a:buChar char="–"/>
        <a:defRPr sz="2000">
          <a:solidFill>
            <a:schemeClr val="tx1"/>
          </a:solidFill>
          <a:latin typeface="+mn-lt"/>
          <a:ea typeface="+mn-ea"/>
          <a:cs typeface="+mn-cs"/>
          <a:sym typeface="Arial" charset="0"/>
        </a:defRPr>
      </a:lvl4pPr>
      <a:lvl5pPr marL="2044700" indent="-227013" algn="l" rtl="0" eaLnBrk="0" fontAlgn="base" hangingPunct="0">
        <a:spcBef>
          <a:spcPts val="500"/>
        </a:spcBef>
        <a:spcAft>
          <a:spcPct val="0"/>
        </a:spcAft>
        <a:buSzPct val="100000"/>
        <a:buFont typeface="Arial" charset="0"/>
        <a:buChar char="»"/>
        <a:defRPr sz="2000">
          <a:solidFill>
            <a:schemeClr val="tx1"/>
          </a:solidFill>
          <a:latin typeface="+mn-lt"/>
          <a:ea typeface="+mn-ea"/>
          <a:cs typeface="+mn-cs"/>
          <a:sym typeface="Arial" charset="0"/>
        </a:defRPr>
      </a:lvl5pPr>
      <a:lvl6pPr marL="2503360" indent="-228588"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6pPr>
      <a:lvl7pPr marL="2960536" indent="-228588"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7pPr>
      <a:lvl8pPr marL="3417713" indent="-228588"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8pPr>
      <a:lvl9pPr marL="3874890" indent="-228588"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272779"/>
            </a:gs>
            <a:gs pos="100000">
              <a:srgbClr val="323299"/>
            </a:gs>
          </a:gsLst>
          <a:lin ang="5400000" scaled="1"/>
        </a:gra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685800" y="381000"/>
            <a:ext cx="7772400" cy="16002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50798" tIns="50798" rIns="91435" bIns="50798" numCol="1" anchor="ctr" anchorCtr="0" compatLnSpc="1">
            <a:prstTxWarp prst="textNoShape">
              <a:avLst/>
            </a:prstTxWarp>
          </a:bodyPr>
          <a:lstStyle/>
          <a:p>
            <a:pPr lvl="0"/>
            <a:r>
              <a:rPr lang="en-US">
                <a:sym typeface="Times" charset="0"/>
              </a:rPr>
              <a:t>Click to edit Master title style</a:t>
            </a:r>
          </a:p>
        </p:txBody>
      </p:sp>
      <p:sp>
        <p:nvSpPr>
          <p:cNvPr id="2050" name="Rectangle 2"/>
          <p:cNvSpPr>
            <a:spLocks noGrp="1" noChangeArrowheads="1"/>
          </p:cNvSpPr>
          <p:nvPr>
            <p:ph type="body" idx="1"/>
          </p:nvPr>
        </p:nvSpPr>
        <p:spPr bwMode="auto">
          <a:xfrm>
            <a:off x="685800" y="1981200"/>
            <a:ext cx="7772400" cy="48768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50798" tIns="50798" rIns="91435" bIns="50798" numCol="1" anchor="t" anchorCtr="0" compatLnSpc="1">
            <a:prstTxWarp prst="textNoShape">
              <a:avLst/>
            </a:prstTxWarp>
          </a:bodyPr>
          <a:lstStyle/>
          <a:p>
            <a:pPr lvl="0"/>
            <a:r>
              <a:rPr lang="en-US">
                <a:sym typeface="Times" charset="0"/>
              </a:rPr>
              <a:t>Click to edit Master text styles</a:t>
            </a:r>
          </a:p>
          <a:p>
            <a:pPr lvl="1"/>
            <a:r>
              <a:rPr lang="en-US">
                <a:sym typeface="Times" charset="0"/>
              </a:rPr>
              <a:t>Second level</a:t>
            </a:r>
          </a:p>
          <a:p>
            <a:pPr lvl="2"/>
            <a:r>
              <a:rPr lang="en-US">
                <a:sym typeface="Times" charset="0"/>
              </a:rPr>
              <a:t>Third level</a:t>
            </a:r>
          </a:p>
          <a:p>
            <a:pPr lvl="3"/>
            <a:r>
              <a:rPr lang="en-US">
                <a:sym typeface="Times" charset="0"/>
              </a:rPr>
              <a:t>Fourth level</a:t>
            </a:r>
          </a:p>
          <a:p>
            <a:pPr lvl="4"/>
            <a:r>
              <a:rPr lang="en-US">
                <a:sym typeface="Times" charset="0"/>
              </a:rPr>
              <a:t>Fifth level</a:t>
            </a:r>
          </a:p>
        </p:txBody>
      </p:sp>
    </p:spTree>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Lst>
  <p:transition/>
  <p:txStyles>
    <p:titleStyle>
      <a:lvl1pPr marL="38100" indent="-38100" algn="ctr" rtl="0" eaLnBrk="0" fontAlgn="base" hangingPunct="0">
        <a:spcBef>
          <a:spcPct val="0"/>
        </a:spcBef>
        <a:spcAft>
          <a:spcPct val="0"/>
        </a:spcAft>
        <a:defRPr sz="4400">
          <a:solidFill>
            <a:schemeClr val="tx1"/>
          </a:solidFill>
          <a:latin typeface="+mj-lt"/>
          <a:ea typeface="+mj-ea"/>
          <a:cs typeface="+mj-cs"/>
          <a:sym typeface="Times" charset="0"/>
        </a:defRPr>
      </a:lvl1pPr>
      <a:lvl2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2pPr>
      <a:lvl3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3pPr>
      <a:lvl4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4pPr>
      <a:lvl5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5pPr>
      <a:lvl6pPr marL="496862"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6pPr>
      <a:lvl7pPr marL="954039"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7pPr>
      <a:lvl8pPr marL="1411216"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8pPr>
      <a:lvl9pPr marL="1868393"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9pPr>
    </p:titleStyle>
    <p:bodyStyle>
      <a:lvl1pPr marL="381000" indent="-341313" algn="l" rtl="0" eaLnBrk="0" fontAlgn="base" hangingPunct="0">
        <a:spcBef>
          <a:spcPts val="800"/>
        </a:spcBef>
        <a:spcAft>
          <a:spcPct val="0"/>
        </a:spcAft>
        <a:buSzPct val="100000"/>
        <a:buFont typeface="Times" charset="0"/>
        <a:buChar char="•"/>
        <a:defRPr sz="3200">
          <a:solidFill>
            <a:schemeClr val="tx1"/>
          </a:solidFill>
          <a:latin typeface="+mn-lt"/>
          <a:ea typeface="+mn-ea"/>
          <a:cs typeface="+mn-cs"/>
          <a:sym typeface="Times" charset="0"/>
        </a:defRPr>
      </a:lvl1pPr>
      <a:lvl2pPr marL="730250" indent="-284163" algn="l" rtl="0" eaLnBrk="0" fontAlgn="base" hangingPunct="0">
        <a:spcBef>
          <a:spcPts val="700"/>
        </a:spcBef>
        <a:spcAft>
          <a:spcPct val="0"/>
        </a:spcAft>
        <a:buSzPct val="100000"/>
        <a:buFont typeface="Times" charset="0"/>
        <a:buChar char="–"/>
        <a:defRPr sz="2800">
          <a:solidFill>
            <a:schemeClr val="tx1"/>
          </a:solidFill>
          <a:latin typeface="+mn-lt"/>
          <a:ea typeface="+mn-ea"/>
          <a:cs typeface="+mn-cs"/>
          <a:sym typeface="Times" charset="0"/>
        </a:defRPr>
      </a:lvl2pPr>
      <a:lvl3pPr marL="1130300" indent="-227013" algn="l" rtl="0" eaLnBrk="0" fontAlgn="base" hangingPunct="0">
        <a:spcBef>
          <a:spcPts val="600"/>
        </a:spcBef>
        <a:spcAft>
          <a:spcPct val="0"/>
        </a:spcAft>
        <a:buSzPct val="100000"/>
        <a:buFont typeface="Times" charset="0"/>
        <a:buChar char="•"/>
        <a:defRPr sz="2400">
          <a:solidFill>
            <a:schemeClr val="tx1"/>
          </a:solidFill>
          <a:latin typeface="+mn-lt"/>
          <a:ea typeface="+mn-ea"/>
          <a:cs typeface="+mn-cs"/>
          <a:sym typeface="Times" charset="0"/>
        </a:defRPr>
      </a:lvl3pPr>
      <a:lvl4pPr marL="1587500" indent="-227013" algn="l" rtl="0" eaLnBrk="0" fontAlgn="base" hangingPunct="0">
        <a:spcBef>
          <a:spcPts val="500"/>
        </a:spcBef>
        <a:spcAft>
          <a:spcPct val="0"/>
        </a:spcAft>
        <a:buSzPct val="100000"/>
        <a:buFont typeface="Times" charset="0"/>
        <a:buChar char="–"/>
        <a:defRPr sz="2000">
          <a:solidFill>
            <a:schemeClr val="tx1"/>
          </a:solidFill>
          <a:latin typeface="+mn-lt"/>
          <a:ea typeface="+mn-ea"/>
          <a:cs typeface="+mn-cs"/>
          <a:sym typeface="Times" charset="0"/>
        </a:defRPr>
      </a:lvl4pPr>
      <a:lvl5pPr marL="2044700" indent="-227013" algn="l" rtl="0" eaLnBrk="0" fontAlgn="base" hangingPunct="0">
        <a:spcBef>
          <a:spcPts val="500"/>
        </a:spcBef>
        <a:spcAft>
          <a:spcPct val="0"/>
        </a:spcAft>
        <a:buSzPct val="100000"/>
        <a:buFont typeface="Times" charset="0"/>
        <a:buChar char="»"/>
        <a:defRPr sz="2000">
          <a:solidFill>
            <a:schemeClr val="tx1"/>
          </a:solidFill>
          <a:latin typeface="+mn-lt"/>
          <a:ea typeface="+mn-ea"/>
          <a:cs typeface="+mn-cs"/>
          <a:sym typeface="Times" charset="0"/>
        </a:defRPr>
      </a:lvl5pPr>
      <a:lvl6pPr marL="2503360" indent="-228588" algn="l" rtl="0" fontAlgn="base">
        <a:spcBef>
          <a:spcPts val="500"/>
        </a:spcBef>
        <a:spcAft>
          <a:spcPct val="0"/>
        </a:spcAft>
        <a:buSzPct val="100000"/>
        <a:buFont typeface="Times" charset="0"/>
        <a:buChar char="»"/>
        <a:defRPr sz="2000">
          <a:solidFill>
            <a:schemeClr val="tx1"/>
          </a:solidFill>
          <a:latin typeface="+mn-lt"/>
          <a:ea typeface="+mn-ea"/>
          <a:cs typeface="+mn-cs"/>
          <a:sym typeface="Times" charset="0"/>
        </a:defRPr>
      </a:lvl6pPr>
      <a:lvl7pPr marL="2960536" indent="-228588" algn="l" rtl="0" fontAlgn="base">
        <a:spcBef>
          <a:spcPts val="500"/>
        </a:spcBef>
        <a:spcAft>
          <a:spcPct val="0"/>
        </a:spcAft>
        <a:buSzPct val="100000"/>
        <a:buFont typeface="Times" charset="0"/>
        <a:buChar char="»"/>
        <a:defRPr sz="2000">
          <a:solidFill>
            <a:schemeClr val="tx1"/>
          </a:solidFill>
          <a:latin typeface="+mn-lt"/>
          <a:ea typeface="+mn-ea"/>
          <a:cs typeface="+mn-cs"/>
          <a:sym typeface="Times" charset="0"/>
        </a:defRPr>
      </a:lvl7pPr>
      <a:lvl8pPr marL="3417713" indent="-228588" algn="l" rtl="0" fontAlgn="base">
        <a:spcBef>
          <a:spcPts val="500"/>
        </a:spcBef>
        <a:spcAft>
          <a:spcPct val="0"/>
        </a:spcAft>
        <a:buSzPct val="100000"/>
        <a:buFont typeface="Times" charset="0"/>
        <a:buChar char="»"/>
        <a:defRPr sz="2000">
          <a:solidFill>
            <a:schemeClr val="tx1"/>
          </a:solidFill>
          <a:latin typeface="+mn-lt"/>
          <a:ea typeface="+mn-ea"/>
          <a:cs typeface="+mn-cs"/>
          <a:sym typeface="Times" charset="0"/>
        </a:defRPr>
      </a:lvl8pPr>
      <a:lvl9pPr marL="3874890" indent="-228588" algn="l" rtl="0" fontAlgn="base">
        <a:spcBef>
          <a:spcPts val="500"/>
        </a:spcBef>
        <a:spcAft>
          <a:spcPct val="0"/>
        </a:spcAft>
        <a:buSzPct val="100000"/>
        <a:buFont typeface="Times" charset="0"/>
        <a:buChar char="»"/>
        <a:defRPr sz="2000">
          <a:solidFill>
            <a:schemeClr val="tx1"/>
          </a:solidFill>
          <a:latin typeface="+mn-lt"/>
          <a:ea typeface="+mn-ea"/>
          <a:cs typeface="+mn-cs"/>
          <a:sym typeface="Times" charset="0"/>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7" name="Rectangle 1"/>
          <p:cNvSpPr>
            <a:spLocks noGrp="1" noChangeArrowheads="1"/>
          </p:cNvSpPr>
          <p:nvPr>
            <p:ph type="title"/>
          </p:nvPr>
        </p:nvSpPr>
        <p:spPr bwMode="auto">
          <a:xfrm>
            <a:off x="685800" y="381000"/>
            <a:ext cx="7772400" cy="16002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50798" tIns="50798" rIns="91435" bIns="50798" numCol="1" anchor="ctr" anchorCtr="0" compatLnSpc="1">
            <a:prstTxWarp prst="textNoShape">
              <a:avLst/>
            </a:prstTxWarp>
          </a:bodyPr>
          <a:lstStyle/>
          <a:p>
            <a:pPr lvl="0"/>
            <a:r>
              <a:rPr lang="en-US">
                <a:sym typeface="Times" charset="0"/>
              </a:rPr>
              <a:t>Click to edit Master title style</a:t>
            </a:r>
          </a:p>
        </p:txBody>
      </p:sp>
      <p:sp>
        <p:nvSpPr>
          <p:cNvPr id="4098" name="Rectangle 2"/>
          <p:cNvSpPr>
            <a:spLocks noGrp="1" noChangeArrowheads="1"/>
          </p:cNvSpPr>
          <p:nvPr>
            <p:ph type="body" idx="1"/>
          </p:nvPr>
        </p:nvSpPr>
        <p:spPr bwMode="auto">
          <a:xfrm>
            <a:off x="685800" y="1981200"/>
            <a:ext cx="7772400" cy="48768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50798" tIns="50798" rIns="91435" bIns="50798" numCol="1" anchor="t" anchorCtr="0" compatLnSpc="1">
            <a:prstTxWarp prst="textNoShape">
              <a:avLst/>
            </a:prstTxWarp>
          </a:bodyPr>
          <a:lstStyle/>
          <a:p>
            <a:pPr lvl="0"/>
            <a:r>
              <a:rPr lang="en-US">
                <a:sym typeface="Times" charset="0"/>
              </a:rPr>
              <a:t>Click to edit Master text styles</a:t>
            </a:r>
          </a:p>
          <a:p>
            <a:pPr lvl="1"/>
            <a:r>
              <a:rPr lang="en-US">
                <a:sym typeface="Times" charset="0"/>
              </a:rPr>
              <a:t>Second level</a:t>
            </a:r>
          </a:p>
          <a:p>
            <a:pPr lvl="2"/>
            <a:r>
              <a:rPr lang="en-US">
                <a:sym typeface="Times" charset="0"/>
              </a:rPr>
              <a:t>Third level</a:t>
            </a:r>
          </a:p>
          <a:p>
            <a:pPr lvl="3"/>
            <a:r>
              <a:rPr lang="en-US">
                <a:sym typeface="Times" charset="0"/>
              </a:rPr>
              <a:t>Fourth level</a:t>
            </a:r>
          </a:p>
          <a:p>
            <a:pPr lvl="4"/>
            <a:r>
              <a:rPr lang="en-US">
                <a:sym typeface="Times" charset="0"/>
              </a:rPr>
              <a:t>Fifth level</a:t>
            </a:r>
          </a:p>
        </p:txBody>
      </p:sp>
    </p:spTree>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ransition/>
  <p:txStyles>
    <p:titleStyle>
      <a:lvl1pPr marL="38100" indent="-38100" algn="ctr" rtl="0" eaLnBrk="0" fontAlgn="base" hangingPunct="0">
        <a:spcBef>
          <a:spcPct val="0"/>
        </a:spcBef>
        <a:spcAft>
          <a:spcPct val="0"/>
        </a:spcAft>
        <a:defRPr sz="4400">
          <a:solidFill>
            <a:schemeClr val="tx1"/>
          </a:solidFill>
          <a:latin typeface="+mj-lt"/>
          <a:ea typeface="+mj-ea"/>
          <a:cs typeface="+mj-cs"/>
          <a:sym typeface="Times" charset="0"/>
        </a:defRPr>
      </a:lvl1pPr>
      <a:lvl2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2pPr>
      <a:lvl3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3pPr>
      <a:lvl4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4pPr>
      <a:lvl5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5pPr>
      <a:lvl6pPr marL="496862"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6pPr>
      <a:lvl7pPr marL="954039"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7pPr>
      <a:lvl8pPr marL="1411216"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8pPr>
      <a:lvl9pPr marL="1868393"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9pPr>
    </p:titleStyle>
    <p:bodyStyle>
      <a:lvl1pPr marL="381000" indent="-341313" algn="l" rtl="0" eaLnBrk="0" fontAlgn="base" hangingPunct="0">
        <a:spcBef>
          <a:spcPts val="800"/>
        </a:spcBef>
        <a:spcAft>
          <a:spcPct val="0"/>
        </a:spcAft>
        <a:buClr>
          <a:srgbClr val="000000"/>
        </a:buClr>
        <a:buSzPct val="100000"/>
        <a:buFont typeface="Times" charset="0"/>
        <a:buChar char="•"/>
        <a:defRPr sz="3200">
          <a:solidFill>
            <a:schemeClr val="tx1"/>
          </a:solidFill>
          <a:latin typeface="+mn-lt"/>
          <a:ea typeface="+mn-ea"/>
          <a:cs typeface="+mn-cs"/>
          <a:sym typeface="Times" charset="0"/>
        </a:defRPr>
      </a:lvl1pPr>
      <a:lvl2pPr marL="679450" indent="-284163" algn="l" rtl="0" eaLnBrk="0" fontAlgn="base" hangingPunct="0">
        <a:spcBef>
          <a:spcPts val="700"/>
        </a:spcBef>
        <a:spcAft>
          <a:spcPct val="0"/>
        </a:spcAft>
        <a:buClr>
          <a:srgbClr val="000000"/>
        </a:buClr>
        <a:buSzPct val="100000"/>
        <a:buFont typeface="Times" charset="0"/>
        <a:buChar char="–"/>
        <a:defRPr sz="2800">
          <a:solidFill>
            <a:schemeClr val="tx1"/>
          </a:solidFill>
          <a:latin typeface="+mn-lt"/>
          <a:ea typeface="+mn-ea"/>
          <a:cs typeface="+mn-cs"/>
          <a:sym typeface="Times" charset="0"/>
        </a:defRPr>
      </a:lvl2pPr>
      <a:lvl3pPr marL="1079500" indent="-227013" algn="l" rtl="0" eaLnBrk="0" fontAlgn="base" hangingPunct="0">
        <a:spcBef>
          <a:spcPts val="600"/>
        </a:spcBef>
        <a:spcAft>
          <a:spcPct val="0"/>
        </a:spcAft>
        <a:buClr>
          <a:srgbClr val="000000"/>
        </a:buClr>
        <a:buSzPct val="100000"/>
        <a:buFont typeface="Times" charset="0"/>
        <a:buChar char="•"/>
        <a:defRPr sz="2400">
          <a:solidFill>
            <a:schemeClr val="tx1"/>
          </a:solidFill>
          <a:latin typeface="+mn-lt"/>
          <a:ea typeface="+mn-ea"/>
          <a:cs typeface="+mn-cs"/>
          <a:sym typeface="Times" charset="0"/>
        </a:defRPr>
      </a:lvl3pPr>
      <a:lvl4pPr marL="1536700" indent="-227013" algn="l" rtl="0" eaLnBrk="0" fontAlgn="base" hangingPunct="0">
        <a:spcBef>
          <a:spcPts val="500"/>
        </a:spcBef>
        <a:spcAft>
          <a:spcPct val="0"/>
        </a:spcAft>
        <a:buClr>
          <a:srgbClr val="000000"/>
        </a:buClr>
        <a:buSzPct val="100000"/>
        <a:buFont typeface="Times" charset="0"/>
        <a:buChar char="–"/>
        <a:defRPr sz="2000">
          <a:solidFill>
            <a:schemeClr val="tx1"/>
          </a:solidFill>
          <a:latin typeface="+mn-lt"/>
          <a:ea typeface="+mn-ea"/>
          <a:cs typeface="+mn-cs"/>
          <a:sym typeface="Times" charset="0"/>
        </a:defRPr>
      </a:lvl4pPr>
      <a:lvl5pPr marL="1993900" indent="-227013" algn="l" rtl="0" eaLnBrk="0" fontAlgn="base" hangingPunct="0">
        <a:spcBef>
          <a:spcPts val="500"/>
        </a:spcBef>
        <a:spcAft>
          <a:spcPct val="0"/>
        </a:spcAft>
        <a:buClr>
          <a:srgbClr val="000000"/>
        </a:buClr>
        <a:buSzPct val="100000"/>
        <a:buFont typeface="Times" charset="0"/>
        <a:buChar char="»"/>
        <a:defRPr sz="2000">
          <a:solidFill>
            <a:schemeClr val="tx1"/>
          </a:solidFill>
          <a:latin typeface="+mn-lt"/>
          <a:ea typeface="+mn-ea"/>
          <a:cs typeface="+mn-cs"/>
          <a:sym typeface="Times" charset="0"/>
        </a:defRPr>
      </a:lvl5pPr>
      <a:lvl6pPr marL="2452563" indent="-228588" algn="l" rtl="0" fontAlgn="base">
        <a:spcBef>
          <a:spcPts val="500"/>
        </a:spcBef>
        <a:spcAft>
          <a:spcPct val="0"/>
        </a:spcAft>
        <a:buClr>
          <a:srgbClr val="000000"/>
        </a:buClr>
        <a:buSzPct val="100000"/>
        <a:buFont typeface="Times" charset="0"/>
        <a:buChar char="»"/>
        <a:defRPr sz="2000">
          <a:solidFill>
            <a:schemeClr val="tx1"/>
          </a:solidFill>
          <a:latin typeface="+mn-lt"/>
          <a:ea typeface="+mn-ea"/>
          <a:cs typeface="+mn-cs"/>
          <a:sym typeface="Times" charset="0"/>
        </a:defRPr>
      </a:lvl6pPr>
      <a:lvl7pPr marL="2909739" indent="-228588" algn="l" rtl="0" fontAlgn="base">
        <a:spcBef>
          <a:spcPts val="500"/>
        </a:spcBef>
        <a:spcAft>
          <a:spcPct val="0"/>
        </a:spcAft>
        <a:buClr>
          <a:srgbClr val="000000"/>
        </a:buClr>
        <a:buSzPct val="100000"/>
        <a:buFont typeface="Times" charset="0"/>
        <a:buChar char="»"/>
        <a:defRPr sz="2000">
          <a:solidFill>
            <a:schemeClr val="tx1"/>
          </a:solidFill>
          <a:latin typeface="+mn-lt"/>
          <a:ea typeface="+mn-ea"/>
          <a:cs typeface="+mn-cs"/>
          <a:sym typeface="Times" charset="0"/>
        </a:defRPr>
      </a:lvl7pPr>
      <a:lvl8pPr marL="3366916" indent="-228588" algn="l" rtl="0" fontAlgn="base">
        <a:spcBef>
          <a:spcPts val="500"/>
        </a:spcBef>
        <a:spcAft>
          <a:spcPct val="0"/>
        </a:spcAft>
        <a:buClr>
          <a:srgbClr val="000000"/>
        </a:buClr>
        <a:buSzPct val="100000"/>
        <a:buFont typeface="Times" charset="0"/>
        <a:buChar char="»"/>
        <a:defRPr sz="2000">
          <a:solidFill>
            <a:schemeClr val="tx1"/>
          </a:solidFill>
          <a:latin typeface="+mn-lt"/>
          <a:ea typeface="+mn-ea"/>
          <a:cs typeface="+mn-cs"/>
          <a:sym typeface="Times" charset="0"/>
        </a:defRPr>
      </a:lvl8pPr>
      <a:lvl9pPr marL="3824092" indent="-228588" algn="l" rtl="0" fontAlgn="base">
        <a:spcBef>
          <a:spcPts val="500"/>
        </a:spcBef>
        <a:spcAft>
          <a:spcPct val="0"/>
        </a:spcAft>
        <a:buClr>
          <a:srgbClr val="000000"/>
        </a:buClr>
        <a:buSzPct val="100000"/>
        <a:buFont typeface="Times" charset="0"/>
        <a:buChar char="»"/>
        <a:defRPr sz="2000">
          <a:solidFill>
            <a:schemeClr val="tx1"/>
          </a:solidFill>
          <a:latin typeface="+mn-lt"/>
          <a:ea typeface="+mn-ea"/>
          <a:cs typeface="+mn-cs"/>
          <a:sym typeface="Times" charset="0"/>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1" name="Rectangle 1"/>
          <p:cNvSpPr>
            <a:spLocks noGrp="1" noChangeArrowheads="1"/>
          </p:cNvSpPr>
          <p:nvPr>
            <p:ph type="title"/>
          </p:nvPr>
        </p:nvSpPr>
        <p:spPr bwMode="auto">
          <a:xfrm>
            <a:off x="685800" y="381000"/>
            <a:ext cx="7772400" cy="16002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50798" tIns="50798" rIns="91435" bIns="50798" numCol="1" anchor="ctr" anchorCtr="0" compatLnSpc="1">
            <a:prstTxWarp prst="textNoShape">
              <a:avLst/>
            </a:prstTxWarp>
          </a:bodyPr>
          <a:lstStyle/>
          <a:p>
            <a:pPr lvl="0"/>
            <a:r>
              <a:rPr lang="en-US">
                <a:sym typeface="Times" charset="0"/>
              </a:rPr>
              <a:t>Click to edit Master title style</a:t>
            </a:r>
          </a:p>
        </p:txBody>
      </p:sp>
      <p:sp>
        <p:nvSpPr>
          <p:cNvPr id="5122" name="Rectangle 2"/>
          <p:cNvSpPr>
            <a:spLocks noGrp="1" noChangeArrowheads="1"/>
          </p:cNvSpPr>
          <p:nvPr>
            <p:ph type="body" idx="1"/>
          </p:nvPr>
        </p:nvSpPr>
        <p:spPr bwMode="auto">
          <a:xfrm>
            <a:off x="685800" y="1981200"/>
            <a:ext cx="7772400" cy="48768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50798" tIns="50798" rIns="91435" bIns="50798" numCol="1" anchor="t" anchorCtr="0" compatLnSpc="1">
            <a:prstTxWarp prst="textNoShape">
              <a:avLst/>
            </a:prstTxWarp>
          </a:bodyPr>
          <a:lstStyle/>
          <a:p>
            <a:pPr lvl="0"/>
            <a:r>
              <a:rPr lang="en-US">
                <a:sym typeface="Times" charset="0"/>
              </a:rPr>
              <a:t>Click to edit Master text styles</a:t>
            </a:r>
          </a:p>
          <a:p>
            <a:pPr lvl="1"/>
            <a:r>
              <a:rPr lang="en-US">
                <a:sym typeface="Times" charset="0"/>
              </a:rPr>
              <a:t>Second level</a:t>
            </a:r>
          </a:p>
          <a:p>
            <a:pPr lvl="2"/>
            <a:r>
              <a:rPr lang="en-US">
                <a:sym typeface="Times" charset="0"/>
              </a:rPr>
              <a:t>Third level</a:t>
            </a:r>
          </a:p>
          <a:p>
            <a:pPr lvl="3"/>
            <a:r>
              <a:rPr lang="en-US">
                <a:sym typeface="Times" charset="0"/>
              </a:rPr>
              <a:t>Fourth level</a:t>
            </a:r>
          </a:p>
          <a:p>
            <a:pPr lvl="4"/>
            <a:r>
              <a:rPr lang="en-US">
                <a:sym typeface="Times" charset="0"/>
              </a:rPr>
              <a:t>Fifth level</a:t>
            </a:r>
          </a:p>
        </p:txBody>
      </p:sp>
      <p:sp>
        <p:nvSpPr>
          <p:cNvPr id="5123" name="Text Box 3"/>
          <p:cNvSpPr txBox="1">
            <a:spLocks noGrp="1" noChangeArrowheads="1"/>
          </p:cNvSpPr>
          <p:nvPr>
            <p:ph type="sldNum" sz="quarter" idx="4"/>
          </p:nvPr>
        </p:nvSpPr>
        <p:spPr bwMode="auto">
          <a:xfrm>
            <a:off x="7359650" y="6248400"/>
            <a:ext cx="292100" cy="3429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none" lIns="91435" tIns="45718" rIns="91435" bIns="45718" numCol="1" anchor="t" anchorCtr="0" compatLnSpc="1">
            <a:prstTxWarp prst="textNoShape">
              <a:avLst/>
            </a:prstTxWarp>
          </a:bodyPr>
          <a:lstStyle>
            <a:lvl1pPr algn="ctr">
              <a:defRPr sz="1400">
                <a:solidFill>
                  <a:schemeClr val="tx1"/>
                </a:solidFill>
                <a:latin typeface="Times" charset="0"/>
                <a:ea typeface="ＭＳ Ｐゴシック" charset="-128"/>
                <a:sym typeface="Times" charset="0"/>
              </a:defRPr>
            </a:lvl1pPr>
          </a:lstStyle>
          <a:p>
            <a:fld id="{BCFEDAE7-553E-5645-883A-DF10A1B73EEB}" type="slidenum">
              <a:rPr lang="en-US" altLang="x-none"/>
              <a:pPr/>
              <a:t>‹#›</a:t>
            </a:fld>
            <a:endParaRPr lang="en-US" altLang="x-none"/>
          </a:p>
        </p:txBody>
      </p:sp>
    </p:spTree>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p:transition/>
  <p:hf hdr="0" ftr="0" dt="0"/>
  <p:txStyles>
    <p:titleStyle>
      <a:lvl1pPr marL="38100" indent="-38100" algn="ctr" rtl="0" eaLnBrk="0" fontAlgn="base" hangingPunct="0">
        <a:spcBef>
          <a:spcPct val="0"/>
        </a:spcBef>
        <a:spcAft>
          <a:spcPct val="0"/>
        </a:spcAft>
        <a:defRPr sz="4400">
          <a:solidFill>
            <a:schemeClr val="tx1"/>
          </a:solidFill>
          <a:latin typeface="+mj-lt"/>
          <a:ea typeface="+mj-ea"/>
          <a:cs typeface="+mj-cs"/>
          <a:sym typeface="Times" charset="0"/>
        </a:defRPr>
      </a:lvl1pPr>
      <a:lvl2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2pPr>
      <a:lvl3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3pPr>
      <a:lvl4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4pPr>
      <a:lvl5pPr marL="38100" indent="-38100" algn="ctr" rtl="0" eaLnBrk="0" fontAlgn="base" hangingPunct="0">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5pPr>
      <a:lvl6pPr marL="496862"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6pPr>
      <a:lvl7pPr marL="954039"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7pPr>
      <a:lvl8pPr marL="1411216"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8pPr>
      <a:lvl9pPr marL="1868393" algn="ctr" rtl="0" fontAlgn="base">
        <a:spcBef>
          <a:spcPct val="0"/>
        </a:spcBef>
        <a:spcAft>
          <a:spcPct val="0"/>
        </a:spcAft>
        <a:defRPr sz="4400">
          <a:solidFill>
            <a:schemeClr val="tx1"/>
          </a:solidFill>
          <a:latin typeface="Times" charset="0"/>
          <a:ea typeface="ヒラギノ明朝 ProN W3" charset="0"/>
          <a:cs typeface="ヒラギノ明朝 ProN W3" charset="0"/>
          <a:sym typeface="Times" charset="0"/>
        </a:defRPr>
      </a:lvl9pPr>
    </p:titleStyle>
    <p:bodyStyle>
      <a:lvl1pPr marL="381000" indent="-341313" algn="l" rtl="0" eaLnBrk="0" fontAlgn="base" hangingPunct="0">
        <a:spcBef>
          <a:spcPts val="800"/>
        </a:spcBef>
        <a:spcAft>
          <a:spcPct val="0"/>
        </a:spcAft>
        <a:buSzPct val="100000"/>
        <a:buFont typeface="Times" charset="0"/>
        <a:buChar char="•"/>
        <a:defRPr sz="3200">
          <a:solidFill>
            <a:schemeClr val="tx1"/>
          </a:solidFill>
          <a:latin typeface="+mn-lt"/>
          <a:ea typeface="+mn-ea"/>
          <a:cs typeface="+mn-cs"/>
          <a:sym typeface="Times" charset="0"/>
        </a:defRPr>
      </a:lvl1pPr>
      <a:lvl2pPr marL="730250" indent="-284163" algn="l" rtl="0" eaLnBrk="0" fontAlgn="base" hangingPunct="0">
        <a:spcBef>
          <a:spcPts val="700"/>
        </a:spcBef>
        <a:spcAft>
          <a:spcPct val="0"/>
        </a:spcAft>
        <a:buSzPct val="100000"/>
        <a:buFont typeface="Times" charset="0"/>
        <a:buChar char="–"/>
        <a:defRPr sz="2800">
          <a:solidFill>
            <a:schemeClr val="tx1"/>
          </a:solidFill>
          <a:latin typeface="+mn-lt"/>
          <a:ea typeface="+mn-ea"/>
          <a:cs typeface="+mn-cs"/>
          <a:sym typeface="Times" charset="0"/>
        </a:defRPr>
      </a:lvl2pPr>
      <a:lvl3pPr marL="1130300" indent="-227013" algn="l" rtl="0" eaLnBrk="0" fontAlgn="base" hangingPunct="0">
        <a:spcBef>
          <a:spcPts val="600"/>
        </a:spcBef>
        <a:spcAft>
          <a:spcPct val="0"/>
        </a:spcAft>
        <a:buSzPct val="100000"/>
        <a:buFont typeface="Times" charset="0"/>
        <a:buChar char="•"/>
        <a:defRPr sz="2400">
          <a:solidFill>
            <a:schemeClr val="tx1"/>
          </a:solidFill>
          <a:latin typeface="+mn-lt"/>
          <a:ea typeface="+mn-ea"/>
          <a:cs typeface="+mn-cs"/>
          <a:sym typeface="Times" charset="0"/>
        </a:defRPr>
      </a:lvl3pPr>
      <a:lvl4pPr marL="1587500" indent="-227013" algn="l" rtl="0" eaLnBrk="0" fontAlgn="base" hangingPunct="0">
        <a:spcBef>
          <a:spcPts val="500"/>
        </a:spcBef>
        <a:spcAft>
          <a:spcPct val="0"/>
        </a:spcAft>
        <a:buSzPct val="100000"/>
        <a:buFont typeface="Times" charset="0"/>
        <a:buChar char="–"/>
        <a:defRPr sz="2000">
          <a:solidFill>
            <a:schemeClr val="tx1"/>
          </a:solidFill>
          <a:latin typeface="+mn-lt"/>
          <a:ea typeface="+mn-ea"/>
          <a:cs typeface="+mn-cs"/>
          <a:sym typeface="Times" charset="0"/>
        </a:defRPr>
      </a:lvl4pPr>
      <a:lvl5pPr marL="2044700" indent="-227013" algn="l" rtl="0" eaLnBrk="0" fontAlgn="base" hangingPunct="0">
        <a:spcBef>
          <a:spcPts val="500"/>
        </a:spcBef>
        <a:spcAft>
          <a:spcPct val="0"/>
        </a:spcAft>
        <a:buSzPct val="100000"/>
        <a:buFont typeface="Times" charset="0"/>
        <a:buChar char="»"/>
        <a:defRPr sz="2000">
          <a:solidFill>
            <a:schemeClr val="tx1"/>
          </a:solidFill>
          <a:latin typeface="+mn-lt"/>
          <a:ea typeface="+mn-ea"/>
          <a:cs typeface="+mn-cs"/>
          <a:sym typeface="Times" charset="0"/>
        </a:defRPr>
      </a:lvl5pPr>
      <a:lvl6pPr marL="2503360" indent="-228588" algn="l" rtl="0" fontAlgn="base">
        <a:spcBef>
          <a:spcPts val="500"/>
        </a:spcBef>
        <a:spcAft>
          <a:spcPct val="0"/>
        </a:spcAft>
        <a:buSzPct val="100000"/>
        <a:buFont typeface="Times" charset="0"/>
        <a:buChar char="»"/>
        <a:defRPr sz="2000">
          <a:solidFill>
            <a:schemeClr val="tx1"/>
          </a:solidFill>
          <a:latin typeface="+mn-lt"/>
          <a:ea typeface="+mn-ea"/>
          <a:cs typeface="+mn-cs"/>
          <a:sym typeface="Times" charset="0"/>
        </a:defRPr>
      </a:lvl6pPr>
      <a:lvl7pPr marL="2960536" indent="-228588" algn="l" rtl="0" fontAlgn="base">
        <a:spcBef>
          <a:spcPts val="500"/>
        </a:spcBef>
        <a:spcAft>
          <a:spcPct val="0"/>
        </a:spcAft>
        <a:buSzPct val="100000"/>
        <a:buFont typeface="Times" charset="0"/>
        <a:buChar char="»"/>
        <a:defRPr sz="2000">
          <a:solidFill>
            <a:schemeClr val="tx1"/>
          </a:solidFill>
          <a:latin typeface="+mn-lt"/>
          <a:ea typeface="+mn-ea"/>
          <a:cs typeface="+mn-cs"/>
          <a:sym typeface="Times" charset="0"/>
        </a:defRPr>
      </a:lvl7pPr>
      <a:lvl8pPr marL="3417713" indent="-228588" algn="l" rtl="0" fontAlgn="base">
        <a:spcBef>
          <a:spcPts val="500"/>
        </a:spcBef>
        <a:spcAft>
          <a:spcPct val="0"/>
        </a:spcAft>
        <a:buSzPct val="100000"/>
        <a:buFont typeface="Times" charset="0"/>
        <a:buChar char="»"/>
        <a:defRPr sz="2000">
          <a:solidFill>
            <a:schemeClr val="tx1"/>
          </a:solidFill>
          <a:latin typeface="+mn-lt"/>
          <a:ea typeface="+mn-ea"/>
          <a:cs typeface="+mn-cs"/>
          <a:sym typeface="Times" charset="0"/>
        </a:defRPr>
      </a:lvl8pPr>
      <a:lvl9pPr marL="3874890" indent="-228588" algn="l" rtl="0" fontAlgn="base">
        <a:spcBef>
          <a:spcPts val="500"/>
        </a:spcBef>
        <a:spcAft>
          <a:spcPct val="0"/>
        </a:spcAft>
        <a:buSzPct val="100000"/>
        <a:buFont typeface="Times" charset="0"/>
        <a:buChar char="»"/>
        <a:defRPr sz="2000">
          <a:solidFill>
            <a:schemeClr val="tx1"/>
          </a:solidFill>
          <a:latin typeface="+mn-lt"/>
          <a:ea typeface="+mn-ea"/>
          <a:cs typeface="+mn-cs"/>
          <a:sym typeface="Times" charset="0"/>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5" Type="http://schemas.openxmlformats.org/officeDocument/2006/relationships/image" Target="../media/image4.jpeg"/><Relationship Id="rId6" Type="http://schemas.openxmlformats.org/officeDocument/2006/relationships/image" Target="../media/image5.png"/><Relationship Id="rId7" Type="http://schemas.openxmlformats.org/officeDocument/2006/relationships/image" Target="../media/image6.png"/><Relationship Id="rId8" Type="http://schemas.openxmlformats.org/officeDocument/2006/relationships/image" Target="../media/image7.png"/><Relationship Id="rId9" Type="http://schemas.openxmlformats.org/officeDocument/2006/relationships/image" Target="../media/image8.png"/><Relationship Id="rId10" Type="http://schemas.openxmlformats.org/officeDocument/2006/relationships/image" Target="../media/image9.tiff"/><Relationship Id="rId1" Type="http://schemas.openxmlformats.org/officeDocument/2006/relationships/slideLayout" Target="../slideLayouts/slideLayout2.xml"/><Relationship Id="rId2"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3" Type="http://schemas.openxmlformats.org/officeDocument/2006/relationships/image" Target="../media/image37.jpeg"/><Relationship Id="rId4" Type="http://schemas.openxmlformats.org/officeDocument/2006/relationships/image" Target="../media/image38.png"/><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12.xml.rels><?xml version="1.0" encoding="UTF-8" standalone="yes"?>
<Relationships xmlns="http://schemas.openxmlformats.org/package/2006/relationships"><Relationship Id="rId3" Type="http://schemas.openxmlformats.org/officeDocument/2006/relationships/image" Target="../media/image37.jpeg"/><Relationship Id="rId4" Type="http://schemas.openxmlformats.org/officeDocument/2006/relationships/image" Target="../media/image38.png"/><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13.xml.rels><?xml version="1.0" encoding="UTF-8" standalone="yes"?>
<Relationships xmlns="http://schemas.openxmlformats.org/package/2006/relationships"><Relationship Id="rId3" Type="http://schemas.openxmlformats.org/officeDocument/2006/relationships/image" Target="../media/image37.jpeg"/><Relationship Id="rId4" Type="http://schemas.openxmlformats.org/officeDocument/2006/relationships/image" Target="../media/image38.png"/><Relationship Id="rId5" Type="http://schemas.openxmlformats.org/officeDocument/2006/relationships/image" Target="../media/image39.png"/><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14.xml.rels><?xml version="1.0" encoding="UTF-8" standalone="yes"?>
<Relationships xmlns="http://schemas.openxmlformats.org/package/2006/relationships"><Relationship Id="rId3" Type="http://schemas.openxmlformats.org/officeDocument/2006/relationships/image" Target="../media/image37.jpeg"/><Relationship Id="rId4" Type="http://schemas.openxmlformats.org/officeDocument/2006/relationships/image" Target="../media/image38.png"/><Relationship Id="rId5" Type="http://schemas.openxmlformats.org/officeDocument/2006/relationships/image" Target="../media/image39.png"/><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40.png"/><Relationship Id="rId5" Type="http://schemas.openxmlformats.org/officeDocument/2006/relationships/image" Target="../media/image41.png"/><Relationship Id="rId6" Type="http://schemas.openxmlformats.org/officeDocument/2006/relationships/image" Target="../media/image37.jpeg"/><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16.xml.rels><?xml version="1.0" encoding="UTF-8" standalone="yes"?>
<Relationships xmlns="http://schemas.openxmlformats.org/package/2006/relationships"><Relationship Id="rId3" Type="http://schemas.openxmlformats.org/officeDocument/2006/relationships/image" Target="../media/image42.jpeg"/><Relationship Id="rId4" Type="http://schemas.openxmlformats.org/officeDocument/2006/relationships/image" Target="../media/image43.jpeg"/><Relationship Id="rId1" Type="http://schemas.openxmlformats.org/officeDocument/2006/relationships/slideLayout" Target="../slideLayouts/slideLayout2.xml"/><Relationship Id="rId2" Type="http://schemas.openxmlformats.org/officeDocument/2006/relationships/notesSlide" Target="../notesSlides/notesSlide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5.jpe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jpeg"/><Relationship Id="rId5" Type="http://schemas.openxmlformats.org/officeDocument/2006/relationships/image" Target="../media/image13.jpeg"/><Relationship Id="rId6" Type="http://schemas.openxmlformats.org/officeDocument/2006/relationships/image" Target="../media/image14.jpeg"/><Relationship Id="rId7" Type="http://schemas.openxmlformats.org/officeDocument/2006/relationships/image" Target="../media/image15.jpeg"/><Relationship Id="rId8" Type="http://schemas.openxmlformats.org/officeDocument/2006/relationships/image" Target="../media/image16.jpeg"/><Relationship Id="rId9" Type="http://schemas.openxmlformats.org/officeDocument/2006/relationships/image" Target="../media/image17.jpeg"/><Relationship Id="rId10" Type="http://schemas.openxmlformats.org/officeDocument/2006/relationships/image" Target="../media/image18.png"/><Relationship Id="rId11" Type="http://schemas.openxmlformats.org/officeDocument/2006/relationships/image" Target="../media/image19.png"/><Relationship Id="rId1" Type="http://schemas.openxmlformats.org/officeDocument/2006/relationships/slideLayout" Target="../slideLayouts/slideLayout2.xml"/><Relationship Id="rId2" Type="http://schemas.openxmlformats.org/officeDocument/2006/relationships/image" Target="../media/image10.png"/></Relationships>
</file>

<file path=ppt/slides/_rels/slide20.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image" Target="../media/image45.jpeg"/><Relationship Id="rId5" Type="http://schemas.openxmlformats.org/officeDocument/2006/relationships/image" Target="../media/image36.jpeg"/><Relationship Id="rId6" Type="http://schemas.openxmlformats.org/officeDocument/2006/relationships/image" Target="../media/image46.jpeg"/><Relationship Id="rId1" Type="http://schemas.openxmlformats.org/officeDocument/2006/relationships/slideLayout" Target="../slideLayouts/slideLayout2.xml"/><Relationship Id="rId2" Type="http://schemas.openxmlformats.org/officeDocument/2006/relationships/image" Target="../media/image35.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47.jpeg"/><Relationship Id="rId4" Type="http://schemas.openxmlformats.org/officeDocument/2006/relationships/image" Target="../media/image48.jpeg"/><Relationship Id="rId5" Type="http://schemas.openxmlformats.org/officeDocument/2006/relationships/image" Target="../media/image49.jpeg"/><Relationship Id="rId6" Type="http://schemas.openxmlformats.org/officeDocument/2006/relationships/image" Target="../media/image50.jpeg"/><Relationship Id="rId7" Type="http://schemas.openxmlformats.org/officeDocument/2006/relationships/image" Target="../media/image51.jpeg"/><Relationship Id="rId8" Type="http://schemas.openxmlformats.org/officeDocument/2006/relationships/image" Target="../media/image52.jpeg"/><Relationship Id="rId9" Type="http://schemas.openxmlformats.org/officeDocument/2006/relationships/image" Target="../media/image53.png"/><Relationship Id="rId1" Type="http://schemas.openxmlformats.org/officeDocument/2006/relationships/slideLayout" Target="../slideLayouts/slideLayout6.xml"/><Relationship Id="rId2" Type="http://schemas.openxmlformats.org/officeDocument/2006/relationships/notesSlide" Target="../notesSlides/notesSlide9.xml"/></Relationships>
</file>

<file path=ppt/slides/_rels/slide23.xml.rels><?xml version="1.0" encoding="UTF-8" standalone="yes"?>
<Relationships xmlns="http://schemas.openxmlformats.org/package/2006/relationships"><Relationship Id="rId3" Type="http://schemas.openxmlformats.org/officeDocument/2006/relationships/image" Target="../media/image54.jpeg"/><Relationship Id="rId4" Type="http://schemas.openxmlformats.org/officeDocument/2006/relationships/image" Target="../media/image55.jpeg"/><Relationship Id="rId5" Type="http://schemas.openxmlformats.org/officeDocument/2006/relationships/image" Target="../media/image56.jpeg"/><Relationship Id="rId6" Type="http://schemas.openxmlformats.org/officeDocument/2006/relationships/image" Target="../media/image57.jpeg"/><Relationship Id="rId7" Type="http://schemas.openxmlformats.org/officeDocument/2006/relationships/image" Target="../media/image50.jpeg"/><Relationship Id="rId8" Type="http://schemas.openxmlformats.org/officeDocument/2006/relationships/image" Target="../media/image52.jpeg"/><Relationship Id="rId9" Type="http://schemas.openxmlformats.org/officeDocument/2006/relationships/image" Target="../media/image58.jpeg"/><Relationship Id="rId1" Type="http://schemas.openxmlformats.org/officeDocument/2006/relationships/slideLayout" Target="../slideLayouts/slideLayout6.xml"/><Relationship Id="rId2" Type="http://schemas.openxmlformats.org/officeDocument/2006/relationships/notesSlide" Target="../notesSlides/notesSlide10.xml"/></Relationships>
</file>

<file path=ppt/slides/_rels/slide24.xml.rels><?xml version="1.0" encoding="UTF-8" standalone="yes"?>
<Relationships xmlns="http://schemas.openxmlformats.org/package/2006/relationships"><Relationship Id="rId3" Type="http://schemas.openxmlformats.org/officeDocument/2006/relationships/image" Target="../media/image54.jpeg"/><Relationship Id="rId4" Type="http://schemas.openxmlformats.org/officeDocument/2006/relationships/image" Target="../media/image55.jpeg"/><Relationship Id="rId5" Type="http://schemas.openxmlformats.org/officeDocument/2006/relationships/image" Target="../media/image56.jpeg"/><Relationship Id="rId6" Type="http://schemas.openxmlformats.org/officeDocument/2006/relationships/image" Target="../media/image57.jpeg"/><Relationship Id="rId7" Type="http://schemas.openxmlformats.org/officeDocument/2006/relationships/image" Target="../media/image50.jpeg"/><Relationship Id="rId8" Type="http://schemas.openxmlformats.org/officeDocument/2006/relationships/image" Target="../media/image52.jpeg"/><Relationship Id="rId9" Type="http://schemas.openxmlformats.org/officeDocument/2006/relationships/image" Target="../media/image58.jpeg"/><Relationship Id="rId1" Type="http://schemas.openxmlformats.org/officeDocument/2006/relationships/slideLayout" Target="../slideLayouts/slideLayout6.xml"/><Relationship Id="rId2" Type="http://schemas.openxmlformats.org/officeDocument/2006/relationships/notesSlide" Target="../notesSlides/notesSlide11.xml"/></Relationships>
</file>

<file path=ppt/slides/_rels/slide25.xml.rels><?xml version="1.0" encoding="UTF-8" standalone="yes"?>
<Relationships xmlns="http://schemas.openxmlformats.org/package/2006/relationships"><Relationship Id="rId3" Type="http://schemas.openxmlformats.org/officeDocument/2006/relationships/image" Target="../media/image54.jpeg"/><Relationship Id="rId4" Type="http://schemas.openxmlformats.org/officeDocument/2006/relationships/image" Target="../media/image55.jpeg"/><Relationship Id="rId5" Type="http://schemas.openxmlformats.org/officeDocument/2006/relationships/image" Target="../media/image56.jpeg"/><Relationship Id="rId6" Type="http://schemas.openxmlformats.org/officeDocument/2006/relationships/image" Target="../media/image57.jpeg"/><Relationship Id="rId7" Type="http://schemas.openxmlformats.org/officeDocument/2006/relationships/image" Target="../media/image50.jpeg"/><Relationship Id="rId8" Type="http://schemas.openxmlformats.org/officeDocument/2006/relationships/image" Target="../media/image52.jpeg"/><Relationship Id="rId9" Type="http://schemas.openxmlformats.org/officeDocument/2006/relationships/image" Target="../media/image58.jpeg"/><Relationship Id="rId1" Type="http://schemas.openxmlformats.org/officeDocument/2006/relationships/slideLayout" Target="../slideLayouts/slideLayout6.xml"/><Relationship Id="rId2" Type="http://schemas.openxmlformats.org/officeDocument/2006/relationships/notesSlide" Target="../notesSlides/notesSlide12.xml"/></Relationships>
</file>

<file path=ppt/slides/_rels/slide26.xml.rels><?xml version="1.0" encoding="UTF-8" standalone="yes"?>
<Relationships xmlns="http://schemas.openxmlformats.org/package/2006/relationships"><Relationship Id="rId3" Type="http://schemas.openxmlformats.org/officeDocument/2006/relationships/image" Target="../media/image59.jpeg"/><Relationship Id="rId4" Type="http://schemas.openxmlformats.org/officeDocument/2006/relationships/image" Target="../media/image60.jpeg"/><Relationship Id="rId1" Type="http://schemas.openxmlformats.org/officeDocument/2006/relationships/slideLayout" Target="../slideLayouts/slideLayout6.xml"/><Relationship Id="rId2" Type="http://schemas.openxmlformats.org/officeDocument/2006/relationships/notesSlide" Target="../notesSlides/notesSlide1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xml"/><Relationship Id="rId3" Type="http://schemas.openxmlformats.org/officeDocument/2006/relationships/image" Target="../media/image61.png"/></Relationships>
</file>

<file path=ppt/slides/_rels/slide28.xml.rels><?xml version="1.0" encoding="UTF-8" standalone="yes"?>
<Relationships xmlns="http://schemas.openxmlformats.org/package/2006/relationships"><Relationship Id="rId3" Type="http://schemas.openxmlformats.org/officeDocument/2006/relationships/image" Target="../media/image62.png"/><Relationship Id="rId4" Type="http://schemas.openxmlformats.org/officeDocument/2006/relationships/image" Target="../media/image63.png"/><Relationship Id="rId5" Type="http://schemas.openxmlformats.org/officeDocument/2006/relationships/image" Target="../media/image64.png"/><Relationship Id="rId6" Type="http://schemas.openxmlformats.org/officeDocument/2006/relationships/image" Target="../media/image65.png"/><Relationship Id="rId7" Type="http://schemas.openxmlformats.org/officeDocument/2006/relationships/image" Target="../media/image66.png"/><Relationship Id="rId8" Type="http://schemas.openxmlformats.org/officeDocument/2006/relationships/image" Target="../media/image67.png"/><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29.xml.rels><?xml version="1.0" encoding="UTF-8" standalone="yes"?>
<Relationships xmlns="http://schemas.openxmlformats.org/package/2006/relationships"><Relationship Id="rId11" Type="http://schemas.openxmlformats.org/officeDocument/2006/relationships/image" Target="../media/image76.JPG"/><Relationship Id="rId12" Type="http://schemas.openxmlformats.org/officeDocument/2006/relationships/image" Target="../media/image77.JPG"/><Relationship Id="rId13" Type="http://schemas.openxmlformats.org/officeDocument/2006/relationships/image" Target="../media/image78.JPG"/><Relationship Id="rId14" Type="http://schemas.openxmlformats.org/officeDocument/2006/relationships/image" Target="../media/image79.JPG"/><Relationship Id="rId15" Type="http://schemas.openxmlformats.org/officeDocument/2006/relationships/image" Target="../media/image80.JPG"/><Relationship Id="rId1" Type="http://schemas.openxmlformats.org/officeDocument/2006/relationships/slideLayout" Target="../slideLayouts/slideLayout6.xml"/><Relationship Id="rId2" Type="http://schemas.openxmlformats.org/officeDocument/2006/relationships/notesSlide" Target="../notesSlides/notesSlide16.xml"/><Relationship Id="rId3" Type="http://schemas.openxmlformats.org/officeDocument/2006/relationships/image" Target="../media/image68.png"/><Relationship Id="rId4" Type="http://schemas.openxmlformats.org/officeDocument/2006/relationships/image" Target="../media/image69.png"/><Relationship Id="rId5" Type="http://schemas.openxmlformats.org/officeDocument/2006/relationships/image" Target="../media/image70.png"/><Relationship Id="rId6" Type="http://schemas.openxmlformats.org/officeDocument/2006/relationships/image" Target="../media/image71.png"/><Relationship Id="rId7" Type="http://schemas.openxmlformats.org/officeDocument/2006/relationships/image" Target="../media/image72.JPG"/><Relationship Id="rId8" Type="http://schemas.openxmlformats.org/officeDocument/2006/relationships/image" Target="../media/image73.JPG"/><Relationship Id="rId9" Type="http://schemas.openxmlformats.org/officeDocument/2006/relationships/image" Target="../media/image74.JPG"/><Relationship Id="rId10" Type="http://schemas.openxmlformats.org/officeDocument/2006/relationships/image" Target="../media/image75.JPG"/></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jpeg"/><Relationship Id="rId5" Type="http://schemas.openxmlformats.org/officeDocument/2006/relationships/image" Target="../media/image13.jpeg"/><Relationship Id="rId6" Type="http://schemas.openxmlformats.org/officeDocument/2006/relationships/image" Target="../media/image14.jpeg"/><Relationship Id="rId7" Type="http://schemas.openxmlformats.org/officeDocument/2006/relationships/image" Target="../media/image15.jpeg"/><Relationship Id="rId8" Type="http://schemas.openxmlformats.org/officeDocument/2006/relationships/image" Target="../media/image16.jpeg"/><Relationship Id="rId9" Type="http://schemas.openxmlformats.org/officeDocument/2006/relationships/image" Target="../media/image17.jpeg"/><Relationship Id="rId10" Type="http://schemas.openxmlformats.org/officeDocument/2006/relationships/image" Target="../media/image18.png"/><Relationship Id="rId11" Type="http://schemas.openxmlformats.org/officeDocument/2006/relationships/image" Target="../media/image19.png"/><Relationship Id="rId1" Type="http://schemas.openxmlformats.org/officeDocument/2006/relationships/slideLayout" Target="../slideLayouts/slideLayout2.xml"/><Relationship Id="rId2" Type="http://schemas.openxmlformats.org/officeDocument/2006/relationships/image" Target="../media/image10.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1.png"/><Relationship Id="rId3" Type="http://schemas.openxmlformats.org/officeDocument/2006/relationships/hyperlink" Target="NULL"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2.jpeg"/><Relationship Id="rId3" Type="http://schemas.openxmlformats.org/officeDocument/2006/relationships/hyperlink" Target="NULL"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84.jpeg"/><Relationship Id="rId4" Type="http://schemas.openxmlformats.org/officeDocument/2006/relationships/image" Target="../media/image85.jpeg"/><Relationship Id="rId5" Type="http://schemas.openxmlformats.org/officeDocument/2006/relationships/image" Target="../media/image86.jpeg"/><Relationship Id="rId6" Type="http://schemas.openxmlformats.org/officeDocument/2006/relationships/image" Target="../media/image87.jpeg"/><Relationship Id="rId7" Type="http://schemas.openxmlformats.org/officeDocument/2006/relationships/image" Target="../media/image88.jpeg"/><Relationship Id="rId1" Type="http://schemas.openxmlformats.org/officeDocument/2006/relationships/slideLayout" Target="../slideLayouts/slideLayout13.xml"/><Relationship Id="rId2" Type="http://schemas.openxmlformats.org/officeDocument/2006/relationships/image" Target="../media/image83.jpeg"/></Relationships>
</file>

<file path=ppt/slides/_rels/slide34.xml.rels><?xml version="1.0" encoding="UTF-8" standalone="yes"?>
<Relationships xmlns="http://schemas.openxmlformats.org/package/2006/relationships"><Relationship Id="rId3" Type="http://schemas.openxmlformats.org/officeDocument/2006/relationships/image" Target="../media/image84.jpeg"/><Relationship Id="rId4" Type="http://schemas.openxmlformats.org/officeDocument/2006/relationships/image" Target="../media/image85.jpeg"/><Relationship Id="rId5" Type="http://schemas.openxmlformats.org/officeDocument/2006/relationships/image" Target="../media/image86.jpeg"/><Relationship Id="rId6" Type="http://schemas.openxmlformats.org/officeDocument/2006/relationships/image" Target="../media/image87.jpeg"/><Relationship Id="rId7" Type="http://schemas.openxmlformats.org/officeDocument/2006/relationships/image" Target="../media/image88.jpeg"/><Relationship Id="rId1" Type="http://schemas.openxmlformats.org/officeDocument/2006/relationships/slideLayout" Target="../slideLayouts/slideLayout13.xml"/><Relationship Id="rId2" Type="http://schemas.openxmlformats.org/officeDocument/2006/relationships/image" Target="../media/image83.jpeg"/></Relationships>
</file>

<file path=ppt/slides/_rels/slide35.xml.rels><?xml version="1.0" encoding="UTF-8" standalone="yes"?>
<Relationships xmlns="http://schemas.openxmlformats.org/package/2006/relationships"><Relationship Id="rId3" Type="http://schemas.openxmlformats.org/officeDocument/2006/relationships/image" Target="../media/image90.png"/><Relationship Id="rId4" Type="http://schemas.openxmlformats.org/officeDocument/2006/relationships/image" Target="../media/image91.png"/><Relationship Id="rId5" Type="http://schemas.openxmlformats.org/officeDocument/2006/relationships/image" Target="../media/image92.png"/><Relationship Id="rId1" Type="http://schemas.openxmlformats.org/officeDocument/2006/relationships/slideLayout" Target="../slideLayouts/slideLayout2.xml"/><Relationship Id="rId2" Type="http://schemas.openxmlformats.org/officeDocument/2006/relationships/image" Target="../media/image89.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3.png"/></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jpeg"/><Relationship Id="rId5" Type="http://schemas.openxmlformats.org/officeDocument/2006/relationships/image" Target="../media/image13.jpeg"/><Relationship Id="rId6" Type="http://schemas.openxmlformats.org/officeDocument/2006/relationships/image" Target="../media/image14.jpeg"/><Relationship Id="rId7" Type="http://schemas.openxmlformats.org/officeDocument/2006/relationships/image" Target="../media/image15.jpeg"/><Relationship Id="rId8" Type="http://schemas.openxmlformats.org/officeDocument/2006/relationships/image" Target="../media/image16.jpeg"/><Relationship Id="rId9" Type="http://schemas.openxmlformats.org/officeDocument/2006/relationships/image" Target="../media/image17.jpeg"/><Relationship Id="rId10" Type="http://schemas.openxmlformats.org/officeDocument/2006/relationships/image" Target="../media/image18.png"/><Relationship Id="rId11" Type="http://schemas.openxmlformats.org/officeDocument/2006/relationships/image" Target="../media/image19.png"/><Relationship Id="rId1" Type="http://schemas.openxmlformats.org/officeDocument/2006/relationships/slideLayout" Target="../slideLayouts/slideLayout2.xml"/><Relationship Id="rId2" Type="http://schemas.openxmlformats.org/officeDocument/2006/relationships/image" Target="../media/image10.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95.png"/><Relationship Id="rId4" Type="http://schemas.openxmlformats.org/officeDocument/2006/relationships/image" Target="../media/image96.png"/><Relationship Id="rId1" Type="http://schemas.openxmlformats.org/officeDocument/2006/relationships/slideLayout" Target="../slideLayouts/slideLayout2.xml"/><Relationship Id="rId2" Type="http://schemas.openxmlformats.org/officeDocument/2006/relationships/image" Target="../media/image94.png"/></Relationships>
</file>

<file path=ppt/slides/_rels/slide43.xml.rels><?xml version="1.0" encoding="UTF-8" standalone="yes"?>
<Relationships xmlns="http://schemas.openxmlformats.org/package/2006/relationships"><Relationship Id="rId3" Type="http://schemas.openxmlformats.org/officeDocument/2006/relationships/image" Target="../media/image95.png"/><Relationship Id="rId4" Type="http://schemas.openxmlformats.org/officeDocument/2006/relationships/image" Target="../media/image96.png"/><Relationship Id="rId1" Type="http://schemas.openxmlformats.org/officeDocument/2006/relationships/slideLayout" Target="../slideLayouts/slideLayout2.xml"/><Relationship Id="rId2" Type="http://schemas.openxmlformats.org/officeDocument/2006/relationships/image" Target="../media/image94.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39.png"/><Relationship Id="rId1" Type="http://schemas.openxmlformats.org/officeDocument/2006/relationships/slideLayout" Target="../slideLayouts/slideLayout2.xml"/><Relationship Id="rId2" Type="http://schemas.openxmlformats.org/officeDocument/2006/relationships/image" Target="../media/image37.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1" Type="http://schemas.openxmlformats.org/officeDocument/2006/relationships/image" Target="../media/image28.png"/><Relationship Id="rId12" Type="http://schemas.openxmlformats.org/officeDocument/2006/relationships/image" Target="../media/image29.png"/><Relationship Id="rId13" Type="http://schemas.openxmlformats.org/officeDocument/2006/relationships/image" Target="../media/image30.png"/><Relationship Id="rId14" Type="http://schemas.openxmlformats.org/officeDocument/2006/relationships/image" Target="../media/image31.png"/><Relationship Id="rId15" Type="http://schemas.openxmlformats.org/officeDocument/2006/relationships/image" Target="../media/image32.png"/><Relationship Id="rId16" Type="http://schemas.openxmlformats.org/officeDocument/2006/relationships/image" Target="../media/image33.png"/><Relationship Id="rId17" Type="http://schemas.openxmlformats.org/officeDocument/2006/relationships/image" Target="../media/image34.png"/><Relationship Id="rId1" Type="http://schemas.openxmlformats.org/officeDocument/2006/relationships/slideLayout" Target="../slideLayouts/slideLayout7.xml"/><Relationship Id="rId2" Type="http://schemas.openxmlformats.org/officeDocument/2006/relationships/notesSlide" Target="../notesSlides/notesSlide1.xml"/><Relationship Id="rId3" Type="http://schemas.openxmlformats.org/officeDocument/2006/relationships/image" Target="../media/image20.png"/><Relationship Id="rId4" Type="http://schemas.openxmlformats.org/officeDocument/2006/relationships/image" Target="../media/image21.png"/><Relationship Id="rId5" Type="http://schemas.openxmlformats.org/officeDocument/2006/relationships/image" Target="../media/image22.png"/><Relationship Id="rId6" Type="http://schemas.openxmlformats.org/officeDocument/2006/relationships/image" Target="../media/image23.png"/><Relationship Id="rId7" Type="http://schemas.openxmlformats.org/officeDocument/2006/relationships/image" Target="../media/image24.png"/><Relationship Id="rId8" Type="http://schemas.openxmlformats.org/officeDocument/2006/relationships/image" Target="../media/image25.png"/><Relationship Id="rId9" Type="http://schemas.openxmlformats.org/officeDocument/2006/relationships/image" Target="../media/image26.png"/><Relationship Id="rId10" Type="http://schemas.openxmlformats.org/officeDocument/2006/relationships/image" Target="../media/image27.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s>
</file>

<file path=ppt/slides/_rels/slide55.xml.rels><?xml version="1.0" encoding="UTF-8" standalone="yes"?>
<Relationships xmlns="http://schemas.openxmlformats.org/package/2006/relationships"><Relationship Id="rId3" Type="http://schemas.openxmlformats.org/officeDocument/2006/relationships/image" Target="../media/image84.jpeg"/><Relationship Id="rId4" Type="http://schemas.openxmlformats.org/officeDocument/2006/relationships/image" Target="../media/image85.jpeg"/><Relationship Id="rId5" Type="http://schemas.openxmlformats.org/officeDocument/2006/relationships/image" Target="../media/image86.jpeg"/><Relationship Id="rId6" Type="http://schemas.openxmlformats.org/officeDocument/2006/relationships/image" Target="../media/image87.jpeg"/><Relationship Id="rId7" Type="http://schemas.openxmlformats.org/officeDocument/2006/relationships/image" Target="../media/image88.jpeg"/><Relationship Id="rId8" Type="http://schemas.openxmlformats.org/officeDocument/2006/relationships/image" Target="../media/image97.jpeg"/><Relationship Id="rId9" Type="http://schemas.openxmlformats.org/officeDocument/2006/relationships/image" Target="../media/image83.jpeg"/><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56.xml.rels><?xml version="1.0" encoding="UTF-8" standalone="yes"?>
<Relationships xmlns="http://schemas.openxmlformats.org/package/2006/relationships"><Relationship Id="rId3" Type="http://schemas.openxmlformats.org/officeDocument/2006/relationships/image" Target="../media/image84.jpeg"/><Relationship Id="rId4" Type="http://schemas.openxmlformats.org/officeDocument/2006/relationships/image" Target="../media/image85.jpeg"/><Relationship Id="rId5" Type="http://schemas.openxmlformats.org/officeDocument/2006/relationships/image" Target="../media/image86.jpeg"/><Relationship Id="rId6" Type="http://schemas.openxmlformats.org/officeDocument/2006/relationships/image" Target="../media/image87.jpeg"/><Relationship Id="rId7" Type="http://schemas.openxmlformats.org/officeDocument/2006/relationships/image" Target="../media/image88.jpeg"/><Relationship Id="rId8" Type="http://schemas.openxmlformats.org/officeDocument/2006/relationships/image" Target="../media/image97.jpeg"/><Relationship Id="rId9" Type="http://schemas.openxmlformats.org/officeDocument/2006/relationships/image" Target="../media/image83.jpeg"/><Relationship Id="rId1" Type="http://schemas.openxmlformats.org/officeDocument/2006/relationships/slideLayout" Target="../slideLayouts/slideLayout2.xml"/><Relationship Id="rId2" Type="http://schemas.openxmlformats.org/officeDocument/2006/relationships/notesSlide" Target="../notesSlides/notesSlide22.xml"/></Relationships>
</file>

<file path=ppt/slides/_rels/slide57.xml.rels><?xml version="1.0" encoding="UTF-8" standalone="yes"?>
<Relationships xmlns="http://schemas.openxmlformats.org/package/2006/relationships"><Relationship Id="rId3" Type="http://schemas.openxmlformats.org/officeDocument/2006/relationships/image" Target="../media/image84.jpeg"/><Relationship Id="rId4" Type="http://schemas.openxmlformats.org/officeDocument/2006/relationships/image" Target="../media/image85.jpeg"/><Relationship Id="rId5" Type="http://schemas.openxmlformats.org/officeDocument/2006/relationships/image" Target="../media/image86.jpeg"/><Relationship Id="rId6" Type="http://schemas.openxmlformats.org/officeDocument/2006/relationships/image" Target="../media/image87.jpeg"/><Relationship Id="rId7" Type="http://schemas.openxmlformats.org/officeDocument/2006/relationships/image" Target="../media/image88.jpeg"/><Relationship Id="rId8" Type="http://schemas.openxmlformats.org/officeDocument/2006/relationships/image" Target="../media/image97.jpeg"/><Relationship Id="rId9" Type="http://schemas.openxmlformats.org/officeDocument/2006/relationships/image" Target="../media/image83.jpeg"/><Relationship Id="rId1" Type="http://schemas.openxmlformats.org/officeDocument/2006/relationships/slideLayout" Target="../slideLayouts/slideLayout2.xml"/><Relationship Id="rId2" Type="http://schemas.openxmlformats.org/officeDocument/2006/relationships/notesSlide" Target="../notesSlides/notesSlide23.xml"/></Relationships>
</file>

<file path=ppt/slides/_rels/slide58.xml.rels><?xml version="1.0" encoding="UTF-8" standalone="yes"?>
<Relationships xmlns="http://schemas.openxmlformats.org/package/2006/relationships"><Relationship Id="rId3" Type="http://schemas.openxmlformats.org/officeDocument/2006/relationships/image" Target="../media/image84.jpeg"/><Relationship Id="rId4" Type="http://schemas.openxmlformats.org/officeDocument/2006/relationships/image" Target="../media/image85.jpeg"/><Relationship Id="rId5" Type="http://schemas.openxmlformats.org/officeDocument/2006/relationships/image" Target="../media/image86.jpeg"/><Relationship Id="rId6" Type="http://schemas.openxmlformats.org/officeDocument/2006/relationships/image" Target="../media/image87.jpeg"/><Relationship Id="rId7" Type="http://schemas.openxmlformats.org/officeDocument/2006/relationships/image" Target="../media/image88.jpeg"/><Relationship Id="rId8" Type="http://schemas.openxmlformats.org/officeDocument/2006/relationships/image" Target="../media/image97.jpeg"/><Relationship Id="rId9" Type="http://schemas.openxmlformats.org/officeDocument/2006/relationships/image" Target="../media/image83.jpeg"/><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59.xml.rels><?xml version="1.0" encoding="UTF-8" standalone="yes"?>
<Relationships xmlns="http://schemas.openxmlformats.org/package/2006/relationships"><Relationship Id="rId11" Type="http://schemas.openxmlformats.org/officeDocument/2006/relationships/image" Target="../media/image99.jpeg"/><Relationship Id="rId12" Type="http://schemas.openxmlformats.org/officeDocument/2006/relationships/image" Target="../media/image100.jpeg"/><Relationship Id="rId13" Type="http://schemas.openxmlformats.org/officeDocument/2006/relationships/image" Target="../media/image101.jpeg"/><Relationship Id="rId1" Type="http://schemas.openxmlformats.org/officeDocument/2006/relationships/slideLayout" Target="../slideLayouts/slideLayout2.xml"/><Relationship Id="rId2" Type="http://schemas.openxmlformats.org/officeDocument/2006/relationships/notesSlide" Target="../notesSlides/notesSlide25.xml"/><Relationship Id="rId3" Type="http://schemas.openxmlformats.org/officeDocument/2006/relationships/image" Target="../media/image84.jpeg"/><Relationship Id="rId4" Type="http://schemas.openxmlformats.org/officeDocument/2006/relationships/image" Target="../media/image85.jpeg"/><Relationship Id="rId5" Type="http://schemas.openxmlformats.org/officeDocument/2006/relationships/image" Target="../media/image86.jpeg"/><Relationship Id="rId6" Type="http://schemas.openxmlformats.org/officeDocument/2006/relationships/image" Target="../media/image87.jpeg"/><Relationship Id="rId7" Type="http://schemas.openxmlformats.org/officeDocument/2006/relationships/image" Target="../media/image88.jpeg"/><Relationship Id="rId8" Type="http://schemas.openxmlformats.org/officeDocument/2006/relationships/image" Target="../media/image97.jpeg"/><Relationship Id="rId9" Type="http://schemas.openxmlformats.org/officeDocument/2006/relationships/image" Target="../media/image83.jpeg"/><Relationship Id="rId10" Type="http://schemas.openxmlformats.org/officeDocument/2006/relationships/image" Target="../media/image98.jpeg"/></Relationships>
</file>

<file path=ppt/slides/_rels/slide6.xml.rels><?xml version="1.0" encoding="UTF-8" standalone="yes"?>
<Relationships xmlns="http://schemas.openxmlformats.org/package/2006/relationships"><Relationship Id="rId11" Type="http://schemas.openxmlformats.org/officeDocument/2006/relationships/image" Target="../media/image28.png"/><Relationship Id="rId12" Type="http://schemas.openxmlformats.org/officeDocument/2006/relationships/image" Target="../media/image29.png"/><Relationship Id="rId13" Type="http://schemas.openxmlformats.org/officeDocument/2006/relationships/image" Target="../media/image30.png"/><Relationship Id="rId14" Type="http://schemas.openxmlformats.org/officeDocument/2006/relationships/image" Target="../media/image31.png"/><Relationship Id="rId15" Type="http://schemas.openxmlformats.org/officeDocument/2006/relationships/image" Target="../media/image32.png"/><Relationship Id="rId16" Type="http://schemas.openxmlformats.org/officeDocument/2006/relationships/image" Target="../media/image33.png"/><Relationship Id="rId17" Type="http://schemas.openxmlformats.org/officeDocument/2006/relationships/image" Target="../media/image34.png"/><Relationship Id="rId1" Type="http://schemas.openxmlformats.org/officeDocument/2006/relationships/slideLayout" Target="../slideLayouts/slideLayout7.xml"/><Relationship Id="rId2" Type="http://schemas.openxmlformats.org/officeDocument/2006/relationships/notesSlide" Target="../notesSlides/notesSlide2.xml"/><Relationship Id="rId3" Type="http://schemas.openxmlformats.org/officeDocument/2006/relationships/image" Target="../media/image20.png"/><Relationship Id="rId4" Type="http://schemas.openxmlformats.org/officeDocument/2006/relationships/image" Target="../media/image21.png"/><Relationship Id="rId5" Type="http://schemas.openxmlformats.org/officeDocument/2006/relationships/image" Target="../media/image22.png"/><Relationship Id="rId6" Type="http://schemas.openxmlformats.org/officeDocument/2006/relationships/image" Target="../media/image23.png"/><Relationship Id="rId7" Type="http://schemas.openxmlformats.org/officeDocument/2006/relationships/image" Target="../media/image24.png"/><Relationship Id="rId8" Type="http://schemas.openxmlformats.org/officeDocument/2006/relationships/image" Target="../media/image25.png"/><Relationship Id="rId9" Type="http://schemas.openxmlformats.org/officeDocument/2006/relationships/image" Target="../media/image26.png"/><Relationship Id="rId10" Type="http://schemas.openxmlformats.org/officeDocument/2006/relationships/image" Target="../media/image27.png"/></Relationships>
</file>

<file path=ppt/slides/_rels/slide60.xml.rels><?xml version="1.0" encoding="UTF-8" standalone="yes"?>
<Relationships xmlns="http://schemas.openxmlformats.org/package/2006/relationships"><Relationship Id="rId3" Type="http://schemas.openxmlformats.org/officeDocument/2006/relationships/image" Target="../media/image102.png"/><Relationship Id="rId4" Type="http://schemas.openxmlformats.org/officeDocument/2006/relationships/image" Target="../media/image103.png"/><Relationship Id="rId1" Type="http://schemas.openxmlformats.org/officeDocument/2006/relationships/slideLayout" Target="../slideLayouts/slideLayout2.xml"/><Relationship Id="rId2" Type="http://schemas.openxmlformats.org/officeDocument/2006/relationships/image" Target="../media/image83.jpeg"/></Relationships>
</file>

<file path=ppt/slides/_rels/slide61.xml.rels><?xml version="1.0" encoding="UTF-8" standalone="yes"?>
<Relationships xmlns="http://schemas.openxmlformats.org/package/2006/relationships"><Relationship Id="rId3" Type="http://schemas.openxmlformats.org/officeDocument/2006/relationships/image" Target="../media/image83.jpeg"/><Relationship Id="rId4"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62.xml.rels><?xml version="1.0" encoding="UTF-8" standalone="yes"?>
<Relationships xmlns="http://schemas.openxmlformats.org/package/2006/relationships"><Relationship Id="rId3" Type="http://schemas.openxmlformats.org/officeDocument/2006/relationships/image" Target="../media/image86.jpeg"/><Relationship Id="rId4" Type="http://schemas.openxmlformats.org/officeDocument/2006/relationships/image" Target="../media/image83.jpeg"/><Relationship Id="rId5"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63.xml.rels><?xml version="1.0" encoding="UTF-8" standalone="yes"?>
<Relationships xmlns="http://schemas.openxmlformats.org/package/2006/relationships"><Relationship Id="rId3" Type="http://schemas.openxmlformats.org/officeDocument/2006/relationships/image" Target="../media/image86.jpeg"/><Relationship Id="rId4" Type="http://schemas.openxmlformats.org/officeDocument/2006/relationships/image" Target="../media/image88.jpeg"/><Relationship Id="rId5" Type="http://schemas.openxmlformats.org/officeDocument/2006/relationships/image" Target="../media/image83.jpeg"/><Relationship Id="rId6"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64.xml.rels><?xml version="1.0" encoding="UTF-8" standalone="yes"?>
<Relationships xmlns="http://schemas.openxmlformats.org/package/2006/relationships"><Relationship Id="rId3" Type="http://schemas.openxmlformats.org/officeDocument/2006/relationships/image" Target="../media/image86.jpeg"/><Relationship Id="rId4" Type="http://schemas.openxmlformats.org/officeDocument/2006/relationships/image" Target="../media/image87.jpeg"/><Relationship Id="rId5" Type="http://schemas.openxmlformats.org/officeDocument/2006/relationships/image" Target="../media/image88.jpeg"/><Relationship Id="rId6" Type="http://schemas.openxmlformats.org/officeDocument/2006/relationships/image" Target="../media/image83.jpeg"/><Relationship Id="rId7"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65.xml.rels><?xml version="1.0" encoding="UTF-8" standalone="yes"?>
<Relationships xmlns="http://schemas.openxmlformats.org/package/2006/relationships"><Relationship Id="rId3" Type="http://schemas.openxmlformats.org/officeDocument/2006/relationships/image" Target="../media/image85.jpeg"/><Relationship Id="rId4" Type="http://schemas.openxmlformats.org/officeDocument/2006/relationships/image" Target="../media/image86.jpeg"/><Relationship Id="rId5" Type="http://schemas.openxmlformats.org/officeDocument/2006/relationships/image" Target="../media/image87.jpeg"/><Relationship Id="rId6" Type="http://schemas.openxmlformats.org/officeDocument/2006/relationships/image" Target="../media/image88.jpeg"/><Relationship Id="rId7" Type="http://schemas.openxmlformats.org/officeDocument/2006/relationships/image" Target="../media/image83.jpeg"/><Relationship Id="rId8"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66.xml.rels><?xml version="1.0" encoding="UTF-8" standalone="yes"?>
<Relationships xmlns="http://schemas.openxmlformats.org/package/2006/relationships"><Relationship Id="rId3" Type="http://schemas.openxmlformats.org/officeDocument/2006/relationships/image" Target="../media/image85.jpeg"/><Relationship Id="rId4" Type="http://schemas.openxmlformats.org/officeDocument/2006/relationships/image" Target="../media/image86.jpeg"/><Relationship Id="rId5" Type="http://schemas.openxmlformats.org/officeDocument/2006/relationships/image" Target="../media/image87.jpeg"/><Relationship Id="rId6" Type="http://schemas.openxmlformats.org/officeDocument/2006/relationships/image" Target="../media/image88.jpeg"/><Relationship Id="rId7" Type="http://schemas.openxmlformats.org/officeDocument/2006/relationships/image" Target="../media/image83.jpeg"/><Relationship Id="rId8"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67.xml.rels><?xml version="1.0" encoding="UTF-8" standalone="yes"?>
<Relationships xmlns="http://schemas.openxmlformats.org/package/2006/relationships"><Relationship Id="rId3" Type="http://schemas.openxmlformats.org/officeDocument/2006/relationships/image" Target="../media/image85.jpeg"/><Relationship Id="rId4" Type="http://schemas.openxmlformats.org/officeDocument/2006/relationships/image" Target="../media/image86.jpeg"/><Relationship Id="rId5" Type="http://schemas.openxmlformats.org/officeDocument/2006/relationships/image" Target="../media/image87.jpeg"/><Relationship Id="rId6" Type="http://schemas.openxmlformats.org/officeDocument/2006/relationships/image" Target="../media/image88.jpeg"/><Relationship Id="rId7" Type="http://schemas.openxmlformats.org/officeDocument/2006/relationships/image" Target="../media/image83.jpeg"/><Relationship Id="rId8"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68.xml.rels><?xml version="1.0" encoding="UTF-8" standalone="yes"?>
<Relationships xmlns="http://schemas.openxmlformats.org/package/2006/relationships"><Relationship Id="rId3" Type="http://schemas.openxmlformats.org/officeDocument/2006/relationships/image" Target="../media/image102.png"/><Relationship Id="rId4" Type="http://schemas.openxmlformats.org/officeDocument/2006/relationships/image" Target="../media/image84.jpeg"/><Relationship Id="rId5" Type="http://schemas.openxmlformats.org/officeDocument/2006/relationships/image" Target="../media/image85.jpeg"/><Relationship Id="rId6" Type="http://schemas.openxmlformats.org/officeDocument/2006/relationships/image" Target="../media/image86.jpeg"/><Relationship Id="rId7" Type="http://schemas.openxmlformats.org/officeDocument/2006/relationships/image" Target="../media/image87.jpeg"/><Relationship Id="rId8" Type="http://schemas.openxmlformats.org/officeDocument/2006/relationships/image" Target="../media/image88.jpeg"/><Relationship Id="rId9" Type="http://schemas.openxmlformats.org/officeDocument/2006/relationships/image" Target="../media/image83.jpeg"/><Relationship Id="rId1" Type="http://schemas.openxmlformats.org/officeDocument/2006/relationships/slideLayout" Target="../slideLayouts/slideLayout2.xml"/><Relationship Id="rId2" Type="http://schemas.openxmlformats.org/officeDocument/2006/relationships/notesSlide" Target="../notesSlides/notesSlide26.xml"/></Relationships>
</file>

<file path=ppt/slides/_rels/slide69.xml.rels><?xml version="1.0" encoding="UTF-8" standalone="yes"?>
<Relationships xmlns="http://schemas.openxmlformats.org/package/2006/relationships"><Relationship Id="rId3" Type="http://schemas.openxmlformats.org/officeDocument/2006/relationships/image" Target="../media/image85.jpeg"/><Relationship Id="rId4" Type="http://schemas.openxmlformats.org/officeDocument/2006/relationships/image" Target="../media/image86.jpeg"/><Relationship Id="rId5" Type="http://schemas.openxmlformats.org/officeDocument/2006/relationships/image" Target="../media/image87.jpeg"/><Relationship Id="rId6" Type="http://schemas.openxmlformats.org/officeDocument/2006/relationships/image" Target="../media/image88.jpeg"/><Relationship Id="rId7" Type="http://schemas.openxmlformats.org/officeDocument/2006/relationships/image" Target="../media/image83.jpeg"/><Relationship Id="rId8"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85.jpeg"/><Relationship Id="rId4" Type="http://schemas.openxmlformats.org/officeDocument/2006/relationships/image" Target="../media/image86.jpeg"/><Relationship Id="rId5" Type="http://schemas.openxmlformats.org/officeDocument/2006/relationships/image" Target="../media/image87.jpeg"/><Relationship Id="rId6" Type="http://schemas.openxmlformats.org/officeDocument/2006/relationships/image" Target="../media/image88.jpeg"/><Relationship Id="rId7" Type="http://schemas.openxmlformats.org/officeDocument/2006/relationships/image" Target="../media/image83.jpeg"/><Relationship Id="rId8"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71.xml.rels><?xml version="1.0" encoding="UTF-8" standalone="yes"?>
<Relationships xmlns="http://schemas.openxmlformats.org/package/2006/relationships"><Relationship Id="rId3" Type="http://schemas.openxmlformats.org/officeDocument/2006/relationships/image" Target="../media/image85.jpeg"/><Relationship Id="rId4" Type="http://schemas.openxmlformats.org/officeDocument/2006/relationships/image" Target="../media/image86.jpeg"/><Relationship Id="rId5" Type="http://schemas.openxmlformats.org/officeDocument/2006/relationships/image" Target="../media/image87.jpeg"/><Relationship Id="rId6" Type="http://schemas.openxmlformats.org/officeDocument/2006/relationships/image" Target="../media/image88.jpeg"/><Relationship Id="rId7" Type="http://schemas.openxmlformats.org/officeDocument/2006/relationships/image" Target="../media/image83.jpeg"/><Relationship Id="rId8"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5.jpeg"/><Relationship Id="rId3" Type="http://schemas.openxmlformats.org/officeDocument/2006/relationships/image" Target="../media/image36.jpe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4.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4.emf"/></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4.emf"/></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4.emf"/></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4.emf"/></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4.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4.emf"/></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4.emf"/></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5.jpeg"/><Relationship Id="rId3" Type="http://schemas.openxmlformats.org/officeDocument/2006/relationships/image" Target="../media/image36.jpe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5.png"/><Relationship Id="rId3" Type="http://schemas.openxmlformats.org/officeDocument/2006/relationships/image" Target="../media/image106.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5.png"/><Relationship Id="rId3" Type="http://schemas.openxmlformats.org/officeDocument/2006/relationships/image" Target="../media/image106.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5.png"/><Relationship Id="rId3" Type="http://schemas.openxmlformats.org/officeDocument/2006/relationships/image" Target="../media/image106.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05.png"/><Relationship Id="rId3" Type="http://schemas.openxmlformats.org/officeDocument/2006/relationships/image" Target="../media/image106.png"/></Relationships>
</file>

<file path=ppt/slides/_rels/slide98.xml.rels><?xml version="1.0" encoding="UTF-8" standalone="yes"?>
<Relationships xmlns="http://schemas.openxmlformats.org/package/2006/relationships"><Relationship Id="rId3" Type="http://schemas.openxmlformats.org/officeDocument/2006/relationships/image" Target="../media/image108.png"/><Relationship Id="rId4" Type="http://schemas.openxmlformats.org/officeDocument/2006/relationships/image" Target="../media/image109.jpeg"/><Relationship Id="rId5" Type="http://schemas.openxmlformats.org/officeDocument/2006/relationships/image" Target="../media/image110.jpeg"/><Relationship Id="rId1" Type="http://schemas.openxmlformats.org/officeDocument/2006/relationships/slideLayout" Target="../slideLayouts/slideLayout24.xml"/><Relationship Id="rId2" Type="http://schemas.openxmlformats.org/officeDocument/2006/relationships/image" Target="../media/image107.png"/></Relationships>
</file>

<file path=ppt/slides/_rels/slide99.xml.rels><?xml version="1.0" encoding="UTF-8" standalone="yes"?>
<Relationships xmlns="http://schemas.openxmlformats.org/package/2006/relationships"><Relationship Id="rId3" Type="http://schemas.openxmlformats.org/officeDocument/2006/relationships/image" Target="../media/image112.jpeg"/><Relationship Id="rId4" Type="http://schemas.openxmlformats.org/officeDocument/2006/relationships/image" Target="../media/image113.png"/><Relationship Id="rId1" Type="http://schemas.openxmlformats.org/officeDocument/2006/relationships/slideLayout" Target="../slideLayouts/slideLayout24.xml"/><Relationship Id="rId2" Type="http://schemas.openxmlformats.org/officeDocument/2006/relationships/image" Target="../media/image111.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a:grpSpLocks noChangeAspect="1"/>
          </p:cNvGrpSpPr>
          <p:nvPr/>
        </p:nvGrpSpPr>
        <p:grpSpPr>
          <a:xfrm>
            <a:off x="381000" y="457200"/>
            <a:ext cx="8060267" cy="6019799"/>
            <a:chOff x="76200" y="-114300"/>
            <a:chExt cx="9067800" cy="6772274"/>
          </a:xfrm>
        </p:grpSpPr>
        <p:sp>
          <p:nvSpPr>
            <p:cNvPr id="17409" name="Rectangle 2"/>
            <p:cNvSpPr>
              <a:spLocks/>
            </p:cNvSpPr>
            <p:nvPr/>
          </p:nvSpPr>
          <p:spPr bwMode="auto">
            <a:xfrm>
              <a:off x="76200" y="-114300"/>
              <a:ext cx="90678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nchor="ct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3000" b="1" dirty="0">
                  <a:solidFill>
                    <a:srgbClr val="5E5EB9"/>
                  </a:solidFill>
                  <a:latin typeface="Calibri" charset="0"/>
                </a:rPr>
                <a:t>fMRI-Adaptation in Human High Level Visual Cortex: Regional Differences Across Time Scales</a:t>
              </a:r>
              <a:endParaRPr lang="en-US" altLang="x-none" sz="3000" dirty="0">
                <a:solidFill>
                  <a:srgbClr val="5E5EB9"/>
                </a:solidFill>
                <a:latin typeface="Calibri" charset="0"/>
              </a:endParaRPr>
            </a:p>
            <a:p>
              <a:pPr algn="ctr" eaLnBrk="1" hangingPunct="1"/>
              <a:endParaRPr lang="en-US" altLang="x-none" sz="3000" b="1" dirty="0">
                <a:solidFill>
                  <a:srgbClr val="5E5EB9"/>
                </a:solidFill>
                <a:latin typeface="Calibri" charset="0"/>
                <a:ea typeface="ＭＳ Ｐゴシック" charset="-128"/>
                <a:sym typeface="Comic Sans MS" charset="0"/>
              </a:endParaRPr>
            </a:p>
          </p:txBody>
        </p:sp>
        <p:grpSp>
          <p:nvGrpSpPr>
            <p:cNvPr id="17410" name="Group 18"/>
            <p:cNvGrpSpPr>
              <a:grpSpLocks noChangeAspect="1"/>
            </p:cNvGrpSpPr>
            <p:nvPr/>
          </p:nvGrpSpPr>
          <p:grpSpPr bwMode="auto">
            <a:xfrm>
              <a:off x="5943600" y="1295400"/>
              <a:ext cx="2597150" cy="3657600"/>
              <a:chOff x="0" y="0"/>
              <a:chExt cx="1331" cy="1874"/>
            </a:xfrm>
          </p:grpSpPr>
          <p:grpSp>
            <p:nvGrpSpPr>
              <p:cNvPr id="17430" name="Group 16"/>
              <p:cNvGrpSpPr>
                <a:grpSpLocks/>
              </p:cNvGrpSpPr>
              <p:nvPr/>
            </p:nvGrpSpPr>
            <p:grpSpPr bwMode="auto">
              <a:xfrm>
                <a:off x="0" y="0"/>
                <a:ext cx="1331" cy="1621"/>
                <a:chOff x="0" y="0"/>
                <a:chExt cx="1331" cy="1621"/>
              </a:xfrm>
            </p:grpSpPr>
            <p:sp>
              <p:nvSpPr>
                <p:cNvPr id="6158" name="Rectangle 14"/>
                <p:cNvSpPr>
                  <a:spLocks/>
                </p:cNvSpPr>
                <p:nvPr/>
              </p:nvSpPr>
              <p:spPr bwMode="auto">
                <a:xfrm>
                  <a:off x="0" y="0"/>
                  <a:ext cx="1331" cy="1621"/>
                </a:xfrm>
                <a:prstGeom prst="rect">
                  <a:avLst/>
                </a:prstGeom>
                <a:solidFill>
                  <a:srgbClr val="FFFFFF"/>
                </a:solidFill>
                <a:ln>
                  <a:noFill/>
                </a:ln>
                <a:extLs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defRPr/>
                  </a:pPr>
                  <a:endParaRPr lang="en-US">
                    <a:solidFill>
                      <a:schemeClr val="accent6">
                        <a:lumMod val="60000"/>
                        <a:lumOff val="40000"/>
                      </a:schemeClr>
                    </a:solidFill>
                    <a:ea typeface="ヒラギノ角ゴ ProN W3" charset="0"/>
                  </a:endParaRPr>
                </a:p>
              </p:txBody>
            </p:sp>
            <p:pic>
              <p:nvPicPr>
                <p:cNvPr id="17433" name="Picture 1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331" cy="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17431" name="Picture 17"/>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 y="1616"/>
                <a:ext cx="1010"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17411" name="Group 3"/>
            <p:cNvGrpSpPr>
              <a:grpSpLocks/>
            </p:cNvGrpSpPr>
            <p:nvPr/>
          </p:nvGrpSpPr>
          <p:grpSpPr bwMode="auto">
            <a:xfrm>
              <a:off x="381000" y="5631532"/>
              <a:ext cx="8101013" cy="1026442"/>
              <a:chOff x="316019" y="5974126"/>
              <a:chExt cx="8099791" cy="1026684"/>
            </a:xfrm>
          </p:grpSpPr>
          <p:pic>
            <p:nvPicPr>
              <p:cNvPr id="17427" name="Picture 10"/>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308304" y="5984547"/>
                <a:ext cx="1107506" cy="1005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8" name="Picture 11" descr="VPNL_logo_5.jpg"/>
              <p:cNvPicPr>
                <a:picLocks noChangeAspect="1"/>
              </p:cNvPicPr>
              <p:nvPr/>
            </p:nvPicPr>
            <p:blipFill>
              <a:blip r:embed="rId5">
                <a:extLst>
                  <a:ext uri="{28A0092B-C50C-407E-A947-70E740481C1C}">
                    <a14:useLocalDpi xmlns:a14="http://schemas.microsoft.com/office/drawing/2010/main" val="0"/>
                  </a:ext>
                </a:extLst>
              </a:blip>
              <a:srcRect t="10178"/>
              <a:stretch>
                <a:fillRect/>
              </a:stretch>
            </p:blipFill>
            <p:spPr bwMode="auto">
              <a:xfrm>
                <a:off x="316019" y="5974126"/>
                <a:ext cx="1524000" cy="1026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12"/>
              <p:cNvSpPr>
                <a:spLocks noChangeArrowheads="1"/>
              </p:cNvSpPr>
              <p:nvPr/>
            </p:nvSpPr>
            <p:spPr bwMode="auto">
              <a:xfrm>
                <a:off x="1812806" y="5984569"/>
                <a:ext cx="5522079" cy="1016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defRPr/>
                </a:pPr>
                <a:r>
                  <a:rPr lang="en-US" sz="2000" b="1" dirty="0">
                    <a:solidFill>
                      <a:srgbClr val="800000"/>
                    </a:solidFill>
                    <a:ea typeface="ヒラギノ角ゴ ProN W3" charset="0"/>
                  </a:rPr>
                  <a:t>Kalanit Grill-Spector</a:t>
                </a:r>
              </a:p>
              <a:p>
                <a:pPr algn="ctr">
                  <a:defRPr/>
                </a:pPr>
                <a:r>
                  <a:rPr lang="en-US" sz="2000" b="1" dirty="0">
                    <a:solidFill>
                      <a:schemeClr val="accent6">
                        <a:lumMod val="60000"/>
                        <a:lumOff val="40000"/>
                      </a:schemeClr>
                    </a:solidFill>
                    <a:ea typeface="ヒラギノ角ゴ ProN W3" charset="0"/>
                  </a:rPr>
                  <a:t>Visual Perception Neuroscience Lab</a:t>
                </a:r>
              </a:p>
              <a:p>
                <a:pPr algn="ctr">
                  <a:defRPr/>
                </a:pPr>
                <a:r>
                  <a:rPr lang="en-US" sz="2000" b="1" dirty="0">
                    <a:solidFill>
                      <a:schemeClr val="accent6">
                        <a:lumMod val="60000"/>
                        <a:lumOff val="40000"/>
                      </a:schemeClr>
                    </a:solidFill>
                    <a:ea typeface="ヒラギノ角ゴ ProN W3" charset="0"/>
                  </a:rPr>
                  <a:t>Stanford University</a:t>
                </a:r>
              </a:p>
            </p:txBody>
          </p:sp>
        </p:grpSp>
        <p:cxnSp>
          <p:nvCxnSpPr>
            <p:cNvPr id="3" name="Straight Arrow Connector 2"/>
            <p:cNvCxnSpPr/>
            <p:nvPr/>
          </p:nvCxnSpPr>
          <p:spPr bwMode="auto">
            <a:xfrm>
              <a:off x="609600" y="2286000"/>
              <a:ext cx="5181600" cy="3124200"/>
            </a:xfrm>
            <a:prstGeom prst="straightConnector1">
              <a:avLst/>
            </a:prstGeom>
            <a:solidFill>
              <a:srgbClr val="BBE0E3"/>
            </a:solidFill>
            <a:ln w="9525" cap="flat" cmpd="sng" algn="ctr">
              <a:solidFill>
                <a:srgbClr val="5E5EB9"/>
              </a:solidFill>
              <a:prstDash val="solid"/>
              <a:round/>
              <a:headEnd type="none" w="med" len="med"/>
              <a:tailEnd type="arrow"/>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7413" name="TextBox 4"/>
            <p:cNvSpPr txBox="1">
              <a:spLocks noChangeArrowheads="1"/>
            </p:cNvSpPr>
            <p:nvPr/>
          </p:nvSpPr>
          <p:spPr bwMode="auto">
            <a:xfrm rot="1807482">
              <a:off x="2206625" y="3481388"/>
              <a:ext cx="619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rgbClr val="5E5EB9"/>
                  </a:solidFill>
                  <a:latin typeface="Calibri" charset="0"/>
                </a:rPr>
                <a:t>time</a:t>
              </a:r>
            </a:p>
          </p:txBody>
        </p:sp>
        <p:pic>
          <p:nvPicPr>
            <p:cNvPr id="17414" name="Picture 6"/>
            <p:cNvPicPr>
              <a:picLocks noChangeAspect="1"/>
            </p:cNvPicPr>
            <p:nvPr/>
          </p:nvPicPr>
          <p:blipFill>
            <a:blip r:embed="rId6">
              <a:extLst>
                <a:ext uri="{28A0092B-C50C-407E-A947-70E740481C1C}">
                  <a14:useLocalDpi xmlns:a14="http://schemas.microsoft.com/office/drawing/2010/main" val="0"/>
                </a:ext>
              </a:extLst>
            </a:blip>
            <a:srcRect l="22162" r="19595"/>
            <a:stretch>
              <a:fillRect/>
            </a:stretch>
          </p:blipFill>
          <p:spPr bwMode="auto">
            <a:xfrm>
              <a:off x="712788" y="1397000"/>
              <a:ext cx="747712"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5" name="Rectangle 7"/>
            <p:cNvSpPr>
              <a:spLocks noChangeArrowheads="1"/>
            </p:cNvSpPr>
            <p:nvPr/>
          </p:nvSpPr>
          <p:spPr bwMode="auto">
            <a:xfrm>
              <a:off x="505957" y="1148880"/>
              <a:ext cx="1199018" cy="311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rPr>
                <a:t>Rafael Malach</a:t>
              </a:r>
            </a:p>
          </p:txBody>
        </p:sp>
        <p:pic>
          <p:nvPicPr>
            <p:cNvPr id="17416" name="Picture 9"/>
            <p:cNvPicPr>
              <a:picLocks noChangeAspect="1"/>
            </p:cNvPicPr>
            <p:nvPr/>
          </p:nvPicPr>
          <p:blipFill>
            <a:blip r:embed="rId7">
              <a:extLst>
                <a:ext uri="{28A0092B-C50C-407E-A947-70E740481C1C}">
                  <a14:useLocalDpi xmlns:a14="http://schemas.microsoft.com/office/drawing/2010/main" val="0"/>
                </a:ext>
              </a:extLst>
            </a:blip>
            <a:srcRect l="34264" t="3987" r="37396" b="57680"/>
            <a:stretch>
              <a:fillRect/>
            </a:stretch>
          </p:blipFill>
          <p:spPr bwMode="auto">
            <a:xfrm>
              <a:off x="1443038" y="1857375"/>
              <a:ext cx="720725"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7" name="Rectangle 39"/>
            <p:cNvSpPr>
              <a:spLocks noChangeArrowheads="1"/>
            </p:cNvSpPr>
            <p:nvPr/>
          </p:nvSpPr>
          <p:spPr bwMode="auto">
            <a:xfrm>
              <a:off x="1386871" y="1580681"/>
              <a:ext cx="1016588" cy="311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rPr>
                <a:t>Rory Sayres</a:t>
              </a:r>
            </a:p>
          </p:txBody>
        </p:sp>
        <p:pic>
          <p:nvPicPr>
            <p:cNvPr id="17418" name="Picture 31"/>
            <p:cNvPicPr>
              <a:picLocks noChangeAspect="1"/>
            </p:cNvPicPr>
            <p:nvPr/>
          </p:nvPicPr>
          <p:blipFill>
            <a:blip r:embed="rId6">
              <a:extLst>
                <a:ext uri="{28A0092B-C50C-407E-A947-70E740481C1C}">
                  <a14:useLocalDpi xmlns:a14="http://schemas.microsoft.com/office/drawing/2010/main" val="0"/>
                </a:ext>
              </a:extLst>
            </a:blip>
            <a:srcRect l="22162" r="19595"/>
            <a:stretch>
              <a:fillRect/>
            </a:stretch>
          </p:blipFill>
          <p:spPr bwMode="auto">
            <a:xfrm>
              <a:off x="2057400" y="2235200"/>
              <a:ext cx="747713"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9" name="Picture 10"/>
            <p:cNvPicPr>
              <a:picLocks noChangeAspect="1"/>
            </p:cNvPicPr>
            <p:nvPr/>
          </p:nvPicPr>
          <p:blipFill>
            <a:blip r:embed="rId8">
              <a:extLst>
                <a:ext uri="{28A0092B-C50C-407E-A947-70E740481C1C}">
                  <a14:useLocalDpi xmlns:a14="http://schemas.microsoft.com/office/drawing/2010/main" val="0"/>
                </a:ext>
              </a:extLst>
            </a:blip>
            <a:srcRect l="16544" t="11594" r="14827" b="29295"/>
            <a:stretch>
              <a:fillRect/>
            </a:stretch>
          </p:blipFill>
          <p:spPr bwMode="auto">
            <a:xfrm>
              <a:off x="2705100" y="2713038"/>
              <a:ext cx="72390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20" name="Rectangle 42"/>
            <p:cNvSpPr>
              <a:spLocks noChangeArrowheads="1"/>
            </p:cNvSpPr>
            <p:nvPr/>
          </p:nvSpPr>
          <p:spPr bwMode="auto">
            <a:xfrm>
              <a:off x="2729114" y="2429994"/>
              <a:ext cx="1311838" cy="311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rPr>
                <a:t>David Andresen</a:t>
              </a:r>
            </a:p>
          </p:txBody>
        </p:sp>
        <p:sp>
          <p:nvSpPr>
            <p:cNvPr id="17421" name="Rectangle 43"/>
            <p:cNvSpPr>
              <a:spLocks noChangeArrowheads="1"/>
            </p:cNvSpPr>
            <p:nvPr/>
          </p:nvSpPr>
          <p:spPr bwMode="auto">
            <a:xfrm>
              <a:off x="3406972" y="2728443"/>
              <a:ext cx="1278512" cy="311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rPr>
                <a:t>Joakim Vinberg</a:t>
              </a:r>
            </a:p>
          </p:txBody>
        </p:sp>
        <p:pic>
          <p:nvPicPr>
            <p:cNvPr id="17422" name="Picture 11"/>
            <p:cNvPicPr>
              <a:picLocks noChangeAspect="1"/>
            </p:cNvPicPr>
            <p:nvPr/>
          </p:nvPicPr>
          <p:blipFill>
            <a:blip r:embed="rId9">
              <a:extLst>
                <a:ext uri="{28A0092B-C50C-407E-A947-70E740481C1C}">
                  <a14:useLocalDpi xmlns:a14="http://schemas.microsoft.com/office/drawing/2010/main" val="0"/>
                </a:ext>
              </a:extLst>
            </a:blip>
            <a:srcRect l="13541" r="19791" b="11150"/>
            <a:stretch>
              <a:fillRect/>
            </a:stretch>
          </p:blipFill>
          <p:spPr bwMode="auto">
            <a:xfrm>
              <a:off x="3352800" y="2965450"/>
              <a:ext cx="727075" cy="96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23" name="Rectangle 37"/>
            <p:cNvSpPr>
              <a:spLocks noChangeArrowheads="1"/>
            </p:cNvSpPr>
            <p:nvPr/>
          </p:nvSpPr>
          <p:spPr bwMode="auto">
            <a:xfrm>
              <a:off x="4082428" y="3174531"/>
              <a:ext cx="1137271" cy="311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rPr>
                <a:t>Kevin Weiner</a:t>
              </a:r>
            </a:p>
          </p:txBody>
        </p:sp>
        <p:pic>
          <p:nvPicPr>
            <p:cNvPr id="17425" name="Picture 32"/>
            <p:cNvPicPr>
              <a:picLocks noChangeAspect="1"/>
            </p:cNvPicPr>
            <p:nvPr/>
          </p:nvPicPr>
          <p:blipFill>
            <a:blip r:embed="rId6">
              <a:extLst>
                <a:ext uri="{28A0092B-C50C-407E-A947-70E740481C1C}">
                  <a14:useLocalDpi xmlns:a14="http://schemas.microsoft.com/office/drawing/2010/main" val="0"/>
                </a:ext>
              </a:extLst>
            </a:blip>
            <a:srcRect l="22162" r="19595"/>
            <a:stretch>
              <a:fillRect/>
            </a:stretch>
          </p:blipFill>
          <p:spPr bwMode="auto">
            <a:xfrm>
              <a:off x="5465763" y="4267200"/>
              <a:ext cx="747712"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rotWithShape="1">
            <a:blip r:embed="rId10"/>
            <a:srcRect l="12120"/>
            <a:stretch/>
          </p:blipFill>
          <p:spPr>
            <a:xfrm>
              <a:off x="4058937" y="3479800"/>
              <a:ext cx="803576" cy="914400"/>
            </a:xfrm>
            <a:prstGeom prst="rect">
              <a:avLst/>
            </a:prstGeom>
          </p:spPr>
        </p:pic>
        <p:pic>
          <p:nvPicPr>
            <p:cNvPr id="28" name="Picture 27"/>
            <p:cNvPicPr>
              <a:picLocks noChangeAspect="1"/>
            </p:cNvPicPr>
            <p:nvPr/>
          </p:nvPicPr>
          <p:blipFill rotWithShape="1">
            <a:blip r:embed="rId10"/>
            <a:srcRect l="12120"/>
            <a:stretch/>
          </p:blipFill>
          <p:spPr>
            <a:xfrm>
              <a:off x="4693897" y="3897086"/>
              <a:ext cx="763397" cy="868680"/>
            </a:xfrm>
            <a:prstGeom prst="rect">
              <a:avLst/>
            </a:prstGeom>
          </p:spPr>
        </p:pic>
      </p:gr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699" y="573178"/>
            <a:ext cx="9144000" cy="1036637"/>
          </a:xfrm>
        </p:spPr>
        <p:txBody>
          <a:bodyPr/>
          <a:lstStyle/>
          <a:p>
            <a:pPr marL="39686" indent="0" eaLnBrk="1" hangingPunct="1">
              <a:defRPr/>
            </a:pPr>
            <a:r>
              <a:rPr lang="en-US" b="1" dirty="0" smtClean="0">
                <a:solidFill>
                  <a:srgbClr val="5E5EB9"/>
                </a:solidFill>
                <a:latin typeface="Calibri"/>
                <a:cs typeface="Calibri"/>
              </a:rPr>
              <a:t>What you are up for</a:t>
            </a:r>
          </a:p>
        </p:txBody>
      </p:sp>
      <p:sp>
        <p:nvSpPr>
          <p:cNvPr id="3" name="Content Placeholder 2"/>
          <p:cNvSpPr>
            <a:spLocks noGrp="1"/>
          </p:cNvSpPr>
          <p:nvPr>
            <p:ph idx="1"/>
          </p:nvPr>
        </p:nvSpPr>
        <p:spPr>
          <a:xfrm>
            <a:off x="457200" y="1630363"/>
            <a:ext cx="8458200" cy="4694237"/>
          </a:xfrm>
        </p:spPr>
        <p:txBody>
          <a:bodyPr/>
          <a:lstStyle/>
          <a:p>
            <a:pPr marL="382569" indent="-342882" eaLnBrk="1" hangingPunct="1">
              <a:defRPr/>
            </a:pPr>
            <a:r>
              <a:rPr lang="en-US" sz="3600" b="1" dirty="0">
                <a:latin typeface="Calibri"/>
                <a:cs typeface="Calibri"/>
              </a:rPr>
              <a:t>What is fMRI-adaptation (fMRI-A)?</a:t>
            </a:r>
          </a:p>
          <a:p>
            <a:pPr marL="382569" indent="-342882" eaLnBrk="1" hangingPunct="1">
              <a:defRPr/>
            </a:pPr>
            <a:r>
              <a:rPr lang="en-US" dirty="0" smtClean="0">
                <a:solidFill>
                  <a:schemeClr val="bg1">
                    <a:lumMod val="75000"/>
                  </a:schemeClr>
                </a:solidFill>
                <a:latin typeface="Calibri"/>
                <a:cs typeface="Calibri"/>
              </a:rPr>
              <a:t>Why are we interested in studying fMRI-A?</a:t>
            </a:r>
          </a:p>
          <a:p>
            <a:pPr marL="382569" indent="-342882" eaLnBrk="1" hangingPunct="1">
              <a:defRPr/>
            </a:pPr>
            <a:r>
              <a:rPr lang="en-US" dirty="0" smtClean="0">
                <a:solidFill>
                  <a:schemeClr val="bg1">
                    <a:lumMod val="75000"/>
                  </a:schemeClr>
                </a:solidFill>
                <a:latin typeface="Calibri"/>
                <a:cs typeface="Calibri"/>
              </a:rPr>
              <a:t>What are the characteristics of fMRI-A?</a:t>
            </a:r>
          </a:p>
          <a:p>
            <a:pPr marL="382569" indent="-342882" eaLnBrk="1" hangingPunct="1">
              <a:defRPr/>
            </a:pPr>
            <a:r>
              <a:rPr lang="en-US" dirty="0" smtClean="0">
                <a:solidFill>
                  <a:schemeClr val="bg1">
                    <a:lumMod val="75000"/>
                  </a:schemeClr>
                </a:solidFill>
                <a:latin typeface="Calibri"/>
                <a:cs typeface="Calibri"/>
              </a:rPr>
              <a:t>What are the proposed neural mechanisms of fMRI-A?</a:t>
            </a:r>
          </a:p>
          <a:p>
            <a:pPr marL="382569" indent="-342882" eaLnBrk="1" hangingPunct="1">
              <a:defRPr/>
            </a:pPr>
            <a:r>
              <a:rPr lang="en-US" dirty="0" smtClean="0">
                <a:solidFill>
                  <a:schemeClr val="bg1">
                    <a:lumMod val="75000"/>
                  </a:schemeClr>
                </a:solidFill>
                <a:latin typeface="Calibri"/>
                <a:cs typeface="Calibri"/>
              </a:rPr>
              <a:t>Are mechanisms of fMRI-A universal across regions and time scales?</a:t>
            </a:r>
          </a:p>
          <a:p>
            <a:pPr marL="382569" indent="-342882" eaLnBrk="1" hangingPunct="1">
              <a:defRPr/>
            </a:pPr>
            <a:r>
              <a:rPr lang="en-US" dirty="0" smtClean="0">
                <a:solidFill>
                  <a:schemeClr val="bg1">
                    <a:lumMod val="75000"/>
                  </a:schemeClr>
                </a:solidFill>
                <a:latin typeface="Calibri"/>
                <a:cs typeface="Calibri"/>
              </a:rPr>
              <a:t>Summary: from neurons to fMRI voxels</a:t>
            </a:r>
          </a:p>
        </p:txBody>
      </p:sp>
    </p:spTree>
  </p:cSld>
  <p:clrMapOvr>
    <a:masterClrMapping/>
  </p:clrMapOvr>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0" y="-228600"/>
            <a:ext cx="9144000" cy="1397000"/>
          </a:xfrm>
        </p:spPr>
        <p:txBody>
          <a:bodyPr rIns="132073"/>
          <a:lstStyle/>
          <a:p>
            <a:pPr marL="39686" indent="0" eaLnBrk="1" hangingPunct="1">
              <a:spcBef>
                <a:spcPts val="2300"/>
              </a:spcBef>
              <a:defRPr/>
            </a:pPr>
            <a:r>
              <a:rPr lang="en-US" sz="3600" b="1" dirty="0">
                <a:solidFill>
                  <a:srgbClr val="5E5EB9"/>
                </a:solidFill>
                <a:latin typeface="Calibri"/>
                <a:cs typeface="Calibri"/>
                <a:sym typeface="Arial Bold" charset="0"/>
              </a:rPr>
              <a:t>Conclusions</a:t>
            </a:r>
            <a:endParaRPr lang="en-US" sz="3600" b="1" dirty="0">
              <a:solidFill>
                <a:srgbClr val="800000"/>
              </a:solidFill>
              <a:latin typeface="Calibri"/>
              <a:ea typeface="ヒラギノ角ゴ ProN W6" charset="0"/>
              <a:cs typeface="Calibri"/>
              <a:sym typeface="Arial Bold" charset="0"/>
            </a:endParaRPr>
          </a:p>
        </p:txBody>
      </p:sp>
      <p:sp>
        <p:nvSpPr>
          <p:cNvPr id="44034" name="Rectangle 2"/>
          <p:cNvSpPr>
            <a:spLocks noGrp="1" noChangeArrowheads="1"/>
          </p:cNvSpPr>
          <p:nvPr>
            <p:ph type="body" idx="1"/>
          </p:nvPr>
        </p:nvSpPr>
        <p:spPr>
          <a:xfrm>
            <a:off x="381000" y="762000"/>
            <a:ext cx="8610600" cy="5943600"/>
          </a:xfrm>
        </p:spPr>
        <p:txBody>
          <a:bodyPr rIns="132073"/>
          <a:lstStyle/>
          <a:p>
            <a:pPr marL="382569" indent="-342882" eaLnBrk="1" hangingPunct="1">
              <a:defRPr/>
            </a:pPr>
            <a:r>
              <a:rPr lang="en-US" sz="2800" dirty="0">
                <a:latin typeface="Calibri"/>
                <a:cs typeface="Calibri"/>
              </a:rPr>
              <a:t>Differential fMRI-A mechanisms</a:t>
            </a:r>
          </a:p>
          <a:p>
            <a:pPr marL="681003" lvl="1" indent="-285736" eaLnBrk="1" hangingPunct="1">
              <a:defRPr/>
            </a:pPr>
            <a:r>
              <a:rPr lang="en-US" dirty="0" smtClean="0">
                <a:latin typeface="Calibri"/>
                <a:cs typeface="Calibri"/>
              </a:rPr>
              <a:t>Across time scales in medial VTC</a:t>
            </a:r>
          </a:p>
          <a:p>
            <a:pPr marL="681003" lvl="1" indent="-285736" eaLnBrk="1" hangingPunct="1">
              <a:defRPr/>
            </a:pPr>
            <a:r>
              <a:rPr lang="en-US" dirty="0" smtClean="0">
                <a:latin typeface="Calibri"/>
                <a:cs typeface="Calibri"/>
              </a:rPr>
              <a:t>Across lateral and medial VTC</a:t>
            </a:r>
          </a:p>
          <a:p>
            <a:pPr marL="382569" indent="-342882" eaLnBrk="1" hangingPunct="1">
              <a:defRPr/>
            </a:pPr>
            <a:r>
              <a:rPr lang="en-US" sz="2800" dirty="0">
                <a:latin typeface="Calibri"/>
                <a:cs typeface="Calibri"/>
              </a:rPr>
              <a:t>Based on computational analysis and measurements of proportion selective neurons within fMRI voxels </a:t>
            </a:r>
          </a:p>
          <a:p>
            <a:pPr marL="681003" lvl="1" indent="-285736" eaLnBrk="1" hangingPunct="1">
              <a:defRPr/>
            </a:pPr>
            <a:r>
              <a:rPr lang="en-US" sz="2400" dirty="0">
                <a:latin typeface="Calibri"/>
                <a:cs typeface="Calibri"/>
              </a:rPr>
              <a:t>Neural scaling mechanisms explains fMRI-A in face and body-selective regions</a:t>
            </a:r>
          </a:p>
          <a:p>
            <a:pPr marL="681003" lvl="1" indent="-285736" eaLnBrk="1" hangingPunct="1">
              <a:defRPr/>
            </a:pPr>
            <a:r>
              <a:rPr lang="en-US" sz="2400" dirty="0">
                <a:latin typeface="Calibri"/>
                <a:cs typeface="Calibri"/>
              </a:rPr>
              <a:t>Neural sharpening may explain fMRI-A in place-selective regions with different degrees of sharpening in short and long-lagged repetitions</a:t>
            </a:r>
          </a:p>
          <a:p>
            <a:pPr marL="382569" indent="-342882" eaLnBrk="1" hangingPunct="1">
              <a:defRPr/>
            </a:pPr>
            <a:r>
              <a:rPr lang="en-US" sz="2800" dirty="0">
                <a:latin typeface="Calibri"/>
                <a:cs typeface="Calibri"/>
              </a:rPr>
              <a:t>Both stimulus driven repetition parameters and top-down factors (e.g. predictability, attention) affect the magnitude of fMRI-A.</a:t>
            </a:r>
          </a:p>
        </p:txBody>
      </p:sp>
    </p:spTree>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2133600"/>
            <a:ext cx="7772400" cy="1600200"/>
          </a:xfrm>
        </p:spPr>
        <p:txBody>
          <a:bodyPr/>
          <a:lstStyle/>
          <a:p>
            <a:pPr marL="39686" indent="-39686">
              <a:defRPr/>
            </a:pPr>
            <a:r>
              <a:rPr lang="en-US" b="1" dirty="0" smtClean="0">
                <a:solidFill>
                  <a:schemeClr val="accent6">
                    <a:lumMod val="60000"/>
                    <a:lumOff val="40000"/>
                  </a:schemeClr>
                </a:solidFill>
                <a:latin typeface="Calibri"/>
                <a:cs typeface="Calibri"/>
              </a:rPr>
              <a:t>Thank you for your attention!</a:t>
            </a:r>
            <a:endParaRPr lang="en-US" b="1" dirty="0">
              <a:solidFill>
                <a:schemeClr val="accent6">
                  <a:lumMod val="60000"/>
                  <a:lumOff val="40000"/>
                </a:schemeClr>
              </a:solidFill>
              <a:latin typeface="Calibri"/>
              <a:cs typeface="Calibri"/>
            </a:endParaRP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1"/>
          <p:cNvSpPr>
            <a:spLocks/>
          </p:cNvSpPr>
          <p:nvPr/>
        </p:nvSpPr>
        <p:spPr bwMode="auto">
          <a:xfrm>
            <a:off x="1106488" y="1524000"/>
            <a:ext cx="1236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1st Presentation</a:t>
            </a:r>
          </a:p>
        </p:txBody>
      </p:sp>
      <p:pic>
        <p:nvPicPr>
          <p:cNvPr id="28674"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0775" y="1820863"/>
            <a:ext cx="1441450" cy="1439862"/>
          </a:xfrm>
          <a:prstGeom prst="rect">
            <a:avLst/>
          </a:prstGeom>
          <a:noFill/>
          <a:ln w="76200">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28675" name="Rectangle 6"/>
          <p:cNvSpPr>
            <a:spLocks/>
          </p:cNvSpPr>
          <p:nvPr/>
        </p:nvSpPr>
        <p:spPr bwMode="auto">
          <a:xfrm>
            <a:off x="3546475" y="1371600"/>
            <a:ext cx="1096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latin typeface="Calibri" charset="0"/>
                <a:ea typeface="ＭＳ Ｐゴシック" charset="-128"/>
                <a:sym typeface="Comic Sans MS" charset="0"/>
              </a:rPr>
              <a:t>IT Neuron</a:t>
            </a:r>
          </a:p>
        </p:txBody>
      </p:sp>
      <p:pic>
        <p:nvPicPr>
          <p:cNvPr id="28676" name="Picture 255"/>
          <p:cNvPicPr>
            <a:picLocks noChangeArrowheads="1"/>
          </p:cNvPicPr>
          <p:nvPr/>
        </p:nvPicPr>
        <p:blipFill rotWithShape="1">
          <a:blip r:embed="rId4">
            <a:extLst>
              <a:ext uri="{28A0092B-C50C-407E-A947-70E740481C1C}">
                <a14:useLocalDpi xmlns:a14="http://schemas.microsoft.com/office/drawing/2010/main" val="0"/>
              </a:ext>
            </a:extLst>
          </a:blip>
          <a:srcRect b="13971"/>
          <a:stretch/>
        </p:blipFill>
        <p:spPr bwMode="auto">
          <a:xfrm>
            <a:off x="2733675" y="1800225"/>
            <a:ext cx="2341563" cy="185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8677" name="Rectangle 257"/>
          <p:cNvSpPr>
            <a:spLocks/>
          </p:cNvSpPr>
          <p:nvPr/>
        </p:nvSpPr>
        <p:spPr bwMode="auto">
          <a:xfrm>
            <a:off x="6107113" y="6597650"/>
            <a:ext cx="27670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100">
                <a:latin typeface="Calibri" charset="0"/>
                <a:ea typeface="ＭＳ Ｐゴシック" charset="-128"/>
                <a:sym typeface="Comic Sans MS" charset="0"/>
              </a:rPr>
              <a:t>Adapted from Li et al. 1993; Grill-Spector 2008</a:t>
            </a:r>
          </a:p>
        </p:txBody>
      </p:sp>
      <p:sp>
        <p:nvSpPr>
          <p:cNvPr id="28678" name="Rectangle 260"/>
          <p:cNvSpPr>
            <a:spLocks/>
          </p:cNvSpPr>
          <p:nvPr/>
        </p:nvSpPr>
        <p:spPr bwMode="auto">
          <a:xfrm>
            <a:off x="139700" y="625475"/>
            <a:ext cx="900430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600" dirty="0">
                <a:latin typeface="Calibri" charset="0"/>
                <a:ea typeface="ＭＳ Ｐゴシック" charset="-128"/>
                <a:sym typeface="Arial Black" charset="0"/>
              </a:rPr>
              <a:t>Item specific repetition </a:t>
            </a:r>
            <a:r>
              <a:rPr lang="en-US" altLang="x-none" sz="2600">
                <a:latin typeface="Calibri" charset="0"/>
                <a:ea typeface="ＭＳ Ｐゴシック" charset="-128"/>
                <a:sym typeface="Arial Black" charset="0"/>
              </a:rPr>
              <a:t>suppression </a:t>
            </a:r>
            <a:r>
              <a:rPr lang="en-US" altLang="x-none" sz="2600" smtClean="0">
                <a:latin typeface="Calibri" charset="0"/>
                <a:ea typeface="ＭＳ Ｐゴシック" charset="-128"/>
                <a:sym typeface="Arial Black" charset="0"/>
              </a:rPr>
              <a:t>in </a:t>
            </a:r>
            <a:r>
              <a:rPr lang="en-US" altLang="x-none" sz="2600" dirty="0">
                <a:latin typeface="Calibri" charset="0"/>
                <a:ea typeface="ＭＳ Ｐゴシック" charset="-128"/>
                <a:sym typeface="Arial Black" charset="0"/>
              </a:rPr>
              <a:t>object-selective cortex</a:t>
            </a:r>
          </a:p>
        </p:txBody>
      </p:sp>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1"/>
          <p:cNvSpPr>
            <a:spLocks/>
          </p:cNvSpPr>
          <p:nvPr/>
        </p:nvSpPr>
        <p:spPr bwMode="auto">
          <a:xfrm>
            <a:off x="1106488" y="1524000"/>
            <a:ext cx="1236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1st Presentation</a:t>
            </a:r>
          </a:p>
        </p:txBody>
      </p:sp>
      <p:pic>
        <p:nvPicPr>
          <p:cNvPr id="30722"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0775" y="1820863"/>
            <a:ext cx="1441450" cy="1439862"/>
          </a:xfrm>
          <a:prstGeom prst="rect">
            <a:avLst/>
          </a:prstGeom>
          <a:noFill/>
          <a:ln w="76200">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30723" name="Rectangle 6"/>
          <p:cNvSpPr>
            <a:spLocks/>
          </p:cNvSpPr>
          <p:nvPr/>
        </p:nvSpPr>
        <p:spPr bwMode="auto">
          <a:xfrm>
            <a:off x="3546475" y="1371600"/>
            <a:ext cx="1096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latin typeface="Calibri" charset="0"/>
                <a:ea typeface="ＭＳ Ｐゴシック" charset="-128"/>
                <a:sym typeface="Comic Sans MS" charset="0"/>
              </a:rPr>
              <a:t>IT Neuron</a:t>
            </a:r>
          </a:p>
        </p:txBody>
      </p:sp>
      <p:sp>
        <p:nvSpPr>
          <p:cNvPr id="30724" name="Rectangle 7"/>
          <p:cNvSpPr>
            <a:spLocks/>
          </p:cNvSpPr>
          <p:nvPr/>
        </p:nvSpPr>
        <p:spPr bwMode="auto">
          <a:xfrm>
            <a:off x="5800725" y="1371600"/>
            <a:ext cx="157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latin typeface="Calibri" charset="0"/>
                <a:ea typeface="ＭＳ Ｐゴシック" charset="-128"/>
                <a:sym typeface="Comic Sans MS" charset="0"/>
              </a:rPr>
              <a:t>LO fMRI signal</a:t>
            </a:r>
          </a:p>
        </p:txBody>
      </p:sp>
      <p:grpSp>
        <p:nvGrpSpPr>
          <p:cNvPr id="30725" name="Group 103"/>
          <p:cNvGrpSpPr>
            <a:grpSpLocks/>
          </p:cNvGrpSpPr>
          <p:nvPr/>
        </p:nvGrpSpPr>
        <p:grpSpPr bwMode="auto">
          <a:xfrm>
            <a:off x="5268913" y="1841500"/>
            <a:ext cx="2074862" cy="1943100"/>
            <a:chOff x="-11" y="88"/>
            <a:chExt cx="1307" cy="1223"/>
          </a:xfrm>
        </p:grpSpPr>
        <p:sp>
          <p:nvSpPr>
            <p:cNvPr id="30729" name="Rectangle 8"/>
            <p:cNvSpPr>
              <a:spLocks/>
            </p:cNvSpPr>
            <p:nvPr/>
          </p:nvSpPr>
          <p:spPr bwMode="auto">
            <a:xfrm>
              <a:off x="400" y="1154"/>
              <a:ext cx="754"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Time, seconds</a:t>
              </a:r>
            </a:p>
          </p:txBody>
        </p:sp>
        <p:sp>
          <p:nvSpPr>
            <p:cNvPr id="30730" name="Rectangle 9"/>
            <p:cNvSpPr>
              <a:spLocks/>
            </p:cNvSpPr>
            <p:nvPr/>
          </p:nvSpPr>
          <p:spPr bwMode="auto">
            <a:xfrm rot="-5400000">
              <a:off x="-296" y="373"/>
              <a:ext cx="728"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%BOLD Signal</a:t>
              </a:r>
            </a:p>
          </p:txBody>
        </p:sp>
        <p:sp>
          <p:nvSpPr>
            <p:cNvPr id="30731" name="Line 10"/>
            <p:cNvSpPr>
              <a:spLocks noChangeShapeType="1"/>
            </p:cNvSpPr>
            <p:nvPr/>
          </p:nvSpPr>
          <p:spPr bwMode="auto">
            <a:xfrm>
              <a:off x="328" y="1021"/>
              <a:ext cx="968"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32" name="Line 11"/>
            <p:cNvSpPr>
              <a:spLocks noChangeShapeType="1"/>
            </p:cNvSpPr>
            <p:nvPr/>
          </p:nvSpPr>
          <p:spPr bwMode="auto">
            <a:xfrm rot="10800000" flipH="1">
              <a:off x="328" y="100"/>
              <a:ext cx="2" cy="92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33" name="Line 12"/>
            <p:cNvSpPr>
              <a:spLocks noChangeShapeType="1"/>
            </p:cNvSpPr>
            <p:nvPr/>
          </p:nvSpPr>
          <p:spPr bwMode="auto">
            <a:xfrm rot="10800000" flipH="1">
              <a:off x="515" y="1009"/>
              <a:ext cx="3" cy="1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34" name="Rectangle 13"/>
            <p:cNvSpPr>
              <a:spLocks/>
            </p:cNvSpPr>
            <p:nvPr/>
          </p:nvSpPr>
          <p:spPr bwMode="auto">
            <a:xfrm>
              <a:off x="474" y="1026"/>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0735" name="Line 14"/>
            <p:cNvSpPr>
              <a:spLocks noChangeShapeType="1"/>
            </p:cNvSpPr>
            <p:nvPr/>
          </p:nvSpPr>
          <p:spPr bwMode="auto">
            <a:xfrm rot="10800000" flipH="1">
              <a:off x="964" y="1009"/>
              <a:ext cx="2" cy="1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36" name="Rectangle 15"/>
            <p:cNvSpPr>
              <a:spLocks/>
            </p:cNvSpPr>
            <p:nvPr/>
          </p:nvSpPr>
          <p:spPr bwMode="auto">
            <a:xfrm>
              <a:off x="873" y="1026"/>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10</a:t>
              </a:r>
            </a:p>
          </p:txBody>
        </p:sp>
        <p:sp>
          <p:nvSpPr>
            <p:cNvPr id="30737" name="Line 16"/>
            <p:cNvSpPr>
              <a:spLocks noChangeShapeType="1"/>
            </p:cNvSpPr>
            <p:nvPr/>
          </p:nvSpPr>
          <p:spPr bwMode="auto">
            <a:xfrm>
              <a:off x="328" y="848"/>
              <a:ext cx="14"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38" name="Rectangle 17"/>
            <p:cNvSpPr>
              <a:spLocks/>
            </p:cNvSpPr>
            <p:nvPr/>
          </p:nvSpPr>
          <p:spPr bwMode="auto">
            <a:xfrm>
              <a:off x="235" y="717"/>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0739" name="Line 18"/>
            <p:cNvSpPr>
              <a:spLocks noChangeShapeType="1"/>
            </p:cNvSpPr>
            <p:nvPr/>
          </p:nvSpPr>
          <p:spPr bwMode="auto">
            <a:xfrm>
              <a:off x="328" y="648"/>
              <a:ext cx="14"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40" name="Rectangle 19"/>
            <p:cNvSpPr>
              <a:spLocks/>
            </p:cNvSpPr>
            <p:nvPr/>
          </p:nvSpPr>
          <p:spPr bwMode="auto">
            <a:xfrm>
              <a:off x="155" y="517"/>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0.5</a:t>
              </a:r>
            </a:p>
          </p:txBody>
        </p:sp>
        <p:sp>
          <p:nvSpPr>
            <p:cNvPr id="30741" name="Line 20"/>
            <p:cNvSpPr>
              <a:spLocks noChangeShapeType="1"/>
            </p:cNvSpPr>
            <p:nvPr/>
          </p:nvSpPr>
          <p:spPr bwMode="auto">
            <a:xfrm>
              <a:off x="328" y="449"/>
              <a:ext cx="14" cy="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42" name="Rectangle 21"/>
            <p:cNvSpPr>
              <a:spLocks/>
            </p:cNvSpPr>
            <p:nvPr/>
          </p:nvSpPr>
          <p:spPr bwMode="auto">
            <a:xfrm>
              <a:off x="235" y="335"/>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a:t>
              </a:r>
            </a:p>
          </p:txBody>
        </p:sp>
        <p:sp>
          <p:nvSpPr>
            <p:cNvPr id="30743" name="Line 22"/>
            <p:cNvSpPr>
              <a:spLocks noChangeShapeType="1"/>
            </p:cNvSpPr>
            <p:nvPr/>
          </p:nvSpPr>
          <p:spPr bwMode="auto">
            <a:xfrm>
              <a:off x="328" y="261"/>
              <a:ext cx="14"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44" name="Rectangle 23"/>
            <p:cNvSpPr>
              <a:spLocks/>
            </p:cNvSpPr>
            <p:nvPr/>
          </p:nvSpPr>
          <p:spPr bwMode="auto">
            <a:xfrm>
              <a:off x="155" y="135"/>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1.5</a:t>
              </a:r>
            </a:p>
          </p:txBody>
        </p:sp>
        <p:sp>
          <p:nvSpPr>
            <p:cNvPr id="30745" name="Line 24"/>
            <p:cNvSpPr>
              <a:spLocks noChangeShapeType="1"/>
            </p:cNvSpPr>
            <p:nvPr/>
          </p:nvSpPr>
          <p:spPr bwMode="auto">
            <a:xfrm>
              <a:off x="342" y="859"/>
              <a:ext cx="3"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46" name="Line 25"/>
            <p:cNvSpPr>
              <a:spLocks noChangeShapeType="1"/>
            </p:cNvSpPr>
            <p:nvPr/>
          </p:nvSpPr>
          <p:spPr bwMode="auto">
            <a:xfrm>
              <a:off x="328" y="859"/>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47" name="Line 26"/>
            <p:cNvSpPr>
              <a:spLocks noChangeShapeType="1"/>
            </p:cNvSpPr>
            <p:nvPr/>
          </p:nvSpPr>
          <p:spPr bwMode="auto">
            <a:xfrm>
              <a:off x="328" y="93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48" name="Line 27"/>
            <p:cNvSpPr>
              <a:spLocks noChangeShapeType="1"/>
            </p:cNvSpPr>
            <p:nvPr/>
          </p:nvSpPr>
          <p:spPr bwMode="auto">
            <a:xfrm>
              <a:off x="381" y="784"/>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49" name="Line 28"/>
            <p:cNvSpPr>
              <a:spLocks noChangeShapeType="1"/>
            </p:cNvSpPr>
            <p:nvPr/>
          </p:nvSpPr>
          <p:spPr bwMode="auto">
            <a:xfrm>
              <a:off x="367" y="784"/>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0" name="Line 29"/>
            <p:cNvSpPr>
              <a:spLocks noChangeShapeType="1"/>
            </p:cNvSpPr>
            <p:nvPr/>
          </p:nvSpPr>
          <p:spPr bwMode="auto">
            <a:xfrm>
              <a:off x="367" y="859"/>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1" name="Line 30"/>
            <p:cNvSpPr>
              <a:spLocks noChangeShapeType="1"/>
            </p:cNvSpPr>
            <p:nvPr/>
          </p:nvSpPr>
          <p:spPr bwMode="auto">
            <a:xfrm>
              <a:off x="435" y="834"/>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2" name="Line 31"/>
            <p:cNvSpPr>
              <a:spLocks noChangeShapeType="1"/>
            </p:cNvSpPr>
            <p:nvPr/>
          </p:nvSpPr>
          <p:spPr bwMode="auto">
            <a:xfrm>
              <a:off x="421" y="834"/>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3" name="Line 32"/>
            <p:cNvSpPr>
              <a:spLocks noChangeShapeType="1"/>
            </p:cNvSpPr>
            <p:nvPr/>
          </p:nvSpPr>
          <p:spPr bwMode="auto">
            <a:xfrm>
              <a:off x="461" y="859"/>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4" name="Line 33"/>
            <p:cNvSpPr>
              <a:spLocks noChangeShapeType="1"/>
            </p:cNvSpPr>
            <p:nvPr/>
          </p:nvSpPr>
          <p:spPr bwMode="auto">
            <a:xfrm>
              <a:off x="515" y="810"/>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5" name="Line 34"/>
            <p:cNvSpPr>
              <a:spLocks noChangeShapeType="1"/>
            </p:cNvSpPr>
            <p:nvPr/>
          </p:nvSpPr>
          <p:spPr bwMode="auto">
            <a:xfrm>
              <a:off x="515" y="810"/>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6" name="Line 35"/>
            <p:cNvSpPr>
              <a:spLocks noChangeShapeType="1"/>
            </p:cNvSpPr>
            <p:nvPr/>
          </p:nvSpPr>
          <p:spPr bwMode="auto">
            <a:xfrm>
              <a:off x="515"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7" name="Line 36"/>
            <p:cNvSpPr>
              <a:spLocks noChangeShapeType="1"/>
            </p:cNvSpPr>
            <p:nvPr/>
          </p:nvSpPr>
          <p:spPr bwMode="auto">
            <a:xfrm>
              <a:off x="566" y="821"/>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8" name="Line 37"/>
            <p:cNvSpPr>
              <a:spLocks noChangeShapeType="1"/>
            </p:cNvSpPr>
            <p:nvPr/>
          </p:nvSpPr>
          <p:spPr bwMode="auto">
            <a:xfrm>
              <a:off x="554" y="821"/>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59" name="Line 38"/>
            <p:cNvSpPr>
              <a:spLocks noChangeShapeType="1"/>
            </p:cNvSpPr>
            <p:nvPr/>
          </p:nvSpPr>
          <p:spPr bwMode="auto">
            <a:xfrm>
              <a:off x="554" y="896"/>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0" name="Line 39"/>
            <p:cNvSpPr>
              <a:spLocks noChangeShapeType="1"/>
            </p:cNvSpPr>
            <p:nvPr/>
          </p:nvSpPr>
          <p:spPr bwMode="auto">
            <a:xfrm>
              <a:off x="606" y="710"/>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1" name="Line 40"/>
            <p:cNvSpPr>
              <a:spLocks noChangeShapeType="1"/>
            </p:cNvSpPr>
            <p:nvPr/>
          </p:nvSpPr>
          <p:spPr bwMode="auto">
            <a:xfrm>
              <a:off x="594" y="710"/>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2" name="Line 41"/>
            <p:cNvSpPr>
              <a:spLocks noChangeShapeType="1"/>
            </p:cNvSpPr>
            <p:nvPr/>
          </p:nvSpPr>
          <p:spPr bwMode="auto">
            <a:xfrm>
              <a:off x="594" y="78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3" name="Line 42"/>
            <p:cNvSpPr>
              <a:spLocks noChangeShapeType="1"/>
            </p:cNvSpPr>
            <p:nvPr/>
          </p:nvSpPr>
          <p:spPr bwMode="auto">
            <a:xfrm>
              <a:off x="660" y="449"/>
              <a:ext cx="2"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4" name="Line 43"/>
            <p:cNvSpPr>
              <a:spLocks noChangeShapeType="1"/>
            </p:cNvSpPr>
            <p:nvPr/>
          </p:nvSpPr>
          <p:spPr bwMode="auto">
            <a:xfrm>
              <a:off x="646" y="449"/>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5" name="Line 44"/>
            <p:cNvSpPr>
              <a:spLocks noChangeShapeType="1"/>
            </p:cNvSpPr>
            <p:nvPr/>
          </p:nvSpPr>
          <p:spPr bwMode="auto">
            <a:xfrm>
              <a:off x="646" y="522"/>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6" name="Line 45"/>
            <p:cNvSpPr>
              <a:spLocks noChangeShapeType="1"/>
            </p:cNvSpPr>
            <p:nvPr/>
          </p:nvSpPr>
          <p:spPr bwMode="auto">
            <a:xfrm>
              <a:off x="699" y="212"/>
              <a:ext cx="3"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7" name="Line 46"/>
            <p:cNvSpPr>
              <a:spLocks noChangeShapeType="1"/>
            </p:cNvSpPr>
            <p:nvPr/>
          </p:nvSpPr>
          <p:spPr bwMode="auto">
            <a:xfrm>
              <a:off x="685" y="212"/>
              <a:ext cx="28"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8" name="Line 47"/>
            <p:cNvSpPr>
              <a:spLocks noChangeShapeType="1"/>
            </p:cNvSpPr>
            <p:nvPr/>
          </p:nvSpPr>
          <p:spPr bwMode="auto">
            <a:xfrm>
              <a:off x="685" y="286"/>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69" name="Line 48"/>
            <p:cNvSpPr>
              <a:spLocks noChangeShapeType="1"/>
            </p:cNvSpPr>
            <p:nvPr/>
          </p:nvSpPr>
          <p:spPr bwMode="auto">
            <a:xfrm>
              <a:off x="739" y="100"/>
              <a:ext cx="3"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0" name="Line 49"/>
            <p:cNvSpPr>
              <a:spLocks noChangeShapeType="1"/>
            </p:cNvSpPr>
            <p:nvPr/>
          </p:nvSpPr>
          <p:spPr bwMode="auto">
            <a:xfrm>
              <a:off x="739" y="10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1" name="Line 50"/>
            <p:cNvSpPr>
              <a:spLocks noChangeShapeType="1"/>
            </p:cNvSpPr>
            <p:nvPr/>
          </p:nvSpPr>
          <p:spPr bwMode="auto">
            <a:xfrm>
              <a:off x="739" y="187"/>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2" name="Line 51"/>
            <p:cNvSpPr>
              <a:spLocks noChangeShapeType="1"/>
            </p:cNvSpPr>
            <p:nvPr/>
          </p:nvSpPr>
          <p:spPr bwMode="auto">
            <a:xfrm>
              <a:off x="793" y="247"/>
              <a:ext cx="1"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3" name="Line 52"/>
            <p:cNvSpPr>
              <a:spLocks noChangeShapeType="1"/>
            </p:cNvSpPr>
            <p:nvPr/>
          </p:nvSpPr>
          <p:spPr bwMode="auto">
            <a:xfrm>
              <a:off x="779" y="247"/>
              <a:ext cx="26"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4" name="Line 53"/>
            <p:cNvSpPr>
              <a:spLocks noChangeShapeType="1"/>
            </p:cNvSpPr>
            <p:nvPr/>
          </p:nvSpPr>
          <p:spPr bwMode="auto">
            <a:xfrm>
              <a:off x="779" y="323"/>
              <a:ext cx="26"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5" name="Line 54"/>
            <p:cNvSpPr>
              <a:spLocks noChangeShapeType="1"/>
            </p:cNvSpPr>
            <p:nvPr/>
          </p:nvSpPr>
          <p:spPr bwMode="auto">
            <a:xfrm>
              <a:off x="833" y="473"/>
              <a:ext cx="2"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6" name="Line 55"/>
            <p:cNvSpPr>
              <a:spLocks noChangeShapeType="1"/>
            </p:cNvSpPr>
            <p:nvPr/>
          </p:nvSpPr>
          <p:spPr bwMode="auto">
            <a:xfrm>
              <a:off x="819" y="473"/>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7" name="Line 56"/>
            <p:cNvSpPr>
              <a:spLocks noChangeShapeType="1"/>
            </p:cNvSpPr>
            <p:nvPr/>
          </p:nvSpPr>
          <p:spPr bwMode="auto">
            <a:xfrm>
              <a:off x="819" y="559"/>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8" name="Line 57"/>
            <p:cNvSpPr>
              <a:spLocks noChangeShapeType="1"/>
            </p:cNvSpPr>
            <p:nvPr/>
          </p:nvSpPr>
          <p:spPr bwMode="auto">
            <a:xfrm>
              <a:off x="883" y="648"/>
              <a:ext cx="4"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79" name="Line 58"/>
            <p:cNvSpPr>
              <a:spLocks noChangeShapeType="1"/>
            </p:cNvSpPr>
            <p:nvPr/>
          </p:nvSpPr>
          <p:spPr bwMode="auto">
            <a:xfrm>
              <a:off x="873" y="648"/>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0" name="Line 59"/>
            <p:cNvSpPr>
              <a:spLocks noChangeShapeType="1"/>
            </p:cNvSpPr>
            <p:nvPr/>
          </p:nvSpPr>
          <p:spPr bwMode="auto">
            <a:xfrm>
              <a:off x="873" y="721"/>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1" name="Line 60"/>
            <p:cNvSpPr>
              <a:spLocks noChangeShapeType="1"/>
            </p:cNvSpPr>
            <p:nvPr/>
          </p:nvSpPr>
          <p:spPr bwMode="auto">
            <a:xfrm>
              <a:off x="912" y="83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2" name="Line 61"/>
            <p:cNvSpPr>
              <a:spLocks noChangeShapeType="1"/>
            </p:cNvSpPr>
            <p:nvPr/>
          </p:nvSpPr>
          <p:spPr bwMode="auto">
            <a:xfrm>
              <a:off x="964" y="923"/>
              <a:ext cx="2" cy="7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3" name="Line 62"/>
            <p:cNvSpPr>
              <a:spLocks noChangeShapeType="1"/>
            </p:cNvSpPr>
            <p:nvPr/>
          </p:nvSpPr>
          <p:spPr bwMode="auto">
            <a:xfrm>
              <a:off x="964" y="923"/>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4" name="Line 63"/>
            <p:cNvSpPr>
              <a:spLocks noChangeShapeType="1"/>
            </p:cNvSpPr>
            <p:nvPr/>
          </p:nvSpPr>
          <p:spPr bwMode="auto">
            <a:xfrm>
              <a:off x="1018" y="909"/>
              <a:ext cx="1"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5" name="Line 64"/>
            <p:cNvSpPr>
              <a:spLocks noChangeShapeType="1"/>
            </p:cNvSpPr>
            <p:nvPr/>
          </p:nvSpPr>
          <p:spPr bwMode="auto">
            <a:xfrm>
              <a:off x="1003" y="909"/>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6" name="Line 65"/>
            <p:cNvSpPr>
              <a:spLocks noChangeShapeType="1"/>
            </p:cNvSpPr>
            <p:nvPr/>
          </p:nvSpPr>
          <p:spPr bwMode="auto">
            <a:xfrm>
              <a:off x="1003" y="984"/>
              <a:ext cx="29"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7" name="Line 66"/>
            <p:cNvSpPr>
              <a:spLocks noChangeShapeType="1"/>
            </p:cNvSpPr>
            <p:nvPr/>
          </p:nvSpPr>
          <p:spPr bwMode="auto">
            <a:xfrm>
              <a:off x="1056" y="871"/>
              <a:ext cx="4"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8" name="Line 67"/>
            <p:cNvSpPr>
              <a:spLocks noChangeShapeType="1"/>
            </p:cNvSpPr>
            <p:nvPr/>
          </p:nvSpPr>
          <p:spPr bwMode="auto">
            <a:xfrm>
              <a:off x="1056" y="958"/>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89" name="Line 68"/>
            <p:cNvSpPr>
              <a:spLocks noChangeShapeType="1"/>
            </p:cNvSpPr>
            <p:nvPr/>
          </p:nvSpPr>
          <p:spPr bwMode="auto">
            <a:xfrm>
              <a:off x="1110" y="896"/>
              <a:ext cx="4"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0" name="Line 69"/>
            <p:cNvSpPr>
              <a:spLocks noChangeShapeType="1"/>
            </p:cNvSpPr>
            <p:nvPr/>
          </p:nvSpPr>
          <p:spPr bwMode="auto">
            <a:xfrm>
              <a:off x="1097" y="896"/>
              <a:ext cx="13"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1" name="Line 70"/>
            <p:cNvSpPr>
              <a:spLocks noChangeShapeType="1"/>
            </p:cNvSpPr>
            <p:nvPr/>
          </p:nvSpPr>
          <p:spPr bwMode="auto">
            <a:xfrm>
              <a:off x="1097" y="972"/>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2" name="Line 71"/>
            <p:cNvSpPr>
              <a:spLocks noChangeShapeType="1"/>
            </p:cNvSpPr>
            <p:nvPr/>
          </p:nvSpPr>
          <p:spPr bwMode="auto">
            <a:xfrm>
              <a:off x="1137" y="885"/>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3" name="Line 72"/>
            <p:cNvSpPr>
              <a:spLocks noChangeShapeType="1"/>
            </p:cNvSpPr>
            <p:nvPr/>
          </p:nvSpPr>
          <p:spPr bwMode="auto">
            <a:xfrm>
              <a:off x="1191" y="797"/>
              <a:ext cx="1" cy="88"/>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4" name="Line 73"/>
            <p:cNvSpPr>
              <a:spLocks noChangeShapeType="1"/>
            </p:cNvSpPr>
            <p:nvPr/>
          </p:nvSpPr>
          <p:spPr bwMode="auto">
            <a:xfrm>
              <a:off x="1191" y="797"/>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5" name="Line 74"/>
            <p:cNvSpPr>
              <a:spLocks noChangeShapeType="1"/>
            </p:cNvSpPr>
            <p:nvPr/>
          </p:nvSpPr>
          <p:spPr bwMode="auto">
            <a:xfrm>
              <a:off x="1191"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6" name="Line 75"/>
            <p:cNvSpPr>
              <a:spLocks noChangeShapeType="1"/>
            </p:cNvSpPr>
            <p:nvPr/>
          </p:nvSpPr>
          <p:spPr bwMode="auto">
            <a:xfrm>
              <a:off x="1242" y="810"/>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7" name="Line 76"/>
            <p:cNvSpPr>
              <a:spLocks noChangeShapeType="1"/>
            </p:cNvSpPr>
            <p:nvPr/>
          </p:nvSpPr>
          <p:spPr bwMode="auto">
            <a:xfrm>
              <a:off x="1229" y="810"/>
              <a:ext cx="27"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8" name="Line 77"/>
            <p:cNvSpPr>
              <a:spLocks noChangeShapeType="1"/>
            </p:cNvSpPr>
            <p:nvPr/>
          </p:nvSpPr>
          <p:spPr bwMode="auto">
            <a:xfrm>
              <a:off x="1281" y="821"/>
              <a:ext cx="1" cy="5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799" name="Line 78"/>
            <p:cNvSpPr>
              <a:spLocks noChangeShapeType="1"/>
            </p:cNvSpPr>
            <p:nvPr/>
          </p:nvSpPr>
          <p:spPr bwMode="auto">
            <a:xfrm>
              <a:off x="1281" y="821"/>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00" name="Freeform 79"/>
            <p:cNvSpPr>
              <a:spLocks/>
            </p:cNvSpPr>
            <p:nvPr/>
          </p:nvSpPr>
          <p:spPr bwMode="auto">
            <a:xfrm>
              <a:off x="342" y="149"/>
              <a:ext cx="939" cy="80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19972"/>
                  </a:moveTo>
                  <a:lnTo>
                    <a:pt x="913" y="17969"/>
                  </a:lnTo>
                  <a:lnTo>
                    <a:pt x="2149" y="19283"/>
                  </a:lnTo>
                  <a:lnTo>
                    <a:pt x="3063" y="19972"/>
                  </a:lnTo>
                  <a:lnTo>
                    <a:pt x="3976" y="18657"/>
                  </a:lnTo>
                  <a:lnTo>
                    <a:pt x="5158" y="18970"/>
                  </a:lnTo>
                  <a:lnTo>
                    <a:pt x="6072" y="15965"/>
                  </a:lnTo>
                  <a:lnTo>
                    <a:pt x="7307" y="8953"/>
                  </a:lnTo>
                  <a:lnTo>
                    <a:pt x="8221" y="2630"/>
                  </a:lnTo>
                  <a:lnTo>
                    <a:pt x="9134" y="0"/>
                  </a:lnTo>
                  <a:lnTo>
                    <a:pt x="10370" y="3631"/>
                  </a:lnTo>
                  <a:lnTo>
                    <a:pt x="11284" y="9642"/>
                  </a:lnTo>
                  <a:lnTo>
                    <a:pt x="12466" y="14337"/>
                  </a:lnTo>
                  <a:lnTo>
                    <a:pt x="13379" y="19283"/>
                  </a:lnTo>
                  <a:lnTo>
                    <a:pt x="14293" y="21600"/>
                  </a:lnTo>
                  <a:lnTo>
                    <a:pt x="15528" y="21287"/>
                  </a:lnTo>
                  <a:lnTo>
                    <a:pt x="16442" y="20285"/>
                  </a:lnTo>
                  <a:lnTo>
                    <a:pt x="17678" y="20974"/>
                  </a:lnTo>
                  <a:lnTo>
                    <a:pt x="18591" y="18657"/>
                  </a:lnTo>
                  <a:lnTo>
                    <a:pt x="19504" y="18282"/>
                  </a:lnTo>
                  <a:lnTo>
                    <a:pt x="20687" y="18657"/>
                  </a:lnTo>
                  <a:lnTo>
                    <a:pt x="21600" y="18970"/>
                  </a:lnTo>
                </a:path>
              </a:pathLst>
            </a:custGeom>
            <a:noFill/>
            <a:ln w="28575"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30801" name="Line 80"/>
            <p:cNvSpPr>
              <a:spLocks noChangeShapeType="1"/>
            </p:cNvSpPr>
            <p:nvPr/>
          </p:nvSpPr>
          <p:spPr bwMode="auto">
            <a:xfrm>
              <a:off x="328" y="93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02" name="Line 81"/>
            <p:cNvSpPr>
              <a:spLocks noChangeShapeType="1"/>
            </p:cNvSpPr>
            <p:nvPr/>
          </p:nvSpPr>
          <p:spPr bwMode="auto">
            <a:xfrm>
              <a:off x="328" y="1021"/>
              <a:ext cx="14" cy="2"/>
            </a:xfrm>
            <a:prstGeom prst="line">
              <a:avLst/>
            </a:prstGeom>
            <a:noFill/>
            <a:ln w="17463">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03" name="Line 82"/>
            <p:cNvSpPr>
              <a:spLocks noChangeShapeType="1"/>
            </p:cNvSpPr>
            <p:nvPr/>
          </p:nvSpPr>
          <p:spPr bwMode="auto">
            <a:xfrm>
              <a:off x="435" y="821"/>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04" name="Line 83"/>
            <p:cNvSpPr>
              <a:spLocks noChangeShapeType="1"/>
            </p:cNvSpPr>
            <p:nvPr/>
          </p:nvSpPr>
          <p:spPr bwMode="auto">
            <a:xfrm>
              <a:off x="421" y="821"/>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05" name="Line 84"/>
            <p:cNvSpPr>
              <a:spLocks noChangeShapeType="1"/>
            </p:cNvSpPr>
            <p:nvPr/>
          </p:nvSpPr>
          <p:spPr bwMode="auto">
            <a:xfrm>
              <a:off x="421" y="896"/>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06" name="Line 85"/>
            <p:cNvSpPr>
              <a:spLocks noChangeShapeType="1"/>
            </p:cNvSpPr>
            <p:nvPr/>
          </p:nvSpPr>
          <p:spPr bwMode="auto">
            <a:xfrm>
              <a:off x="475" y="834"/>
              <a:ext cx="2" cy="89"/>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07" name="Line 86"/>
            <p:cNvSpPr>
              <a:spLocks noChangeShapeType="1"/>
            </p:cNvSpPr>
            <p:nvPr/>
          </p:nvSpPr>
          <p:spPr bwMode="auto">
            <a:xfrm>
              <a:off x="461" y="83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08" name="Line 87"/>
            <p:cNvSpPr>
              <a:spLocks noChangeShapeType="1"/>
            </p:cNvSpPr>
            <p:nvPr/>
          </p:nvSpPr>
          <p:spPr bwMode="auto">
            <a:xfrm>
              <a:off x="461" y="923"/>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09" name="Line 88"/>
            <p:cNvSpPr>
              <a:spLocks noChangeShapeType="1"/>
            </p:cNvSpPr>
            <p:nvPr/>
          </p:nvSpPr>
          <p:spPr bwMode="auto">
            <a:xfrm>
              <a:off x="515" y="810"/>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0" name="Line 89"/>
            <p:cNvSpPr>
              <a:spLocks noChangeShapeType="1"/>
            </p:cNvSpPr>
            <p:nvPr/>
          </p:nvSpPr>
          <p:spPr bwMode="auto">
            <a:xfrm>
              <a:off x="515" y="810"/>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1" name="Line 90"/>
            <p:cNvSpPr>
              <a:spLocks noChangeShapeType="1"/>
            </p:cNvSpPr>
            <p:nvPr/>
          </p:nvSpPr>
          <p:spPr bwMode="auto">
            <a:xfrm>
              <a:off x="515"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2" name="Line 91"/>
            <p:cNvSpPr>
              <a:spLocks noChangeShapeType="1"/>
            </p:cNvSpPr>
            <p:nvPr/>
          </p:nvSpPr>
          <p:spPr bwMode="auto">
            <a:xfrm>
              <a:off x="566" y="810"/>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3" name="Line 92"/>
            <p:cNvSpPr>
              <a:spLocks noChangeShapeType="1"/>
            </p:cNvSpPr>
            <p:nvPr/>
          </p:nvSpPr>
          <p:spPr bwMode="auto">
            <a:xfrm>
              <a:off x="554" y="810"/>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4" name="Line 93"/>
            <p:cNvSpPr>
              <a:spLocks noChangeShapeType="1"/>
            </p:cNvSpPr>
            <p:nvPr/>
          </p:nvSpPr>
          <p:spPr bwMode="auto">
            <a:xfrm>
              <a:off x="554" y="885"/>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5" name="Line 94"/>
            <p:cNvSpPr>
              <a:spLocks noChangeShapeType="1"/>
            </p:cNvSpPr>
            <p:nvPr/>
          </p:nvSpPr>
          <p:spPr bwMode="auto">
            <a:xfrm>
              <a:off x="964" y="909"/>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6" name="Line 95"/>
            <p:cNvSpPr>
              <a:spLocks noChangeShapeType="1"/>
            </p:cNvSpPr>
            <p:nvPr/>
          </p:nvSpPr>
          <p:spPr bwMode="auto">
            <a:xfrm>
              <a:off x="964" y="909"/>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7" name="Line 96"/>
            <p:cNvSpPr>
              <a:spLocks noChangeShapeType="1"/>
            </p:cNvSpPr>
            <p:nvPr/>
          </p:nvSpPr>
          <p:spPr bwMode="auto">
            <a:xfrm>
              <a:off x="1003" y="958"/>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8" name="Line 97"/>
            <p:cNvSpPr>
              <a:spLocks noChangeShapeType="1"/>
            </p:cNvSpPr>
            <p:nvPr/>
          </p:nvSpPr>
          <p:spPr bwMode="auto">
            <a:xfrm>
              <a:off x="1056" y="935"/>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19" name="Line 98"/>
            <p:cNvSpPr>
              <a:spLocks noChangeShapeType="1"/>
            </p:cNvSpPr>
            <p:nvPr/>
          </p:nvSpPr>
          <p:spPr bwMode="auto">
            <a:xfrm>
              <a:off x="1097" y="909"/>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20" name="Line 99"/>
            <p:cNvSpPr>
              <a:spLocks noChangeShapeType="1"/>
            </p:cNvSpPr>
            <p:nvPr/>
          </p:nvSpPr>
          <p:spPr bwMode="auto">
            <a:xfrm>
              <a:off x="1137" y="834"/>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21" name="Line 100"/>
            <p:cNvSpPr>
              <a:spLocks noChangeShapeType="1"/>
            </p:cNvSpPr>
            <p:nvPr/>
          </p:nvSpPr>
          <p:spPr bwMode="auto">
            <a:xfrm>
              <a:off x="1191" y="896"/>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22" name="Line 101"/>
            <p:cNvSpPr>
              <a:spLocks noChangeShapeType="1"/>
            </p:cNvSpPr>
            <p:nvPr/>
          </p:nvSpPr>
          <p:spPr bwMode="auto">
            <a:xfrm>
              <a:off x="1229" y="874"/>
              <a:ext cx="27"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0823" name="Line 102"/>
            <p:cNvSpPr>
              <a:spLocks noChangeShapeType="1"/>
            </p:cNvSpPr>
            <p:nvPr/>
          </p:nvSpPr>
          <p:spPr bwMode="auto">
            <a:xfrm>
              <a:off x="1281" y="871"/>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pic>
        <p:nvPicPr>
          <p:cNvPr id="30726" name="Picture 255"/>
          <p:cNvPicPr>
            <a:picLocks noChangeArrowheads="1"/>
          </p:cNvPicPr>
          <p:nvPr/>
        </p:nvPicPr>
        <p:blipFill>
          <a:blip r:embed="rId4">
            <a:extLst>
              <a:ext uri="{28A0092B-C50C-407E-A947-70E740481C1C}">
                <a14:useLocalDpi xmlns:a14="http://schemas.microsoft.com/office/drawing/2010/main" val="0"/>
              </a:ext>
            </a:extLst>
          </a:blip>
          <a:srcRect b="11806"/>
          <a:stretch>
            <a:fillRect/>
          </a:stretch>
        </p:blipFill>
        <p:spPr bwMode="auto">
          <a:xfrm>
            <a:off x="2733675" y="1800225"/>
            <a:ext cx="2341563" cy="190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727" name="Rectangle 257"/>
          <p:cNvSpPr>
            <a:spLocks/>
          </p:cNvSpPr>
          <p:nvPr/>
        </p:nvSpPr>
        <p:spPr bwMode="auto">
          <a:xfrm>
            <a:off x="6107113" y="6597650"/>
            <a:ext cx="27670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100">
                <a:latin typeface="Calibri" charset="0"/>
                <a:ea typeface="ＭＳ Ｐゴシック" charset="-128"/>
                <a:sym typeface="Comic Sans MS" charset="0"/>
              </a:rPr>
              <a:t>Adapted from Li et al. 1993; Grill-Spector 2008</a:t>
            </a:r>
          </a:p>
        </p:txBody>
      </p:sp>
      <p:sp>
        <p:nvSpPr>
          <p:cNvPr id="105" name="Rectangle 260"/>
          <p:cNvSpPr>
            <a:spLocks/>
          </p:cNvSpPr>
          <p:nvPr/>
        </p:nvSpPr>
        <p:spPr bwMode="auto">
          <a:xfrm>
            <a:off x="139700" y="625475"/>
            <a:ext cx="900430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600" dirty="0">
                <a:latin typeface="Calibri" charset="0"/>
                <a:ea typeface="ＭＳ Ｐゴシック" charset="-128"/>
                <a:sym typeface="Arial Black" charset="0"/>
              </a:rPr>
              <a:t>Item specific repetition </a:t>
            </a:r>
            <a:r>
              <a:rPr lang="en-US" altLang="x-none" sz="2600">
                <a:latin typeface="Calibri" charset="0"/>
                <a:ea typeface="ＭＳ Ｐゴシック" charset="-128"/>
                <a:sym typeface="Arial Black" charset="0"/>
              </a:rPr>
              <a:t>suppression </a:t>
            </a:r>
            <a:r>
              <a:rPr lang="en-US" altLang="x-none" sz="2600" smtClean="0">
                <a:latin typeface="Calibri" charset="0"/>
                <a:ea typeface="ＭＳ Ｐゴシック" charset="-128"/>
                <a:sym typeface="Arial Black" charset="0"/>
              </a:rPr>
              <a:t>in </a:t>
            </a:r>
            <a:r>
              <a:rPr lang="en-US" altLang="x-none" sz="2600" dirty="0">
                <a:latin typeface="Calibri" charset="0"/>
                <a:ea typeface="ＭＳ Ｐゴシック" charset="-128"/>
                <a:sym typeface="Arial Black" charset="0"/>
              </a:rPr>
              <a:t>object-selective cortex</a:t>
            </a:r>
          </a:p>
        </p:txBody>
      </p:sp>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1"/>
          <p:cNvSpPr>
            <a:spLocks/>
          </p:cNvSpPr>
          <p:nvPr/>
        </p:nvSpPr>
        <p:spPr bwMode="auto">
          <a:xfrm>
            <a:off x="1106488" y="1524000"/>
            <a:ext cx="1236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1st Presentation</a:t>
            </a:r>
          </a:p>
        </p:txBody>
      </p:sp>
      <p:sp>
        <p:nvSpPr>
          <p:cNvPr id="32770" name="Rectangle 2"/>
          <p:cNvSpPr>
            <a:spLocks/>
          </p:cNvSpPr>
          <p:nvPr/>
        </p:nvSpPr>
        <p:spPr bwMode="auto">
          <a:xfrm>
            <a:off x="1077913" y="4038600"/>
            <a:ext cx="12954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2nd Presentation</a:t>
            </a:r>
          </a:p>
        </p:txBody>
      </p:sp>
      <p:pic>
        <p:nvPicPr>
          <p:cNvPr id="32771"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0775" y="1820863"/>
            <a:ext cx="1441450" cy="1439862"/>
          </a:xfrm>
          <a:prstGeom prst="rect">
            <a:avLst/>
          </a:prstGeom>
          <a:noFill/>
          <a:ln w="762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32772" name="Picture 4"/>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0775" y="4344988"/>
            <a:ext cx="1441450" cy="1439862"/>
          </a:xfrm>
          <a:prstGeom prst="rect">
            <a:avLst/>
          </a:prstGeom>
          <a:noFill/>
          <a:ln w="57150">
            <a:solidFill>
              <a:srgbClr val="333399"/>
            </a:solidFill>
            <a:miter lim="800000"/>
            <a:headEnd/>
            <a:tailEnd/>
          </a:ln>
          <a:extLst>
            <a:ext uri="{909E8E84-426E-40DD-AFC4-6F175D3DCCD1}">
              <a14:hiddenFill xmlns:a14="http://schemas.microsoft.com/office/drawing/2010/main">
                <a:solidFill>
                  <a:srgbClr val="FFFFFF"/>
                </a:solidFill>
              </a14:hiddenFill>
            </a:ext>
          </a:extLst>
        </p:spPr>
      </p:pic>
      <p:sp>
        <p:nvSpPr>
          <p:cNvPr id="32773" name="Rectangle 6"/>
          <p:cNvSpPr>
            <a:spLocks/>
          </p:cNvSpPr>
          <p:nvPr/>
        </p:nvSpPr>
        <p:spPr bwMode="auto">
          <a:xfrm>
            <a:off x="3546475" y="1371600"/>
            <a:ext cx="1096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latin typeface="Calibri" charset="0"/>
                <a:ea typeface="ＭＳ Ｐゴシック" charset="-128"/>
                <a:sym typeface="Comic Sans MS" charset="0"/>
              </a:rPr>
              <a:t>IT Neuron</a:t>
            </a:r>
          </a:p>
        </p:txBody>
      </p:sp>
      <p:sp>
        <p:nvSpPr>
          <p:cNvPr id="32774" name="AutoShape 254"/>
          <p:cNvSpPr>
            <a:spLocks/>
          </p:cNvSpPr>
          <p:nvPr/>
        </p:nvSpPr>
        <p:spPr bwMode="auto">
          <a:xfrm>
            <a:off x="4808538" y="4103688"/>
            <a:ext cx="374650" cy="615950"/>
          </a:xfrm>
          <a:custGeom>
            <a:avLst/>
            <a:gdLst>
              <a:gd name="T0" fmla="*/ 0 w 21600"/>
              <a:gd name="T1" fmla="*/ 2147483647 h 21600"/>
              <a:gd name="T2" fmla="*/ 2147483647 w 21600"/>
              <a:gd name="T3" fmla="*/ 2147483647 h 21600"/>
              <a:gd name="T4" fmla="*/ 2147483647 w 21600"/>
              <a:gd name="T5" fmla="*/ 0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0 w 21600"/>
              <a:gd name="T15" fmla="*/ 2147483647 h 21600"/>
              <a:gd name="T16" fmla="*/ 0 w 21600"/>
              <a:gd name="T17" fmla="*/ 2147483647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16200"/>
                </a:moveTo>
                <a:lnTo>
                  <a:pt x="5400" y="16200"/>
                </a:lnTo>
                <a:lnTo>
                  <a:pt x="5400" y="0"/>
                </a:lnTo>
                <a:lnTo>
                  <a:pt x="16200" y="0"/>
                </a:lnTo>
                <a:lnTo>
                  <a:pt x="16200" y="16200"/>
                </a:lnTo>
                <a:lnTo>
                  <a:pt x="21600" y="16200"/>
                </a:lnTo>
                <a:lnTo>
                  <a:pt x="10800" y="21600"/>
                </a:lnTo>
                <a:lnTo>
                  <a:pt x="0" y="16200"/>
                </a:lnTo>
                <a:close/>
                <a:moveTo>
                  <a:pt x="0" y="16200"/>
                </a:moveTo>
              </a:path>
            </a:pathLst>
          </a:custGeom>
          <a:gradFill rotWithShape="0">
            <a:gsLst>
              <a:gs pos="0">
                <a:srgbClr val="FF33CC"/>
              </a:gs>
              <a:gs pos="100000">
                <a:srgbClr val="33CCFF"/>
              </a:gs>
            </a:gsLst>
            <a:lin ang="5400000" scaled="1"/>
          </a:gradFill>
          <a:ln w="9525" cap="flat">
            <a:solidFill>
              <a:schemeClr val="tx1"/>
            </a:solidFill>
            <a:prstDash val="solid"/>
            <a:round/>
            <a:headEnd type="none" w="med" len="med"/>
            <a:tailEnd type="none" w="med" len="med"/>
          </a:ln>
        </p:spPr>
        <p:txBody>
          <a:bodyPr lIns="0" tIns="0" rIns="0" bIns="0"/>
          <a:lstStyle/>
          <a:p>
            <a:endParaRPr lang="en-US"/>
          </a:p>
        </p:txBody>
      </p:sp>
      <p:pic>
        <p:nvPicPr>
          <p:cNvPr id="32775" name="Picture 255"/>
          <p:cNvPicPr>
            <a:picLocks noChangeArrowheads="1"/>
          </p:cNvPicPr>
          <p:nvPr/>
        </p:nvPicPr>
        <p:blipFill>
          <a:blip r:embed="rId4">
            <a:extLst>
              <a:ext uri="{28A0092B-C50C-407E-A947-70E740481C1C}">
                <a14:useLocalDpi xmlns:a14="http://schemas.microsoft.com/office/drawing/2010/main" val="0"/>
              </a:ext>
            </a:extLst>
          </a:blip>
          <a:srcRect b="13031"/>
          <a:stretch>
            <a:fillRect/>
          </a:stretch>
        </p:blipFill>
        <p:spPr bwMode="auto">
          <a:xfrm>
            <a:off x="2733675" y="1800225"/>
            <a:ext cx="2341563" cy="187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2776" name="Picture 256"/>
          <p:cNvPicPr>
            <a:picLocks noChangeArrowheads="1"/>
          </p:cNvPicPr>
          <p:nvPr/>
        </p:nvPicPr>
        <p:blipFill>
          <a:blip r:embed="rId5">
            <a:extLst>
              <a:ext uri="{28A0092B-C50C-407E-A947-70E740481C1C}">
                <a14:useLocalDpi xmlns:a14="http://schemas.microsoft.com/office/drawing/2010/main" val="0"/>
              </a:ext>
            </a:extLst>
          </a:blip>
          <a:srcRect b="12428"/>
          <a:stretch>
            <a:fillRect/>
          </a:stretch>
        </p:blipFill>
        <p:spPr bwMode="auto">
          <a:xfrm>
            <a:off x="2733675" y="4127500"/>
            <a:ext cx="2341563" cy="189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2777" name="Rectangle 257"/>
          <p:cNvSpPr>
            <a:spLocks/>
          </p:cNvSpPr>
          <p:nvPr/>
        </p:nvSpPr>
        <p:spPr bwMode="auto">
          <a:xfrm>
            <a:off x="6107113" y="6597650"/>
            <a:ext cx="27670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100">
                <a:latin typeface="Calibri" charset="0"/>
                <a:ea typeface="ＭＳ Ｐゴシック" charset="-128"/>
                <a:sym typeface="Comic Sans MS" charset="0"/>
              </a:rPr>
              <a:t>Adapted from Li et al. 1993; Grill-Spector 2008</a:t>
            </a:r>
          </a:p>
        </p:txBody>
      </p:sp>
      <p:sp>
        <p:nvSpPr>
          <p:cNvPr id="32779" name="Rectangle 259"/>
          <p:cNvSpPr>
            <a:spLocks/>
          </p:cNvSpPr>
          <p:nvPr/>
        </p:nvSpPr>
        <p:spPr bwMode="auto">
          <a:xfrm>
            <a:off x="5181600" y="4114800"/>
            <a:ext cx="2452688"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ts val="1600"/>
              </a:lnSpc>
              <a:spcBef>
                <a:spcPts val="1400"/>
              </a:spcBef>
            </a:pPr>
            <a:r>
              <a:rPr lang="en-US" altLang="x-none" sz="2000">
                <a:latin typeface="Calibri" charset="0"/>
                <a:ea typeface="ＭＳ Ｐゴシック" charset="-128"/>
                <a:sym typeface="Comic Sans MS" charset="0"/>
              </a:rPr>
              <a:t>Repetition Suppression</a:t>
            </a:r>
          </a:p>
          <a:p>
            <a:pPr algn="ctr" eaLnBrk="1" hangingPunct="1">
              <a:lnSpc>
                <a:spcPts val="1600"/>
              </a:lnSpc>
              <a:spcBef>
                <a:spcPts val="1400"/>
              </a:spcBef>
            </a:pPr>
            <a:r>
              <a:rPr lang="en-US" altLang="x-none" sz="2000">
                <a:latin typeface="Calibri" charset="0"/>
                <a:ea typeface="ＭＳ Ｐゴシック" charset="-128"/>
                <a:sym typeface="Comic Sans MS" charset="0"/>
              </a:rPr>
              <a:t>Adaptation</a:t>
            </a:r>
          </a:p>
        </p:txBody>
      </p:sp>
      <p:sp>
        <p:nvSpPr>
          <p:cNvPr id="32780" name="Rectangle 7"/>
          <p:cNvSpPr>
            <a:spLocks/>
          </p:cNvSpPr>
          <p:nvPr/>
        </p:nvSpPr>
        <p:spPr bwMode="auto">
          <a:xfrm>
            <a:off x="5800725" y="1371600"/>
            <a:ext cx="157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latin typeface="Calibri" charset="0"/>
                <a:ea typeface="ＭＳ Ｐゴシック" charset="-128"/>
                <a:sym typeface="Comic Sans MS" charset="0"/>
              </a:rPr>
              <a:t>LO fMRI signal</a:t>
            </a:r>
          </a:p>
        </p:txBody>
      </p:sp>
      <p:grpSp>
        <p:nvGrpSpPr>
          <p:cNvPr id="32781" name="Group 103"/>
          <p:cNvGrpSpPr>
            <a:grpSpLocks/>
          </p:cNvGrpSpPr>
          <p:nvPr/>
        </p:nvGrpSpPr>
        <p:grpSpPr bwMode="auto">
          <a:xfrm>
            <a:off x="5268913" y="1841500"/>
            <a:ext cx="2074862" cy="1943100"/>
            <a:chOff x="-11" y="88"/>
            <a:chExt cx="1307" cy="1223"/>
          </a:xfrm>
        </p:grpSpPr>
        <p:sp>
          <p:nvSpPr>
            <p:cNvPr id="32782" name="Rectangle 8"/>
            <p:cNvSpPr>
              <a:spLocks/>
            </p:cNvSpPr>
            <p:nvPr/>
          </p:nvSpPr>
          <p:spPr bwMode="auto">
            <a:xfrm>
              <a:off x="400" y="1154"/>
              <a:ext cx="754"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Time, seconds</a:t>
              </a:r>
            </a:p>
          </p:txBody>
        </p:sp>
        <p:sp>
          <p:nvSpPr>
            <p:cNvPr id="32783" name="Rectangle 9"/>
            <p:cNvSpPr>
              <a:spLocks/>
            </p:cNvSpPr>
            <p:nvPr/>
          </p:nvSpPr>
          <p:spPr bwMode="auto">
            <a:xfrm rot="-5400000">
              <a:off x="-296" y="373"/>
              <a:ext cx="728"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%BOLD Signal</a:t>
              </a:r>
            </a:p>
          </p:txBody>
        </p:sp>
        <p:sp>
          <p:nvSpPr>
            <p:cNvPr id="32784" name="Line 10"/>
            <p:cNvSpPr>
              <a:spLocks noChangeShapeType="1"/>
            </p:cNvSpPr>
            <p:nvPr/>
          </p:nvSpPr>
          <p:spPr bwMode="auto">
            <a:xfrm>
              <a:off x="328" y="1021"/>
              <a:ext cx="968"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785" name="Line 11"/>
            <p:cNvSpPr>
              <a:spLocks noChangeShapeType="1"/>
            </p:cNvSpPr>
            <p:nvPr/>
          </p:nvSpPr>
          <p:spPr bwMode="auto">
            <a:xfrm rot="10800000" flipH="1">
              <a:off x="328" y="100"/>
              <a:ext cx="2" cy="92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786" name="Line 12"/>
            <p:cNvSpPr>
              <a:spLocks noChangeShapeType="1"/>
            </p:cNvSpPr>
            <p:nvPr/>
          </p:nvSpPr>
          <p:spPr bwMode="auto">
            <a:xfrm rot="10800000" flipH="1">
              <a:off x="515" y="1009"/>
              <a:ext cx="3" cy="1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787" name="Rectangle 13"/>
            <p:cNvSpPr>
              <a:spLocks/>
            </p:cNvSpPr>
            <p:nvPr/>
          </p:nvSpPr>
          <p:spPr bwMode="auto">
            <a:xfrm>
              <a:off x="474" y="1026"/>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2788" name="Line 14"/>
            <p:cNvSpPr>
              <a:spLocks noChangeShapeType="1"/>
            </p:cNvSpPr>
            <p:nvPr/>
          </p:nvSpPr>
          <p:spPr bwMode="auto">
            <a:xfrm rot="10800000" flipH="1">
              <a:off x="964" y="1009"/>
              <a:ext cx="2" cy="1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789" name="Rectangle 15"/>
            <p:cNvSpPr>
              <a:spLocks/>
            </p:cNvSpPr>
            <p:nvPr/>
          </p:nvSpPr>
          <p:spPr bwMode="auto">
            <a:xfrm>
              <a:off x="873" y="1026"/>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10</a:t>
              </a:r>
            </a:p>
          </p:txBody>
        </p:sp>
        <p:sp>
          <p:nvSpPr>
            <p:cNvPr id="32790" name="Line 16"/>
            <p:cNvSpPr>
              <a:spLocks noChangeShapeType="1"/>
            </p:cNvSpPr>
            <p:nvPr/>
          </p:nvSpPr>
          <p:spPr bwMode="auto">
            <a:xfrm>
              <a:off x="328" y="848"/>
              <a:ext cx="14"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791" name="Rectangle 17"/>
            <p:cNvSpPr>
              <a:spLocks/>
            </p:cNvSpPr>
            <p:nvPr/>
          </p:nvSpPr>
          <p:spPr bwMode="auto">
            <a:xfrm>
              <a:off x="235" y="717"/>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2792" name="Line 18"/>
            <p:cNvSpPr>
              <a:spLocks noChangeShapeType="1"/>
            </p:cNvSpPr>
            <p:nvPr/>
          </p:nvSpPr>
          <p:spPr bwMode="auto">
            <a:xfrm>
              <a:off x="328" y="648"/>
              <a:ext cx="14"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793" name="Rectangle 19"/>
            <p:cNvSpPr>
              <a:spLocks/>
            </p:cNvSpPr>
            <p:nvPr/>
          </p:nvSpPr>
          <p:spPr bwMode="auto">
            <a:xfrm>
              <a:off x="155" y="517"/>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0.5</a:t>
              </a:r>
            </a:p>
          </p:txBody>
        </p:sp>
        <p:sp>
          <p:nvSpPr>
            <p:cNvPr id="32794" name="Line 20"/>
            <p:cNvSpPr>
              <a:spLocks noChangeShapeType="1"/>
            </p:cNvSpPr>
            <p:nvPr/>
          </p:nvSpPr>
          <p:spPr bwMode="auto">
            <a:xfrm>
              <a:off x="328" y="449"/>
              <a:ext cx="14" cy="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795" name="Rectangle 21"/>
            <p:cNvSpPr>
              <a:spLocks/>
            </p:cNvSpPr>
            <p:nvPr/>
          </p:nvSpPr>
          <p:spPr bwMode="auto">
            <a:xfrm>
              <a:off x="235" y="335"/>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a:t>
              </a:r>
            </a:p>
          </p:txBody>
        </p:sp>
        <p:sp>
          <p:nvSpPr>
            <p:cNvPr id="32796" name="Line 22"/>
            <p:cNvSpPr>
              <a:spLocks noChangeShapeType="1"/>
            </p:cNvSpPr>
            <p:nvPr/>
          </p:nvSpPr>
          <p:spPr bwMode="auto">
            <a:xfrm>
              <a:off x="328" y="261"/>
              <a:ext cx="14"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797" name="Rectangle 23"/>
            <p:cNvSpPr>
              <a:spLocks/>
            </p:cNvSpPr>
            <p:nvPr/>
          </p:nvSpPr>
          <p:spPr bwMode="auto">
            <a:xfrm>
              <a:off x="155" y="135"/>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1.5</a:t>
              </a:r>
            </a:p>
          </p:txBody>
        </p:sp>
        <p:sp>
          <p:nvSpPr>
            <p:cNvPr id="32798" name="Line 24"/>
            <p:cNvSpPr>
              <a:spLocks noChangeShapeType="1"/>
            </p:cNvSpPr>
            <p:nvPr/>
          </p:nvSpPr>
          <p:spPr bwMode="auto">
            <a:xfrm>
              <a:off x="342" y="859"/>
              <a:ext cx="3"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799" name="Line 25"/>
            <p:cNvSpPr>
              <a:spLocks noChangeShapeType="1"/>
            </p:cNvSpPr>
            <p:nvPr/>
          </p:nvSpPr>
          <p:spPr bwMode="auto">
            <a:xfrm>
              <a:off x="328" y="859"/>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0" name="Line 26"/>
            <p:cNvSpPr>
              <a:spLocks noChangeShapeType="1"/>
            </p:cNvSpPr>
            <p:nvPr/>
          </p:nvSpPr>
          <p:spPr bwMode="auto">
            <a:xfrm>
              <a:off x="328" y="93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1" name="Line 27"/>
            <p:cNvSpPr>
              <a:spLocks noChangeShapeType="1"/>
            </p:cNvSpPr>
            <p:nvPr/>
          </p:nvSpPr>
          <p:spPr bwMode="auto">
            <a:xfrm>
              <a:off x="381" y="784"/>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2" name="Line 28"/>
            <p:cNvSpPr>
              <a:spLocks noChangeShapeType="1"/>
            </p:cNvSpPr>
            <p:nvPr/>
          </p:nvSpPr>
          <p:spPr bwMode="auto">
            <a:xfrm>
              <a:off x="367" y="784"/>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3" name="Line 29"/>
            <p:cNvSpPr>
              <a:spLocks noChangeShapeType="1"/>
            </p:cNvSpPr>
            <p:nvPr/>
          </p:nvSpPr>
          <p:spPr bwMode="auto">
            <a:xfrm>
              <a:off x="367" y="859"/>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4" name="Line 30"/>
            <p:cNvSpPr>
              <a:spLocks noChangeShapeType="1"/>
            </p:cNvSpPr>
            <p:nvPr/>
          </p:nvSpPr>
          <p:spPr bwMode="auto">
            <a:xfrm>
              <a:off x="435" y="834"/>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5" name="Line 31"/>
            <p:cNvSpPr>
              <a:spLocks noChangeShapeType="1"/>
            </p:cNvSpPr>
            <p:nvPr/>
          </p:nvSpPr>
          <p:spPr bwMode="auto">
            <a:xfrm>
              <a:off x="421" y="834"/>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6" name="Line 32"/>
            <p:cNvSpPr>
              <a:spLocks noChangeShapeType="1"/>
            </p:cNvSpPr>
            <p:nvPr/>
          </p:nvSpPr>
          <p:spPr bwMode="auto">
            <a:xfrm>
              <a:off x="461" y="859"/>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7" name="Line 33"/>
            <p:cNvSpPr>
              <a:spLocks noChangeShapeType="1"/>
            </p:cNvSpPr>
            <p:nvPr/>
          </p:nvSpPr>
          <p:spPr bwMode="auto">
            <a:xfrm>
              <a:off x="515" y="810"/>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8" name="Line 34"/>
            <p:cNvSpPr>
              <a:spLocks noChangeShapeType="1"/>
            </p:cNvSpPr>
            <p:nvPr/>
          </p:nvSpPr>
          <p:spPr bwMode="auto">
            <a:xfrm>
              <a:off x="515" y="810"/>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09" name="Line 35"/>
            <p:cNvSpPr>
              <a:spLocks noChangeShapeType="1"/>
            </p:cNvSpPr>
            <p:nvPr/>
          </p:nvSpPr>
          <p:spPr bwMode="auto">
            <a:xfrm>
              <a:off x="515"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0" name="Line 36"/>
            <p:cNvSpPr>
              <a:spLocks noChangeShapeType="1"/>
            </p:cNvSpPr>
            <p:nvPr/>
          </p:nvSpPr>
          <p:spPr bwMode="auto">
            <a:xfrm>
              <a:off x="566" y="821"/>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1" name="Line 37"/>
            <p:cNvSpPr>
              <a:spLocks noChangeShapeType="1"/>
            </p:cNvSpPr>
            <p:nvPr/>
          </p:nvSpPr>
          <p:spPr bwMode="auto">
            <a:xfrm>
              <a:off x="554" y="821"/>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2" name="Line 38"/>
            <p:cNvSpPr>
              <a:spLocks noChangeShapeType="1"/>
            </p:cNvSpPr>
            <p:nvPr/>
          </p:nvSpPr>
          <p:spPr bwMode="auto">
            <a:xfrm>
              <a:off x="554" y="896"/>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3" name="Line 39"/>
            <p:cNvSpPr>
              <a:spLocks noChangeShapeType="1"/>
            </p:cNvSpPr>
            <p:nvPr/>
          </p:nvSpPr>
          <p:spPr bwMode="auto">
            <a:xfrm>
              <a:off x="606" y="710"/>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4" name="Line 40"/>
            <p:cNvSpPr>
              <a:spLocks noChangeShapeType="1"/>
            </p:cNvSpPr>
            <p:nvPr/>
          </p:nvSpPr>
          <p:spPr bwMode="auto">
            <a:xfrm>
              <a:off x="594" y="710"/>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5" name="Line 41"/>
            <p:cNvSpPr>
              <a:spLocks noChangeShapeType="1"/>
            </p:cNvSpPr>
            <p:nvPr/>
          </p:nvSpPr>
          <p:spPr bwMode="auto">
            <a:xfrm>
              <a:off x="594" y="78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6" name="Line 42"/>
            <p:cNvSpPr>
              <a:spLocks noChangeShapeType="1"/>
            </p:cNvSpPr>
            <p:nvPr/>
          </p:nvSpPr>
          <p:spPr bwMode="auto">
            <a:xfrm>
              <a:off x="660" y="449"/>
              <a:ext cx="2"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7" name="Line 43"/>
            <p:cNvSpPr>
              <a:spLocks noChangeShapeType="1"/>
            </p:cNvSpPr>
            <p:nvPr/>
          </p:nvSpPr>
          <p:spPr bwMode="auto">
            <a:xfrm>
              <a:off x="646" y="449"/>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8" name="Line 44"/>
            <p:cNvSpPr>
              <a:spLocks noChangeShapeType="1"/>
            </p:cNvSpPr>
            <p:nvPr/>
          </p:nvSpPr>
          <p:spPr bwMode="auto">
            <a:xfrm>
              <a:off x="646" y="522"/>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19" name="Line 45"/>
            <p:cNvSpPr>
              <a:spLocks noChangeShapeType="1"/>
            </p:cNvSpPr>
            <p:nvPr/>
          </p:nvSpPr>
          <p:spPr bwMode="auto">
            <a:xfrm>
              <a:off x="699" y="212"/>
              <a:ext cx="3"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0" name="Line 46"/>
            <p:cNvSpPr>
              <a:spLocks noChangeShapeType="1"/>
            </p:cNvSpPr>
            <p:nvPr/>
          </p:nvSpPr>
          <p:spPr bwMode="auto">
            <a:xfrm>
              <a:off x="685" y="212"/>
              <a:ext cx="28"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1" name="Line 47"/>
            <p:cNvSpPr>
              <a:spLocks noChangeShapeType="1"/>
            </p:cNvSpPr>
            <p:nvPr/>
          </p:nvSpPr>
          <p:spPr bwMode="auto">
            <a:xfrm>
              <a:off x="685" y="286"/>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2" name="Line 48"/>
            <p:cNvSpPr>
              <a:spLocks noChangeShapeType="1"/>
            </p:cNvSpPr>
            <p:nvPr/>
          </p:nvSpPr>
          <p:spPr bwMode="auto">
            <a:xfrm>
              <a:off x="739" y="100"/>
              <a:ext cx="3"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3" name="Line 49"/>
            <p:cNvSpPr>
              <a:spLocks noChangeShapeType="1"/>
            </p:cNvSpPr>
            <p:nvPr/>
          </p:nvSpPr>
          <p:spPr bwMode="auto">
            <a:xfrm>
              <a:off x="739" y="10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4" name="Line 50"/>
            <p:cNvSpPr>
              <a:spLocks noChangeShapeType="1"/>
            </p:cNvSpPr>
            <p:nvPr/>
          </p:nvSpPr>
          <p:spPr bwMode="auto">
            <a:xfrm>
              <a:off x="739" y="187"/>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5" name="Line 51"/>
            <p:cNvSpPr>
              <a:spLocks noChangeShapeType="1"/>
            </p:cNvSpPr>
            <p:nvPr/>
          </p:nvSpPr>
          <p:spPr bwMode="auto">
            <a:xfrm>
              <a:off x="793" y="247"/>
              <a:ext cx="1"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6" name="Line 52"/>
            <p:cNvSpPr>
              <a:spLocks noChangeShapeType="1"/>
            </p:cNvSpPr>
            <p:nvPr/>
          </p:nvSpPr>
          <p:spPr bwMode="auto">
            <a:xfrm>
              <a:off x="779" y="247"/>
              <a:ext cx="26"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7" name="Line 53"/>
            <p:cNvSpPr>
              <a:spLocks noChangeShapeType="1"/>
            </p:cNvSpPr>
            <p:nvPr/>
          </p:nvSpPr>
          <p:spPr bwMode="auto">
            <a:xfrm>
              <a:off x="779" y="323"/>
              <a:ext cx="26"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8" name="Line 54"/>
            <p:cNvSpPr>
              <a:spLocks noChangeShapeType="1"/>
            </p:cNvSpPr>
            <p:nvPr/>
          </p:nvSpPr>
          <p:spPr bwMode="auto">
            <a:xfrm>
              <a:off x="833" y="473"/>
              <a:ext cx="2"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29" name="Line 55"/>
            <p:cNvSpPr>
              <a:spLocks noChangeShapeType="1"/>
            </p:cNvSpPr>
            <p:nvPr/>
          </p:nvSpPr>
          <p:spPr bwMode="auto">
            <a:xfrm>
              <a:off x="819" y="473"/>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0" name="Line 56"/>
            <p:cNvSpPr>
              <a:spLocks noChangeShapeType="1"/>
            </p:cNvSpPr>
            <p:nvPr/>
          </p:nvSpPr>
          <p:spPr bwMode="auto">
            <a:xfrm>
              <a:off x="819" y="559"/>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1" name="Line 57"/>
            <p:cNvSpPr>
              <a:spLocks noChangeShapeType="1"/>
            </p:cNvSpPr>
            <p:nvPr/>
          </p:nvSpPr>
          <p:spPr bwMode="auto">
            <a:xfrm>
              <a:off x="883" y="648"/>
              <a:ext cx="4"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2" name="Line 58"/>
            <p:cNvSpPr>
              <a:spLocks noChangeShapeType="1"/>
            </p:cNvSpPr>
            <p:nvPr/>
          </p:nvSpPr>
          <p:spPr bwMode="auto">
            <a:xfrm>
              <a:off x="873" y="648"/>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3" name="Line 59"/>
            <p:cNvSpPr>
              <a:spLocks noChangeShapeType="1"/>
            </p:cNvSpPr>
            <p:nvPr/>
          </p:nvSpPr>
          <p:spPr bwMode="auto">
            <a:xfrm>
              <a:off x="873" y="721"/>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4" name="Line 60"/>
            <p:cNvSpPr>
              <a:spLocks noChangeShapeType="1"/>
            </p:cNvSpPr>
            <p:nvPr/>
          </p:nvSpPr>
          <p:spPr bwMode="auto">
            <a:xfrm>
              <a:off x="912" y="83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5" name="Line 61"/>
            <p:cNvSpPr>
              <a:spLocks noChangeShapeType="1"/>
            </p:cNvSpPr>
            <p:nvPr/>
          </p:nvSpPr>
          <p:spPr bwMode="auto">
            <a:xfrm>
              <a:off x="964" y="923"/>
              <a:ext cx="2" cy="7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6" name="Line 62"/>
            <p:cNvSpPr>
              <a:spLocks noChangeShapeType="1"/>
            </p:cNvSpPr>
            <p:nvPr/>
          </p:nvSpPr>
          <p:spPr bwMode="auto">
            <a:xfrm>
              <a:off x="964" y="923"/>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7" name="Line 63"/>
            <p:cNvSpPr>
              <a:spLocks noChangeShapeType="1"/>
            </p:cNvSpPr>
            <p:nvPr/>
          </p:nvSpPr>
          <p:spPr bwMode="auto">
            <a:xfrm>
              <a:off x="1018" y="909"/>
              <a:ext cx="1"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8" name="Line 64"/>
            <p:cNvSpPr>
              <a:spLocks noChangeShapeType="1"/>
            </p:cNvSpPr>
            <p:nvPr/>
          </p:nvSpPr>
          <p:spPr bwMode="auto">
            <a:xfrm>
              <a:off x="1003" y="909"/>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39" name="Line 65"/>
            <p:cNvSpPr>
              <a:spLocks noChangeShapeType="1"/>
            </p:cNvSpPr>
            <p:nvPr/>
          </p:nvSpPr>
          <p:spPr bwMode="auto">
            <a:xfrm>
              <a:off x="1003" y="984"/>
              <a:ext cx="29"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0" name="Line 66"/>
            <p:cNvSpPr>
              <a:spLocks noChangeShapeType="1"/>
            </p:cNvSpPr>
            <p:nvPr/>
          </p:nvSpPr>
          <p:spPr bwMode="auto">
            <a:xfrm>
              <a:off x="1056" y="871"/>
              <a:ext cx="4"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1" name="Line 67"/>
            <p:cNvSpPr>
              <a:spLocks noChangeShapeType="1"/>
            </p:cNvSpPr>
            <p:nvPr/>
          </p:nvSpPr>
          <p:spPr bwMode="auto">
            <a:xfrm>
              <a:off x="1056" y="958"/>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2" name="Line 68"/>
            <p:cNvSpPr>
              <a:spLocks noChangeShapeType="1"/>
            </p:cNvSpPr>
            <p:nvPr/>
          </p:nvSpPr>
          <p:spPr bwMode="auto">
            <a:xfrm>
              <a:off x="1110" y="896"/>
              <a:ext cx="4"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3" name="Line 69"/>
            <p:cNvSpPr>
              <a:spLocks noChangeShapeType="1"/>
            </p:cNvSpPr>
            <p:nvPr/>
          </p:nvSpPr>
          <p:spPr bwMode="auto">
            <a:xfrm>
              <a:off x="1097" y="896"/>
              <a:ext cx="13"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4" name="Line 70"/>
            <p:cNvSpPr>
              <a:spLocks noChangeShapeType="1"/>
            </p:cNvSpPr>
            <p:nvPr/>
          </p:nvSpPr>
          <p:spPr bwMode="auto">
            <a:xfrm>
              <a:off x="1097" y="972"/>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5" name="Line 71"/>
            <p:cNvSpPr>
              <a:spLocks noChangeShapeType="1"/>
            </p:cNvSpPr>
            <p:nvPr/>
          </p:nvSpPr>
          <p:spPr bwMode="auto">
            <a:xfrm>
              <a:off x="1137" y="885"/>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6" name="Line 72"/>
            <p:cNvSpPr>
              <a:spLocks noChangeShapeType="1"/>
            </p:cNvSpPr>
            <p:nvPr/>
          </p:nvSpPr>
          <p:spPr bwMode="auto">
            <a:xfrm>
              <a:off x="1191" y="797"/>
              <a:ext cx="1" cy="88"/>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7" name="Line 73"/>
            <p:cNvSpPr>
              <a:spLocks noChangeShapeType="1"/>
            </p:cNvSpPr>
            <p:nvPr/>
          </p:nvSpPr>
          <p:spPr bwMode="auto">
            <a:xfrm>
              <a:off x="1191" y="797"/>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8" name="Line 74"/>
            <p:cNvSpPr>
              <a:spLocks noChangeShapeType="1"/>
            </p:cNvSpPr>
            <p:nvPr/>
          </p:nvSpPr>
          <p:spPr bwMode="auto">
            <a:xfrm>
              <a:off x="1191"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49" name="Line 75"/>
            <p:cNvSpPr>
              <a:spLocks noChangeShapeType="1"/>
            </p:cNvSpPr>
            <p:nvPr/>
          </p:nvSpPr>
          <p:spPr bwMode="auto">
            <a:xfrm>
              <a:off x="1242" y="810"/>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50" name="Line 76"/>
            <p:cNvSpPr>
              <a:spLocks noChangeShapeType="1"/>
            </p:cNvSpPr>
            <p:nvPr/>
          </p:nvSpPr>
          <p:spPr bwMode="auto">
            <a:xfrm>
              <a:off x="1229" y="810"/>
              <a:ext cx="27"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51" name="Line 77"/>
            <p:cNvSpPr>
              <a:spLocks noChangeShapeType="1"/>
            </p:cNvSpPr>
            <p:nvPr/>
          </p:nvSpPr>
          <p:spPr bwMode="auto">
            <a:xfrm>
              <a:off x="1281" y="821"/>
              <a:ext cx="1" cy="5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52" name="Line 78"/>
            <p:cNvSpPr>
              <a:spLocks noChangeShapeType="1"/>
            </p:cNvSpPr>
            <p:nvPr/>
          </p:nvSpPr>
          <p:spPr bwMode="auto">
            <a:xfrm>
              <a:off x="1281" y="821"/>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53" name="Freeform 79"/>
            <p:cNvSpPr>
              <a:spLocks/>
            </p:cNvSpPr>
            <p:nvPr/>
          </p:nvSpPr>
          <p:spPr bwMode="auto">
            <a:xfrm>
              <a:off x="342" y="149"/>
              <a:ext cx="939" cy="80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19972"/>
                  </a:moveTo>
                  <a:lnTo>
                    <a:pt x="913" y="17969"/>
                  </a:lnTo>
                  <a:lnTo>
                    <a:pt x="2149" y="19283"/>
                  </a:lnTo>
                  <a:lnTo>
                    <a:pt x="3063" y="19972"/>
                  </a:lnTo>
                  <a:lnTo>
                    <a:pt x="3976" y="18657"/>
                  </a:lnTo>
                  <a:lnTo>
                    <a:pt x="5158" y="18970"/>
                  </a:lnTo>
                  <a:lnTo>
                    <a:pt x="6072" y="15965"/>
                  </a:lnTo>
                  <a:lnTo>
                    <a:pt x="7307" y="8953"/>
                  </a:lnTo>
                  <a:lnTo>
                    <a:pt x="8221" y="2630"/>
                  </a:lnTo>
                  <a:lnTo>
                    <a:pt x="9134" y="0"/>
                  </a:lnTo>
                  <a:lnTo>
                    <a:pt x="10370" y="3631"/>
                  </a:lnTo>
                  <a:lnTo>
                    <a:pt x="11284" y="9642"/>
                  </a:lnTo>
                  <a:lnTo>
                    <a:pt x="12466" y="14337"/>
                  </a:lnTo>
                  <a:lnTo>
                    <a:pt x="13379" y="19283"/>
                  </a:lnTo>
                  <a:lnTo>
                    <a:pt x="14293" y="21600"/>
                  </a:lnTo>
                  <a:lnTo>
                    <a:pt x="15528" y="21287"/>
                  </a:lnTo>
                  <a:lnTo>
                    <a:pt x="16442" y="20285"/>
                  </a:lnTo>
                  <a:lnTo>
                    <a:pt x="17678" y="20974"/>
                  </a:lnTo>
                  <a:lnTo>
                    <a:pt x="18591" y="18657"/>
                  </a:lnTo>
                  <a:lnTo>
                    <a:pt x="19504" y="18282"/>
                  </a:lnTo>
                  <a:lnTo>
                    <a:pt x="20687" y="18657"/>
                  </a:lnTo>
                  <a:lnTo>
                    <a:pt x="21600" y="18970"/>
                  </a:lnTo>
                </a:path>
              </a:pathLst>
            </a:custGeom>
            <a:noFill/>
            <a:ln w="28575"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32854" name="Line 80"/>
            <p:cNvSpPr>
              <a:spLocks noChangeShapeType="1"/>
            </p:cNvSpPr>
            <p:nvPr/>
          </p:nvSpPr>
          <p:spPr bwMode="auto">
            <a:xfrm>
              <a:off x="328" y="93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55" name="Line 81"/>
            <p:cNvSpPr>
              <a:spLocks noChangeShapeType="1"/>
            </p:cNvSpPr>
            <p:nvPr/>
          </p:nvSpPr>
          <p:spPr bwMode="auto">
            <a:xfrm>
              <a:off x="328" y="1021"/>
              <a:ext cx="14" cy="2"/>
            </a:xfrm>
            <a:prstGeom prst="line">
              <a:avLst/>
            </a:prstGeom>
            <a:noFill/>
            <a:ln w="17463">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56" name="Line 82"/>
            <p:cNvSpPr>
              <a:spLocks noChangeShapeType="1"/>
            </p:cNvSpPr>
            <p:nvPr/>
          </p:nvSpPr>
          <p:spPr bwMode="auto">
            <a:xfrm>
              <a:off x="435" y="821"/>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57" name="Line 83"/>
            <p:cNvSpPr>
              <a:spLocks noChangeShapeType="1"/>
            </p:cNvSpPr>
            <p:nvPr/>
          </p:nvSpPr>
          <p:spPr bwMode="auto">
            <a:xfrm>
              <a:off x="421" y="821"/>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58" name="Line 84"/>
            <p:cNvSpPr>
              <a:spLocks noChangeShapeType="1"/>
            </p:cNvSpPr>
            <p:nvPr/>
          </p:nvSpPr>
          <p:spPr bwMode="auto">
            <a:xfrm>
              <a:off x="421" y="896"/>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59" name="Line 85"/>
            <p:cNvSpPr>
              <a:spLocks noChangeShapeType="1"/>
            </p:cNvSpPr>
            <p:nvPr/>
          </p:nvSpPr>
          <p:spPr bwMode="auto">
            <a:xfrm>
              <a:off x="475" y="834"/>
              <a:ext cx="2" cy="89"/>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0" name="Line 86"/>
            <p:cNvSpPr>
              <a:spLocks noChangeShapeType="1"/>
            </p:cNvSpPr>
            <p:nvPr/>
          </p:nvSpPr>
          <p:spPr bwMode="auto">
            <a:xfrm>
              <a:off x="461" y="83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1" name="Line 87"/>
            <p:cNvSpPr>
              <a:spLocks noChangeShapeType="1"/>
            </p:cNvSpPr>
            <p:nvPr/>
          </p:nvSpPr>
          <p:spPr bwMode="auto">
            <a:xfrm>
              <a:off x="461" y="923"/>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2" name="Line 88"/>
            <p:cNvSpPr>
              <a:spLocks noChangeShapeType="1"/>
            </p:cNvSpPr>
            <p:nvPr/>
          </p:nvSpPr>
          <p:spPr bwMode="auto">
            <a:xfrm>
              <a:off x="515" y="810"/>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3" name="Line 89"/>
            <p:cNvSpPr>
              <a:spLocks noChangeShapeType="1"/>
            </p:cNvSpPr>
            <p:nvPr/>
          </p:nvSpPr>
          <p:spPr bwMode="auto">
            <a:xfrm>
              <a:off x="515" y="810"/>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4" name="Line 90"/>
            <p:cNvSpPr>
              <a:spLocks noChangeShapeType="1"/>
            </p:cNvSpPr>
            <p:nvPr/>
          </p:nvSpPr>
          <p:spPr bwMode="auto">
            <a:xfrm>
              <a:off x="515"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5" name="Line 91"/>
            <p:cNvSpPr>
              <a:spLocks noChangeShapeType="1"/>
            </p:cNvSpPr>
            <p:nvPr/>
          </p:nvSpPr>
          <p:spPr bwMode="auto">
            <a:xfrm>
              <a:off x="566" y="810"/>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6" name="Line 92"/>
            <p:cNvSpPr>
              <a:spLocks noChangeShapeType="1"/>
            </p:cNvSpPr>
            <p:nvPr/>
          </p:nvSpPr>
          <p:spPr bwMode="auto">
            <a:xfrm>
              <a:off x="554" y="810"/>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7" name="Line 93"/>
            <p:cNvSpPr>
              <a:spLocks noChangeShapeType="1"/>
            </p:cNvSpPr>
            <p:nvPr/>
          </p:nvSpPr>
          <p:spPr bwMode="auto">
            <a:xfrm>
              <a:off x="554" y="885"/>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8" name="Line 94"/>
            <p:cNvSpPr>
              <a:spLocks noChangeShapeType="1"/>
            </p:cNvSpPr>
            <p:nvPr/>
          </p:nvSpPr>
          <p:spPr bwMode="auto">
            <a:xfrm>
              <a:off x="964" y="909"/>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69" name="Line 95"/>
            <p:cNvSpPr>
              <a:spLocks noChangeShapeType="1"/>
            </p:cNvSpPr>
            <p:nvPr/>
          </p:nvSpPr>
          <p:spPr bwMode="auto">
            <a:xfrm>
              <a:off x="964" y="909"/>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70" name="Line 96"/>
            <p:cNvSpPr>
              <a:spLocks noChangeShapeType="1"/>
            </p:cNvSpPr>
            <p:nvPr/>
          </p:nvSpPr>
          <p:spPr bwMode="auto">
            <a:xfrm>
              <a:off x="1003" y="958"/>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71" name="Line 97"/>
            <p:cNvSpPr>
              <a:spLocks noChangeShapeType="1"/>
            </p:cNvSpPr>
            <p:nvPr/>
          </p:nvSpPr>
          <p:spPr bwMode="auto">
            <a:xfrm>
              <a:off x="1056" y="935"/>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72" name="Line 98"/>
            <p:cNvSpPr>
              <a:spLocks noChangeShapeType="1"/>
            </p:cNvSpPr>
            <p:nvPr/>
          </p:nvSpPr>
          <p:spPr bwMode="auto">
            <a:xfrm>
              <a:off x="1097" y="909"/>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73" name="Line 99"/>
            <p:cNvSpPr>
              <a:spLocks noChangeShapeType="1"/>
            </p:cNvSpPr>
            <p:nvPr/>
          </p:nvSpPr>
          <p:spPr bwMode="auto">
            <a:xfrm>
              <a:off x="1137" y="834"/>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74" name="Line 100"/>
            <p:cNvSpPr>
              <a:spLocks noChangeShapeType="1"/>
            </p:cNvSpPr>
            <p:nvPr/>
          </p:nvSpPr>
          <p:spPr bwMode="auto">
            <a:xfrm>
              <a:off x="1191" y="896"/>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75" name="Line 101"/>
            <p:cNvSpPr>
              <a:spLocks noChangeShapeType="1"/>
            </p:cNvSpPr>
            <p:nvPr/>
          </p:nvSpPr>
          <p:spPr bwMode="auto">
            <a:xfrm>
              <a:off x="1229" y="874"/>
              <a:ext cx="27"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2876" name="Line 102"/>
            <p:cNvSpPr>
              <a:spLocks noChangeShapeType="1"/>
            </p:cNvSpPr>
            <p:nvPr/>
          </p:nvSpPr>
          <p:spPr bwMode="auto">
            <a:xfrm>
              <a:off x="1281" y="871"/>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0" name="Rectangle 260"/>
          <p:cNvSpPr>
            <a:spLocks/>
          </p:cNvSpPr>
          <p:nvPr/>
        </p:nvSpPr>
        <p:spPr bwMode="auto">
          <a:xfrm>
            <a:off x="139700" y="625475"/>
            <a:ext cx="900430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600" dirty="0">
                <a:latin typeface="Calibri" charset="0"/>
                <a:ea typeface="ＭＳ Ｐゴシック" charset="-128"/>
                <a:sym typeface="Arial Black" charset="0"/>
              </a:rPr>
              <a:t>Item specific repetition </a:t>
            </a:r>
            <a:r>
              <a:rPr lang="en-US" altLang="x-none" sz="2600">
                <a:latin typeface="Calibri" charset="0"/>
                <a:ea typeface="ＭＳ Ｐゴシック" charset="-128"/>
                <a:sym typeface="Arial Black" charset="0"/>
              </a:rPr>
              <a:t>suppression </a:t>
            </a:r>
            <a:r>
              <a:rPr lang="en-US" altLang="x-none" sz="2600" smtClean="0">
                <a:latin typeface="Calibri" charset="0"/>
                <a:ea typeface="ＭＳ Ｐゴシック" charset="-128"/>
                <a:sym typeface="Arial Black" charset="0"/>
              </a:rPr>
              <a:t>in </a:t>
            </a:r>
            <a:r>
              <a:rPr lang="en-US" altLang="x-none" sz="2600" dirty="0">
                <a:latin typeface="Calibri" charset="0"/>
                <a:ea typeface="ＭＳ Ｐゴシック" charset="-128"/>
                <a:sym typeface="Arial Black" charset="0"/>
              </a:rPr>
              <a:t>object-selective cortex</a:t>
            </a:r>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Rectangle 1"/>
          <p:cNvSpPr>
            <a:spLocks/>
          </p:cNvSpPr>
          <p:nvPr/>
        </p:nvSpPr>
        <p:spPr bwMode="auto">
          <a:xfrm>
            <a:off x="1106488" y="1524000"/>
            <a:ext cx="1236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1st Presentation</a:t>
            </a:r>
          </a:p>
        </p:txBody>
      </p:sp>
      <p:sp>
        <p:nvSpPr>
          <p:cNvPr id="34818" name="Rectangle 2"/>
          <p:cNvSpPr>
            <a:spLocks/>
          </p:cNvSpPr>
          <p:nvPr/>
        </p:nvSpPr>
        <p:spPr bwMode="auto">
          <a:xfrm>
            <a:off x="1077913" y="4038600"/>
            <a:ext cx="12954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2nd Presentation</a:t>
            </a:r>
          </a:p>
        </p:txBody>
      </p:sp>
      <p:pic>
        <p:nvPicPr>
          <p:cNvPr id="34819"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0775" y="1820863"/>
            <a:ext cx="1441450" cy="1439862"/>
          </a:xfrm>
          <a:prstGeom prst="rect">
            <a:avLst/>
          </a:prstGeom>
          <a:noFill/>
          <a:ln w="762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34820" name="Picture 4"/>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0775" y="4344988"/>
            <a:ext cx="1441450" cy="1439862"/>
          </a:xfrm>
          <a:prstGeom prst="rect">
            <a:avLst/>
          </a:prstGeom>
          <a:noFill/>
          <a:ln w="57150">
            <a:solidFill>
              <a:srgbClr val="333399"/>
            </a:solidFill>
            <a:miter lim="800000"/>
            <a:headEnd/>
            <a:tailEnd/>
          </a:ln>
          <a:extLst>
            <a:ext uri="{909E8E84-426E-40DD-AFC4-6F175D3DCCD1}">
              <a14:hiddenFill xmlns:a14="http://schemas.microsoft.com/office/drawing/2010/main">
                <a:solidFill>
                  <a:srgbClr val="FFFFFF"/>
                </a:solidFill>
              </a14:hiddenFill>
            </a:ext>
          </a:extLst>
        </p:spPr>
      </p:pic>
      <p:sp>
        <p:nvSpPr>
          <p:cNvPr id="34821" name="Rectangle 6"/>
          <p:cNvSpPr>
            <a:spLocks/>
          </p:cNvSpPr>
          <p:nvPr/>
        </p:nvSpPr>
        <p:spPr bwMode="auto">
          <a:xfrm>
            <a:off x="3546475" y="1371600"/>
            <a:ext cx="1096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latin typeface="Calibri" charset="0"/>
                <a:ea typeface="ＭＳ Ｐゴシック" charset="-128"/>
                <a:sym typeface="Comic Sans MS" charset="0"/>
              </a:rPr>
              <a:t>IT Neuron</a:t>
            </a:r>
          </a:p>
        </p:txBody>
      </p:sp>
      <p:sp>
        <p:nvSpPr>
          <p:cNvPr id="34822" name="Rectangle 7"/>
          <p:cNvSpPr>
            <a:spLocks/>
          </p:cNvSpPr>
          <p:nvPr/>
        </p:nvSpPr>
        <p:spPr bwMode="auto">
          <a:xfrm>
            <a:off x="5800725" y="1371600"/>
            <a:ext cx="157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latin typeface="Calibri" charset="0"/>
                <a:ea typeface="ＭＳ Ｐゴシック" charset="-128"/>
                <a:sym typeface="Comic Sans MS" charset="0"/>
              </a:rPr>
              <a:t>LO fMRI signal</a:t>
            </a:r>
          </a:p>
        </p:txBody>
      </p:sp>
      <p:grpSp>
        <p:nvGrpSpPr>
          <p:cNvPr id="34823" name="Group 103"/>
          <p:cNvGrpSpPr>
            <a:grpSpLocks/>
          </p:cNvGrpSpPr>
          <p:nvPr/>
        </p:nvGrpSpPr>
        <p:grpSpPr bwMode="auto">
          <a:xfrm>
            <a:off x="5268913" y="1841500"/>
            <a:ext cx="2074862" cy="1943100"/>
            <a:chOff x="-11" y="88"/>
            <a:chExt cx="1307" cy="1223"/>
          </a:xfrm>
        </p:grpSpPr>
        <p:sp>
          <p:nvSpPr>
            <p:cNvPr id="34981" name="Rectangle 8"/>
            <p:cNvSpPr>
              <a:spLocks/>
            </p:cNvSpPr>
            <p:nvPr/>
          </p:nvSpPr>
          <p:spPr bwMode="auto">
            <a:xfrm>
              <a:off x="400" y="1154"/>
              <a:ext cx="754"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Time, seconds</a:t>
              </a:r>
            </a:p>
          </p:txBody>
        </p:sp>
        <p:sp>
          <p:nvSpPr>
            <p:cNvPr id="34982" name="Rectangle 9"/>
            <p:cNvSpPr>
              <a:spLocks/>
            </p:cNvSpPr>
            <p:nvPr/>
          </p:nvSpPr>
          <p:spPr bwMode="auto">
            <a:xfrm rot="-5400000">
              <a:off x="-296" y="373"/>
              <a:ext cx="728"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%BOLD Signal</a:t>
              </a:r>
            </a:p>
          </p:txBody>
        </p:sp>
        <p:sp>
          <p:nvSpPr>
            <p:cNvPr id="34983" name="Line 10"/>
            <p:cNvSpPr>
              <a:spLocks noChangeShapeType="1"/>
            </p:cNvSpPr>
            <p:nvPr/>
          </p:nvSpPr>
          <p:spPr bwMode="auto">
            <a:xfrm>
              <a:off x="328" y="1021"/>
              <a:ext cx="968"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84" name="Line 11"/>
            <p:cNvSpPr>
              <a:spLocks noChangeShapeType="1"/>
            </p:cNvSpPr>
            <p:nvPr/>
          </p:nvSpPr>
          <p:spPr bwMode="auto">
            <a:xfrm rot="10800000" flipH="1">
              <a:off x="328" y="100"/>
              <a:ext cx="2" cy="92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85" name="Line 12"/>
            <p:cNvSpPr>
              <a:spLocks noChangeShapeType="1"/>
            </p:cNvSpPr>
            <p:nvPr/>
          </p:nvSpPr>
          <p:spPr bwMode="auto">
            <a:xfrm rot="10800000" flipH="1">
              <a:off x="515" y="1009"/>
              <a:ext cx="3" cy="1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86" name="Rectangle 13"/>
            <p:cNvSpPr>
              <a:spLocks/>
            </p:cNvSpPr>
            <p:nvPr/>
          </p:nvSpPr>
          <p:spPr bwMode="auto">
            <a:xfrm>
              <a:off x="474" y="1026"/>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4987" name="Line 14"/>
            <p:cNvSpPr>
              <a:spLocks noChangeShapeType="1"/>
            </p:cNvSpPr>
            <p:nvPr/>
          </p:nvSpPr>
          <p:spPr bwMode="auto">
            <a:xfrm rot="10800000" flipH="1">
              <a:off x="964" y="1009"/>
              <a:ext cx="2" cy="1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88" name="Rectangle 15"/>
            <p:cNvSpPr>
              <a:spLocks/>
            </p:cNvSpPr>
            <p:nvPr/>
          </p:nvSpPr>
          <p:spPr bwMode="auto">
            <a:xfrm>
              <a:off x="873" y="1026"/>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10</a:t>
              </a:r>
            </a:p>
          </p:txBody>
        </p:sp>
        <p:sp>
          <p:nvSpPr>
            <p:cNvPr id="34989" name="Line 16"/>
            <p:cNvSpPr>
              <a:spLocks noChangeShapeType="1"/>
            </p:cNvSpPr>
            <p:nvPr/>
          </p:nvSpPr>
          <p:spPr bwMode="auto">
            <a:xfrm>
              <a:off x="328" y="848"/>
              <a:ext cx="14"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90" name="Rectangle 17"/>
            <p:cNvSpPr>
              <a:spLocks/>
            </p:cNvSpPr>
            <p:nvPr/>
          </p:nvSpPr>
          <p:spPr bwMode="auto">
            <a:xfrm>
              <a:off x="235" y="717"/>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4991" name="Line 18"/>
            <p:cNvSpPr>
              <a:spLocks noChangeShapeType="1"/>
            </p:cNvSpPr>
            <p:nvPr/>
          </p:nvSpPr>
          <p:spPr bwMode="auto">
            <a:xfrm>
              <a:off x="328" y="648"/>
              <a:ext cx="14"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92" name="Rectangle 19"/>
            <p:cNvSpPr>
              <a:spLocks/>
            </p:cNvSpPr>
            <p:nvPr/>
          </p:nvSpPr>
          <p:spPr bwMode="auto">
            <a:xfrm>
              <a:off x="155" y="517"/>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0.5</a:t>
              </a:r>
            </a:p>
          </p:txBody>
        </p:sp>
        <p:sp>
          <p:nvSpPr>
            <p:cNvPr id="34993" name="Line 20"/>
            <p:cNvSpPr>
              <a:spLocks noChangeShapeType="1"/>
            </p:cNvSpPr>
            <p:nvPr/>
          </p:nvSpPr>
          <p:spPr bwMode="auto">
            <a:xfrm>
              <a:off x="328" y="449"/>
              <a:ext cx="14" cy="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94" name="Rectangle 21"/>
            <p:cNvSpPr>
              <a:spLocks/>
            </p:cNvSpPr>
            <p:nvPr/>
          </p:nvSpPr>
          <p:spPr bwMode="auto">
            <a:xfrm>
              <a:off x="235" y="335"/>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a:t>
              </a:r>
            </a:p>
          </p:txBody>
        </p:sp>
        <p:sp>
          <p:nvSpPr>
            <p:cNvPr id="34995" name="Line 22"/>
            <p:cNvSpPr>
              <a:spLocks noChangeShapeType="1"/>
            </p:cNvSpPr>
            <p:nvPr/>
          </p:nvSpPr>
          <p:spPr bwMode="auto">
            <a:xfrm>
              <a:off x="328" y="261"/>
              <a:ext cx="14"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96" name="Rectangle 23"/>
            <p:cNvSpPr>
              <a:spLocks/>
            </p:cNvSpPr>
            <p:nvPr/>
          </p:nvSpPr>
          <p:spPr bwMode="auto">
            <a:xfrm>
              <a:off x="155" y="135"/>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1.5</a:t>
              </a:r>
            </a:p>
          </p:txBody>
        </p:sp>
        <p:sp>
          <p:nvSpPr>
            <p:cNvPr id="34997" name="Line 24"/>
            <p:cNvSpPr>
              <a:spLocks noChangeShapeType="1"/>
            </p:cNvSpPr>
            <p:nvPr/>
          </p:nvSpPr>
          <p:spPr bwMode="auto">
            <a:xfrm>
              <a:off x="342" y="859"/>
              <a:ext cx="3"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98" name="Line 25"/>
            <p:cNvSpPr>
              <a:spLocks noChangeShapeType="1"/>
            </p:cNvSpPr>
            <p:nvPr/>
          </p:nvSpPr>
          <p:spPr bwMode="auto">
            <a:xfrm>
              <a:off x="328" y="859"/>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99" name="Line 26"/>
            <p:cNvSpPr>
              <a:spLocks noChangeShapeType="1"/>
            </p:cNvSpPr>
            <p:nvPr/>
          </p:nvSpPr>
          <p:spPr bwMode="auto">
            <a:xfrm>
              <a:off x="328" y="93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0" name="Line 27"/>
            <p:cNvSpPr>
              <a:spLocks noChangeShapeType="1"/>
            </p:cNvSpPr>
            <p:nvPr/>
          </p:nvSpPr>
          <p:spPr bwMode="auto">
            <a:xfrm>
              <a:off x="381" y="784"/>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1" name="Line 28"/>
            <p:cNvSpPr>
              <a:spLocks noChangeShapeType="1"/>
            </p:cNvSpPr>
            <p:nvPr/>
          </p:nvSpPr>
          <p:spPr bwMode="auto">
            <a:xfrm>
              <a:off x="367" y="784"/>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2" name="Line 29"/>
            <p:cNvSpPr>
              <a:spLocks noChangeShapeType="1"/>
            </p:cNvSpPr>
            <p:nvPr/>
          </p:nvSpPr>
          <p:spPr bwMode="auto">
            <a:xfrm>
              <a:off x="367" y="859"/>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3" name="Line 30"/>
            <p:cNvSpPr>
              <a:spLocks noChangeShapeType="1"/>
            </p:cNvSpPr>
            <p:nvPr/>
          </p:nvSpPr>
          <p:spPr bwMode="auto">
            <a:xfrm>
              <a:off x="435" y="834"/>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4" name="Line 31"/>
            <p:cNvSpPr>
              <a:spLocks noChangeShapeType="1"/>
            </p:cNvSpPr>
            <p:nvPr/>
          </p:nvSpPr>
          <p:spPr bwMode="auto">
            <a:xfrm>
              <a:off x="421" y="834"/>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5" name="Line 32"/>
            <p:cNvSpPr>
              <a:spLocks noChangeShapeType="1"/>
            </p:cNvSpPr>
            <p:nvPr/>
          </p:nvSpPr>
          <p:spPr bwMode="auto">
            <a:xfrm>
              <a:off x="461" y="859"/>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6" name="Line 33"/>
            <p:cNvSpPr>
              <a:spLocks noChangeShapeType="1"/>
            </p:cNvSpPr>
            <p:nvPr/>
          </p:nvSpPr>
          <p:spPr bwMode="auto">
            <a:xfrm>
              <a:off x="515" y="810"/>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7" name="Line 34"/>
            <p:cNvSpPr>
              <a:spLocks noChangeShapeType="1"/>
            </p:cNvSpPr>
            <p:nvPr/>
          </p:nvSpPr>
          <p:spPr bwMode="auto">
            <a:xfrm>
              <a:off x="515" y="810"/>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8" name="Line 35"/>
            <p:cNvSpPr>
              <a:spLocks noChangeShapeType="1"/>
            </p:cNvSpPr>
            <p:nvPr/>
          </p:nvSpPr>
          <p:spPr bwMode="auto">
            <a:xfrm>
              <a:off x="515"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09" name="Line 36"/>
            <p:cNvSpPr>
              <a:spLocks noChangeShapeType="1"/>
            </p:cNvSpPr>
            <p:nvPr/>
          </p:nvSpPr>
          <p:spPr bwMode="auto">
            <a:xfrm>
              <a:off x="566" y="821"/>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0" name="Line 37"/>
            <p:cNvSpPr>
              <a:spLocks noChangeShapeType="1"/>
            </p:cNvSpPr>
            <p:nvPr/>
          </p:nvSpPr>
          <p:spPr bwMode="auto">
            <a:xfrm>
              <a:off x="554" y="821"/>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1" name="Line 38"/>
            <p:cNvSpPr>
              <a:spLocks noChangeShapeType="1"/>
            </p:cNvSpPr>
            <p:nvPr/>
          </p:nvSpPr>
          <p:spPr bwMode="auto">
            <a:xfrm>
              <a:off x="554" y="896"/>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2" name="Line 39"/>
            <p:cNvSpPr>
              <a:spLocks noChangeShapeType="1"/>
            </p:cNvSpPr>
            <p:nvPr/>
          </p:nvSpPr>
          <p:spPr bwMode="auto">
            <a:xfrm>
              <a:off x="606" y="710"/>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3" name="Line 40"/>
            <p:cNvSpPr>
              <a:spLocks noChangeShapeType="1"/>
            </p:cNvSpPr>
            <p:nvPr/>
          </p:nvSpPr>
          <p:spPr bwMode="auto">
            <a:xfrm>
              <a:off x="594" y="710"/>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4" name="Line 41"/>
            <p:cNvSpPr>
              <a:spLocks noChangeShapeType="1"/>
            </p:cNvSpPr>
            <p:nvPr/>
          </p:nvSpPr>
          <p:spPr bwMode="auto">
            <a:xfrm>
              <a:off x="594" y="78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5" name="Line 42"/>
            <p:cNvSpPr>
              <a:spLocks noChangeShapeType="1"/>
            </p:cNvSpPr>
            <p:nvPr/>
          </p:nvSpPr>
          <p:spPr bwMode="auto">
            <a:xfrm>
              <a:off x="660" y="449"/>
              <a:ext cx="2"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6" name="Line 43"/>
            <p:cNvSpPr>
              <a:spLocks noChangeShapeType="1"/>
            </p:cNvSpPr>
            <p:nvPr/>
          </p:nvSpPr>
          <p:spPr bwMode="auto">
            <a:xfrm>
              <a:off x="646" y="449"/>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7" name="Line 44"/>
            <p:cNvSpPr>
              <a:spLocks noChangeShapeType="1"/>
            </p:cNvSpPr>
            <p:nvPr/>
          </p:nvSpPr>
          <p:spPr bwMode="auto">
            <a:xfrm>
              <a:off x="646" y="522"/>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8" name="Line 45"/>
            <p:cNvSpPr>
              <a:spLocks noChangeShapeType="1"/>
            </p:cNvSpPr>
            <p:nvPr/>
          </p:nvSpPr>
          <p:spPr bwMode="auto">
            <a:xfrm>
              <a:off x="699" y="212"/>
              <a:ext cx="3"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19" name="Line 46"/>
            <p:cNvSpPr>
              <a:spLocks noChangeShapeType="1"/>
            </p:cNvSpPr>
            <p:nvPr/>
          </p:nvSpPr>
          <p:spPr bwMode="auto">
            <a:xfrm>
              <a:off x="685" y="212"/>
              <a:ext cx="28"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0" name="Line 47"/>
            <p:cNvSpPr>
              <a:spLocks noChangeShapeType="1"/>
            </p:cNvSpPr>
            <p:nvPr/>
          </p:nvSpPr>
          <p:spPr bwMode="auto">
            <a:xfrm>
              <a:off x="685" y="286"/>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1" name="Line 48"/>
            <p:cNvSpPr>
              <a:spLocks noChangeShapeType="1"/>
            </p:cNvSpPr>
            <p:nvPr/>
          </p:nvSpPr>
          <p:spPr bwMode="auto">
            <a:xfrm>
              <a:off x="739" y="100"/>
              <a:ext cx="3"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2" name="Line 49"/>
            <p:cNvSpPr>
              <a:spLocks noChangeShapeType="1"/>
            </p:cNvSpPr>
            <p:nvPr/>
          </p:nvSpPr>
          <p:spPr bwMode="auto">
            <a:xfrm>
              <a:off x="739" y="10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3" name="Line 50"/>
            <p:cNvSpPr>
              <a:spLocks noChangeShapeType="1"/>
            </p:cNvSpPr>
            <p:nvPr/>
          </p:nvSpPr>
          <p:spPr bwMode="auto">
            <a:xfrm>
              <a:off x="739" y="187"/>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4" name="Line 51"/>
            <p:cNvSpPr>
              <a:spLocks noChangeShapeType="1"/>
            </p:cNvSpPr>
            <p:nvPr/>
          </p:nvSpPr>
          <p:spPr bwMode="auto">
            <a:xfrm>
              <a:off x="793" y="247"/>
              <a:ext cx="1"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5" name="Line 52"/>
            <p:cNvSpPr>
              <a:spLocks noChangeShapeType="1"/>
            </p:cNvSpPr>
            <p:nvPr/>
          </p:nvSpPr>
          <p:spPr bwMode="auto">
            <a:xfrm>
              <a:off x="779" y="247"/>
              <a:ext cx="26"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6" name="Line 53"/>
            <p:cNvSpPr>
              <a:spLocks noChangeShapeType="1"/>
            </p:cNvSpPr>
            <p:nvPr/>
          </p:nvSpPr>
          <p:spPr bwMode="auto">
            <a:xfrm>
              <a:off x="779" y="323"/>
              <a:ext cx="26"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7" name="Line 54"/>
            <p:cNvSpPr>
              <a:spLocks noChangeShapeType="1"/>
            </p:cNvSpPr>
            <p:nvPr/>
          </p:nvSpPr>
          <p:spPr bwMode="auto">
            <a:xfrm>
              <a:off x="833" y="473"/>
              <a:ext cx="2"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8" name="Line 55"/>
            <p:cNvSpPr>
              <a:spLocks noChangeShapeType="1"/>
            </p:cNvSpPr>
            <p:nvPr/>
          </p:nvSpPr>
          <p:spPr bwMode="auto">
            <a:xfrm>
              <a:off x="819" y="473"/>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29" name="Line 56"/>
            <p:cNvSpPr>
              <a:spLocks noChangeShapeType="1"/>
            </p:cNvSpPr>
            <p:nvPr/>
          </p:nvSpPr>
          <p:spPr bwMode="auto">
            <a:xfrm>
              <a:off x="819" y="559"/>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0" name="Line 57"/>
            <p:cNvSpPr>
              <a:spLocks noChangeShapeType="1"/>
            </p:cNvSpPr>
            <p:nvPr/>
          </p:nvSpPr>
          <p:spPr bwMode="auto">
            <a:xfrm>
              <a:off x="883" y="648"/>
              <a:ext cx="4"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1" name="Line 58"/>
            <p:cNvSpPr>
              <a:spLocks noChangeShapeType="1"/>
            </p:cNvSpPr>
            <p:nvPr/>
          </p:nvSpPr>
          <p:spPr bwMode="auto">
            <a:xfrm>
              <a:off x="873" y="648"/>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2" name="Line 59"/>
            <p:cNvSpPr>
              <a:spLocks noChangeShapeType="1"/>
            </p:cNvSpPr>
            <p:nvPr/>
          </p:nvSpPr>
          <p:spPr bwMode="auto">
            <a:xfrm>
              <a:off x="873" y="721"/>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3" name="Line 60"/>
            <p:cNvSpPr>
              <a:spLocks noChangeShapeType="1"/>
            </p:cNvSpPr>
            <p:nvPr/>
          </p:nvSpPr>
          <p:spPr bwMode="auto">
            <a:xfrm>
              <a:off x="912" y="83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4" name="Line 61"/>
            <p:cNvSpPr>
              <a:spLocks noChangeShapeType="1"/>
            </p:cNvSpPr>
            <p:nvPr/>
          </p:nvSpPr>
          <p:spPr bwMode="auto">
            <a:xfrm>
              <a:off x="964" y="923"/>
              <a:ext cx="2" cy="7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5" name="Line 62"/>
            <p:cNvSpPr>
              <a:spLocks noChangeShapeType="1"/>
            </p:cNvSpPr>
            <p:nvPr/>
          </p:nvSpPr>
          <p:spPr bwMode="auto">
            <a:xfrm>
              <a:off x="964" y="923"/>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6" name="Line 63"/>
            <p:cNvSpPr>
              <a:spLocks noChangeShapeType="1"/>
            </p:cNvSpPr>
            <p:nvPr/>
          </p:nvSpPr>
          <p:spPr bwMode="auto">
            <a:xfrm>
              <a:off x="1018" y="909"/>
              <a:ext cx="1"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7" name="Line 64"/>
            <p:cNvSpPr>
              <a:spLocks noChangeShapeType="1"/>
            </p:cNvSpPr>
            <p:nvPr/>
          </p:nvSpPr>
          <p:spPr bwMode="auto">
            <a:xfrm>
              <a:off x="1003" y="909"/>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8" name="Line 65"/>
            <p:cNvSpPr>
              <a:spLocks noChangeShapeType="1"/>
            </p:cNvSpPr>
            <p:nvPr/>
          </p:nvSpPr>
          <p:spPr bwMode="auto">
            <a:xfrm>
              <a:off x="1003" y="984"/>
              <a:ext cx="29"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39" name="Line 66"/>
            <p:cNvSpPr>
              <a:spLocks noChangeShapeType="1"/>
            </p:cNvSpPr>
            <p:nvPr/>
          </p:nvSpPr>
          <p:spPr bwMode="auto">
            <a:xfrm>
              <a:off x="1056" y="871"/>
              <a:ext cx="4"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0" name="Line 67"/>
            <p:cNvSpPr>
              <a:spLocks noChangeShapeType="1"/>
            </p:cNvSpPr>
            <p:nvPr/>
          </p:nvSpPr>
          <p:spPr bwMode="auto">
            <a:xfrm>
              <a:off x="1056" y="958"/>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1" name="Line 68"/>
            <p:cNvSpPr>
              <a:spLocks noChangeShapeType="1"/>
            </p:cNvSpPr>
            <p:nvPr/>
          </p:nvSpPr>
          <p:spPr bwMode="auto">
            <a:xfrm>
              <a:off x="1110" y="896"/>
              <a:ext cx="4"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2" name="Line 69"/>
            <p:cNvSpPr>
              <a:spLocks noChangeShapeType="1"/>
            </p:cNvSpPr>
            <p:nvPr/>
          </p:nvSpPr>
          <p:spPr bwMode="auto">
            <a:xfrm>
              <a:off x="1097" y="896"/>
              <a:ext cx="13"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3" name="Line 70"/>
            <p:cNvSpPr>
              <a:spLocks noChangeShapeType="1"/>
            </p:cNvSpPr>
            <p:nvPr/>
          </p:nvSpPr>
          <p:spPr bwMode="auto">
            <a:xfrm>
              <a:off x="1097" y="972"/>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4" name="Line 71"/>
            <p:cNvSpPr>
              <a:spLocks noChangeShapeType="1"/>
            </p:cNvSpPr>
            <p:nvPr/>
          </p:nvSpPr>
          <p:spPr bwMode="auto">
            <a:xfrm>
              <a:off x="1137" y="885"/>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5" name="Line 72"/>
            <p:cNvSpPr>
              <a:spLocks noChangeShapeType="1"/>
            </p:cNvSpPr>
            <p:nvPr/>
          </p:nvSpPr>
          <p:spPr bwMode="auto">
            <a:xfrm>
              <a:off x="1191" y="797"/>
              <a:ext cx="1" cy="88"/>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6" name="Line 73"/>
            <p:cNvSpPr>
              <a:spLocks noChangeShapeType="1"/>
            </p:cNvSpPr>
            <p:nvPr/>
          </p:nvSpPr>
          <p:spPr bwMode="auto">
            <a:xfrm>
              <a:off x="1191" y="797"/>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7" name="Line 74"/>
            <p:cNvSpPr>
              <a:spLocks noChangeShapeType="1"/>
            </p:cNvSpPr>
            <p:nvPr/>
          </p:nvSpPr>
          <p:spPr bwMode="auto">
            <a:xfrm>
              <a:off x="1191"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8" name="Line 75"/>
            <p:cNvSpPr>
              <a:spLocks noChangeShapeType="1"/>
            </p:cNvSpPr>
            <p:nvPr/>
          </p:nvSpPr>
          <p:spPr bwMode="auto">
            <a:xfrm>
              <a:off x="1242" y="810"/>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49" name="Line 76"/>
            <p:cNvSpPr>
              <a:spLocks noChangeShapeType="1"/>
            </p:cNvSpPr>
            <p:nvPr/>
          </p:nvSpPr>
          <p:spPr bwMode="auto">
            <a:xfrm>
              <a:off x="1229" y="810"/>
              <a:ext cx="27"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50" name="Line 77"/>
            <p:cNvSpPr>
              <a:spLocks noChangeShapeType="1"/>
            </p:cNvSpPr>
            <p:nvPr/>
          </p:nvSpPr>
          <p:spPr bwMode="auto">
            <a:xfrm>
              <a:off x="1281" y="821"/>
              <a:ext cx="1" cy="5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51" name="Line 78"/>
            <p:cNvSpPr>
              <a:spLocks noChangeShapeType="1"/>
            </p:cNvSpPr>
            <p:nvPr/>
          </p:nvSpPr>
          <p:spPr bwMode="auto">
            <a:xfrm>
              <a:off x="1281" y="821"/>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52" name="Freeform 79"/>
            <p:cNvSpPr>
              <a:spLocks/>
            </p:cNvSpPr>
            <p:nvPr/>
          </p:nvSpPr>
          <p:spPr bwMode="auto">
            <a:xfrm>
              <a:off x="342" y="149"/>
              <a:ext cx="939" cy="80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19972"/>
                  </a:moveTo>
                  <a:lnTo>
                    <a:pt x="913" y="17969"/>
                  </a:lnTo>
                  <a:lnTo>
                    <a:pt x="2149" y="19283"/>
                  </a:lnTo>
                  <a:lnTo>
                    <a:pt x="3063" y="19972"/>
                  </a:lnTo>
                  <a:lnTo>
                    <a:pt x="3976" y="18657"/>
                  </a:lnTo>
                  <a:lnTo>
                    <a:pt x="5158" y="18970"/>
                  </a:lnTo>
                  <a:lnTo>
                    <a:pt x="6072" y="15965"/>
                  </a:lnTo>
                  <a:lnTo>
                    <a:pt x="7307" y="8953"/>
                  </a:lnTo>
                  <a:lnTo>
                    <a:pt x="8221" y="2630"/>
                  </a:lnTo>
                  <a:lnTo>
                    <a:pt x="9134" y="0"/>
                  </a:lnTo>
                  <a:lnTo>
                    <a:pt x="10370" y="3631"/>
                  </a:lnTo>
                  <a:lnTo>
                    <a:pt x="11284" y="9642"/>
                  </a:lnTo>
                  <a:lnTo>
                    <a:pt x="12466" y="14337"/>
                  </a:lnTo>
                  <a:lnTo>
                    <a:pt x="13379" y="19283"/>
                  </a:lnTo>
                  <a:lnTo>
                    <a:pt x="14293" y="21600"/>
                  </a:lnTo>
                  <a:lnTo>
                    <a:pt x="15528" y="21287"/>
                  </a:lnTo>
                  <a:lnTo>
                    <a:pt x="16442" y="20285"/>
                  </a:lnTo>
                  <a:lnTo>
                    <a:pt x="17678" y="20974"/>
                  </a:lnTo>
                  <a:lnTo>
                    <a:pt x="18591" y="18657"/>
                  </a:lnTo>
                  <a:lnTo>
                    <a:pt x="19504" y="18282"/>
                  </a:lnTo>
                  <a:lnTo>
                    <a:pt x="20687" y="18657"/>
                  </a:lnTo>
                  <a:lnTo>
                    <a:pt x="21600" y="18970"/>
                  </a:lnTo>
                </a:path>
              </a:pathLst>
            </a:custGeom>
            <a:noFill/>
            <a:ln w="28575"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35053" name="Line 80"/>
            <p:cNvSpPr>
              <a:spLocks noChangeShapeType="1"/>
            </p:cNvSpPr>
            <p:nvPr/>
          </p:nvSpPr>
          <p:spPr bwMode="auto">
            <a:xfrm>
              <a:off x="328" y="93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54" name="Line 81"/>
            <p:cNvSpPr>
              <a:spLocks noChangeShapeType="1"/>
            </p:cNvSpPr>
            <p:nvPr/>
          </p:nvSpPr>
          <p:spPr bwMode="auto">
            <a:xfrm>
              <a:off x="328" y="1021"/>
              <a:ext cx="14" cy="2"/>
            </a:xfrm>
            <a:prstGeom prst="line">
              <a:avLst/>
            </a:prstGeom>
            <a:noFill/>
            <a:ln w="17463">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55" name="Line 82"/>
            <p:cNvSpPr>
              <a:spLocks noChangeShapeType="1"/>
            </p:cNvSpPr>
            <p:nvPr/>
          </p:nvSpPr>
          <p:spPr bwMode="auto">
            <a:xfrm>
              <a:off x="435" y="821"/>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56" name="Line 83"/>
            <p:cNvSpPr>
              <a:spLocks noChangeShapeType="1"/>
            </p:cNvSpPr>
            <p:nvPr/>
          </p:nvSpPr>
          <p:spPr bwMode="auto">
            <a:xfrm>
              <a:off x="421" y="821"/>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57" name="Line 84"/>
            <p:cNvSpPr>
              <a:spLocks noChangeShapeType="1"/>
            </p:cNvSpPr>
            <p:nvPr/>
          </p:nvSpPr>
          <p:spPr bwMode="auto">
            <a:xfrm>
              <a:off x="421" y="896"/>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58" name="Line 85"/>
            <p:cNvSpPr>
              <a:spLocks noChangeShapeType="1"/>
            </p:cNvSpPr>
            <p:nvPr/>
          </p:nvSpPr>
          <p:spPr bwMode="auto">
            <a:xfrm>
              <a:off x="475" y="834"/>
              <a:ext cx="2" cy="89"/>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59" name="Line 86"/>
            <p:cNvSpPr>
              <a:spLocks noChangeShapeType="1"/>
            </p:cNvSpPr>
            <p:nvPr/>
          </p:nvSpPr>
          <p:spPr bwMode="auto">
            <a:xfrm>
              <a:off x="461" y="83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0" name="Line 87"/>
            <p:cNvSpPr>
              <a:spLocks noChangeShapeType="1"/>
            </p:cNvSpPr>
            <p:nvPr/>
          </p:nvSpPr>
          <p:spPr bwMode="auto">
            <a:xfrm>
              <a:off x="461" y="923"/>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1" name="Line 88"/>
            <p:cNvSpPr>
              <a:spLocks noChangeShapeType="1"/>
            </p:cNvSpPr>
            <p:nvPr/>
          </p:nvSpPr>
          <p:spPr bwMode="auto">
            <a:xfrm>
              <a:off x="515" y="810"/>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2" name="Line 89"/>
            <p:cNvSpPr>
              <a:spLocks noChangeShapeType="1"/>
            </p:cNvSpPr>
            <p:nvPr/>
          </p:nvSpPr>
          <p:spPr bwMode="auto">
            <a:xfrm>
              <a:off x="515" y="810"/>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3" name="Line 90"/>
            <p:cNvSpPr>
              <a:spLocks noChangeShapeType="1"/>
            </p:cNvSpPr>
            <p:nvPr/>
          </p:nvSpPr>
          <p:spPr bwMode="auto">
            <a:xfrm>
              <a:off x="515"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4" name="Line 91"/>
            <p:cNvSpPr>
              <a:spLocks noChangeShapeType="1"/>
            </p:cNvSpPr>
            <p:nvPr/>
          </p:nvSpPr>
          <p:spPr bwMode="auto">
            <a:xfrm>
              <a:off x="566" y="810"/>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5" name="Line 92"/>
            <p:cNvSpPr>
              <a:spLocks noChangeShapeType="1"/>
            </p:cNvSpPr>
            <p:nvPr/>
          </p:nvSpPr>
          <p:spPr bwMode="auto">
            <a:xfrm>
              <a:off x="554" y="810"/>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6" name="Line 93"/>
            <p:cNvSpPr>
              <a:spLocks noChangeShapeType="1"/>
            </p:cNvSpPr>
            <p:nvPr/>
          </p:nvSpPr>
          <p:spPr bwMode="auto">
            <a:xfrm>
              <a:off x="554" y="885"/>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7" name="Line 94"/>
            <p:cNvSpPr>
              <a:spLocks noChangeShapeType="1"/>
            </p:cNvSpPr>
            <p:nvPr/>
          </p:nvSpPr>
          <p:spPr bwMode="auto">
            <a:xfrm>
              <a:off x="964" y="909"/>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8" name="Line 95"/>
            <p:cNvSpPr>
              <a:spLocks noChangeShapeType="1"/>
            </p:cNvSpPr>
            <p:nvPr/>
          </p:nvSpPr>
          <p:spPr bwMode="auto">
            <a:xfrm>
              <a:off x="964" y="909"/>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69" name="Line 96"/>
            <p:cNvSpPr>
              <a:spLocks noChangeShapeType="1"/>
            </p:cNvSpPr>
            <p:nvPr/>
          </p:nvSpPr>
          <p:spPr bwMode="auto">
            <a:xfrm>
              <a:off x="1003" y="958"/>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70" name="Line 97"/>
            <p:cNvSpPr>
              <a:spLocks noChangeShapeType="1"/>
            </p:cNvSpPr>
            <p:nvPr/>
          </p:nvSpPr>
          <p:spPr bwMode="auto">
            <a:xfrm>
              <a:off x="1056" y="935"/>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71" name="Line 98"/>
            <p:cNvSpPr>
              <a:spLocks noChangeShapeType="1"/>
            </p:cNvSpPr>
            <p:nvPr/>
          </p:nvSpPr>
          <p:spPr bwMode="auto">
            <a:xfrm>
              <a:off x="1097" y="909"/>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72" name="Line 99"/>
            <p:cNvSpPr>
              <a:spLocks noChangeShapeType="1"/>
            </p:cNvSpPr>
            <p:nvPr/>
          </p:nvSpPr>
          <p:spPr bwMode="auto">
            <a:xfrm>
              <a:off x="1137" y="834"/>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73" name="Line 100"/>
            <p:cNvSpPr>
              <a:spLocks noChangeShapeType="1"/>
            </p:cNvSpPr>
            <p:nvPr/>
          </p:nvSpPr>
          <p:spPr bwMode="auto">
            <a:xfrm>
              <a:off x="1191" y="896"/>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74" name="Line 101"/>
            <p:cNvSpPr>
              <a:spLocks noChangeShapeType="1"/>
            </p:cNvSpPr>
            <p:nvPr/>
          </p:nvSpPr>
          <p:spPr bwMode="auto">
            <a:xfrm>
              <a:off x="1229" y="874"/>
              <a:ext cx="27"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5075" name="Line 102"/>
            <p:cNvSpPr>
              <a:spLocks noChangeShapeType="1"/>
            </p:cNvSpPr>
            <p:nvPr/>
          </p:nvSpPr>
          <p:spPr bwMode="auto">
            <a:xfrm>
              <a:off x="1281" y="871"/>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grpSp>
        <p:nvGrpSpPr>
          <p:cNvPr id="34824" name="Group 253"/>
          <p:cNvGrpSpPr>
            <a:grpSpLocks/>
          </p:cNvGrpSpPr>
          <p:nvPr/>
        </p:nvGrpSpPr>
        <p:grpSpPr bwMode="auto">
          <a:xfrm>
            <a:off x="5381625" y="4248150"/>
            <a:ext cx="2073275" cy="1963738"/>
            <a:chOff x="-11" y="0"/>
            <a:chExt cx="1306" cy="1237"/>
          </a:xfrm>
        </p:grpSpPr>
        <p:sp>
          <p:nvSpPr>
            <p:cNvPr id="34832" name="Rectangle 104"/>
            <p:cNvSpPr>
              <a:spLocks/>
            </p:cNvSpPr>
            <p:nvPr/>
          </p:nvSpPr>
          <p:spPr bwMode="auto">
            <a:xfrm>
              <a:off x="393" y="1080"/>
              <a:ext cx="754"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Time, seconds</a:t>
              </a:r>
            </a:p>
          </p:txBody>
        </p:sp>
        <p:sp>
          <p:nvSpPr>
            <p:cNvPr id="34833" name="Rectangle 105"/>
            <p:cNvSpPr>
              <a:spLocks/>
            </p:cNvSpPr>
            <p:nvPr/>
          </p:nvSpPr>
          <p:spPr bwMode="auto">
            <a:xfrm rot="-5400000">
              <a:off x="-296" y="374"/>
              <a:ext cx="728"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%BOLD Signal</a:t>
              </a:r>
            </a:p>
          </p:txBody>
        </p:sp>
        <p:sp>
          <p:nvSpPr>
            <p:cNvPr id="34834" name="Line 106"/>
            <p:cNvSpPr>
              <a:spLocks noChangeShapeType="1"/>
            </p:cNvSpPr>
            <p:nvPr/>
          </p:nvSpPr>
          <p:spPr bwMode="auto">
            <a:xfrm>
              <a:off x="327" y="917"/>
              <a:ext cx="968"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35" name="Line 107"/>
            <p:cNvSpPr>
              <a:spLocks noChangeShapeType="1"/>
            </p:cNvSpPr>
            <p:nvPr/>
          </p:nvSpPr>
          <p:spPr bwMode="auto">
            <a:xfrm rot="10800000" flipH="1">
              <a:off x="327" y="0"/>
              <a:ext cx="3" cy="91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36" name="Line 108"/>
            <p:cNvSpPr>
              <a:spLocks noChangeShapeType="1"/>
            </p:cNvSpPr>
            <p:nvPr/>
          </p:nvSpPr>
          <p:spPr bwMode="auto">
            <a:xfrm rot="10800000" flipH="1">
              <a:off x="514" y="906"/>
              <a:ext cx="3"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37" name="Rectangle 109"/>
            <p:cNvSpPr>
              <a:spLocks/>
            </p:cNvSpPr>
            <p:nvPr/>
          </p:nvSpPr>
          <p:spPr bwMode="auto">
            <a:xfrm>
              <a:off x="475" y="955"/>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4838" name="Line 110"/>
            <p:cNvSpPr>
              <a:spLocks noChangeShapeType="1"/>
            </p:cNvSpPr>
            <p:nvPr/>
          </p:nvSpPr>
          <p:spPr bwMode="auto">
            <a:xfrm rot="10800000" flipH="1">
              <a:off x="963" y="906"/>
              <a:ext cx="2"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39" name="Rectangle 111"/>
            <p:cNvSpPr>
              <a:spLocks/>
            </p:cNvSpPr>
            <p:nvPr/>
          </p:nvSpPr>
          <p:spPr bwMode="auto">
            <a:xfrm>
              <a:off x="872" y="955"/>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10</a:t>
              </a:r>
            </a:p>
          </p:txBody>
        </p:sp>
        <p:sp>
          <p:nvSpPr>
            <p:cNvPr id="34840" name="Line 112"/>
            <p:cNvSpPr>
              <a:spLocks noChangeShapeType="1"/>
            </p:cNvSpPr>
            <p:nvPr/>
          </p:nvSpPr>
          <p:spPr bwMode="auto">
            <a:xfrm>
              <a:off x="327" y="745"/>
              <a:ext cx="14" cy="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41" name="Rectangle 113"/>
            <p:cNvSpPr>
              <a:spLocks/>
            </p:cNvSpPr>
            <p:nvPr/>
          </p:nvSpPr>
          <p:spPr bwMode="auto">
            <a:xfrm>
              <a:off x="235" y="644"/>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4842" name="Line 114"/>
            <p:cNvSpPr>
              <a:spLocks noChangeShapeType="1"/>
            </p:cNvSpPr>
            <p:nvPr/>
          </p:nvSpPr>
          <p:spPr bwMode="auto">
            <a:xfrm>
              <a:off x="327" y="546"/>
              <a:ext cx="14" cy="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43" name="Rectangle 115"/>
            <p:cNvSpPr>
              <a:spLocks/>
            </p:cNvSpPr>
            <p:nvPr/>
          </p:nvSpPr>
          <p:spPr bwMode="auto">
            <a:xfrm>
              <a:off x="155" y="446"/>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0.5</a:t>
              </a:r>
            </a:p>
          </p:txBody>
        </p:sp>
        <p:sp>
          <p:nvSpPr>
            <p:cNvPr id="34844" name="Line 116"/>
            <p:cNvSpPr>
              <a:spLocks noChangeShapeType="1"/>
            </p:cNvSpPr>
            <p:nvPr/>
          </p:nvSpPr>
          <p:spPr bwMode="auto">
            <a:xfrm>
              <a:off x="327" y="347"/>
              <a:ext cx="14" cy="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45" name="Rectangle 117"/>
            <p:cNvSpPr>
              <a:spLocks/>
            </p:cNvSpPr>
            <p:nvPr/>
          </p:nvSpPr>
          <p:spPr bwMode="auto">
            <a:xfrm>
              <a:off x="235" y="249"/>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a:t>
              </a:r>
            </a:p>
          </p:txBody>
        </p:sp>
        <p:sp>
          <p:nvSpPr>
            <p:cNvPr id="34846" name="Line 118"/>
            <p:cNvSpPr>
              <a:spLocks noChangeShapeType="1"/>
            </p:cNvSpPr>
            <p:nvPr/>
          </p:nvSpPr>
          <p:spPr bwMode="auto">
            <a:xfrm>
              <a:off x="327" y="160"/>
              <a:ext cx="14"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47" name="Rectangle 119"/>
            <p:cNvSpPr>
              <a:spLocks/>
            </p:cNvSpPr>
            <p:nvPr/>
          </p:nvSpPr>
          <p:spPr bwMode="auto">
            <a:xfrm>
              <a:off x="155" y="59"/>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1.5</a:t>
              </a:r>
            </a:p>
          </p:txBody>
        </p:sp>
        <p:sp>
          <p:nvSpPr>
            <p:cNvPr id="34848" name="Line 120"/>
            <p:cNvSpPr>
              <a:spLocks noChangeShapeType="1"/>
            </p:cNvSpPr>
            <p:nvPr/>
          </p:nvSpPr>
          <p:spPr bwMode="auto">
            <a:xfrm>
              <a:off x="341" y="756"/>
              <a:ext cx="3" cy="7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49" name="Line 121"/>
            <p:cNvSpPr>
              <a:spLocks noChangeShapeType="1"/>
            </p:cNvSpPr>
            <p:nvPr/>
          </p:nvSpPr>
          <p:spPr bwMode="auto">
            <a:xfrm>
              <a:off x="327" y="756"/>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0" name="Line 122"/>
            <p:cNvSpPr>
              <a:spLocks noChangeShapeType="1"/>
            </p:cNvSpPr>
            <p:nvPr/>
          </p:nvSpPr>
          <p:spPr bwMode="auto">
            <a:xfrm>
              <a:off x="327" y="832"/>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1" name="Line 123"/>
            <p:cNvSpPr>
              <a:spLocks noChangeShapeType="1"/>
            </p:cNvSpPr>
            <p:nvPr/>
          </p:nvSpPr>
          <p:spPr bwMode="auto">
            <a:xfrm>
              <a:off x="381" y="682"/>
              <a:ext cx="3"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2" name="Line 124"/>
            <p:cNvSpPr>
              <a:spLocks noChangeShapeType="1"/>
            </p:cNvSpPr>
            <p:nvPr/>
          </p:nvSpPr>
          <p:spPr bwMode="auto">
            <a:xfrm>
              <a:off x="367" y="682"/>
              <a:ext cx="28"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3" name="Line 125"/>
            <p:cNvSpPr>
              <a:spLocks noChangeShapeType="1"/>
            </p:cNvSpPr>
            <p:nvPr/>
          </p:nvSpPr>
          <p:spPr bwMode="auto">
            <a:xfrm>
              <a:off x="367" y="756"/>
              <a:ext cx="28"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4" name="Line 126"/>
            <p:cNvSpPr>
              <a:spLocks noChangeShapeType="1"/>
            </p:cNvSpPr>
            <p:nvPr/>
          </p:nvSpPr>
          <p:spPr bwMode="auto">
            <a:xfrm>
              <a:off x="435" y="731"/>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5" name="Line 127"/>
            <p:cNvSpPr>
              <a:spLocks noChangeShapeType="1"/>
            </p:cNvSpPr>
            <p:nvPr/>
          </p:nvSpPr>
          <p:spPr bwMode="auto">
            <a:xfrm>
              <a:off x="421" y="731"/>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6" name="Line 128"/>
            <p:cNvSpPr>
              <a:spLocks noChangeShapeType="1"/>
            </p:cNvSpPr>
            <p:nvPr/>
          </p:nvSpPr>
          <p:spPr bwMode="auto">
            <a:xfrm>
              <a:off x="421" y="806"/>
              <a:ext cx="14"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7" name="Line 129"/>
            <p:cNvSpPr>
              <a:spLocks noChangeShapeType="1"/>
            </p:cNvSpPr>
            <p:nvPr/>
          </p:nvSpPr>
          <p:spPr bwMode="auto">
            <a:xfrm>
              <a:off x="475" y="756"/>
              <a:ext cx="2" cy="7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8" name="Line 130"/>
            <p:cNvSpPr>
              <a:spLocks noChangeShapeType="1"/>
            </p:cNvSpPr>
            <p:nvPr/>
          </p:nvSpPr>
          <p:spPr bwMode="auto">
            <a:xfrm>
              <a:off x="460" y="756"/>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59" name="Line 131"/>
            <p:cNvSpPr>
              <a:spLocks noChangeShapeType="1"/>
            </p:cNvSpPr>
            <p:nvPr/>
          </p:nvSpPr>
          <p:spPr bwMode="auto">
            <a:xfrm>
              <a:off x="460" y="832"/>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0" name="Line 132"/>
            <p:cNvSpPr>
              <a:spLocks noChangeShapeType="1"/>
            </p:cNvSpPr>
            <p:nvPr/>
          </p:nvSpPr>
          <p:spPr bwMode="auto">
            <a:xfrm>
              <a:off x="514" y="707"/>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1" name="Line 133"/>
            <p:cNvSpPr>
              <a:spLocks noChangeShapeType="1"/>
            </p:cNvSpPr>
            <p:nvPr/>
          </p:nvSpPr>
          <p:spPr bwMode="auto">
            <a:xfrm>
              <a:off x="514" y="707"/>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2" name="Line 134"/>
            <p:cNvSpPr>
              <a:spLocks noChangeShapeType="1"/>
            </p:cNvSpPr>
            <p:nvPr/>
          </p:nvSpPr>
          <p:spPr bwMode="auto">
            <a:xfrm>
              <a:off x="514" y="782"/>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3" name="Line 135"/>
            <p:cNvSpPr>
              <a:spLocks noChangeShapeType="1"/>
            </p:cNvSpPr>
            <p:nvPr/>
          </p:nvSpPr>
          <p:spPr bwMode="auto">
            <a:xfrm>
              <a:off x="565" y="719"/>
              <a:ext cx="2"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4" name="Line 136"/>
            <p:cNvSpPr>
              <a:spLocks noChangeShapeType="1"/>
            </p:cNvSpPr>
            <p:nvPr/>
          </p:nvSpPr>
          <p:spPr bwMode="auto">
            <a:xfrm>
              <a:off x="554" y="719"/>
              <a:ext cx="11"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5" name="Line 137"/>
            <p:cNvSpPr>
              <a:spLocks noChangeShapeType="1"/>
            </p:cNvSpPr>
            <p:nvPr/>
          </p:nvSpPr>
          <p:spPr bwMode="auto">
            <a:xfrm>
              <a:off x="554" y="793"/>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6" name="Line 138"/>
            <p:cNvSpPr>
              <a:spLocks noChangeShapeType="1"/>
            </p:cNvSpPr>
            <p:nvPr/>
          </p:nvSpPr>
          <p:spPr bwMode="auto">
            <a:xfrm>
              <a:off x="606" y="607"/>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7" name="Line 139"/>
            <p:cNvSpPr>
              <a:spLocks noChangeShapeType="1"/>
            </p:cNvSpPr>
            <p:nvPr/>
          </p:nvSpPr>
          <p:spPr bwMode="auto">
            <a:xfrm>
              <a:off x="594" y="607"/>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8" name="Line 140"/>
            <p:cNvSpPr>
              <a:spLocks noChangeShapeType="1"/>
            </p:cNvSpPr>
            <p:nvPr/>
          </p:nvSpPr>
          <p:spPr bwMode="auto">
            <a:xfrm>
              <a:off x="594" y="682"/>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69" name="Line 141"/>
            <p:cNvSpPr>
              <a:spLocks noChangeShapeType="1"/>
            </p:cNvSpPr>
            <p:nvPr/>
          </p:nvSpPr>
          <p:spPr bwMode="auto">
            <a:xfrm>
              <a:off x="660" y="347"/>
              <a:ext cx="2"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0" name="Line 142"/>
            <p:cNvSpPr>
              <a:spLocks noChangeShapeType="1"/>
            </p:cNvSpPr>
            <p:nvPr/>
          </p:nvSpPr>
          <p:spPr bwMode="auto">
            <a:xfrm>
              <a:off x="646" y="347"/>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1" name="Line 143"/>
            <p:cNvSpPr>
              <a:spLocks noChangeShapeType="1"/>
            </p:cNvSpPr>
            <p:nvPr/>
          </p:nvSpPr>
          <p:spPr bwMode="auto">
            <a:xfrm>
              <a:off x="646" y="42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2" name="Line 144"/>
            <p:cNvSpPr>
              <a:spLocks noChangeShapeType="1"/>
            </p:cNvSpPr>
            <p:nvPr/>
          </p:nvSpPr>
          <p:spPr bwMode="auto">
            <a:xfrm>
              <a:off x="698" y="111"/>
              <a:ext cx="3"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3" name="Line 145"/>
            <p:cNvSpPr>
              <a:spLocks noChangeShapeType="1"/>
            </p:cNvSpPr>
            <p:nvPr/>
          </p:nvSpPr>
          <p:spPr bwMode="auto">
            <a:xfrm>
              <a:off x="684" y="111"/>
              <a:ext cx="29"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4" name="Line 146"/>
            <p:cNvSpPr>
              <a:spLocks noChangeShapeType="1"/>
            </p:cNvSpPr>
            <p:nvPr/>
          </p:nvSpPr>
          <p:spPr bwMode="auto">
            <a:xfrm>
              <a:off x="684" y="185"/>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5" name="Line 147"/>
            <p:cNvSpPr>
              <a:spLocks noChangeShapeType="1"/>
            </p:cNvSpPr>
            <p:nvPr/>
          </p:nvSpPr>
          <p:spPr bwMode="auto">
            <a:xfrm>
              <a:off x="738" y="0"/>
              <a:ext cx="3"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6" name="Line 148"/>
            <p:cNvSpPr>
              <a:spLocks noChangeShapeType="1"/>
            </p:cNvSpPr>
            <p:nvPr/>
          </p:nvSpPr>
          <p:spPr bwMode="auto">
            <a:xfrm>
              <a:off x="738" y="0"/>
              <a:ext cx="14"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7" name="Line 149"/>
            <p:cNvSpPr>
              <a:spLocks noChangeShapeType="1"/>
            </p:cNvSpPr>
            <p:nvPr/>
          </p:nvSpPr>
          <p:spPr bwMode="auto">
            <a:xfrm>
              <a:off x="738" y="86"/>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8" name="Line 150"/>
            <p:cNvSpPr>
              <a:spLocks noChangeShapeType="1"/>
            </p:cNvSpPr>
            <p:nvPr/>
          </p:nvSpPr>
          <p:spPr bwMode="auto">
            <a:xfrm>
              <a:off x="792" y="146"/>
              <a:ext cx="2"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79" name="Line 151"/>
            <p:cNvSpPr>
              <a:spLocks noChangeShapeType="1"/>
            </p:cNvSpPr>
            <p:nvPr/>
          </p:nvSpPr>
          <p:spPr bwMode="auto">
            <a:xfrm>
              <a:off x="779" y="146"/>
              <a:ext cx="25"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0" name="Line 152"/>
            <p:cNvSpPr>
              <a:spLocks noChangeShapeType="1"/>
            </p:cNvSpPr>
            <p:nvPr/>
          </p:nvSpPr>
          <p:spPr bwMode="auto">
            <a:xfrm>
              <a:off x="779" y="222"/>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1" name="Line 153"/>
            <p:cNvSpPr>
              <a:spLocks noChangeShapeType="1"/>
            </p:cNvSpPr>
            <p:nvPr/>
          </p:nvSpPr>
          <p:spPr bwMode="auto">
            <a:xfrm>
              <a:off x="833" y="371"/>
              <a:ext cx="1"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2" name="Line 154"/>
            <p:cNvSpPr>
              <a:spLocks noChangeShapeType="1"/>
            </p:cNvSpPr>
            <p:nvPr/>
          </p:nvSpPr>
          <p:spPr bwMode="auto">
            <a:xfrm>
              <a:off x="818" y="371"/>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3" name="Line 155"/>
            <p:cNvSpPr>
              <a:spLocks noChangeShapeType="1"/>
            </p:cNvSpPr>
            <p:nvPr/>
          </p:nvSpPr>
          <p:spPr bwMode="auto">
            <a:xfrm>
              <a:off x="818" y="457"/>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4" name="Line 156"/>
            <p:cNvSpPr>
              <a:spLocks noChangeShapeType="1"/>
            </p:cNvSpPr>
            <p:nvPr/>
          </p:nvSpPr>
          <p:spPr bwMode="auto">
            <a:xfrm>
              <a:off x="883" y="546"/>
              <a:ext cx="3" cy="7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5" name="Line 157"/>
            <p:cNvSpPr>
              <a:spLocks noChangeShapeType="1"/>
            </p:cNvSpPr>
            <p:nvPr/>
          </p:nvSpPr>
          <p:spPr bwMode="auto">
            <a:xfrm>
              <a:off x="872" y="546"/>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6" name="Line 158"/>
            <p:cNvSpPr>
              <a:spLocks noChangeShapeType="1"/>
            </p:cNvSpPr>
            <p:nvPr/>
          </p:nvSpPr>
          <p:spPr bwMode="auto">
            <a:xfrm>
              <a:off x="872" y="618"/>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7" name="Line 159"/>
            <p:cNvSpPr>
              <a:spLocks noChangeShapeType="1"/>
            </p:cNvSpPr>
            <p:nvPr/>
          </p:nvSpPr>
          <p:spPr bwMode="auto">
            <a:xfrm>
              <a:off x="923" y="731"/>
              <a:ext cx="2" cy="89"/>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8" name="Line 160"/>
            <p:cNvSpPr>
              <a:spLocks noChangeShapeType="1"/>
            </p:cNvSpPr>
            <p:nvPr/>
          </p:nvSpPr>
          <p:spPr bwMode="auto">
            <a:xfrm>
              <a:off x="911" y="731"/>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89" name="Line 161"/>
            <p:cNvSpPr>
              <a:spLocks noChangeShapeType="1"/>
            </p:cNvSpPr>
            <p:nvPr/>
          </p:nvSpPr>
          <p:spPr bwMode="auto">
            <a:xfrm>
              <a:off x="911" y="820"/>
              <a:ext cx="26"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0" name="Line 162"/>
            <p:cNvSpPr>
              <a:spLocks noChangeShapeType="1"/>
            </p:cNvSpPr>
            <p:nvPr/>
          </p:nvSpPr>
          <p:spPr bwMode="auto">
            <a:xfrm>
              <a:off x="963" y="820"/>
              <a:ext cx="2" cy="7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1" name="Line 163"/>
            <p:cNvSpPr>
              <a:spLocks noChangeShapeType="1"/>
            </p:cNvSpPr>
            <p:nvPr/>
          </p:nvSpPr>
          <p:spPr bwMode="auto">
            <a:xfrm>
              <a:off x="963" y="82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2" name="Line 164"/>
            <p:cNvSpPr>
              <a:spLocks noChangeShapeType="1"/>
            </p:cNvSpPr>
            <p:nvPr/>
          </p:nvSpPr>
          <p:spPr bwMode="auto">
            <a:xfrm>
              <a:off x="963" y="891"/>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3" name="Line 165"/>
            <p:cNvSpPr>
              <a:spLocks noChangeShapeType="1"/>
            </p:cNvSpPr>
            <p:nvPr/>
          </p:nvSpPr>
          <p:spPr bwMode="auto">
            <a:xfrm>
              <a:off x="1017" y="806"/>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4" name="Line 166"/>
            <p:cNvSpPr>
              <a:spLocks noChangeShapeType="1"/>
            </p:cNvSpPr>
            <p:nvPr/>
          </p:nvSpPr>
          <p:spPr bwMode="auto">
            <a:xfrm>
              <a:off x="1003" y="806"/>
              <a:ext cx="28"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5" name="Line 167"/>
            <p:cNvSpPr>
              <a:spLocks noChangeShapeType="1"/>
            </p:cNvSpPr>
            <p:nvPr/>
          </p:nvSpPr>
          <p:spPr bwMode="auto">
            <a:xfrm>
              <a:off x="1003" y="880"/>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6" name="Line 168"/>
            <p:cNvSpPr>
              <a:spLocks noChangeShapeType="1"/>
            </p:cNvSpPr>
            <p:nvPr/>
          </p:nvSpPr>
          <p:spPr bwMode="auto">
            <a:xfrm>
              <a:off x="1056" y="768"/>
              <a:ext cx="3" cy="87"/>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7" name="Line 169"/>
            <p:cNvSpPr>
              <a:spLocks noChangeShapeType="1"/>
            </p:cNvSpPr>
            <p:nvPr/>
          </p:nvSpPr>
          <p:spPr bwMode="auto">
            <a:xfrm>
              <a:off x="1056" y="768"/>
              <a:ext cx="14"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8" name="Line 170"/>
            <p:cNvSpPr>
              <a:spLocks noChangeShapeType="1"/>
            </p:cNvSpPr>
            <p:nvPr/>
          </p:nvSpPr>
          <p:spPr bwMode="auto">
            <a:xfrm>
              <a:off x="1056" y="85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899" name="Line 171"/>
            <p:cNvSpPr>
              <a:spLocks noChangeShapeType="1"/>
            </p:cNvSpPr>
            <p:nvPr/>
          </p:nvSpPr>
          <p:spPr bwMode="auto">
            <a:xfrm>
              <a:off x="1109" y="793"/>
              <a:ext cx="4"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0" name="Line 172"/>
            <p:cNvSpPr>
              <a:spLocks noChangeShapeType="1"/>
            </p:cNvSpPr>
            <p:nvPr/>
          </p:nvSpPr>
          <p:spPr bwMode="auto">
            <a:xfrm>
              <a:off x="1096" y="793"/>
              <a:ext cx="13"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1" name="Line 173"/>
            <p:cNvSpPr>
              <a:spLocks noChangeShapeType="1"/>
            </p:cNvSpPr>
            <p:nvPr/>
          </p:nvSpPr>
          <p:spPr bwMode="auto">
            <a:xfrm>
              <a:off x="1096" y="869"/>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2" name="Line 174"/>
            <p:cNvSpPr>
              <a:spLocks noChangeShapeType="1"/>
            </p:cNvSpPr>
            <p:nvPr/>
          </p:nvSpPr>
          <p:spPr bwMode="auto">
            <a:xfrm>
              <a:off x="1150" y="694"/>
              <a:ext cx="2" cy="88"/>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3" name="Line 175"/>
            <p:cNvSpPr>
              <a:spLocks noChangeShapeType="1"/>
            </p:cNvSpPr>
            <p:nvPr/>
          </p:nvSpPr>
          <p:spPr bwMode="auto">
            <a:xfrm>
              <a:off x="1136" y="694"/>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4" name="Line 176"/>
            <p:cNvSpPr>
              <a:spLocks noChangeShapeType="1"/>
            </p:cNvSpPr>
            <p:nvPr/>
          </p:nvSpPr>
          <p:spPr bwMode="auto">
            <a:xfrm>
              <a:off x="1136" y="782"/>
              <a:ext cx="25"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5" name="Line 177"/>
            <p:cNvSpPr>
              <a:spLocks noChangeShapeType="1"/>
            </p:cNvSpPr>
            <p:nvPr/>
          </p:nvSpPr>
          <p:spPr bwMode="auto">
            <a:xfrm>
              <a:off x="1190" y="694"/>
              <a:ext cx="2" cy="88"/>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6" name="Line 178"/>
            <p:cNvSpPr>
              <a:spLocks noChangeShapeType="1"/>
            </p:cNvSpPr>
            <p:nvPr/>
          </p:nvSpPr>
          <p:spPr bwMode="auto">
            <a:xfrm>
              <a:off x="1190" y="694"/>
              <a:ext cx="11"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7" name="Line 179"/>
            <p:cNvSpPr>
              <a:spLocks noChangeShapeType="1"/>
            </p:cNvSpPr>
            <p:nvPr/>
          </p:nvSpPr>
          <p:spPr bwMode="auto">
            <a:xfrm>
              <a:off x="1190" y="782"/>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8" name="Line 180"/>
            <p:cNvSpPr>
              <a:spLocks noChangeShapeType="1"/>
            </p:cNvSpPr>
            <p:nvPr/>
          </p:nvSpPr>
          <p:spPr bwMode="auto">
            <a:xfrm>
              <a:off x="1241" y="707"/>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09" name="Line 181"/>
            <p:cNvSpPr>
              <a:spLocks noChangeShapeType="1"/>
            </p:cNvSpPr>
            <p:nvPr/>
          </p:nvSpPr>
          <p:spPr bwMode="auto">
            <a:xfrm>
              <a:off x="1228" y="707"/>
              <a:ext cx="27"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10" name="Line 182"/>
            <p:cNvSpPr>
              <a:spLocks noChangeShapeType="1"/>
            </p:cNvSpPr>
            <p:nvPr/>
          </p:nvSpPr>
          <p:spPr bwMode="auto">
            <a:xfrm>
              <a:off x="1228" y="782"/>
              <a:ext cx="27"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11" name="Line 183"/>
            <p:cNvSpPr>
              <a:spLocks noChangeShapeType="1"/>
            </p:cNvSpPr>
            <p:nvPr/>
          </p:nvSpPr>
          <p:spPr bwMode="auto">
            <a:xfrm>
              <a:off x="1280" y="719"/>
              <a:ext cx="2" cy="87"/>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12" name="Line 184"/>
            <p:cNvSpPr>
              <a:spLocks noChangeShapeType="1"/>
            </p:cNvSpPr>
            <p:nvPr/>
          </p:nvSpPr>
          <p:spPr bwMode="auto">
            <a:xfrm>
              <a:off x="1280" y="719"/>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13" name="Line 185"/>
            <p:cNvSpPr>
              <a:spLocks noChangeShapeType="1"/>
            </p:cNvSpPr>
            <p:nvPr/>
          </p:nvSpPr>
          <p:spPr bwMode="auto">
            <a:xfrm>
              <a:off x="1280" y="806"/>
              <a:ext cx="14"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14" name="Freeform 186"/>
            <p:cNvSpPr>
              <a:spLocks/>
            </p:cNvSpPr>
            <p:nvPr/>
          </p:nvSpPr>
          <p:spPr bwMode="auto">
            <a:xfrm>
              <a:off x="341" y="49"/>
              <a:ext cx="939" cy="80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19972"/>
                  </a:moveTo>
                  <a:lnTo>
                    <a:pt x="913" y="17969"/>
                  </a:lnTo>
                  <a:lnTo>
                    <a:pt x="2149" y="19283"/>
                  </a:lnTo>
                  <a:lnTo>
                    <a:pt x="3063" y="19972"/>
                  </a:lnTo>
                  <a:lnTo>
                    <a:pt x="3976" y="18657"/>
                  </a:lnTo>
                  <a:lnTo>
                    <a:pt x="5158" y="18970"/>
                  </a:lnTo>
                  <a:lnTo>
                    <a:pt x="6072" y="15965"/>
                  </a:lnTo>
                  <a:lnTo>
                    <a:pt x="7307" y="8953"/>
                  </a:lnTo>
                  <a:lnTo>
                    <a:pt x="8221" y="2630"/>
                  </a:lnTo>
                  <a:lnTo>
                    <a:pt x="9134" y="0"/>
                  </a:lnTo>
                  <a:lnTo>
                    <a:pt x="10370" y="3631"/>
                  </a:lnTo>
                  <a:lnTo>
                    <a:pt x="11284" y="9642"/>
                  </a:lnTo>
                  <a:lnTo>
                    <a:pt x="12466" y="14337"/>
                  </a:lnTo>
                  <a:lnTo>
                    <a:pt x="13379" y="19283"/>
                  </a:lnTo>
                  <a:lnTo>
                    <a:pt x="14293" y="21600"/>
                  </a:lnTo>
                  <a:lnTo>
                    <a:pt x="15528" y="21287"/>
                  </a:lnTo>
                  <a:lnTo>
                    <a:pt x="16442" y="20285"/>
                  </a:lnTo>
                  <a:lnTo>
                    <a:pt x="17678" y="20974"/>
                  </a:lnTo>
                  <a:lnTo>
                    <a:pt x="18591" y="18657"/>
                  </a:lnTo>
                  <a:lnTo>
                    <a:pt x="19504" y="18282"/>
                  </a:lnTo>
                  <a:lnTo>
                    <a:pt x="20687" y="18657"/>
                  </a:lnTo>
                  <a:lnTo>
                    <a:pt x="21600" y="18970"/>
                  </a:lnTo>
                </a:path>
              </a:pathLst>
            </a:custGeom>
            <a:noFill/>
            <a:ln w="28575"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34915" name="Line 187"/>
            <p:cNvSpPr>
              <a:spLocks noChangeShapeType="1"/>
            </p:cNvSpPr>
            <p:nvPr/>
          </p:nvSpPr>
          <p:spPr bwMode="auto">
            <a:xfrm>
              <a:off x="327" y="832"/>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16" name="Line 188"/>
            <p:cNvSpPr>
              <a:spLocks noChangeShapeType="1"/>
            </p:cNvSpPr>
            <p:nvPr/>
          </p:nvSpPr>
          <p:spPr bwMode="auto">
            <a:xfrm>
              <a:off x="327" y="917"/>
              <a:ext cx="14" cy="3"/>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17" name="Line 189"/>
            <p:cNvSpPr>
              <a:spLocks noChangeShapeType="1"/>
            </p:cNvSpPr>
            <p:nvPr/>
          </p:nvSpPr>
          <p:spPr bwMode="auto">
            <a:xfrm>
              <a:off x="381" y="731"/>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18" name="Line 190"/>
            <p:cNvSpPr>
              <a:spLocks noChangeShapeType="1"/>
            </p:cNvSpPr>
            <p:nvPr/>
          </p:nvSpPr>
          <p:spPr bwMode="auto">
            <a:xfrm>
              <a:off x="367" y="731"/>
              <a:ext cx="28"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19" name="Line 191"/>
            <p:cNvSpPr>
              <a:spLocks noChangeShapeType="1"/>
            </p:cNvSpPr>
            <p:nvPr/>
          </p:nvSpPr>
          <p:spPr bwMode="auto">
            <a:xfrm>
              <a:off x="367" y="806"/>
              <a:ext cx="28"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0" name="Line 192"/>
            <p:cNvSpPr>
              <a:spLocks noChangeShapeType="1"/>
            </p:cNvSpPr>
            <p:nvPr/>
          </p:nvSpPr>
          <p:spPr bwMode="auto">
            <a:xfrm>
              <a:off x="435" y="719"/>
              <a:ext cx="2"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1" name="Line 193"/>
            <p:cNvSpPr>
              <a:spLocks noChangeShapeType="1"/>
            </p:cNvSpPr>
            <p:nvPr/>
          </p:nvSpPr>
          <p:spPr bwMode="auto">
            <a:xfrm>
              <a:off x="421" y="719"/>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2" name="Line 194"/>
            <p:cNvSpPr>
              <a:spLocks noChangeShapeType="1"/>
            </p:cNvSpPr>
            <p:nvPr/>
          </p:nvSpPr>
          <p:spPr bwMode="auto">
            <a:xfrm>
              <a:off x="421" y="793"/>
              <a:ext cx="14"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3" name="Line 195"/>
            <p:cNvSpPr>
              <a:spLocks noChangeShapeType="1"/>
            </p:cNvSpPr>
            <p:nvPr/>
          </p:nvSpPr>
          <p:spPr bwMode="auto">
            <a:xfrm>
              <a:off x="475" y="731"/>
              <a:ext cx="2" cy="89"/>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4" name="Line 196"/>
            <p:cNvSpPr>
              <a:spLocks noChangeShapeType="1"/>
            </p:cNvSpPr>
            <p:nvPr/>
          </p:nvSpPr>
          <p:spPr bwMode="auto">
            <a:xfrm>
              <a:off x="460" y="731"/>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5" name="Line 197"/>
            <p:cNvSpPr>
              <a:spLocks noChangeShapeType="1"/>
            </p:cNvSpPr>
            <p:nvPr/>
          </p:nvSpPr>
          <p:spPr bwMode="auto">
            <a:xfrm>
              <a:off x="460" y="820"/>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6" name="Line 198"/>
            <p:cNvSpPr>
              <a:spLocks noChangeShapeType="1"/>
            </p:cNvSpPr>
            <p:nvPr/>
          </p:nvSpPr>
          <p:spPr bwMode="auto">
            <a:xfrm>
              <a:off x="514" y="707"/>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7" name="Line 199"/>
            <p:cNvSpPr>
              <a:spLocks noChangeShapeType="1"/>
            </p:cNvSpPr>
            <p:nvPr/>
          </p:nvSpPr>
          <p:spPr bwMode="auto">
            <a:xfrm>
              <a:off x="514" y="707"/>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8" name="Line 200"/>
            <p:cNvSpPr>
              <a:spLocks noChangeShapeType="1"/>
            </p:cNvSpPr>
            <p:nvPr/>
          </p:nvSpPr>
          <p:spPr bwMode="auto">
            <a:xfrm>
              <a:off x="514" y="782"/>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29" name="Line 201"/>
            <p:cNvSpPr>
              <a:spLocks noChangeShapeType="1"/>
            </p:cNvSpPr>
            <p:nvPr/>
          </p:nvSpPr>
          <p:spPr bwMode="auto">
            <a:xfrm>
              <a:off x="565" y="707"/>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0" name="Line 202"/>
            <p:cNvSpPr>
              <a:spLocks noChangeShapeType="1"/>
            </p:cNvSpPr>
            <p:nvPr/>
          </p:nvSpPr>
          <p:spPr bwMode="auto">
            <a:xfrm>
              <a:off x="554" y="707"/>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1" name="Line 203"/>
            <p:cNvSpPr>
              <a:spLocks noChangeShapeType="1"/>
            </p:cNvSpPr>
            <p:nvPr/>
          </p:nvSpPr>
          <p:spPr bwMode="auto">
            <a:xfrm>
              <a:off x="554" y="782"/>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2" name="Line 204"/>
            <p:cNvSpPr>
              <a:spLocks noChangeShapeType="1"/>
            </p:cNvSpPr>
            <p:nvPr/>
          </p:nvSpPr>
          <p:spPr bwMode="auto">
            <a:xfrm>
              <a:off x="606" y="644"/>
              <a:ext cx="2" cy="87"/>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3" name="Line 205"/>
            <p:cNvSpPr>
              <a:spLocks noChangeShapeType="1"/>
            </p:cNvSpPr>
            <p:nvPr/>
          </p:nvSpPr>
          <p:spPr bwMode="auto">
            <a:xfrm>
              <a:off x="594" y="644"/>
              <a:ext cx="25"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4" name="Line 206"/>
            <p:cNvSpPr>
              <a:spLocks noChangeShapeType="1"/>
            </p:cNvSpPr>
            <p:nvPr/>
          </p:nvSpPr>
          <p:spPr bwMode="auto">
            <a:xfrm>
              <a:off x="594" y="731"/>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5" name="Line 207"/>
            <p:cNvSpPr>
              <a:spLocks noChangeShapeType="1"/>
            </p:cNvSpPr>
            <p:nvPr/>
          </p:nvSpPr>
          <p:spPr bwMode="auto">
            <a:xfrm>
              <a:off x="660" y="483"/>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6" name="Line 208"/>
            <p:cNvSpPr>
              <a:spLocks noChangeShapeType="1"/>
            </p:cNvSpPr>
            <p:nvPr/>
          </p:nvSpPr>
          <p:spPr bwMode="auto">
            <a:xfrm>
              <a:off x="646" y="483"/>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7" name="Line 209"/>
            <p:cNvSpPr>
              <a:spLocks noChangeShapeType="1"/>
            </p:cNvSpPr>
            <p:nvPr/>
          </p:nvSpPr>
          <p:spPr bwMode="auto">
            <a:xfrm>
              <a:off x="646" y="558"/>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8" name="Line 210"/>
            <p:cNvSpPr>
              <a:spLocks noChangeShapeType="1"/>
            </p:cNvSpPr>
            <p:nvPr/>
          </p:nvSpPr>
          <p:spPr bwMode="auto">
            <a:xfrm>
              <a:off x="698" y="333"/>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39" name="Line 211"/>
            <p:cNvSpPr>
              <a:spLocks noChangeShapeType="1"/>
            </p:cNvSpPr>
            <p:nvPr/>
          </p:nvSpPr>
          <p:spPr bwMode="auto">
            <a:xfrm>
              <a:off x="684" y="333"/>
              <a:ext cx="29"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0" name="Line 212"/>
            <p:cNvSpPr>
              <a:spLocks noChangeShapeType="1"/>
            </p:cNvSpPr>
            <p:nvPr/>
          </p:nvSpPr>
          <p:spPr bwMode="auto">
            <a:xfrm>
              <a:off x="684" y="408"/>
              <a:ext cx="29"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1" name="Line 213"/>
            <p:cNvSpPr>
              <a:spLocks noChangeShapeType="1"/>
            </p:cNvSpPr>
            <p:nvPr/>
          </p:nvSpPr>
          <p:spPr bwMode="auto">
            <a:xfrm>
              <a:off x="738" y="296"/>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2" name="Line 214"/>
            <p:cNvSpPr>
              <a:spLocks noChangeShapeType="1"/>
            </p:cNvSpPr>
            <p:nvPr/>
          </p:nvSpPr>
          <p:spPr bwMode="auto">
            <a:xfrm>
              <a:off x="738" y="296"/>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3" name="Line 215"/>
            <p:cNvSpPr>
              <a:spLocks noChangeShapeType="1"/>
            </p:cNvSpPr>
            <p:nvPr/>
          </p:nvSpPr>
          <p:spPr bwMode="auto">
            <a:xfrm>
              <a:off x="738" y="371"/>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4" name="Line 216"/>
            <p:cNvSpPr>
              <a:spLocks noChangeShapeType="1"/>
            </p:cNvSpPr>
            <p:nvPr/>
          </p:nvSpPr>
          <p:spPr bwMode="auto">
            <a:xfrm>
              <a:off x="792" y="408"/>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5" name="Line 217"/>
            <p:cNvSpPr>
              <a:spLocks noChangeShapeType="1"/>
            </p:cNvSpPr>
            <p:nvPr/>
          </p:nvSpPr>
          <p:spPr bwMode="auto">
            <a:xfrm>
              <a:off x="779" y="408"/>
              <a:ext cx="25"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6" name="Line 218"/>
            <p:cNvSpPr>
              <a:spLocks noChangeShapeType="1"/>
            </p:cNvSpPr>
            <p:nvPr/>
          </p:nvSpPr>
          <p:spPr bwMode="auto">
            <a:xfrm>
              <a:off x="779" y="483"/>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7" name="Line 219"/>
            <p:cNvSpPr>
              <a:spLocks noChangeShapeType="1"/>
            </p:cNvSpPr>
            <p:nvPr/>
          </p:nvSpPr>
          <p:spPr bwMode="auto">
            <a:xfrm>
              <a:off x="833" y="558"/>
              <a:ext cx="1" cy="8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8" name="Line 220"/>
            <p:cNvSpPr>
              <a:spLocks noChangeShapeType="1"/>
            </p:cNvSpPr>
            <p:nvPr/>
          </p:nvSpPr>
          <p:spPr bwMode="auto">
            <a:xfrm>
              <a:off x="818" y="558"/>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49" name="Line 221"/>
            <p:cNvSpPr>
              <a:spLocks noChangeShapeType="1"/>
            </p:cNvSpPr>
            <p:nvPr/>
          </p:nvSpPr>
          <p:spPr bwMode="auto">
            <a:xfrm>
              <a:off x="818" y="644"/>
              <a:ext cx="25"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0" name="Line 222"/>
            <p:cNvSpPr>
              <a:spLocks noChangeShapeType="1"/>
            </p:cNvSpPr>
            <p:nvPr/>
          </p:nvSpPr>
          <p:spPr bwMode="auto">
            <a:xfrm>
              <a:off x="883" y="682"/>
              <a:ext cx="3" cy="8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1" name="Line 223"/>
            <p:cNvSpPr>
              <a:spLocks noChangeShapeType="1"/>
            </p:cNvSpPr>
            <p:nvPr/>
          </p:nvSpPr>
          <p:spPr bwMode="auto">
            <a:xfrm>
              <a:off x="872" y="682"/>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2" name="Line 224"/>
            <p:cNvSpPr>
              <a:spLocks noChangeShapeType="1"/>
            </p:cNvSpPr>
            <p:nvPr/>
          </p:nvSpPr>
          <p:spPr bwMode="auto">
            <a:xfrm>
              <a:off x="872" y="768"/>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3" name="Line 225"/>
            <p:cNvSpPr>
              <a:spLocks noChangeShapeType="1"/>
            </p:cNvSpPr>
            <p:nvPr/>
          </p:nvSpPr>
          <p:spPr bwMode="auto">
            <a:xfrm>
              <a:off x="923" y="782"/>
              <a:ext cx="2" cy="7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4" name="Line 226"/>
            <p:cNvSpPr>
              <a:spLocks noChangeShapeType="1"/>
            </p:cNvSpPr>
            <p:nvPr/>
          </p:nvSpPr>
          <p:spPr bwMode="auto">
            <a:xfrm>
              <a:off x="911" y="782"/>
              <a:ext cx="26"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5" name="Line 227"/>
            <p:cNvSpPr>
              <a:spLocks noChangeShapeType="1"/>
            </p:cNvSpPr>
            <p:nvPr/>
          </p:nvSpPr>
          <p:spPr bwMode="auto">
            <a:xfrm>
              <a:off x="911" y="855"/>
              <a:ext cx="26"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6" name="Line 228"/>
            <p:cNvSpPr>
              <a:spLocks noChangeShapeType="1"/>
            </p:cNvSpPr>
            <p:nvPr/>
          </p:nvSpPr>
          <p:spPr bwMode="auto">
            <a:xfrm>
              <a:off x="963" y="806"/>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7" name="Line 229"/>
            <p:cNvSpPr>
              <a:spLocks noChangeShapeType="1"/>
            </p:cNvSpPr>
            <p:nvPr/>
          </p:nvSpPr>
          <p:spPr bwMode="auto">
            <a:xfrm>
              <a:off x="963" y="806"/>
              <a:ext cx="14"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8" name="Line 230"/>
            <p:cNvSpPr>
              <a:spLocks noChangeShapeType="1"/>
            </p:cNvSpPr>
            <p:nvPr/>
          </p:nvSpPr>
          <p:spPr bwMode="auto">
            <a:xfrm>
              <a:off x="963" y="88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59" name="Line 231"/>
            <p:cNvSpPr>
              <a:spLocks noChangeShapeType="1"/>
            </p:cNvSpPr>
            <p:nvPr/>
          </p:nvSpPr>
          <p:spPr bwMode="auto">
            <a:xfrm>
              <a:off x="1017" y="782"/>
              <a:ext cx="2" cy="7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0" name="Line 232"/>
            <p:cNvSpPr>
              <a:spLocks noChangeShapeType="1"/>
            </p:cNvSpPr>
            <p:nvPr/>
          </p:nvSpPr>
          <p:spPr bwMode="auto">
            <a:xfrm>
              <a:off x="1003" y="782"/>
              <a:ext cx="28"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1" name="Line 233"/>
            <p:cNvSpPr>
              <a:spLocks noChangeShapeType="1"/>
            </p:cNvSpPr>
            <p:nvPr/>
          </p:nvSpPr>
          <p:spPr bwMode="auto">
            <a:xfrm>
              <a:off x="1003" y="855"/>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2" name="Line 234"/>
            <p:cNvSpPr>
              <a:spLocks noChangeShapeType="1"/>
            </p:cNvSpPr>
            <p:nvPr/>
          </p:nvSpPr>
          <p:spPr bwMode="auto">
            <a:xfrm>
              <a:off x="1056" y="756"/>
              <a:ext cx="3" cy="7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3" name="Line 235"/>
            <p:cNvSpPr>
              <a:spLocks noChangeShapeType="1"/>
            </p:cNvSpPr>
            <p:nvPr/>
          </p:nvSpPr>
          <p:spPr bwMode="auto">
            <a:xfrm>
              <a:off x="1056" y="756"/>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4" name="Line 236"/>
            <p:cNvSpPr>
              <a:spLocks noChangeShapeType="1"/>
            </p:cNvSpPr>
            <p:nvPr/>
          </p:nvSpPr>
          <p:spPr bwMode="auto">
            <a:xfrm>
              <a:off x="1056" y="832"/>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5" name="Line 237"/>
            <p:cNvSpPr>
              <a:spLocks noChangeShapeType="1"/>
            </p:cNvSpPr>
            <p:nvPr/>
          </p:nvSpPr>
          <p:spPr bwMode="auto">
            <a:xfrm>
              <a:off x="1109" y="731"/>
              <a:ext cx="4"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6" name="Line 238"/>
            <p:cNvSpPr>
              <a:spLocks noChangeShapeType="1"/>
            </p:cNvSpPr>
            <p:nvPr/>
          </p:nvSpPr>
          <p:spPr bwMode="auto">
            <a:xfrm>
              <a:off x="1096" y="731"/>
              <a:ext cx="1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7" name="Line 239"/>
            <p:cNvSpPr>
              <a:spLocks noChangeShapeType="1"/>
            </p:cNvSpPr>
            <p:nvPr/>
          </p:nvSpPr>
          <p:spPr bwMode="auto">
            <a:xfrm>
              <a:off x="1096" y="806"/>
              <a:ext cx="13"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8" name="Line 240"/>
            <p:cNvSpPr>
              <a:spLocks noChangeShapeType="1"/>
            </p:cNvSpPr>
            <p:nvPr/>
          </p:nvSpPr>
          <p:spPr bwMode="auto">
            <a:xfrm>
              <a:off x="1150" y="731"/>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69" name="Line 241"/>
            <p:cNvSpPr>
              <a:spLocks noChangeShapeType="1"/>
            </p:cNvSpPr>
            <p:nvPr/>
          </p:nvSpPr>
          <p:spPr bwMode="auto">
            <a:xfrm>
              <a:off x="1136" y="731"/>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0" name="Line 242"/>
            <p:cNvSpPr>
              <a:spLocks noChangeShapeType="1"/>
            </p:cNvSpPr>
            <p:nvPr/>
          </p:nvSpPr>
          <p:spPr bwMode="auto">
            <a:xfrm>
              <a:off x="1136" y="806"/>
              <a:ext cx="25"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1" name="Line 243"/>
            <p:cNvSpPr>
              <a:spLocks noChangeShapeType="1"/>
            </p:cNvSpPr>
            <p:nvPr/>
          </p:nvSpPr>
          <p:spPr bwMode="auto">
            <a:xfrm>
              <a:off x="1190" y="719"/>
              <a:ext cx="2"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2" name="Line 244"/>
            <p:cNvSpPr>
              <a:spLocks noChangeShapeType="1"/>
            </p:cNvSpPr>
            <p:nvPr/>
          </p:nvSpPr>
          <p:spPr bwMode="auto">
            <a:xfrm>
              <a:off x="1190" y="719"/>
              <a:ext cx="11"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3" name="Line 245"/>
            <p:cNvSpPr>
              <a:spLocks noChangeShapeType="1"/>
            </p:cNvSpPr>
            <p:nvPr/>
          </p:nvSpPr>
          <p:spPr bwMode="auto">
            <a:xfrm>
              <a:off x="1190" y="793"/>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4" name="Line 246"/>
            <p:cNvSpPr>
              <a:spLocks noChangeShapeType="1"/>
            </p:cNvSpPr>
            <p:nvPr/>
          </p:nvSpPr>
          <p:spPr bwMode="auto">
            <a:xfrm>
              <a:off x="1241" y="756"/>
              <a:ext cx="2" cy="7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5" name="Line 247"/>
            <p:cNvSpPr>
              <a:spLocks noChangeShapeType="1"/>
            </p:cNvSpPr>
            <p:nvPr/>
          </p:nvSpPr>
          <p:spPr bwMode="auto">
            <a:xfrm>
              <a:off x="1228" y="756"/>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6" name="Line 248"/>
            <p:cNvSpPr>
              <a:spLocks noChangeShapeType="1"/>
            </p:cNvSpPr>
            <p:nvPr/>
          </p:nvSpPr>
          <p:spPr bwMode="auto">
            <a:xfrm>
              <a:off x="1228" y="832"/>
              <a:ext cx="27"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7" name="Line 249"/>
            <p:cNvSpPr>
              <a:spLocks noChangeShapeType="1"/>
            </p:cNvSpPr>
            <p:nvPr/>
          </p:nvSpPr>
          <p:spPr bwMode="auto">
            <a:xfrm>
              <a:off x="1280" y="768"/>
              <a:ext cx="2"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8" name="Line 250"/>
            <p:cNvSpPr>
              <a:spLocks noChangeShapeType="1"/>
            </p:cNvSpPr>
            <p:nvPr/>
          </p:nvSpPr>
          <p:spPr bwMode="auto">
            <a:xfrm>
              <a:off x="1280" y="768"/>
              <a:ext cx="14"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79" name="Line 251"/>
            <p:cNvSpPr>
              <a:spLocks noChangeShapeType="1"/>
            </p:cNvSpPr>
            <p:nvPr/>
          </p:nvSpPr>
          <p:spPr bwMode="auto">
            <a:xfrm>
              <a:off x="1280" y="842"/>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4980" name="Freeform 252"/>
            <p:cNvSpPr>
              <a:spLocks/>
            </p:cNvSpPr>
            <p:nvPr/>
          </p:nvSpPr>
          <p:spPr bwMode="auto">
            <a:xfrm>
              <a:off x="341" y="333"/>
              <a:ext cx="939" cy="5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21600"/>
                  </a:moveTo>
                  <a:lnTo>
                    <a:pt x="913" y="17544"/>
                  </a:lnTo>
                  <a:lnTo>
                    <a:pt x="2149" y="17072"/>
                  </a:lnTo>
                  <a:lnTo>
                    <a:pt x="3063" y="17544"/>
                  </a:lnTo>
                  <a:lnTo>
                    <a:pt x="3976" y="16601"/>
                  </a:lnTo>
                  <a:lnTo>
                    <a:pt x="5158" y="16601"/>
                  </a:lnTo>
                  <a:lnTo>
                    <a:pt x="6072" y="14054"/>
                  </a:lnTo>
                  <a:lnTo>
                    <a:pt x="7307" y="7546"/>
                  </a:lnTo>
                  <a:lnTo>
                    <a:pt x="8221" y="1509"/>
                  </a:lnTo>
                  <a:lnTo>
                    <a:pt x="9134" y="0"/>
                  </a:lnTo>
                  <a:lnTo>
                    <a:pt x="10370" y="4528"/>
                  </a:lnTo>
                  <a:lnTo>
                    <a:pt x="11284" y="10564"/>
                  </a:lnTo>
                  <a:lnTo>
                    <a:pt x="12466" y="16035"/>
                  </a:lnTo>
                  <a:lnTo>
                    <a:pt x="13379" y="19619"/>
                  </a:lnTo>
                  <a:lnTo>
                    <a:pt x="14293" y="20562"/>
                  </a:lnTo>
                  <a:lnTo>
                    <a:pt x="15528" y="19619"/>
                  </a:lnTo>
                  <a:lnTo>
                    <a:pt x="16442" y="18582"/>
                  </a:lnTo>
                  <a:lnTo>
                    <a:pt x="17678" y="17544"/>
                  </a:lnTo>
                  <a:lnTo>
                    <a:pt x="18591" y="17544"/>
                  </a:lnTo>
                  <a:lnTo>
                    <a:pt x="19504" y="17072"/>
                  </a:lnTo>
                  <a:lnTo>
                    <a:pt x="20687" y="18582"/>
                  </a:lnTo>
                  <a:lnTo>
                    <a:pt x="21600" y="19053"/>
                  </a:lnTo>
                </a:path>
              </a:pathLst>
            </a:custGeom>
            <a:noFill/>
            <a:ln w="28575" cap="flat">
              <a:solidFill>
                <a:srgbClr val="0000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34825" name="AutoShape 254"/>
          <p:cNvSpPr>
            <a:spLocks/>
          </p:cNvSpPr>
          <p:nvPr/>
        </p:nvSpPr>
        <p:spPr bwMode="auto">
          <a:xfrm>
            <a:off x="4808538" y="4103688"/>
            <a:ext cx="374650" cy="615950"/>
          </a:xfrm>
          <a:custGeom>
            <a:avLst/>
            <a:gdLst>
              <a:gd name="T0" fmla="*/ 0 w 21600"/>
              <a:gd name="T1" fmla="*/ 2147483647 h 21600"/>
              <a:gd name="T2" fmla="*/ 2147483647 w 21600"/>
              <a:gd name="T3" fmla="*/ 2147483647 h 21600"/>
              <a:gd name="T4" fmla="*/ 2147483647 w 21600"/>
              <a:gd name="T5" fmla="*/ 0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0 w 21600"/>
              <a:gd name="T15" fmla="*/ 2147483647 h 21600"/>
              <a:gd name="T16" fmla="*/ 0 w 21600"/>
              <a:gd name="T17" fmla="*/ 2147483647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16200"/>
                </a:moveTo>
                <a:lnTo>
                  <a:pt x="5400" y="16200"/>
                </a:lnTo>
                <a:lnTo>
                  <a:pt x="5400" y="0"/>
                </a:lnTo>
                <a:lnTo>
                  <a:pt x="16200" y="0"/>
                </a:lnTo>
                <a:lnTo>
                  <a:pt x="16200" y="16200"/>
                </a:lnTo>
                <a:lnTo>
                  <a:pt x="21600" y="16200"/>
                </a:lnTo>
                <a:lnTo>
                  <a:pt x="10800" y="21600"/>
                </a:lnTo>
                <a:lnTo>
                  <a:pt x="0" y="16200"/>
                </a:lnTo>
                <a:close/>
                <a:moveTo>
                  <a:pt x="0" y="16200"/>
                </a:moveTo>
              </a:path>
            </a:pathLst>
          </a:custGeom>
          <a:gradFill rotWithShape="0">
            <a:gsLst>
              <a:gs pos="0">
                <a:srgbClr val="FF33CC"/>
              </a:gs>
              <a:gs pos="100000">
                <a:srgbClr val="33CCFF"/>
              </a:gs>
            </a:gsLst>
            <a:lin ang="5400000" scaled="1"/>
          </a:gradFill>
          <a:ln w="9525" cap="flat">
            <a:solidFill>
              <a:schemeClr val="tx1"/>
            </a:solidFill>
            <a:prstDash val="solid"/>
            <a:round/>
            <a:headEnd type="none" w="med" len="med"/>
            <a:tailEnd type="none" w="med" len="med"/>
          </a:ln>
        </p:spPr>
        <p:txBody>
          <a:bodyPr lIns="0" tIns="0" rIns="0" bIns="0"/>
          <a:lstStyle/>
          <a:p>
            <a:endParaRPr lang="en-US"/>
          </a:p>
        </p:txBody>
      </p:sp>
      <p:pic>
        <p:nvPicPr>
          <p:cNvPr id="34826" name="Picture 255"/>
          <p:cNvPicPr>
            <a:picLocks noChangeArrowheads="1"/>
          </p:cNvPicPr>
          <p:nvPr/>
        </p:nvPicPr>
        <p:blipFill>
          <a:blip r:embed="rId4">
            <a:extLst>
              <a:ext uri="{28A0092B-C50C-407E-A947-70E740481C1C}">
                <a14:useLocalDpi xmlns:a14="http://schemas.microsoft.com/office/drawing/2010/main" val="0"/>
              </a:ext>
            </a:extLst>
          </a:blip>
          <a:srcRect b="14870"/>
          <a:stretch>
            <a:fillRect/>
          </a:stretch>
        </p:blipFill>
        <p:spPr bwMode="auto">
          <a:xfrm>
            <a:off x="2733675" y="1800225"/>
            <a:ext cx="2341563" cy="183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4827" name="Picture 256"/>
          <p:cNvPicPr>
            <a:picLocks noChangeArrowheads="1"/>
          </p:cNvPicPr>
          <p:nvPr/>
        </p:nvPicPr>
        <p:blipFill>
          <a:blip r:embed="rId5">
            <a:extLst>
              <a:ext uri="{28A0092B-C50C-407E-A947-70E740481C1C}">
                <a14:useLocalDpi xmlns:a14="http://schemas.microsoft.com/office/drawing/2010/main" val="0"/>
              </a:ext>
            </a:extLst>
          </a:blip>
          <a:srcRect b="15491"/>
          <a:stretch>
            <a:fillRect/>
          </a:stretch>
        </p:blipFill>
        <p:spPr bwMode="auto">
          <a:xfrm>
            <a:off x="2733675" y="4127500"/>
            <a:ext cx="2341563"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828" name="Rectangle 257"/>
          <p:cNvSpPr>
            <a:spLocks/>
          </p:cNvSpPr>
          <p:nvPr/>
        </p:nvSpPr>
        <p:spPr bwMode="auto">
          <a:xfrm>
            <a:off x="6107113" y="6597650"/>
            <a:ext cx="27670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100">
                <a:latin typeface="Calibri" charset="0"/>
                <a:ea typeface="ＭＳ Ｐゴシック" charset="-128"/>
                <a:sym typeface="Comic Sans MS" charset="0"/>
              </a:rPr>
              <a:t>Adapted from Li et al. 1993; Grill-Spector 2008</a:t>
            </a:r>
          </a:p>
        </p:txBody>
      </p:sp>
      <p:sp>
        <p:nvSpPr>
          <p:cNvPr id="34829" name="AutoShape 258"/>
          <p:cNvSpPr>
            <a:spLocks/>
          </p:cNvSpPr>
          <p:nvPr/>
        </p:nvSpPr>
        <p:spPr bwMode="auto">
          <a:xfrm>
            <a:off x="7475538" y="4103688"/>
            <a:ext cx="373062" cy="615950"/>
          </a:xfrm>
          <a:custGeom>
            <a:avLst/>
            <a:gdLst>
              <a:gd name="T0" fmla="*/ 0 w 21600"/>
              <a:gd name="T1" fmla="*/ 2147483647 h 21600"/>
              <a:gd name="T2" fmla="*/ 2147483647 w 21600"/>
              <a:gd name="T3" fmla="*/ 2147483647 h 21600"/>
              <a:gd name="T4" fmla="*/ 2147483647 w 21600"/>
              <a:gd name="T5" fmla="*/ 0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0 w 21600"/>
              <a:gd name="T15" fmla="*/ 2147483647 h 21600"/>
              <a:gd name="T16" fmla="*/ 0 w 21600"/>
              <a:gd name="T17" fmla="*/ 2147483647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16200"/>
                </a:moveTo>
                <a:lnTo>
                  <a:pt x="5400" y="16200"/>
                </a:lnTo>
                <a:lnTo>
                  <a:pt x="5400" y="0"/>
                </a:lnTo>
                <a:lnTo>
                  <a:pt x="16200" y="0"/>
                </a:lnTo>
                <a:lnTo>
                  <a:pt x="16200" y="16200"/>
                </a:lnTo>
                <a:lnTo>
                  <a:pt x="21600" y="16200"/>
                </a:lnTo>
                <a:lnTo>
                  <a:pt x="10800" y="21600"/>
                </a:lnTo>
                <a:lnTo>
                  <a:pt x="0" y="16200"/>
                </a:lnTo>
                <a:close/>
                <a:moveTo>
                  <a:pt x="0" y="16200"/>
                </a:moveTo>
              </a:path>
            </a:pathLst>
          </a:custGeom>
          <a:gradFill rotWithShape="0">
            <a:gsLst>
              <a:gs pos="0">
                <a:srgbClr val="FF33CC"/>
              </a:gs>
              <a:gs pos="100000">
                <a:srgbClr val="33CCFF"/>
              </a:gs>
            </a:gsLst>
            <a:lin ang="5400000" scaled="1"/>
          </a:gradFill>
          <a:ln w="9525" cap="flat">
            <a:solidFill>
              <a:schemeClr val="tx1"/>
            </a:solidFill>
            <a:prstDash val="solid"/>
            <a:round/>
            <a:headEnd type="none" w="med" len="med"/>
            <a:tailEnd type="none" w="med" len="med"/>
          </a:ln>
        </p:spPr>
        <p:txBody>
          <a:bodyPr lIns="0" tIns="0" rIns="0" bIns="0"/>
          <a:lstStyle/>
          <a:p>
            <a:endParaRPr lang="en-US"/>
          </a:p>
        </p:txBody>
      </p:sp>
      <p:sp>
        <p:nvSpPr>
          <p:cNvPr id="34830" name="Rectangle 259"/>
          <p:cNvSpPr>
            <a:spLocks/>
          </p:cNvSpPr>
          <p:nvPr/>
        </p:nvSpPr>
        <p:spPr bwMode="auto">
          <a:xfrm rot="5400000">
            <a:off x="7275513" y="5041900"/>
            <a:ext cx="7731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ts val="1400"/>
              </a:spcBef>
            </a:pPr>
            <a:r>
              <a:rPr lang="en-US" altLang="x-none" sz="2000">
                <a:latin typeface="Calibri" charset="0"/>
                <a:ea typeface="ＭＳ Ｐゴシック" charset="-128"/>
                <a:sym typeface="Comic Sans MS" charset="0"/>
              </a:rPr>
              <a:t>fMRI-A</a:t>
            </a:r>
          </a:p>
        </p:txBody>
      </p:sp>
      <p:sp>
        <p:nvSpPr>
          <p:cNvPr id="261" name="Rectangle 260"/>
          <p:cNvSpPr>
            <a:spLocks/>
          </p:cNvSpPr>
          <p:nvPr/>
        </p:nvSpPr>
        <p:spPr bwMode="auto">
          <a:xfrm>
            <a:off x="139700" y="625475"/>
            <a:ext cx="900430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600" dirty="0">
                <a:latin typeface="Calibri" charset="0"/>
                <a:ea typeface="ＭＳ Ｐゴシック" charset="-128"/>
                <a:sym typeface="Arial Black" charset="0"/>
              </a:rPr>
              <a:t>Item specific repetition </a:t>
            </a:r>
            <a:r>
              <a:rPr lang="en-US" altLang="x-none" sz="2600">
                <a:latin typeface="Calibri" charset="0"/>
                <a:ea typeface="ＭＳ Ｐゴシック" charset="-128"/>
                <a:sym typeface="Arial Black" charset="0"/>
              </a:rPr>
              <a:t>suppression </a:t>
            </a:r>
            <a:r>
              <a:rPr lang="en-US" altLang="x-none" sz="2600" smtClean="0">
                <a:latin typeface="Calibri" charset="0"/>
                <a:ea typeface="ＭＳ Ｐゴシック" charset="-128"/>
                <a:sym typeface="Arial Black" charset="0"/>
              </a:rPr>
              <a:t>in </a:t>
            </a:r>
            <a:r>
              <a:rPr lang="en-US" altLang="x-none" sz="2600" dirty="0">
                <a:latin typeface="Calibri" charset="0"/>
                <a:ea typeface="ＭＳ Ｐゴシック" charset="-128"/>
                <a:sym typeface="Arial Black" charset="0"/>
              </a:rPr>
              <a:t>object-selective cortex</a:t>
            </a:r>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1"/>
          <p:cNvSpPr>
            <a:spLocks/>
          </p:cNvSpPr>
          <p:nvPr/>
        </p:nvSpPr>
        <p:spPr bwMode="auto">
          <a:xfrm>
            <a:off x="69850" y="486936"/>
            <a:ext cx="9004300" cy="704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600" smtClean="0">
                <a:latin typeface="Calibri" charset="0"/>
                <a:ea typeface="ＭＳ Ｐゴシック" charset="-128"/>
                <a:sym typeface="Arial Black" charset="0"/>
              </a:rPr>
              <a:t>Responses recover for a </a:t>
            </a:r>
            <a:r>
              <a:rPr lang="en-US" altLang="x-none" sz="2600">
                <a:latin typeface="Calibri" charset="0"/>
                <a:ea typeface="ＭＳ Ｐゴシック" charset="-128"/>
                <a:sym typeface="Arial Black" charset="0"/>
              </a:rPr>
              <a:t>different item</a:t>
            </a:r>
          </a:p>
        </p:txBody>
      </p:sp>
      <p:sp>
        <p:nvSpPr>
          <p:cNvPr id="36866" name="Rectangle 281"/>
          <p:cNvSpPr>
            <a:spLocks/>
          </p:cNvSpPr>
          <p:nvPr/>
        </p:nvSpPr>
        <p:spPr bwMode="auto">
          <a:xfrm>
            <a:off x="6107113" y="6597650"/>
            <a:ext cx="27670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100">
                <a:latin typeface="Calibri" charset="0"/>
                <a:ea typeface="ＭＳ Ｐゴシック" charset="-128"/>
                <a:sym typeface="Comic Sans MS" charset="0"/>
              </a:rPr>
              <a:t>Adapted from Li et al. 1993; Grill-Spector 2008</a:t>
            </a:r>
          </a:p>
        </p:txBody>
      </p:sp>
      <p:sp>
        <p:nvSpPr>
          <p:cNvPr id="36867" name="Rectangle 3"/>
          <p:cNvSpPr>
            <a:spLocks/>
          </p:cNvSpPr>
          <p:nvPr/>
        </p:nvSpPr>
        <p:spPr bwMode="auto">
          <a:xfrm>
            <a:off x="3521075" y="1352550"/>
            <a:ext cx="1096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latin typeface="Calibri" charset="0"/>
                <a:ea typeface="ＭＳ Ｐゴシック" charset="-128"/>
                <a:sym typeface="Comic Sans MS" charset="0"/>
              </a:rPr>
              <a:t>IT Neuron</a:t>
            </a:r>
          </a:p>
        </p:txBody>
      </p:sp>
      <p:sp>
        <p:nvSpPr>
          <p:cNvPr id="36868" name="Rectangle 4"/>
          <p:cNvSpPr>
            <a:spLocks/>
          </p:cNvSpPr>
          <p:nvPr/>
        </p:nvSpPr>
        <p:spPr bwMode="auto">
          <a:xfrm>
            <a:off x="5764213" y="1352550"/>
            <a:ext cx="157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latin typeface="Calibri" charset="0"/>
                <a:ea typeface="ＭＳ Ｐゴシック" charset="-128"/>
                <a:sym typeface="Comic Sans MS" charset="0"/>
              </a:rPr>
              <a:t>LO fMRI signal</a:t>
            </a:r>
          </a:p>
        </p:txBody>
      </p:sp>
      <p:grpSp>
        <p:nvGrpSpPr>
          <p:cNvPr id="36869" name="Group 100"/>
          <p:cNvGrpSpPr>
            <a:grpSpLocks/>
          </p:cNvGrpSpPr>
          <p:nvPr/>
        </p:nvGrpSpPr>
        <p:grpSpPr bwMode="auto">
          <a:xfrm>
            <a:off x="5243513" y="1857375"/>
            <a:ext cx="2074862" cy="1943100"/>
            <a:chOff x="-11" y="88"/>
            <a:chExt cx="1307" cy="1223"/>
          </a:xfrm>
        </p:grpSpPr>
        <p:sp>
          <p:nvSpPr>
            <p:cNvPr id="37053" name="Rectangle 5"/>
            <p:cNvSpPr>
              <a:spLocks/>
            </p:cNvSpPr>
            <p:nvPr/>
          </p:nvSpPr>
          <p:spPr bwMode="auto">
            <a:xfrm>
              <a:off x="400" y="1154"/>
              <a:ext cx="754"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Time, seconds</a:t>
              </a:r>
            </a:p>
          </p:txBody>
        </p:sp>
        <p:sp>
          <p:nvSpPr>
            <p:cNvPr id="37054" name="Rectangle 6"/>
            <p:cNvSpPr>
              <a:spLocks/>
            </p:cNvSpPr>
            <p:nvPr/>
          </p:nvSpPr>
          <p:spPr bwMode="auto">
            <a:xfrm rot="-5400000">
              <a:off x="-296" y="373"/>
              <a:ext cx="728"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%BOLD Signal</a:t>
              </a:r>
            </a:p>
          </p:txBody>
        </p:sp>
        <p:sp>
          <p:nvSpPr>
            <p:cNvPr id="37055" name="Line 7"/>
            <p:cNvSpPr>
              <a:spLocks noChangeShapeType="1"/>
            </p:cNvSpPr>
            <p:nvPr/>
          </p:nvSpPr>
          <p:spPr bwMode="auto">
            <a:xfrm>
              <a:off x="328" y="1011"/>
              <a:ext cx="968"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56" name="Line 8"/>
            <p:cNvSpPr>
              <a:spLocks noChangeShapeType="1"/>
            </p:cNvSpPr>
            <p:nvPr/>
          </p:nvSpPr>
          <p:spPr bwMode="auto">
            <a:xfrm rot="10800000" flipH="1">
              <a:off x="328" y="91"/>
              <a:ext cx="2" cy="92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57" name="Line 9"/>
            <p:cNvSpPr>
              <a:spLocks noChangeShapeType="1"/>
            </p:cNvSpPr>
            <p:nvPr/>
          </p:nvSpPr>
          <p:spPr bwMode="auto">
            <a:xfrm rot="10800000" flipH="1">
              <a:off x="515" y="1000"/>
              <a:ext cx="3"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58" name="Rectangle 10"/>
            <p:cNvSpPr>
              <a:spLocks/>
            </p:cNvSpPr>
            <p:nvPr/>
          </p:nvSpPr>
          <p:spPr bwMode="auto">
            <a:xfrm>
              <a:off x="474" y="1026"/>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7059" name="Line 11"/>
            <p:cNvSpPr>
              <a:spLocks noChangeShapeType="1"/>
            </p:cNvSpPr>
            <p:nvPr/>
          </p:nvSpPr>
          <p:spPr bwMode="auto">
            <a:xfrm rot="10800000" flipH="1">
              <a:off x="964" y="1000"/>
              <a:ext cx="2"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60" name="Rectangle 12"/>
            <p:cNvSpPr>
              <a:spLocks/>
            </p:cNvSpPr>
            <p:nvPr/>
          </p:nvSpPr>
          <p:spPr bwMode="auto">
            <a:xfrm>
              <a:off x="873" y="1026"/>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10</a:t>
              </a:r>
            </a:p>
          </p:txBody>
        </p:sp>
        <p:sp>
          <p:nvSpPr>
            <p:cNvPr id="37061" name="Line 13"/>
            <p:cNvSpPr>
              <a:spLocks noChangeShapeType="1"/>
            </p:cNvSpPr>
            <p:nvPr/>
          </p:nvSpPr>
          <p:spPr bwMode="auto">
            <a:xfrm>
              <a:off x="328" y="839"/>
              <a:ext cx="14"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62" name="Rectangle 14"/>
            <p:cNvSpPr>
              <a:spLocks/>
            </p:cNvSpPr>
            <p:nvPr/>
          </p:nvSpPr>
          <p:spPr bwMode="auto">
            <a:xfrm>
              <a:off x="235" y="717"/>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7063" name="Line 15"/>
            <p:cNvSpPr>
              <a:spLocks noChangeShapeType="1"/>
            </p:cNvSpPr>
            <p:nvPr/>
          </p:nvSpPr>
          <p:spPr bwMode="auto">
            <a:xfrm>
              <a:off x="328" y="639"/>
              <a:ext cx="14"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64" name="Rectangle 16"/>
            <p:cNvSpPr>
              <a:spLocks/>
            </p:cNvSpPr>
            <p:nvPr/>
          </p:nvSpPr>
          <p:spPr bwMode="auto">
            <a:xfrm>
              <a:off x="155" y="517"/>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0.5</a:t>
              </a:r>
            </a:p>
          </p:txBody>
        </p:sp>
        <p:sp>
          <p:nvSpPr>
            <p:cNvPr id="37065" name="Line 17"/>
            <p:cNvSpPr>
              <a:spLocks noChangeShapeType="1"/>
            </p:cNvSpPr>
            <p:nvPr/>
          </p:nvSpPr>
          <p:spPr bwMode="auto">
            <a:xfrm>
              <a:off x="328" y="439"/>
              <a:ext cx="14" cy="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66" name="Rectangle 18"/>
            <p:cNvSpPr>
              <a:spLocks/>
            </p:cNvSpPr>
            <p:nvPr/>
          </p:nvSpPr>
          <p:spPr bwMode="auto">
            <a:xfrm>
              <a:off x="235" y="335"/>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a:t>
              </a:r>
            </a:p>
          </p:txBody>
        </p:sp>
        <p:sp>
          <p:nvSpPr>
            <p:cNvPr id="37067" name="Line 19"/>
            <p:cNvSpPr>
              <a:spLocks noChangeShapeType="1"/>
            </p:cNvSpPr>
            <p:nvPr/>
          </p:nvSpPr>
          <p:spPr bwMode="auto">
            <a:xfrm>
              <a:off x="328" y="252"/>
              <a:ext cx="14"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68" name="Rectangle 20"/>
            <p:cNvSpPr>
              <a:spLocks/>
            </p:cNvSpPr>
            <p:nvPr/>
          </p:nvSpPr>
          <p:spPr bwMode="auto">
            <a:xfrm>
              <a:off x="155" y="135"/>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1.5</a:t>
              </a:r>
            </a:p>
          </p:txBody>
        </p:sp>
        <p:sp>
          <p:nvSpPr>
            <p:cNvPr id="37069" name="Line 21"/>
            <p:cNvSpPr>
              <a:spLocks noChangeShapeType="1"/>
            </p:cNvSpPr>
            <p:nvPr/>
          </p:nvSpPr>
          <p:spPr bwMode="auto">
            <a:xfrm>
              <a:off x="342" y="850"/>
              <a:ext cx="3"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0" name="Line 22"/>
            <p:cNvSpPr>
              <a:spLocks noChangeShapeType="1"/>
            </p:cNvSpPr>
            <p:nvPr/>
          </p:nvSpPr>
          <p:spPr bwMode="auto">
            <a:xfrm>
              <a:off x="328" y="85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1" name="Line 23"/>
            <p:cNvSpPr>
              <a:spLocks noChangeShapeType="1"/>
            </p:cNvSpPr>
            <p:nvPr/>
          </p:nvSpPr>
          <p:spPr bwMode="auto">
            <a:xfrm>
              <a:off x="328" y="926"/>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2" name="Line 24"/>
            <p:cNvSpPr>
              <a:spLocks noChangeShapeType="1"/>
            </p:cNvSpPr>
            <p:nvPr/>
          </p:nvSpPr>
          <p:spPr bwMode="auto">
            <a:xfrm>
              <a:off x="381" y="775"/>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3" name="Line 25"/>
            <p:cNvSpPr>
              <a:spLocks noChangeShapeType="1"/>
            </p:cNvSpPr>
            <p:nvPr/>
          </p:nvSpPr>
          <p:spPr bwMode="auto">
            <a:xfrm>
              <a:off x="367" y="775"/>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4" name="Line 26"/>
            <p:cNvSpPr>
              <a:spLocks noChangeShapeType="1"/>
            </p:cNvSpPr>
            <p:nvPr/>
          </p:nvSpPr>
          <p:spPr bwMode="auto">
            <a:xfrm>
              <a:off x="367" y="850"/>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5" name="Line 27"/>
            <p:cNvSpPr>
              <a:spLocks noChangeShapeType="1"/>
            </p:cNvSpPr>
            <p:nvPr/>
          </p:nvSpPr>
          <p:spPr bwMode="auto">
            <a:xfrm>
              <a:off x="435" y="824"/>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6" name="Line 28"/>
            <p:cNvSpPr>
              <a:spLocks noChangeShapeType="1"/>
            </p:cNvSpPr>
            <p:nvPr/>
          </p:nvSpPr>
          <p:spPr bwMode="auto">
            <a:xfrm>
              <a:off x="421" y="824"/>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7" name="Line 29"/>
            <p:cNvSpPr>
              <a:spLocks noChangeShapeType="1"/>
            </p:cNvSpPr>
            <p:nvPr/>
          </p:nvSpPr>
          <p:spPr bwMode="auto">
            <a:xfrm>
              <a:off x="461" y="850"/>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8" name="Line 30"/>
            <p:cNvSpPr>
              <a:spLocks noChangeShapeType="1"/>
            </p:cNvSpPr>
            <p:nvPr/>
          </p:nvSpPr>
          <p:spPr bwMode="auto">
            <a:xfrm>
              <a:off x="515" y="801"/>
              <a:ext cx="3"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79" name="Line 31"/>
            <p:cNvSpPr>
              <a:spLocks noChangeShapeType="1"/>
            </p:cNvSpPr>
            <p:nvPr/>
          </p:nvSpPr>
          <p:spPr bwMode="auto">
            <a:xfrm>
              <a:off x="515" y="801"/>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0" name="Line 32"/>
            <p:cNvSpPr>
              <a:spLocks noChangeShapeType="1"/>
            </p:cNvSpPr>
            <p:nvPr/>
          </p:nvSpPr>
          <p:spPr bwMode="auto">
            <a:xfrm>
              <a:off x="515" y="87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1" name="Line 33"/>
            <p:cNvSpPr>
              <a:spLocks noChangeShapeType="1"/>
            </p:cNvSpPr>
            <p:nvPr/>
          </p:nvSpPr>
          <p:spPr bwMode="auto">
            <a:xfrm>
              <a:off x="566" y="812"/>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2" name="Line 34"/>
            <p:cNvSpPr>
              <a:spLocks noChangeShapeType="1"/>
            </p:cNvSpPr>
            <p:nvPr/>
          </p:nvSpPr>
          <p:spPr bwMode="auto">
            <a:xfrm>
              <a:off x="554" y="812"/>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3" name="Line 35"/>
            <p:cNvSpPr>
              <a:spLocks noChangeShapeType="1"/>
            </p:cNvSpPr>
            <p:nvPr/>
          </p:nvSpPr>
          <p:spPr bwMode="auto">
            <a:xfrm>
              <a:off x="554" y="887"/>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4" name="Line 36"/>
            <p:cNvSpPr>
              <a:spLocks noChangeShapeType="1"/>
            </p:cNvSpPr>
            <p:nvPr/>
          </p:nvSpPr>
          <p:spPr bwMode="auto">
            <a:xfrm>
              <a:off x="606" y="700"/>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5" name="Line 37"/>
            <p:cNvSpPr>
              <a:spLocks noChangeShapeType="1"/>
            </p:cNvSpPr>
            <p:nvPr/>
          </p:nvSpPr>
          <p:spPr bwMode="auto">
            <a:xfrm>
              <a:off x="594" y="700"/>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6" name="Line 38"/>
            <p:cNvSpPr>
              <a:spLocks noChangeShapeType="1"/>
            </p:cNvSpPr>
            <p:nvPr/>
          </p:nvSpPr>
          <p:spPr bwMode="auto">
            <a:xfrm>
              <a:off x="594" y="775"/>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7" name="Line 39"/>
            <p:cNvSpPr>
              <a:spLocks noChangeShapeType="1"/>
            </p:cNvSpPr>
            <p:nvPr/>
          </p:nvSpPr>
          <p:spPr bwMode="auto">
            <a:xfrm>
              <a:off x="660" y="439"/>
              <a:ext cx="2"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8" name="Line 40"/>
            <p:cNvSpPr>
              <a:spLocks noChangeShapeType="1"/>
            </p:cNvSpPr>
            <p:nvPr/>
          </p:nvSpPr>
          <p:spPr bwMode="auto">
            <a:xfrm>
              <a:off x="646" y="439"/>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89" name="Line 41"/>
            <p:cNvSpPr>
              <a:spLocks noChangeShapeType="1"/>
            </p:cNvSpPr>
            <p:nvPr/>
          </p:nvSpPr>
          <p:spPr bwMode="auto">
            <a:xfrm>
              <a:off x="646" y="512"/>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0" name="Line 42"/>
            <p:cNvSpPr>
              <a:spLocks noChangeShapeType="1"/>
            </p:cNvSpPr>
            <p:nvPr/>
          </p:nvSpPr>
          <p:spPr bwMode="auto">
            <a:xfrm>
              <a:off x="699" y="203"/>
              <a:ext cx="3"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1" name="Line 43"/>
            <p:cNvSpPr>
              <a:spLocks noChangeShapeType="1"/>
            </p:cNvSpPr>
            <p:nvPr/>
          </p:nvSpPr>
          <p:spPr bwMode="auto">
            <a:xfrm>
              <a:off x="685" y="203"/>
              <a:ext cx="28"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2" name="Line 44"/>
            <p:cNvSpPr>
              <a:spLocks noChangeShapeType="1"/>
            </p:cNvSpPr>
            <p:nvPr/>
          </p:nvSpPr>
          <p:spPr bwMode="auto">
            <a:xfrm>
              <a:off x="685" y="276"/>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3" name="Line 45"/>
            <p:cNvSpPr>
              <a:spLocks noChangeShapeType="1"/>
            </p:cNvSpPr>
            <p:nvPr/>
          </p:nvSpPr>
          <p:spPr bwMode="auto">
            <a:xfrm>
              <a:off x="739" y="91"/>
              <a:ext cx="3"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4" name="Line 46"/>
            <p:cNvSpPr>
              <a:spLocks noChangeShapeType="1"/>
            </p:cNvSpPr>
            <p:nvPr/>
          </p:nvSpPr>
          <p:spPr bwMode="auto">
            <a:xfrm>
              <a:off x="739" y="91"/>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5" name="Line 47"/>
            <p:cNvSpPr>
              <a:spLocks noChangeShapeType="1"/>
            </p:cNvSpPr>
            <p:nvPr/>
          </p:nvSpPr>
          <p:spPr bwMode="auto">
            <a:xfrm>
              <a:off x="739" y="178"/>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6" name="Line 48"/>
            <p:cNvSpPr>
              <a:spLocks noChangeShapeType="1"/>
            </p:cNvSpPr>
            <p:nvPr/>
          </p:nvSpPr>
          <p:spPr bwMode="auto">
            <a:xfrm>
              <a:off x="793" y="238"/>
              <a:ext cx="1"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7" name="Line 49"/>
            <p:cNvSpPr>
              <a:spLocks noChangeShapeType="1"/>
            </p:cNvSpPr>
            <p:nvPr/>
          </p:nvSpPr>
          <p:spPr bwMode="auto">
            <a:xfrm>
              <a:off x="779" y="238"/>
              <a:ext cx="26"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8" name="Line 50"/>
            <p:cNvSpPr>
              <a:spLocks noChangeShapeType="1"/>
            </p:cNvSpPr>
            <p:nvPr/>
          </p:nvSpPr>
          <p:spPr bwMode="auto">
            <a:xfrm>
              <a:off x="779" y="313"/>
              <a:ext cx="26"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99" name="Line 51"/>
            <p:cNvSpPr>
              <a:spLocks noChangeShapeType="1"/>
            </p:cNvSpPr>
            <p:nvPr/>
          </p:nvSpPr>
          <p:spPr bwMode="auto">
            <a:xfrm>
              <a:off x="833" y="463"/>
              <a:ext cx="2"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0" name="Line 52"/>
            <p:cNvSpPr>
              <a:spLocks noChangeShapeType="1"/>
            </p:cNvSpPr>
            <p:nvPr/>
          </p:nvSpPr>
          <p:spPr bwMode="auto">
            <a:xfrm>
              <a:off x="819" y="463"/>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1" name="Line 53"/>
            <p:cNvSpPr>
              <a:spLocks noChangeShapeType="1"/>
            </p:cNvSpPr>
            <p:nvPr/>
          </p:nvSpPr>
          <p:spPr bwMode="auto">
            <a:xfrm>
              <a:off x="819" y="549"/>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2" name="Line 54"/>
            <p:cNvSpPr>
              <a:spLocks noChangeShapeType="1"/>
            </p:cNvSpPr>
            <p:nvPr/>
          </p:nvSpPr>
          <p:spPr bwMode="auto">
            <a:xfrm>
              <a:off x="883" y="639"/>
              <a:ext cx="4"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3" name="Line 55"/>
            <p:cNvSpPr>
              <a:spLocks noChangeShapeType="1"/>
            </p:cNvSpPr>
            <p:nvPr/>
          </p:nvSpPr>
          <p:spPr bwMode="auto">
            <a:xfrm>
              <a:off x="873" y="639"/>
              <a:ext cx="10"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4" name="Line 56"/>
            <p:cNvSpPr>
              <a:spLocks noChangeShapeType="1"/>
            </p:cNvSpPr>
            <p:nvPr/>
          </p:nvSpPr>
          <p:spPr bwMode="auto">
            <a:xfrm>
              <a:off x="873" y="712"/>
              <a:ext cx="10"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5" name="Line 57"/>
            <p:cNvSpPr>
              <a:spLocks noChangeShapeType="1"/>
            </p:cNvSpPr>
            <p:nvPr/>
          </p:nvSpPr>
          <p:spPr bwMode="auto">
            <a:xfrm>
              <a:off x="912" y="82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6" name="Line 58"/>
            <p:cNvSpPr>
              <a:spLocks noChangeShapeType="1"/>
            </p:cNvSpPr>
            <p:nvPr/>
          </p:nvSpPr>
          <p:spPr bwMode="auto">
            <a:xfrm>
              <a:off x="964" y="913"/>
              <a:ext cx="2" cy="7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7" name="Line 59"/>
            <p:cNvSpPr>
              <a:spLocks noChangeShapeType="1"/>
            </p:cNvSpPr>
            <p:nvPr/>
          </p:nvSpPr>
          <p:spPr bwMode="auto">
            <a:xfrm>
              <a:off x="964" y="913"/>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8" name="Line 60"/>
            <p:cNvSpPr>
              <a:spLocks noChangeShapeType="1"/>
            </p:cNvSpPr>
            <p:nvPr/>
          </p:nvSpPr>
          <p:spPr bwMode="auto">
            <a:xfrm>
              <a:off x="1018" y="899"/>
              <a:ext cx="1"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09" name="Line 61"/>
            <p:cNvSpPr>
              <a:spLocks noChangeShapeType="1"/>
            </p:cNvSpPr>
            <p:nvPr/>
          </p:nvSpPr>
          <p:spPr bwMode="auto">
            <a:xfrm>
              <a:off x="1003" y="899"/>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0" name="Line 62"/>
            <p:cNvSpPr>
              <a:spLocks noChangeShapeType="1"/>
            </p:cNvSpPr>
            <p:nvPr/>
          </p:nvSpPr>
          <p:spPr bwMode="auto">
            <a:xfrm>
              <a:off x="1003" y="974"/>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1" name="Line 63"/>
            <p:cNvSpPr>
              <a:spLocks noChangeShapeType="1"/>
            </p:cNvSpPr>
            <p:nvPr/>
          </p:nvSpPr>
          <p:spPr bwMode="auto">
            <a:xfrm>
              <a:off x="1056" y="861"/>
              <a:ext cx="4"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2" name="Line 64"/>
            <p:cNvSpPr>
              <a:spLocks noChangeShapeType="1"/>
            </p:cNvSpPr>
            <p:nvPr/>
          </p:nvSpPr>
          <p:spPr bwMode="auto">
            <a:xfrm>
              <a:off x="1056" y="948"/>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3" name="Line 65"/>
            <p:cNvSpPr>
              <a:spLocks noChangeShapeType="1"/>
            </p:cNvSpPr>
            <p:nvPr/>
          </p:nvSpPr>
          <p:spPr bwMode="auto">
            <a:xfrm>
              <a:off x="1110" y="887"/>
              <a:ext cx="4"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4" name="Line 66"/>
            <p:cNvSpPr>
              <a:spLocks noChangeShapeType="1"/>
            </p:cNvSpPr>
            <p:nvPr/>
          </p:nvSpPr>
          <p:spPr bwMode="auto">
            <a:xfrm>
              <a:off x="1097" y="887"/>
              <a:ext cx="13"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5" name="Line 67"/>
            <p:cNvSpPr>
              <a:spLocks noChangeShapeType="1"/>
            </p:cNvSpPr>
            <p:nvPr/>
          </p:nvSpPr>
          <p:spPr bwMode="auto">
            <a:xfrm>
              <a:off x="1097" y="963"/>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6" name="Line 68"/>
            <p:cNvSpPr>
              <a:spLocks noChangeShapeType="1"/>
            </p:cNvSpPr>
            <p:nvPr/>
          </p:nvSpPr>
          <p:spPr bwMode="auto">
            <a:xfrm>
              <a:off x="1137" y="875"/>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7" name="Line 69"/>
            <p:cNvSpPr>
              <a:spLocks noChangeShapeType="1"/>
            </p:cNvSpPr>
            <p:nvPr/>
          </p:nvSpPr>
          <p:spPr bwMode="auto">
            <a:xfrm>
              <a:off x="1191" y="787"/>
              <a:ext cx="1" cy="88"/>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8" name="Line 70"/>
            <p:cNvSpPr>
              <a:spLocks noChangeShapeType="1"/>
            </p:cNvSpPr>
            <p:nvPr/>
          </p:nvSpPr>
          <p:spPr bwMode="auto">
            <a:xfrm>
              <a:off x="1191" y="787"/>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19" name="Line 71"/>
            <p:cNvSpPr>
              <a:spLocks noChangeShapeType="1"/>
            </p:cNvSpPr>
            <p:nvPr/>
          </p:nvSpPr>
          <p:spPr bwMode="auto">
            <a:xfrm>
              <a:off x="1191" y="87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20" name="Line 72"/>
            <p:cNvSpPr>
              <a:spLocks noChangeShapeType="1"/>
            </p:cNvSpPr>
            <p:nvPr/>
          </p:nvSpPr>
          <p:spPr bwMode="auto">
            <a:xfrm>
              <a:off x="1242" y="801"/>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21" name="Line 73"/>
            <p:cNvSpPr>
              <a:spLocks noChangeShapeType="1"/>
            </p:cNvSpPr>
            <p:nvPr/>
          </p:nvSpPr>
          <p:spPr bwMode="auto">
            <a:xfrm>
              <a:off x="1229" y="801"/>
              <a:ext cx="27"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22" name="Line 74"/>
            <p:cNvSpPr>
              <a:spLocks noChangeShapeType="1"/>
            </p:cNvSpPr>
            <p:nvPr/>
          </p:nvSpPr>
          <p:spPr bwMode="auto">
            <a:xfrm>
              <a:off x="1281" y="812"/>
              <a:ext cx="1" cy="5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23" name="Line 75"/>
            <p:cNvSpPr>
              <a:spLocks noChangeShapeType="1"/>
            </p:cNvSpPr>
            <p:nvPr/>
          </p:nvSpPr>
          <p:spPr bwMode="auto">
            <a:xfrm>
              <a:off x="1281" y="812"/>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24" name="Freeform 76"/>
            <p:cNvSpPr>
              <a:spLocks/>
            </p:cNvSpPr>
            <p:nvPr/>
          </p:nvSpPr>
          <p:spPr bwMode="auto">
            <a:xfrm>
              <a:off x="342" y="140"/>
              <a:ext cx="939" cy="80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19972"/>
                  </a:moveTo>
                  <a:lnTo>
                    <a:pt x="913" y="17969"/>
                  </a:lnTo>
                  <a:lnTo>
                    <a:pt x="2149" y="19283"/>
                  </a:lnTo>
                  <a:lnTo>
                    <a:pt x="3063" y="19972"/>
                  </a:lnTo>
                  <a:lnTo>
                    <a:pt x="3976" y="18657"/>
                  </a:lnTo>
                  <a:lnTo>
                    <a:pt x="5158" y="18970"/>
                  </a:lnTo>
                  <a:lnTo>
                    <a:pt x="6072" y="15965"/>
                  </a:lnTo>
                  <a:lnTo>
                    <a:pt x="7307" y="8953"/>
                  </a:lnTo>
                  <a:lnTo>
                    <a:pt x="8221" y="2630"/>
                  </a:lnTo>
                  <a:lnTo>
                    <a:pt x="9134" y="0"/>
                  </a:lnTo>
                  <a:lnTo>
                    <a:pt x="10370" y="3631"/>
                  </a:lnTo>
                  <a:lnTo>
                    <a:pt x="11284" y="9642"/>
                  </a:lnTo>
                  <a:lnTo>
                    <a:pt x="12466" y="14337"/>
                  </a:lnTo>
                  <a:lnTo>
                    <a:pt x="13379" y="19283"/>
                  </a:lnTo>
                  <a:lnTo>
                    <a:pt x="14293" y="21600"/>
                  </a:lnTo>
                  <a:lnTo>
                    <a:pt x="15528" y="21287"/>
                  </a:lnTo>
                  <a:lnTo>
                    <a:pt x="16442" y="20285"/>
                  </a:lnTo>
                  <a:lnTo>
                    <a:pt x="17678" y="20974"/>
                  </a:lnTo>
                  <a:lnTo>
                    <a:pt x="18591" y="18657"/>
                  </a:lnTo>
                  <a:lnTo>
                    <a:pt x="19504" y="18282"/>
                  </a:lnTo>
                  <a:lnTo>
                    <a:pt x="20687" y="18657"/>
                  </a:lnTo>
                  <a:lnTo>
                    <a:pt x="21600" y="18970"/>
                  </a:lnTo>
                </a:path>
              </a:pathLst>
            </a:custGeom>
            <a:noFill/>
            <a:ln w="28575"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37125" name="Line 77"/>
            <p:cNvSpPr>
              <a:spLocks noChangeShapeType="1"/>
            </p:cNvSpPr>
            <p:nvPr/>
          </p:nvSpPr>
          <p:spPr bwMode="auto">
            <a:xfrm>
              <a:off x="328" y="926"/>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26" name="Line 78"/>
            <p:cNvSpPr>
              <a:spLocks noChangeShapeType="1"/>
            </p:cNvSpPr>
            <p:nvPr/>
          </p:nvSpPr>
          <p:spPr bwMode="auto">
            <a:xfrm>
              <a:off x="328" y="1011"/>
              <a:ext cx="14" cy="3"/>
            </a:xfrm>
            <a:prstGeom prst="line">
              <a:avLst/>
            </a:prstGeom>
            <a:noFill/>
            <a:ln w="17463">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27" name="Line 79"/>
            <p:cNvSpPr>
              <a:spLocks noChangeShapeType="1"/>
            </p:cNvSpPr>
            <p:nvPr/>
          </p:nvSpPr>
          <p:spPr bwMode="auto">
            <a:xfrm>
              <a:off x="435" y="812"/>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28" name="Line 80"/>
            <p:cNvSpPr>
              <a:spLocks noChangeShapeType="1"/>
            </p:cNvSpPr>
            <p:nvPr/>
          </p:nvSpPr>
          <p:spPr bwMode="auto">
            <a:xfrm>
              <a:off x="421" y="812"/>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29" name="Line 81"/>
            <p:cNvSpPr>
              <a:spLocks noChangeShapeType="1"/>
            </p:cNvSpPr>
            <p:nvPr/>
          </p:nvSpPr>
          <p:spPr bwMode="auto">
            <a:xfrm>
              <a:off x="421" y="887"/>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0" name="Line 82"/>
            <p:cNvSpPr>
              <a:spLocks noChangeShapeType="1"/>
            </p:cNvSpPr>
            <p:nvPr/>
          </p:nvSpPr>
          <p:spPr bwMode="auto">
            <a:xfrm>
              <a:off x="475" y="824"/>
              <a:ext cx="2" cy="89"/>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1" name="Line 83"/>
            <p:cNvSpPr>
              <a:spLocks noChangeShapeType="1"/>
            </p:cNvSpPr>
            <p:nvPr/>
          </p:nvSpPr>
          <p:spPr bwMode="auto">
            <a:xfrm>
              <a:off x="461" y="82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2" name="Line 84"/>
            <p:cNvSpPr>
              <a:spLocks noChangeShapeType="1"/>
            </p:cNvSpPr>
            <p:nvPr/>
          </p:nvSpPr>
          <p:spPr bwMode="auto">
            <a:xfrm>
              <a:off x="461" y="913"/>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3" name="Line 85"/>
            <p:cNvSpPr>
              <a:spLocks noChangeShapeType="1"/>
            </p:cNvSpPr>
            <p:nvPr/>
          </p:nvSpPr>
          <p:spPr bwMode="auto">
            <a:xfrm>
              <a:off x="515" y="801"/>
              <a:ext cx="3"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4" name="Line 86"/>
            <p:cNvSpPr>
              <a:spLocks noChangeShapeType="1"/>
            </p:cNvSpPr>
            <p:nvPr/>
          </p:nvSpPr>
          <p:spPr bwMode="auto">
            <a:xfrm>
              <a:off x="515" y="801"/>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5" name="Line 87"/>
            <p:cNvSpPr>
              <a:spLocks noChangeShapeType="1"/>
            </p:cNvSpPr>
            <p:nvPr/>
          </p:nvSpPr>
          <p:spPr bwMode="auto">
            <a:xfrm>
              <a:off x="515" y="87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6" name="Line 88"/>
            <p:cNvSpPr>
              <a:spLocks noChangeShapeType="1"/>
            </p:cNvSpPr>
            <p:nvPr/>
          </p:nvSpPr>
          <p:spPr bwMode="auto">
            <a:xfrm>
              <a:off x="566" y="801"/>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7" name="Line 89"/>
            <p:cNvSpPr>
              <a:spLocks noChangeShapeType="1"/>
            </p:cNvSpPr>
            <p:nvPr/>
          </p:nvSpPr>
          <p:spPr bwMode="auto">
            <a:xfrm>
              <a:off x="554" y="801"/>
              <a:ext cx="12"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8" name="Line 90"/>
            <p:cNvSpPr>
              <a:spLocks noChangeShapeType="1"/>
            </p:cNvSpPr>
            <p:nvPr/>
          </p:nvSpPr>
          <p:spPr bwMode="auto">
            <a:xfrm>
              <a:off x="554" y="875"/>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39" name="Line 91"/>
            <p:cNvSpPr>
              <a:spLocks noChangeShapeType="1"/>
            </p:cNvSpPr>
            <p:nvPr/>
          </p:nvSpPr>
          <p:spPr bwMode="auto">
            <a:xfrm>
              <a:off x="964" y="899"/>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40" name="Line 92"/>
            <p:cNvSpPr>
              <a:spLocks noChangeShapeType="1"/>
            </p:cNvSpPr>
            <p:nvPr/>
          </p:nvSpPr>
          <p:spPr bwMode="auto">
            <a:xfrm>
              <a:off x="964" y="899"/>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41" name="Line 93"/>
            <p:cNvSpPr>
              <a:spLocks noChangeShapeType="1"/>
            </p:cNvSpPr>
            <p:nvPr/>
          </p:nvSpPr>
          <p:spPr bwMode="auto">
            <a:xfrm>
              <a:off x="1003" y="948"/>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42" name="Line 94"/>
            <p:cNvSpPr>
              <a:spLocks noChangeShapeType="1"/>
            </p:cNvSpPr>
            <p:nvPr/>
          </p:nvSpPr>
          <p:spPr bwMode="auto">
            <a:xfrm>
              <a:off x="1056" y="926"/>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43" name="Line 95"/>
            <p:cNvSpPr>
              <a:spLocks noChangeShapeType="1"/>
            </p:cNvSpPr>
            <p:nvPr/>
          </p:nvSpPr>
          <p:spPr bwMode="auto">
            <a:xfrm>
              <a:off x="1097" y="899"/>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44" name="Line 96"/>
            <p:cNvSpPr>
              <a:spLocks noChangeShapeType="1"/>
            </p:cNvSpPr>
            <p:nvPr/>
          </p:nvSpPr>
          <p:spPr bwMode="auto">
            <a:xfrm>
              <a:off x="1137" y="824"/>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45" name="Line 97"/>
            <p:cNvSpPr>
              <a:spLocks noChangeShapeType="1"/>
            </p:cNvSpPr>
            <p:nvPr/>
          </p:nvSpPr>
          <p:spPr bwMode="auto">
            <a:xfrm>
              <a:off x="1191" y="887"/>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46" name="Line 98"/>
            <p:cNvSpPr>
              <a:spLocks noChangeShapeType="1"/>
            </p:cNvSpPr>
            <p:nvPr/>
          </p:nvSpPr>
          <p:spPr bwMode="auto">
            <a:xfrm>
              <a:off x="1229" y="864"/>
              <a:ext cx="27"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147" name="Line 99"/>
            <p:cNvSpPr>
              <a:spLocks noChangeShapeType="1"/>
            </p:cNvSpPr>
            <p:nvPr/>
          </p:nvSpPr>
          <p:spPr bwMode="auto">
            <a:xfrm>
              <a:off x="1281" y="861"/>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pic>
        <p:nvPicPr>
          <p:cNvPr id="36870" name="Picture 101"/>
          <p:cNvPicPr>
            <a:picLocks noChangeArrowheads="1"/>
          </p:cNvPicPr>
          <p:nvPr/>
        </p:nvPicPr>
        <p:blipFill>
          <a:blip r:embed="rId3">
            <a:extLst>
              <a:ext uri="{28A0092B-C50C-407E-A947-70E740481C1C}">
                <a14:useLocalDpi xmlns:a14="http://schemas.microsoft.com/office/drawing/2010/main" val="0"/>
              </a:ext>
            </a:extLst>
          </a:blip>
          <a:srcRect b="11806"/>
          <a:stretch>
            <a:fillRect/>
          </a:stretch>
        </p:blipFill>
        <p:spPr bwMode="auto">
          <a:xfrm>
            <a:off x="2708275" y="1800225"/>
            <a:ext cx="2341563" cy="190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1" name="Picture 10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33475" y="4343400"/>
            <a:ext cx="1439863" cy="1439863"/>
          </a:xfrm>
          <a:prstGeom prst="rect">
            <a:avLst/>
          </a:prstGeom>
          <a:noFill/>
          <a:ln w="76200">
            <a:solidFill>
              <a:srgbClr val="333399"/>
            </a:solidFill>
            <a:miter lim="800000"/>
            <a:headEnd/>
            <a:tailEnd/>
          </a:ln>
          <a:extLst>
            <a:ext uri="{909E8E84-426E-40DD-AFC4-6F175D3DCCD1}">
              <a14:hiddenFill xmlns:a14="http://schemas.microsoft.com/office/drawing/2010/main">
                <a:solidFill>
                  <a:srgbClr val="FFFFFF"/>
                </a:solidFill>
              </a14:hiddenFill>
            </a:ext>
          </a:extLst>
        </p:spPr>
      </p:pic>
      <p:pic>
        <p:nvPicPr>
          <p:cNvPr id="36872" name="Picture 103"/>
          <p:cNvPicPr>
            <a:picLocks noChangeArrowheads="1"/>
          </p:cNvPicPr>
          <p:nvPr/>
        </p:nvPicPr>
        <p:blipFill>
          <a:blip r:embed="rId5">
            <a:extLst>
              <a:ext uri="{28A0092B-C50C-407E-A947-70E740481C1C}">
                <a14:useLocalDpi xmlns:a14="http://schemas.microsoft.com/office/drawing/2010/main" val="0"/>
              </a:ext>
            </a:extLst>
          </a:blip>
          <a:srcRect b="11664"/>
          <a:stretch>
            <a:fillRect/>
          </a:stretch>
        </p:blipFill>
        <p:spPr bwMode="auto">
          <a:xfrm>
            <a:off x="2667000" y="4038600"/>
            <a:ext cx="2333625" cy="190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6873" name="Group 280"/>
          <p:cNvGrpSpPr>
            <a:grpSpLocks/>
          </p:cNvGrpSpPr>
          <p:nvPr/>
        </p:nvGrpSpPr>
        <p:grpSpPr bwMode="auto">
          <a:xfrm>
            <a:off x="5211763" y="4084638"/>
            <a:ext cx="2074862" cy="1943100"/>
            <a:chOff x="-11" y="88"/>
            <a:chExt cx="1307" cy="1223"/>
          </a:xfrm>
        </p:grpSpPr>
        <p:grpSp>
          <p:nvGrpSpPr>
            <p:cNvPr id="36877" name="Group 199"/>
            <p:cNvGrpSpPr>
              <a:grpSpLocks/>
            </p:cNvGrpSpPr>
            <p:nvPr/>
          </p:nvGrpSpPr>
          <p:grpSpPr bwMode="auto">
            <a:xfrm>
              <a:off x="-11" y="88"/>
              <a:ext cx="1307" cy="1223"/>
              <a:chOff x="-11" y="88"/>
              <a:chExt cx="1307" cy="1223"/>
            </a:xfrm>
          </p:grpSpPr>
          <p:sp>
            <p:nvSpPr>
              <p:cNvPr id="36958" name="Rectangle 104"/>
              <p:cNvSpPr>
                <a:spLocks/>
              </p:cNvSpPr>
              <p:nvPr/>
            </p:nvSpPr>
            <p:spPr bwMode="auto">
              <a:xfrm>
                <a:off x="394" y="1154"/>
                <a:ext cx="754"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Time, seconds</a:t>
                </a:r>
              </a:p>
            </p:txBody>
          </p:sp>
          <p:sp>
            <p:nvSpPr>
              <p:cNvPr id="36959" name="Rectangle 105"/>
              <p:cNvSpPr>
                <a:spLocks/>
              </p:cNvSpPr>
              <p:nvPr/>
            </p:nvSpPr>
            <p:spPr bwMode="auto">
              <a:xfrm rot="-5400000">
                <a:off x="-296" y="373"/>
                <a:ext cx="728"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sym typeface="Arial Bold" charset="0"/>
                  </a:rPr>
                  <a:t>%BOLD Signal</a:t>
                </a:r>
              </a:p>
            </p:txBody>
          </p:sp>
          <p:sp>
            <p:nvSpPr>
              <p:cNvPr id="36960" name="Line 106"/>
              <p:cNvSpPr>
                <a:spLocks noChangeShapeType="1"/>
              </p:cNvSpPr>
              <p:nvPr/>
            </p:nvSpPr>
            <p:spPr bwMode="auto">
              <a:xfrm>
                <a:off x="328" y="1014"/>
                <a:ext cx="968"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61" name="Line 107"/>
              <p:cNvSpPr>
                <a:spLocks noChangeShapeType="1"/>
              </p:cNvSpPr>
              <p:nvPr/>
            </p:nvSpPr>
            <p:spPr bwMode="auto">
              <a:xfrm rot="10800000" flipH="1">
                <a:off x="328" y="94"/>
                <a:ext cx="2" cy="92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62" name="Line 108"/>
              <p:cNvSpPr>
                <a:spLocks noChangeShapeType="1"/>
              </p:cNvSpPr>
              <p:nvPr/>
            </p:nvSpPr>
            <p:spPr bwMode="auto">
              <a:xfrm rot="10800000" flipH="1">
                <a:off x="515" y="1003"/>
                <a:ext cx="3"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63" name="Rectangle 109"/>
              <p:cNvSpPr>
                <a:spLocks/>
              </p:cNvSpPr>
              <p:nvPr/>
            </p:nvSpPr>
            <p:spPr bwMode="auto">
              <a:xfrm>
                <a:off x="474" y="1026"/>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6964" name="Line 110"/>
              <p:cNvSpPr>
                <a:spLocks noChangeShapeType="1"/>
              </p:cNvSpPr>
              <p:nvPr/>
            </p:nvSpPr>
            <p:spPr bwMode="auto">
              <a:xfrm rot="10800000" flipH="1">
                <a:off x="964" y="1003"/>
                <a:ext cx="2"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65" name="Rectangle 111"/>
              <p:cNvSpPr>
                <a:spLocks/>
              </p:cNvSpPr>
              <p:nvPr/>
            </p:nvSpPr>
            <p:spPr bwMode="auto">
              <a:xfrm>
                <a:off x="873" y="1026"/>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10</a:t>
                </a:r>
              </a:p>
            </p:txBody>
          </p:sp>
          <p:sp>
            <p:nvSpPr>
              <p:cNvPr id="36966" name="Line 112"/>
              <p:cNvSpPr>
                <a:spLocks noChangeShapeType="1"/>
              </p:cNvSpPr>
              <p:nvPr/>
            </p:nvSpPr>
            <p:spPr bwMode="auto">
              <a:xfrm>
                <a:off x="328" y="841"/>
                <a:ext cx="14"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67" name="Rectangle 113"/>
              <p:cNvSpPr>
                <a:spLocks/>
              </p:cNvSpPr>
              <p:nvPr/>
            </p:nvSpPr>
            <p:spPr bwMode="auto">
              <a:xfrm>
                <a:off x="235" y="705"/>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36968" name="Line 114"/>
              <p:cNvSpPr>
                <a:spLocks noChangeShapeType="1"/>
              </p:cNvSpPr>
              <p:nvPr/>
            </p:nvSpPr>
            <p:spPr bwMode="auto">
              <a:xfrm>
                <a:off x="328" y="641"/>
                <a:ext cx="14"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69" name="Rectangle 115"/>
              <p:cNvSpPr>
                <a:spLocks/>
              </p:cNvSpPr>
              <p:nvPr/>
            </p:nvSpPr>
            <p:spPr bwMode="auto">
              <a:xfrm>
                <a:off x="155" y="517"/>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0.5</a:t>
                </a:r>
              </a:p>
            </p:txBody>
          </p:sp>
          <p:sp>
            <p:nvSpPr>
              <p:cNvPr id="36970" name="Line 116"/>
              <p:cNvSpPr>
                <a:spLocks noChangeShapeType="1"/>
              </p:cNvSpPr>
              <p:nvPr/>
            </p:nvSpPr>
            <p:spPr bwMode="auto">
              <a:xfrm>
                <a:off x="328" y="442"/>
                <a:ext cx="14" cy="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71" name="Rectangle 117"/>
              <p:cNvSpPr>
                <a:spLocks/>
              </p:cNvSpPr>
              <p:nvPr/>
            </p:nvSpPr>
            <p:spPr bwMode="auto">
              <a:xfrm>
                <a:off x="235" y="317"/>
                <a:ext cx="5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a:t>
                </a:r>
              </a:p>
            </p:txBody>
          </p:sp>
          <p:sp>
            <p:nvSpPr>
              <p:cNvPr id="36972" name="Line 118"/>
              <p:cNvSpPr>
                <a:spLocks noChangeShapeType="1"/>
              </p:cNvSpPr>
              <p:nvPr/>
            </p:nvSpPr>
            <p:spPr bwMode="auto">
              <a:xfrm>
                <a:off x="328" y="255"/>
                <a:ext cx="14"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73" name="Rectangle 119"/>
              <p:cNvSpPr>
                <a:spLocks/>
              </p:cNvSpPr>
              <p:nvPr/>
            </p:nvSpPr>
            <p:spPr bwMode="auto">
              <a:xfrm>
                <a:off x="155" y="117"/>
                <a:ext cx="14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1.5</a:t>
                </a:r>
              </a:p>
            </p:txBody>
          </p:sp>
          <p:sp>
            <p:nvSpPr>
              <p:cNvPr id="36974" name="Line 120"/>
              <p:cNvSpPr>
                <a:spLocks noChangeShapeType="1"/>
              </p:cNvSpPr>
              <p:nvPr/>
            </p:nvSpPr>
            <p:spPr bwMode="auto">
              <a:xfrm>
                <a:off x="342" y="853"/>
                <a:ext cx="3"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75" name="Line 121"/>
              <p:cNvSpPr>
                <a:spLocks noChangeShapeType="1"/>
              </p:cNvSpPr>
              <p:nvPr/>
            </p:nvSpPr>
            <p:spPr bwMode="auto">
              <a:xfrm>
                <a:off x="328" y="853"/>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76" name="Line 122"/>
              <p:cNvSpPr>
                <a:spLocks noChangeShapeType="1"/>
              </p:cNvSpPr>
              <p:nvPr/>
            </p:nvSpPr>
            <p:spPr bwMode="auto">
              <a:xfrm>
                <a:off x="328" y="929"/>
                <a:ext cx="14"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77" name="Line 123"/>
              <p:cNvSpPr>
                <a:spLocks noChangeShapeType="1"/>
              </p:cNvSpPr>
              <p:nvPr/>
            </p:nvSpPr>
            <p:spPr bwMode="auto">
              <a:xfrm>
                <a:off x="381" y="778"/>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78" name="Line 124"/>
              <p:cNvSpPr>
                <a:spLocks noChangeShapeType="1"/>
              </p:cNvSpPr>
              <p:nvPr/>
            </p:nvSpPr>
            <p:spPr bwMode="auto">
              <a:xfrm>
                <a:off x="367" y="778"/>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79" name="Line 125"/>
              <p:cNvSpPr>
                <a:spLocks noChangeShapeType="1"/>
              </p:cNvSpPr>
              <p:nvPr/>
            </p:nvSpPr>
            <p:spPr bwMode="auto">
              <a:xfrm>
                <a:off x="367" y="853"/>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0" name="Line 126"/>
              <p:cNvSpPr>
                <a:spLocks noChangeShapeType="1"/>
              </p:cNvSpPr>
              <p:nvPr/>
            </p:nvSpPr>
            <p:spPr bwMode="auto">
              <a:xfrm>
                <a:off x="435" y="827"/>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1" name="Line 127"/>
              <p:cNvSpPr>
                <a:spLocks noChangeShapeType="1"/>
              </p:cNvSpPr>
              <p:nvPr/>
            </p:nvSpPr>
            <p:spPr bwMode="auto">
              <a:xfrm>
                <a:off x="421" y="827"/>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2" name="Line 128"/>
              <p:cNvSpPr>
                <a:spLocks noChangeShapeType="1"/>
              </p:cNvSpPr>
              <p:nvPr/>
            </p:nvSpPr>
            <p:spPr bwMode="auto">
              <a:xfrm>
                <a:off x="461" y="853"/>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3" name="Line 129"/>
              <p:cNvSpPr>
                <a:spLocks noChangeShapeType="1"/>
              </p:cNvSpPr>
              <p:nvPr/>
            </p:nvSpPr>
            <p:spPr bwMode="auto">
              <a:xfrm>
                <a:off x="515" y="803"/>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4" name="Line 130"/>
              <p:cNvSpPr>
                <a:spLocks noChangeShapeType="1"/>
              </p:cNvSpPr>
              <p:nvPr/>
            </p:nvSpPr>
            <p:spPr bwMode="auto">
              <a:xfrm>
                <a:off x="515" y="803"/>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5" name="Line 131"/>
              <p:cNvSpPr>
                <a:spLocks noChangeShapeType="1"/>
              </p:cNvSpPr>
              <p:nvPr/>
            </p:nvSpPr>
            <p:spPr bwMode="auto">
              <a:xfrm>
                <a:off x="515" y="878"/>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6" name="Line 132"/>
              <p:cNvSpPr>
                <a:spLocks noChangeShapeType="1"/>
              </p:cNvSpPr>
              <p:nvPr/>
            </p:nvSpPr>
            <p:spPr bwMode="auto">
              <a:xfrm>
                <a:off x="566" y="815"/>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7" name="Line 133"/>
              <p:cNvSpPr>
                <a:spLocks noChangeShapeType="1"/>
              </p:cNvSpPr>
              <p:nvPr/>
            </p:nvSpPr>
            <p:spPr bwMode="auto">
              <a:xfrm>
                <a:off x="554" y="815"/>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8" name="Line 134"/>
              <p:cNvSpPr>
                <a:spLocks noChangeShapeType="1"/>
              </p:cNvSpPr>
              <p:nvPr/>
            </p:nvSpPr>
            <p:spPr bwMode="auto">
              <a:xfrm>
                <a:off x="554" y="890"/>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89" name="Line 135"/>
              <p:cNvSpPr>
                <a:spLocks noChangeShapeType="1"/>
              </p:cNvSpPr>
              <p:nvPr/>
            </p:nvSpPr>
            <p:spPr bwMode="auto">
              <a:xfrm>
                <a:off x="606" y="703"/>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0" name="Line 136"/>
              <p:cNvSpPr>
                <a:spLocks noChangeShapeType="1"/>
              </p:cNvSpPr>
              <p:nvPr/>
            </p:nvSpPr>
            <p:spPr bwMode="auto">
              <a:xfrm>
                <a:off x="594" y="703"/>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1" name="Line 137"/>
              <p:cNvSpPr>
                <a:spLocks noChangeShapeType="1"/>
              </p:cNvSpPr>
              <p:nvPr/>
            </p:nvSpPr>
            <p:spPr bwMode="auto">
              <a:xfrm>
                <a:off x="594" y="778"/>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2" name="Line 138"/>
              <p:cNvSpPr>
                <a:spLocks noChangeShapeType="1"/>
              </p:cNvSpPr>
              <p:nvPr/>
            </p:nvSpPr>
            <p:spPr bwMode="auto">
              <a:xfrm>
                <a:off x="660" y="442"/>
                <a:ext cx="2"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3" name="Line 139"/>
              <p:cNvSpPr>
                <a:spLocks noChangeShapeType="1"/>
              </p:cNvSpPr>
              <p:nvPr/>
            </p:nvSpPr>
            <p:spPr bwMode="auto">
              <a:xfrm>
                <a:off x="646" y="442"/>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4" name="Line 140"/>
              <p:cNvSpPr>
                <a:spLocks noChangeShapeType="1"/>
              </p:cNvSpPr>
              <p:nvPr/>
            </p:nvSpPr>
            <p:spPr bwMode="auto">
              <a:xfrm>
                <a:off x="646" y="51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5" name="Line 141"/>
              <p:cNvSpPr>
                <a:spLocks noChangeShapeType="1"/>
              </p:cNvSpPr>
              <p:nvPr/>
            </p:nvSpPr>
            <p:spPr bwMode="auto">
              <a:xfrm>
                <a:off x="699" y="205"/>
                <a:ext cx="3"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6" name="Line 142"/>
              <p:cNvSpPr>
                <a:spLocks noChangeShapeType="1"/>
              </p:cNvSpPr>
              <p:nvPr/>
            </p:nvSpPr>
            <p:spPr bwMode="auto">
              <a:xfrm>
                <a:off x="685" y="205"/>
                <a:ext cx="28"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7" name="Line 143"/>
              <p:cNvSpPr>
                <a:spLocks noChangeShapeType="1"/>
              </p:cNvSpPr>
              <p:nvPr/>
            </p:nvSpPr>
            <p:spPr bwMode="auto">
              <a:xfrm>
                <a:off x="685" y="279"/>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8" name="Line 144"/>
              <p:cNvSpPr>
                <a:spLocks noChangeShapeType="1"/>
              </p:cNvSpPr>
              <p:nvPr/>
            </p:nvSpPr>
            <p:spPr bwMode="auto">
              <a:xfrm>
                <a:off x="739" y="94"/>
                <a:ext cx="3"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99" name="Line 145"/>
              <p:cNvSpPr>
                <a:spLocks noChangeShapeType="1"/>
              </p:cNvSpPr>
              <p:nvPr/>
            </p:nvSpPr>
            <p:spPr bwMode="auto">
              <a:xfrm>
                <a:off x="739" y="94"/>
                <a:ext cx="14"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0" name="Line 146"/>
              <p:cNvSpPr>
                <a:spLocks noChangeShapeType="1"/>
              </p:cNvSpPr>
              <p:nvPr/>
            </p:nvSpPr>
            <p:spPr bwMode="auto">
              <a:xfrm>
                <a:off x="739" y="181"/>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1" name="Line 147"/>
              <p:cNvSpPr>
                <a:spLocks noChangeShapeType="1"/>
              </p:cNvSpPr>
              <p:nvPr/>
            </p:nvSpPr>
            <p:spPr bwMode="auto">
              <a:xfrm>
                <a:off x="793" y="240"/>
                <a:ext cx="1"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2" name="Line 148"/>
              <p:cNvSpPr>
                <a:spLocks noChangeShapeType="1"/>
              </p:cNvSpPr>
              <p:nvPr/>
            </p:nvSpPr>
            <p:spPr bwMode="auto">
              <a:xfrm>
                <a:off x="779" y="240"/>
                <a:ext cx="26"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3" name="Line 149"/>
              <p:cNvSpPr>
                <a:spLocks noChangeShapeType="1"/>
              </p:cNvSpPr>
              <p:nvPr/>
            </p:nvSpPr>
            <p:spPr bwMode="auto">
              <a:xfrm>
                <a:off x="779" y="316"/>
                <a:ext cx="26"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4" name="Line 150"/>
              <p:cNvSpPr>
                <a:spLocks noChangeShapeType="1"/>
              </p:cNvSpPr>
              <p:nvPr/>
            </p:nvSpPr>
            <p:spPr bwMode="auto">
              <a:xfrm>
                <a:off x="833" y="466"/>
                <a:ext cx="2"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5" name="Line 151"/>
              <p:cNvSpPr>
                <a:spLocks noChangeShapeType="1"/>
              </p:cNvSpPr>
              <p:nvPr/>
            </p:nvSpPr>
            <p:spPr bwMode="auto">
              <a:xfrm>
                <a:off x="819" y="466"/>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6" name="Line 152"/>
              <p:cNvSpPr>
                <a:spLocks noChangeShapeType="1"/>
              </p:cNvSpPr>
              <p:nvPr/>
            </p:nvSpPr>
            <p:spPr bwMode="auto">
              <a:xfrm>
                <a:off x="819" y="552"/>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7" name="Line 153"/>
              <p:cNvSpPr>
                <a:spLocks noChangeShapeType="1"/>
              </p:cNvSpPr>
              <p:nvPr/>
            </p:nvSpPr>
            <p:spPr bwMode="auto">
              <a:xfrm>
                <a:off x="883" y="641"/>
                <a:ext cx="4"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8" name="Line 154"/>
              <p:cNvSpPr>
                <a:spLocks noChangeShapeType="1"/>
              </p:cNvSpPr>
              <p:nvPr/>
            </p:nvSpPr>
            <p:spPr bwMode="auto">
              <a:xfrm>
                <a:off x="873" y="641"/>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09" name="Line 155"/>
              <p:cNvSpPr>
                <a:spLocks noChangeShapeType="1"/>
              </p:cNvSpPr>
              <p:nvPr/>
            </p:nvSpPr>
            <p:spPr bwMode="auto">
              <a:xfrm>
                <a:off x="873" y="714"/>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0" name="Line 156"/>
              <p:cNvSpPr>
                <a:spLocks noChangeShapeType="1"/>
              </p:cNvSpPr>
              <p:nvPr/>
            </p:nvSpPr>
            <p:spPr bwMode="auto">
              <a:xfrm>
                <a:off x="912" y="827"/>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1" name="Line 157"/>
              <p:cNvSpPr>
                <a:spLocks noChangeShapeType="1"/>
              </p:cNvSpPr>
              <p:nvPr/>
            </p:nvSpPr>
            <p:spPr bwMode="auto">
              <a:xfrm>
                <a:off x="964" y="916"/>
                <a:ext cx="2" cy="7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2" name="Line 158"/>
              <p:cNvSpPr>
                <a:spLocks noChangeShapeType="1"/>
              </p:cNvSpPr>
              <p:nvPr/>
            </p:nvSpPr>
            <p:spPr bwMode="auto">
              <a:xfrm>
                <a:off x="964" y="916"/>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3" name="Line 159"/>
              <p:cNvSpPr>
                <a:spLocks noChangeShapeType="1"/>
              </p:cNvSpPr>
              <p:nvPr/>
            </p:nvSpPr>
            <p:spPr bwMode="auto">
              <a:xfrm>
                <a:off x="1018" y="902"/>
                <a:ext cx="1"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4" name="Line 160"/>
              <p:cNvSpPr>
                <a:spLocks noChangeShapeType="1"/>
              </p:cNvSpPr>
              <p:nvPr/>
            </p:nvSpPr>
            <p:spPr bwMode="auto">
              <a:xfrm>
                <a:off x="1003" y="902"/>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5" name="Line 161"/>
              <p:cNvSpPr>
                <a:spLocks noChangeShapeType="1"/>
              </p:cNvSpPr>
              <p:nvPr/>
            </p:nvSpPr>
            <p:spPr bwMode="auto">
              <a:xfrm>
                <a:off x="1003" y="977"/>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6" name="Line 162"/>
              <p:cNvSpPr>
                <a:spLocks noChangeShapeType="1"/>
              </p:cNvSpPr>
              <p:nvPr/>
            </p:nvSpPr>
            <p:spPr bwMode="auto">
              <a:xfrm>
                <a:off x="1056" y="864"/>
                <a:ext cx="4"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7" name="Line 163"/>
              <p:cNvSpPr>
                <a:spLocks noChangeShapeType="1"/>
              </p:cNvSpPr>
              <p:nvPr/>
            </p:nvSpPr>
            <p:spPr bwMode="auto">
              <a:xfrm>
                <a:off x="1056" y="951"/>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8" name="Line 164"/>
              <p:cNvSpPr>
                <a:spLocks noChangeShapeType="1"/>
              </p:cNvSpPr>
              <p:nvPr/>
            </p:nvSpPr>
            <p:spPr bwMode="auto">
              <a:xfrm>
                <a:off x="1110" y="890"/>
                <a:ext cx="4"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19" name="Line 165"/>
              <p:cNvSpPr>
                <a:spLocks noChangeShapeType="1"/>
              </p:cNvSpPr>
              <p:nvPr/>
            </p:nvSpPr>
            <p:spPr bwMode="auto">
              <a:xfrm>
                <a:off x="1097" y="890"/>
                <a:ext cx="13"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0" name="Line 166"/>
              <p:cNvSpPr>
                <a:spLocks noChangeShapeType="1"/>
              </p:cNvSpPr>
              <p:nvPr/>
            </p:nvSpPr>
            <p:spPr bwMode="auto">
              <a:xfrm>
                <a:off x="1097" y="966"/>
                <a:ext cx="13"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1" name="Line 167"/>
              <p:cNvSpPr>
                <a:spLocks noChangeShapeType="1"/>
              </p:cNvSpPr>
              <p:nvPr/>
            </p:nvSpPr>
            <p:spPr bwMode="auto">
              <a:xfrm>
                <a:off x="1137" y="878"/>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2" name="Line 168"/>
              <p:cNvSpPr>
                <a:spLocks noChangeShapeType="1"/>
              </p:cNvSpPr>
              <p:nvPr/>
            </p:nvSpPr>
            <p:spPr bwMode="auto">
              <a:xfrm>
                <a:off x="1191" y="790"/>
                <a:ext cx="1" cy="88"/>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3" name="Line 169"/>
              <p:cNvSpPr>
                <a:spLocks noChangeShapeType="1"/>
              </p:cNvSpPr>
              <p:nvPr/>
            </p:nvSpPr>
            <p:spPr bwMode="auto">
              <a:xfrm>
                <a:off x="1191" y="790"/>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4" name="Line 170"/>
              <p:cNvSpPr>
                <a:spLocks noChangeShapeType="1"/>
              </p:cNvSpPr>
              <p:nvPr/>
            </p:nvSpPr>
            <p:spPr bwMode="auto">
              <a:xfrm>
                <a:off x="1191" y="878"/>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5" name="Line 171"/>
              <p:cNvSpPr>
                <a:spLocks noChangeShapeType="1"/>
              </p:cNvSpPr>
              <p:nvPr/>
            </p:nvSpPr>
            <p:spPr bwMode="auto">
              <a:xfrm>
                <a:off x="1242" y="803"/>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6" name="Line 172"/>
              <p:cNvSpPr>
                <a:spLocks noChangeShapeType="1"/>
              </p:cNvSpPr>
              <p:nvPr/>
            </p:nvSpPr>
            <p:spPr bwMode="auto">
              <a:xfrm>
                <a:off x="1229" y="803"/>
                <a:ext cx="27"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7" name="Line 173"/>
              <p:cNvSpPr>
                <a:spLocks noChangeShapeType="1"/>
              </p:cNvSpPr>
              <p:nvPr/>
            </p:nvSpPr>
            <p:spPr bwMode="auto">
              <a:xfrm>
                <a:off x="1281" y="815"/>
                <a:ext cx="1" cy="5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8" name="Line 174"/>
              <p:cNvSpPr>
                <a:spLocks noChangeShapeType="1"/>
              </p:cNvSpPr>
              <p:nvPr/>
            </p:nvSpPr>
            <p:spPr bwMode="auto">
              <a:xfrm>
                <a:off x="1281" y="815"/>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29" name="Freeform 175"/>
              <p:cNvSpPr>
                <a:spLocks/>
              </p:cNvSpPr>
              <p:nvPr/>
            </p:nvSpPr>
            <p:spPr bwMode="auto">
              <a:xfrm>
                <a:off x="342" y="143"/>
                <a:ext cx="939" cy="80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19972"/>
                    </a:moveTo>
                    <a:lnTo>
                      <a:pt x="913" y="17969"/>
                    </a:lnTo>
                    <a:lnTo>
                      <a:pt x="2149" y="19283"/>
                    </a:lnTo>
                    <a:lnTo>
                      <a:pt x="3063" y="19972"/>
                    </a:lnTo>
                    <a:lnTo>
                      <a:pt x="3976" y="18657"/>
                    </a:lnTo>
                    <a:lnTo>
                      <a:pt x="5158" y="18970"/>
                    </a:lnTo>
                    <a:lnTo>
                      <a:pt x="6072" y="15965"/>
                    </a:lnTo>
                    <a:lnTo>
                      <a:pt x="7307" y="8953"/>
                    </a:lnTo>
                    <a:lnTo>
                      <a:pt x="8221" y="2630"/>
                    </a:lnTo>
                    <a:lnTo>
                      <a:pt x="9134" y="0"/>
                    </a:lnTo>
                    <a:lnTo>
                      <a:pt x="10370" y="3631"/>
                    </a:lnTo>
                    <a:lnTo>
                      <a:pt x="11284" y="9642"/>
                    </a:lnTo>
                    <a:lnTo>
                      <a:pt x="12466" y="14337"/>
                    </a:lnTo>
                    <a:lnTo>
                      <a:pt x="13379" y="19283"/>
                    </a:lnTo>
                    <a:lnTo>
                      <a:pt x="14293" y="21600"/>
                    </a:lnTo>
                    <a:lnTo>
                      <a:pt x="15528" y="21287"/>
                    </a:lnTo>
                    <a:lnTo>
                      <a:pt x="16442" y="20285"/>
                    </a:lnTo>
                    <a:lnTo>
                      <a:pt x="17678" y="20974"/>
                    </a:lnTo>
                    <a:lnTo>
                      <a:pt x="18591" y="18657"/>
                    </a:lnTo>
                    <a:lnTo>
                      <a:pt x="19504" y="18282"/>
                    </a:lnTo>
                    <a:lnTo>
                      <a:pt x="20687" y="18657"/>
                    </a:lnTo>
                    <a:lnTo>
                      <a:pt x="21600" y="18970"/>
                    </a:lnTo>
                  </a:path>
                </a:pathLst>
              </a:custGeom>
              <a:noFill/>
              <a:ln w="28575"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37030" name="Line 176"/>
              <p:cNvSpPr>
                <a:spLocks noChangeShapeType="1"/>
              </p:cNvSpPr>
              <p:nvPr/>
            </p:nvSpPr>
            <p:spPr bwMode="auto">
              <a:xfrm>
                <a:off x="328" y="929"/>
                <a:ext cx="14"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31" name="Line 177"/>
              <p:cNvSpPr>
                <a:spLocks noChangeShapeType="1"/>
              </p:cNvSpPr>
              <p:nvPr/>
            </p:nvSpPr>
            <p:spPr bwMode="auto">
              <a:xfrm>
                <a:off x="328" y="1014"/>
                <a:ext cx="14" cy="3"/>
              </a:xfrm>
              <a:prstGeom prst="line">
                <a:avLst/>
              </a:prstGeom>
              <a:noFill/>
              <a:ln w="17463">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32" name="Line 178"/>
              <p:cNvSpPr>
                <a:spLocks noChangeShapeType="1"/>
              </p:cNvSpPr>
              <p:nvPr/>
            </p:nvSpPr>
            <p:spPr bwMode="auto">
              <a:xfrm>
                <a:off x="435" y="815"/>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33" name="Line 179"/>
              <p:cNvSpPr>
                <a:spLocks noChangeShapeType="1"/>
              </p:cNvSpPr>
              <p:nvPr/>
            </p:nvSpPr>
            <p:spPr bwMode="auto">
              <a:xfrm>
                <a:off x="421" y="815"/>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34" name="Line 180"/>
              <p:cNvSpPr>
                <a:spLocks noChangeShapeType="1"/>
              </p:cNvSpPr>
              <p:nvPr/>
            </p:nvSpPr>
            <p:spPr bwMode="auto">
              <a:xfrm>
                <a:off x="421" y="890"/>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35" name="Line 181"/>
              <p:cNvSpPr>
                <a:spLocks noChangeShapeType="1"/>
              </p:cNvSpPr>
              <p:nvPr/>
            </p:nvSpPr>
            <p:spPr bwMode="auto">
              <a:xfrm>
                <a:off x="475" y="827"/>
                <a:ext cx="2" cy="89"/>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36" name="Line 182"/>
              <p:cNvSpPr>
                <a:spLocks noChangeShapeType="1"/>
              </p:cNvSpPr>
              <p:nvPr/>
            </p:nvSpPr>
            <p:spPr bwMode="auto">
              <a:xfrm>
                <a:off x="461" y="827"/>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37" name="Line 183"/>
              <p:cNvSpPr>
                <a:spLocks noChangeShapeType="1"/>
              </p:cNvSpPr>
              <p:nvPr/>
            </p:nvSpPr>
            <p:spPr bwMode="auto">
              <a:xfrm>
                <a:off x="461" y="916"/>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38" name="Line 184"/>
              <p:cNvSpPr>
                <a:spLocks noChangeShapeType="1"/>
              </p:cNvSpPr>
              <p:nvPr/>
            </p:nvSpPr>
            <p:spPr bwMode="auto">
              <a:xfrm>
                <a:off x="515" y="803"/>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39" name="Line 185"/>
              <p:cNvSpPr>
                <a:spLocks noChangeShapeType="1"/>
              </p:cNvSpPr>
              <p:nvPr/>
            </p:nvSpPr>
            <p:spPr bwMode="auto">
              <a:xfrm>
                <a:off x="515" y="803"/>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0" name="Line 186"/>
              <p:cNvSpPr>
                <a:spLocks noChangeShapeType="1"/>
              </p:cNvSpPr>
              <p:nvPr/>
            </p:nvSpPr>
            <p:spPr bwMode="auto">
              <a:xfrm>
                <a:off x="515" y="878"/>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1" name="Line 187"/>
              <p:cNvSpPr>
                <a:spLocks noChangeShapeType="1"/>
              </p:cNvSpPr>
              <p:nvPr/>
            </p:nvSpPr>
            <p:spPr bwMode="auto">
              <a:xfrm>
                <a:off x="566" y="803"/>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2" name="Line 188"/>
              <p:cNvSpPr>
                <a:spLocks noChangeShapeType="1"/>
              </p:cNvSpPr>
              <p:nvPr/>
            </p:nvSpPr>
            <p:spPr bwMode="auto">
              <a:xfrm>
                <a:off x="554" y="803"/>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3" name="Line 189"/>
              <p:cNvSpPr>
                <a:spLocks noChangeShapeType="1"/>
              </p:cNvSpPr>
              <p:nvPr/>
            </p:nvSpPr>
            <p:spPr bwMode="auto">
              <a:xfrm>
                <a:off x="554" y="878"/>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4" name="Line 190"/>
              <p:cNvSpPr>
                <a:spLocks noChangeShapeType="1"/>
              </p:cNvSpPr>
              <p:nvPr/>
            </p:nvSpPr>
            <p:spPr bwMode="auto">
              <a:xfrm>
                <a:off x="964" y="902"/>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5" name="Line 191"/>
              <p:cNvSpPr>
                <a:spLocks noChangeShapeType="1"/>
              </p:cNvSpPr>
              <p:nvPr/>
            </p:nvSpPr>
            <p:spPr bwMode="auto">
              <a:xfrm>
                <a:off x="964" y="902"/>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6" name="Line 192"/>
              <p:cNvSpPr>
                <a:spLocks noChangeShapeType="1"/>
              </p:cNvSpPr>
              <p:nvPr/>
            </p:nvSpPr>
            <p:spPr bwMode="auto">
              <a:xfrm>
                <a:off x="1003" y="951"/>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7" name="Line 193"/>
              <p:cNvSpPr>
                <a:spLocks noChangeShapeType="1"/>
              </p:cNvSpPr>
              <p:nvPr/>
            </p:nvSpPr>
            <p:spPr bwMode="auto">
              <a:xfrm>
                <a:off x="1056" y="929"/>
                <a:ext cx="15"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8" name="Line 194"/>
              <p:cNvSpPr>
                <a:spLocks noChangeShapeType="1"/>
              </p:cNvSpPr>
              <p:nvPr/>
            </p:nvSpPr>
            <p:spPr bwMode="auto">
              <a:xfrm>
                <a:off x="1097" y="902"/>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49" name="Line 195"/>
              <p:cNvSpPr>
                <a:spLocks noChangeShapeType="1"/>
              </p:cNvSpPr>
              <p:nvPr/>
            </p:nvSpPr>
            <p:spPr bwMode="auto">
              <a:xfrm>
                <a:off x="1137" y="827"/>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50" name="Line 196"/>
              <p:cNvSpPr>
                <a:spLocks noChangeShapeType="1"/>
              </p:cNvSpPr>
              <p:nvPr/>
            </p:nvSpPr>
            <p:spPr bwMode="auto">
              <a:xfrm>
                <a:off x="1191" y="890"/>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51" name="Line 197"/>
              <p:cNvSpPr>
                <a:spLocks noChangeShapeType="1"/>
              </p:cNvSpPr>
              <p:nvPr/>
            </p:nvSpPr>
            <p:spPr bwMode="auto">
              <a:xfrm>
                <a:off x="1229" y="867"/>
                <a:ext cx="27"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7052" name="Line 198"/>
              <p:cNvSpPr>
                <a:spLocks noChangeShapeType="1"/>
              </p:cNvSpPr>
              <p:nvPr/>
            </p:nvSpPr>
            <p:spPr bwMode="auto">
              <a:xfrm>
                <a:off x="1281" y="864"/>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grpSp>
          <p:nvGrpSpPr>
            <p:cNvPr id="36878" name="Group 279"/>
            <p:cNvGrpSpPr>
              <a:grpSpLocks/>
            </p:cNvGrpSpPr>
            <p:nvPr/>
          </p:nvGrpSpPr>
          <p:grpSpPr bwMode="auto">
            <a:xfrm>
              <a:off x="351" y="154"/>
              <a:ext cx="919" cy="849"/>
              <a:chOff x="0" y="0"/>
              <a:chExt cx="918" cy="849"/>
            </a:xfrm>
          </p:grpSpPr>
          <p:sp>
            <p:nvSpPr>
              <p:cNvPr id="36879" name="Line 200"/>
              <p:cNvSpPr>
                <a:spLocks noChangeShapeType="1"/>
              </p:cNvSpPr>
              <p:nvPr/>
            </p:nvSpPr>
            <p:spPr bwMode="auto">
              <a:xfrm>
                <a:off x="0" y="709"/>
                <a:ext cx="13" cy="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0" name="Line 201"/>
              <p:cNvSpPr>
                <a:spLocks noChangeShapeType="1"/>
              </p:cNvSpPr>
              <p:nvPr/>
            </p:nvSpPr>
            <p:spPr bwMode="auto">
              <a:xfrm>
                <a:off x="13" y="721"/>
                <a:ext cx="3" cy="7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1" name="Line 202"/>
              <p:cNvSpPr>
                <a:spLocks noChangeShapeType="1"/>
              </p:cNvSpPr>
              <p:nvPr/>
            </p:nvSpPr>
            <p:spPr bwMode="auto">
              <a:xfrm>
                <a:off x="0" y="721"/>
                <a:ext cx="13"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2" name="Line 203"/>
              <p:cNvSpPr>
                <a:spLocks noChangeShapeType="1"/>
              </p:cNvSpPr>
              <p:nvPr/>
            </p:nvSpPr>
            <p:spPr bwMode="auto">
              <a:xfrm>
                <a:off x="0" y="792"/>
                <a:ext cx="1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3" name="Line 204"/>
              <p:cNvSpPr>
                <a:spLocks noChangeShapeType="1"/>
              </p:cNvSpPr>
              <p:nvPr/>
            </p:nvSpPr>
            <p:spPr bwMode="auto">
              <a:xfrm>
                <a:off x="51" y="650"/>
                <a:ext cx="2" cy="7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4" name="Line 205"/>
              <p:cNvSpPr>
                <a:spLocks noChangeShapeType="1"/>
              </p:cNvSpPr>
              <p:nvPr/>
            </p:nvSpPr>
            <p:spPr bwMode="auto">
              <a:xfrm>
                <a:off x="37" y="650"/>
                <a:ext cx="28"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5" name="Line 206"/>
              <p:cNvSpPr>
                <a:spLocks noChangeShapeType="1"/>
              </p:cNvSpPr>
              <p:nvPr/>
            </p:nvSpPr>
            <p:spPr bwMode="auto">
              <a:xfrm>
                <a:off x="37" y="721"/>
                <a:ext cx="28"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6" name="Line 207"/>
              <p:cNvSpPr>
                <a:spLocks noChangeShapeType="1"/>
              </p:cNvSpPr>
              <p:nvPr/>
            </p:nvSpPr>
            <p:spPr bwMode="auto">
              <a:xfrm>
                <a:off x="102" y="696"/>
                <a:ext cx="1" cy="7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7" name="Line 208"/>
              <p:cNvSpPr>
                <a:spLocks noChangeShapeType="1"/>
              </p:cNvSpPr>
              <p:nvPr/>
            </p:nvSpPr>
            <p:spPr bwMode="auto">
              <a:xfrm>
                <a:off x="88" y="696"/>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8" name="Line 209"/>
              <p:cNvSpPr>
                <a:spLocks noChangeShapeType="1"/>
              </p:cNvSpPr>
              <p:nvPr/>
            </p:nvSpPr>
            <p:spPr bwMode="auto">
              <a:xfrm>
                <a:off x="126" y="721"/>
                <a:ext cx="26"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89" name="Line 210"/>
              <p:cNvSpPr>
                <a:spLocks noChangeShapeType="1"/>
              </p:cNvSpPr>
              <p:nvPr/>
            </p:nvSpPr>
            <p:spPr bwMode="auto">
              <a:xfrm>
                <a:off x="177" y="673"/>
                <a:ext cx="3" cy="7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0" name="Line 211"/>
              <p:cNvSpPr>
                <a:spLocks noChangeShapeType="1"/>
              </p:cNvSpPr>
              <p:nvPr/>
            </p:nvSpPr>
            <p:spPr bwMode="auto">
              <a:xfrm>
                <a:off x="177" y="673"/>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1" name="Line 212"/>
              <p:cNvSpPr>
                <a:spLocks noChangeShapeType="1"/>
              </p:cNvSpPr>
              <p:nvPr/>
            </p:nvSpPr>
            <p:spPr bwMode="auto">
              <a:xfrm>
                <a:off x="177" y="745"/>
                <a:ext cx="12"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2" name="Line 213"/>
              <p:cNvSpPr>
                <a:spLocks noChangeShapeType="1"/>
              </p:cNvSpPr>
              <p:nvPr/>
            </p:nvSpPr>
            <p:spPr bwMode="auto">
              <a:xfrm>
                <a:off x="225" y="685"/>
                <a:ext cx="2" cy="7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3" name="Line 214"/>
              <p:cNvSpPr>
                <a:spLocks noChangeShapeType="1"/>
              </p:cNvSpPr>
              <p:nvPr/>
            </p:nvSpPr>
            <p:spPr bwMode="auto">
              <a:xfrm>
                <a:off x="215" y="685"/>
                <a:ext cx="10"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4" name="Line 215"/>
              <p:cNvSpPr>
                <a:spLocks noChangeShapeType="1"/>
              </p:cNvSpPr>
              <p:nvPr/>
            </p:nvSpPr>
            <p:spPr bwMode="auto">
              <a:xfrm>
                <a:off x="215" y="756"/>
                <a:ext cx="10"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5" name="Line 216"/>
              <p:cNvSpPr>
                <a:spLocks noChangeShapeType="1"/>
              </p:cNvSpPr>
              <p:nvPr/>
            </p:nvSpPr>
            <p:spPr bwMode="auto">
              <a:xfrm>
                <a:off x="264" y="579"/>
                <a:ext cx="2" cy="7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6" name="Line 217"/>
              <p:cNvSpPr>
                <a:spLocks noChangeShapeType="1"/>
              </p:cNvSpPr>
              <p:nvPr/>
            </p:nvSpPr>
            <p:spPr bwMode="auto">
              <a:xfrm>
                <a:off x="253" y="579"/>
                <a:ext cx="23"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7" name="Line 218"/>
              <p:cNvSpPr>
                <a:spLocks noChangeShapeType="1"/>
              </p:cNvSpPr>
              <p:nvPr/>
            </p:nvSpPr>
            <p:spPr bwMode="auto">
              <a:xfrm>
                <a:off x="253" y="650"/>
                <a:ext cx="23"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8" name="Line 219"/>
              <p:cNvSpPr>
                <a:spLocks noChangeShapeType="1"/>
              </p:cNvSpPr>
              <p:nvPr/>
            </p:nvSpPr>
            <p:spPr bwMode="auto">
              <a:xfrm>
                <a:off x="315" y="330"/>
                <a:ext cx="2" cy="70"/>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899" name="Line 220"/>
              <p:cNvSpPr>
                <a:spLocks noChangeShapeType="1"/>
              </p:cNvSpPr>
              <p:nvPr/>
            </p:nvSpPr>
            <p:spPr bwMode="auto">
              <a:xfrm>
                <a:off x="302" y="330"/>
                <a:ext cx="13"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0" name="Line 221"/>
              <p:cNvSpPr>
                <a:spLocks noChangeShapeType="1"/>
              </p:cNvSpPr>
              <p:nvPr/>
            </p:nvSpPr>
            <p:spPr bwMode="auto">
              <a:xfrm>
                <a:off x="302" y="400"/>
                <a:ext cx="13"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1" name="Line 222"/>
              <p:cNvSpPr>
                <a:spLocks noChangeShapeType="1"/>
              </p:cNvSpPr>
              <p:nvPr/>
            </p:nvSpPr>
            <p:spPr bwMode="auto">
              <a:xfrm>
                <a:off x="352" y="106"/>
                <a:ext cx="3" cy="70"/>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2" name="Line 223"/>
              <p:cNvSpPr>
                <a:spLocks noChangeShapeType="1"/>
              </p:cNvSpPr>
              <p:nvPr/>
            </p:nvSpPr>
            <p:spPr bwMode="auto">
              <a:xfrm>
                <a:off x="339" y="106"/>
                <a:ext cx="26"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3" name="Line 224"/>
              <p:cNvSpPr>
                <a:spLocks noChangeShapeType="1"/>
              </p:cNvSpPr>
              <p:nvPr/>
            </p:nvSpPr>
            <p:spPr bwMode="auto">
              <a:xfrm>
                <a:off x="339" y="176"/>
                <a:ext cx="26"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4" name="Line 225"/>
              <p:cNvSpPr>
                <a:spLocks noChangeShapeType="1"/>
              </p:cNvSpPr>
              <p:nvPr/>
            </p:nvSpPr>
            <p:spPr bwMode="auto">
              <a:xfrm>
                <a:off x="390" y="0"/>
                <a:ext cx="3" cy="8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5" name="Line 226"/>
              <p:cNvSpPr>
                <a:spLocks noChangeShapeType="1"/>
              </p:cNvSpPr>
              <p:nvPr/>
            </p:nvSpPr>
            <p:spPr bwMode="auto">
              <a:xfrm>
                <a:off x="390" y="0"/>
                <a:ext cx="13"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6" name="Line 227"/>
              <p:cNvSpPr>
                <a:spLocks noChangeShapeType="1"/>
              </p:cNvSpPr>
              <p:nvPr/>
            </p:nvSpPr>
            <p:spPr bwMode="auto">
              <a:xfrm>
                <a:off x="390" y="82"/>
                <a:ext cx="1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7" name="Line 228"/>
              <p:cNvSpPr>
                <a:spLocks noChangeShapeType="1"/>
              </p:cNvSpPr>
              <p:nvPr/>
            </p:nvSpPr>
            <p:spPr bwMode="auto">
              <a:xfrm>
                <a:off x="441" y="139"/>
                <a:ext cx="2" cy="7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8" name="Line 229"/>
              <p:cNvSpPr>
                <a:spLocks noChangeShapeType="1"/>
              </p:cNvSpPr>
              <p:nvPr/>
            </p:nvSpPr>
            <p:spPr bwMode="auto">
              <a:xfrm>
                <a:off x="429" y="139"/>
                <a:ext cx="23" cy="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09" name="Line 230"/>
              <p:cNvSpPr>
                <a:spLocks noChangeShapeType="1"/>
              </p:cNvSpPr>
              <p:nvPr/>
            </p:nvSpPr>
            <p:spPr bwMode="auto">
              <a:xfrm>
                <a:off x="429" y="211"/>
                <a:ext cx="23"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0" name="Line 231"/>
              <p:cNvSpPr>
                <a:spLocks noChangeShapeType="1"/>
              </p:cNvSpPr>
              <p:nvPr/>
            </p:nvSpPr>
            <p:spPr bwMode="auto">
              <a:xfrm>
                <a:off x="480" y="353"/>
                <a:ext cx="2" cy="8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1" name="Line 232"/>
              <p:cNvSpPr>
                <a:spLocks noChangeShapeType="1"/>
              </p:cNvSpPr>
              <p:nvPr/>
            </p:nvSpPr>
            <p:spPr bwMode="auto">
              <a:xfrm>
                <a:off x="466" y="353"/>
                <a:ext cx="2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2" name="Line 233"/>
              <p:cNvSpPr>
                <a:spLocks noChangeShapeType="1"/>
              </p:cNvSpPr>
              <p:nvPr/>
            </p:nvSpPr>
            <p:spPr bwMode="auto">
              <a:xfrm>
                <a:off x="466" y="436"/>
                <a:ext cx="23"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3" name="Line 234"/>
              <p:cNvSpPr>
                <a:spLocks noChangeShapeType="1"/>
              </p:cNvSpPr>
              <p:nvPr/>
            </p:nvSpPr>
            <p:spPr bwMode="auto">
              <a:xfrm>
                <a:off x="527" y="520"/>
                <a:ext cx="4" cy="69"/>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4" name="Line 235"/>
              <p:cNvSpPr>
                <a:spLocks noChangeShapeType="1"/>
              </p:cNvSpPr>
              <p:nvPr/>
            </p:nvSpPr>
            <p:spPr bwMode="auto">
              <a:xfrm>
                <a:off x="518" y="520"/>
                <a:ext cx="9"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5" name="Line 236"/>
              <p:cNvSpPr>
                <a:spLocks noChangeShapeType="1"/>
              </p:cNvSpPr>
              <p:nvPr/>
            </p:nvSpPr>
            <p:spPr bwMode="auto">
              <a:xfrm>
                <a:off x="518" y="589"/>
                <a:ext cx="9"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6" name="Line 237"/>
              <p:cNvSpPr>
                <a:spLocks noChangeShapeType="1"/>
              </p:cNvSpPr>
              <p:nvPr/>
            </p:nvSpPr>
            <p:spPr bwMode="auto">
              <a:xfrm>
                <a:off x="554" y="696"/>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7" name="Line 238"/>
              <p:cNvSpPr>
                <a:spLocks noChangeShapeType="1"/>
              </p:cNvSpPr>
              <p:nvPr/>
            </p:nvSpPr>
            <p:spPr bwMode="auto">
              <a:xfrm>
                <a:off x="604" y="781"/>
                <a:ext cx="1" cy="68"/>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8" name="Line 239"/>
              <p:cNvSpPr>
                <a:spLocks noChangeShapeType="1"/>
              </p:cNvSpPr>
              <p:nvPr/>
            </p:nvSpPr>
            <p:spPr bwMode="auto">
              <a:xfrm>
                <a:off x="604" y="781"/>
                <a:ext cx="13"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19" name="Line 240"/>
              <p:cNvSpPr>
                <a:spLocks noChangeShapeType="1"/>
              </p:cNvSpPr>
              <p:nvPr/>
            </p:nvSpPr>
            <p:spPr bwMode="auto">
              <a:xfrm>
                <a:off x="655" y="767"/>
                <a:ext cx="1" cy="7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0" name="Line 241"/>
              <p:cNvSpPr>
                <a:spLocks noChangeShapeType="1"/>
              </p:cNvSpPr>
              <p:nvPr/>
            </p:nvSpPr>
            <p:spPr bwMode="auto">
              <a:xfrm>
                <a:off x="641" y="767"/>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1" name="Line 242"/>
              <p:cNvSpPr>
                <a:spLocks noChangeShapeType="1"/>
              </p:cNvSpPr>
              <p:nvPr/>
            </p:nvSpPr>
            <p:spPr bwMode="auto">
              <a:xfrm>
                <a:off x="641" y="838"/>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2" name="Line 243"/>
              <p:cNvSpPr>
                <a:spLocks noChangeShapeType="1"/>
              </p:cNvSpPr>
              <p:nvPr/>
            </p:nvSpPr>
            <p:spPr bwMode="auto">
              <a:xfrm>
                <a:off x="691" y="731"/>
                <a:ext cx="4" cy="8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3" name="Line 244"/>
              <p:cNvSpPr>
                <a:spLocks noChangeShapeType="1"/>
              </p:cNvSpPr>
              <p:nvPr/>
            </p:nvSpPr>
            <p:spPr bwMode="auto">
              <a:xfrm>
                <a:off x="691" y="814"/>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4" name="Line 245"/>
              <p:cNvSpPr>
                <a:spLocks noChangeShapeType="1"/>
              </p:cNvSpPr>
              <p:nvPr/>
            </p:nvSpPr>
            <p:spPr bwMode="auto">
              <a:xfrm>
                <a:off x="743" y="756"/>
                <a:ext cx="3" cy="7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5" name="Line 246"/>
              <p:cNvSpPr>
                <a:spLocks noChangeShapeType="1"/>
              </p:cNvSpPr>
              <p:nvPr/>
            </p:nvSpPr>
            <p:spPr bwMode="auto">
              <a:xfrm>
                <a:off x="730" y="756"/>
                <a:ext cx="1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6" name="Line 247"/>
              <p:cNvSpPr>
                <a:spLocks noChangeShapeType="1"/>
              </p:cNvSpPr>
              <p:nvPr/>
            </p:nvSpPr>
            <p:spPr bwMode="auto">
              <a:xfrm>
                <a:off x="730" y="828"/>
                <a:ext cx="13"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7" name="Line 248"/>
              <p:cNvSpPr>
                <a:spLocks noChangeShapeType="1"/>
              </p:cNvSpPr>
              <p:nvPr/>
            </p:nvSpPr>
            <p:spPr bwMode="auto">
              <a:xfrm>
                <a:off x="768" y="745"/>
                <a:ext cx="2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8" name="Line 249"/>
              <p:cNvSpPr>
                <a:spLocks noChangeShapeType="1"/>
              </p:cNvSpPr>
              <p:nvPr/>
            </p:nvSpPr>
            <p:spPr bwMode="auto">
              <a:xfrm>
                <a:off x="819" y="661"/>
                <a:ext cx="2" cy="8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29" name="Line 250"/>
              <p:cNvSpPr>
                <a:spLocks noChangeShapeType="1"/>
              </p:cNvSpPr>
              <p:nvPr/>
            </p:nvSpPr>
            <p:spPr bwMode="auto">
              <a:xfrm>
                <a:off x="819" y="661"/>
                <a:ext cx="10"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30" name="Line 251"/>
              <p:cNvSpPr>
                <a:spLocks noChangeShapeType="1"/>
              </p:cNvSpPr>
              <p:nvPr/>
            </p:nvSpPr>
            <p:spPr bwMode="auto">
              <a:xfrm>
                <a:off x="819" y="745"/>
                <a:ext cx="10"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31" name="Line 252"/>
              <p:cNvSpPr>
                <a:spLocks noChangeShapeType="1"/>
              </p:cNvSpPr>
              <p:nvPr/>
            </p:nvSpPr>
            <p:spPr bwMode="auto">
              <a:xfrm>
                <a:off x="867" y="673"/>
                <a:ext cx="3" cy="7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32" name="Line 253"/>
              <p:cNvSpPr>
                <a:spLocks noChangeShapeType="1"/>
              </p:cNvSpPr>
              <p:nvPr/>
            </p:nvSpPr>
            <p:spPr bwMode="auto">
              <a:xfrm>
                <a:off x="856" y="673"/>
                <a:ext cx="25"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33" name="Line 254"/>
              <p:cNvSpPr>
                <a:spLocks noChangeShapeType="1"/>
              </p:cNvSpPr>
              <p:nvPr/>
            </p:nvSpPr>
            <p:spPr bwMode="auto">
              <a:xfrm>
                <a:off x="905" y="685"/>
                <a:ext cx="1" cy="49"/>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34" name="Line 255"/>
              <p:cNvSpPr>
                <a:spLocks noChangeShapeType="1"/>
              </p:cNvSpPr>
              <p:nvPr/>
            </p:nvSpPr>
            <p:spPr bwMode="auto">
              <a:xfrm>
                <a:off x="905" y="685"/>
                <a:ext cx="1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35" name="Freeform 256"/>
              <p:cNvSpPr>
                <a:spLocks/>
              </p:cNvSpPr>
              <p:nvPr/>
            </p:nvSpPr>
            <p:spPr bwMode="auto">
              <a:xfrm>
                <a:off x="13" y="46"/>
                <a:ext cx="892" cy="76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19972"/>
                    </a:moveTo>
                    <a:lnTo>
                      <a:pt x="913" y="17969"/>
                    </a:lnTo>
                    <a:lnTo>
                      <a:pt x="2149" y="19283"/>
                    </a:lnTo>
                    <a:lnTo>
                      <a:pt x="3063" y="19972"/>
                    </a:lnTo>
                    <a:lnTo>
                      <a:pt x="3976" y="18657"/>
                    </a:lnTo>
                    <a:lnTo>
                      <a:pt x="5158" y="18970"/>
                    </a:lnTo>
                    <a:lnTo>
                      <a:pt x="6072" y="15965"/>
                    </a:lnTo>
                    <a:lnTo>
                      <a:pt x="7307" y="8953"/>
                    </a:lnTo>
                    <a:lnTo>
                      <a:pt x="8221" y="2630"/>
                    </a:lnTo>
                    <a:lnTo>
                      <a:pt x="9134" y="0"/>
                    </a:lnTo>
                    <a:lnTo>
                      <a:pt x="10370" y="3631"/>
                    </a:lnTo>
                    <a:lnTo>
                      <a:pt x="11284" y="9642"/>
                    </a:lnTo>
                    <a:lnTo>
                      <a:pt x="12466" y="14337"/>
                    </a:lnTo>
                    <a:lnTo>
                      <a:pt x="13379" y="19283"/>
                    </a:lnTo>
                    <a:lnTo>
                      <a:pt x="14293" y="21600"/>
                    </a:lnTo>
                    <a:lnTo>
                      <a:pt x="15528" y="21287"/>
                    </a:lnTo>
                    <a:lnTo>
                      <a:pt x="16442" y="20285"/>
                    </a:lnTo>
                    <a:lnTo>
                      <a:pt x="17678" y="20974"/>
                    </a:lnTo>
                    <a:lnTo>
                      <a:pt x="18591" y="18657"/>
                    </a:lnTo>
                    <a:lnTo>
                      <a:pt x="19504" y="18282"/>
                    </a:lnTo>
                    <a:lnTo>
                      <a:pt x="20687" y="18657"/>
                    </a:lnTo>
                    <a:lnTo>
                      <a:pt x="21600" y="18970"/>
                    </a:lnTo>
                  </a:path>
                </a:pathLst>
              </a:custGeom>
              <a:noFill/>
              <a:ln w="28575" cap="flat">
                <a:solidFill>
                  <a:srgbClr val="0000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36936" name="Line 257"/>
              <p:cNvSpPr>
                <a:spLocks noChangeShapeType="1"/>
              </p:cNvSpPr>
              <p:nvPr/>
            </p:nvSpPr>
            <p:spPr bwMode="auto">
              <a:xfrm>
                <a:off x="0" y="792"/>
                <a:ext cx="1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37" name="Line 258"/>
              <p:cNvSpPr>
                <a:spLocks noChangeShapeType="1"/>
              </p:cNvSpPr>
              <p:nvPr/>
            </p:nvSpPr>
            <p:spPr bwMode="auto">
              <a:xfrm>
                <a:off x="102" y="685"/>
                <a:ext cx="1" cy="7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38" name="Line 259"/>
              <p:cNvSpPr>
                <a:spLocks noChangeShapeType="1"/>
              </p:cNvSpPr>
              <p:nvPr/>
            </p:nvSpPr>
            <p:spPr bwMode="auto">
              <a:xfrm>
                <a:off x="88" y="685"/>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39" name="Line 260"/>
              <p:cNvSpPr>
                <a:spLocks noChangeShapeType="1"/>
              </p:cNvSpPr>
              <p:nvPr/>
            </p:nvSpPr>
            <p:spPr bwMode="auto">
              <a:xfrm>
                <a:off x="88" y="756"/>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0" name="Line 261"/>
              <p:cNvSpPr>
                <a:spLocks noChangeShapeType="1"/>
              </p:cNvSpPr>
              <p:nvPr/>
            </p:nvSpPr>
            <p:spPr bwMode="auto">
              <a:xfrm>
                <a:off x="139" y="696"/>
                <a:ext cx="2" cy="8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1" name="Line 262"/>
              <p:cNvSpPr>
                <a:spLocks noChangeShapeType="1"/>
              </p:cNvSpPr>
              <p:nvPr/>
            </p:nvSpPr>
            <p:spPr bwMode="auto">
              <a:xfrm>
                <a:off x="126" y="696"/>
                <a:ext cx="26"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2" name="Line 263"/>
              <p:cNvSpPr>
                <a:spLocks noChangeShapeType="1"/>
              </p:cNvSpPr>
              <p:nvPr/>
            </p:nvSpPr>
            <p:spPr bwMode="auto">
              <a:xfrm>
                <a:off x="126" y="781"/>
                <a:ext cx="26"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3" name="Line 264"/>
              <p:cNvSpPr>
                <a:spLocks noChangeShapeType="1"/>
              </p:cNvSpPr>
              <p:nvPr/>
            </p:nvSpPr>
            <p:spPr bwMode="auto">
              <a:xfrm>
                <a:off x="177" y="673"/>
                <a:ext cx="3" cy="7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4" name="Line 265"/>
              <p:cNvSpPr>
                <a:spLocks noChangeShapeType="1"/>
              </p:cNvSpPr>
              <p:nvPr/>
            </p:nvSpPr>
            <p:spPr bwMode="auto">
              <a:xfrm>
                <a:off x="177" y="673"/>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5" name="Line 266"/>
              <p:cNvSpPr>
                <a:spLocks noChangeShapeType="1"/>
              </p:cNvSpPr>
              <p:nvPr/>
            </p:nvSpPr>
            <p:spPr bwMode="auto">
              <a:xfrm>
                <a:off x="177" y="745"/>
                <a:ext cx="12"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6" name="Line 267"/>
              <p:cNvSpPr>
                <a:spLocks noChangeShapeType="1"/>
              </p:cNvSpPr>
              <p:nvPr/>
            </p:nvSpPr>
            <p:spPr bwMode="auto">
              <a:xfrm>
                <a:off x="225" y="673"/>
                <a:ext cx="2" cy="7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7" name="Line 268"/>
              <p:cNvSpPr>
                <a:spLocks noChangeShapeType="1"/>
              </p:cNvSpPr>
              <p:nvPr/>
            </p:nvSpPr>
            <p:spPr bwMode="auto">
              <a:xfrm>
                <a:off x="215" y="673"/>
                <a:ext cx="10"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8" name="Line 269"/>
              <p:cNvSpPr>
                <a:spLocks noChangeShapeType="1"/>
              </p:cNvSpPr>
              <p:nvPr/>
            </p:nvSpPr>
            <p:spPr bwMode="auto">
              <a:xfrm>
                <a:off x="215" y="745"/>
                <a:ext cx="10"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49" name="Line 270"/>
              <p:cNvSpPr>
                <a:spLocks noChangeShapeType="1"/>
              </p:cNvSpPr>
              <p:nvPr/>
            </p:nvSpPr>
            <p:spPr bwMode="auto">
              <a:xfrm>
                <a:off x="604" y="767"/>
                <a:ext cx="1" cy="7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50" name="Line 271"/>
              <p:cNvSpPr>
                <a:spLocks noChangeShapeType="1"/>
              </p:cNvSpPr>
              <p:nvPr/>
            </p:nvSpPr>
            <p:spPr bwMode="auto">
              <a:xfrm>
                <a:off x="604" y="767"/>
                <a:ext cx="1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51" name="Line 272"/>
              <p:cNvSpPr>
                <a:spLocks noChangeShapeType="1"/>
              </p:cNvSpPr>
              <p:nvPr/>
            </p:nvSpPr>
            <p:spPr bwMode="auto">
              <a:xfrm>
                <a:off x="641" y="814"/>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52" name="Line 273"/>
              <p:cNvSpPr>
                <a:spLocks noChangeShapeType="1"/>
              </p:cNvSpPr>
              <p:nvPr/>
            </p:nvSpPr>
            <p:spPr bwMode="auto">
              <a:xfrm>
                <a:off x="691" y="792"/>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53" name="Line 274"/>
              <p:cNvSpPr>
                <a:spLocks noChangeShapeType="1"/>
              </p:cNvSpPr>
              <p:nvPr/>
            </p:nvSpPr>
            <p:spPr bwMode="auto">
              <a:xfrm>
                <a:off x="730" y="767"/>
                <a:ext cx="1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54" name="Line 275"/>
              <p:cNvSpPr>
                <a:spLocks noChangeShapeType="1"/>
              </p:cNvSpPr>
              <p:nvPr/>
            </p:nvSpPr>
            <p:spPr bwMode="auto">
              <a:xfrm>
                <a:off x="768" y="696"/>
                <a:ext cx="2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55" name="Line 276"/>
              <p:cNvSpPr>
                <a:spLocks noChangeShapeType="1"/>
              </p:cNvSpPr>
              <p:nvPr/>
            </p:nvSpPr>
            <p:spPr bwMode="auto">
              <a:xfrm>
                <a:off x="819" y="756"/>
                <a:ext cx="10"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56" name="Line 277"/>
              <p:cNvSpPr>
                <a:spLocks noChangeShapeType="1"/>
              </p:cNvSpPr>
              <p:nvPr/>
            </p:nvSpPr>
            <p:spPr bwMode="auto">
              <a:xfrm>
                <a:off x="856" y="734"/>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6957" name="Line 278"/>
              <p:cNvSpPr>
                <a:spLocks noChangeShapeType="1"/>
              </p:cNvSpPr>
              <p:nvPr/>
            </p:nvSpPr>
            <p:spPr bwMode="auto">
              <a:xfrm>
                <a:off x="905" y="731"/>
                <a:ext cx="13"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grpSp>
      <p:sp>
        <p:nvSpPr>
          <p:cNvPr id="36874" name="Rectangle 282"/>
          <p:cNvSpPr>
            <a:spLocks/>
          </p:cNvSpPr>
          <p:nvPr/>
        </p:nvSpPr>
        <p:spPr bwMode="auto">
          <a:xfrm>
            <a:off x="1081088" y="1524000"/>
            <a:ext cx="1236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1st Presentation</a:t>
            </a:r>
          </a:p>
        </p:txBody>
      </p:sp>
      <p:sp>
        <p:nvSpPr>
          <p:cNvPr id="36875" name="Rectangle 283"/>
          <p:cNvSpPr>
            <a:spLocks/>
          </p:cNvSpPr>
          <p:nvPr/>
        </p:nvSpPr>
        <p:spPr bwMode="auto">
          <a:xfrm>
            <a:off x="1052513" y="4038600"/>
            <a:ext cx="12954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2nd Presentation</a:t>
            </a:r>
          </a:p>
        </p:txBody>
      </p:sp>
      <p:pic>
        <p:nvPicPr>
          <p:cNvPr id="36876" name="Picture 28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95375" y="1820863"/>
            <a:ext cx="1441450" cy="1439862"/>
          </a:xfrm>
          <a:prstGeom prst="rect">
            <a:avLst/>
          </a:prstGeom>
          <a:noFill/>
          <a:ln w="76200">
            <a:solidFill>
              <a:srgbClr val="FF0000"/>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3" name="Group 30733"/>
          <p:cNvGrpSpPr>
            <a:grpSpLocks/>
          </p:cNvGrpSpPr>
          <p:nvPr/>
        </p:nvGrpSpPr>
        <p:grpSpPr bwMode="auto">
          <a:xfrm>
            <a:off x="1295400" y="1127125"/>
            <a:ext cx="7391400" cy="5210175"/>
            <a:chOff x="1295400" y="1127125"/>
            <a:chExt cx="7391400" cy="5210175"/>
          </a:xfrm>
        </p:grpSpPr>
        <p:pic>
          <p:nvPicPr>
            <p:cNvPr id="38949" name="Picture 1"/>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5400" y="1127125"/>
              <a:ext cx="7391400" cy="521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950" name="Rectangle 30727"/>
            <p:cNvSpPr>
              <a:spLocks noChangeArrowheads="1"/>
            </p:cNvSpPr>
            <p:nvPr/>
          </p:nvSpPr>
          <p:spPr bwMode="auto">
            <a:xfrm>
              <a:off x="3581400" y="6019800"/>
              <a:ext cx="457200" cy="3048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grpSp>
      <p:sp>
        <p:nvSpPr>
          <p:cNvPr id="38914" name="Rectangle 4"/>
          <p:cNvSpPr>
            <a:spLocks/>
          </p:cNvSpPr>
          <p:nvPr/>
        </p:nvSpPr>
        <p:spPr bwMode="auto">
          <a:xfrm>
            <a:off x="7543800" y="5410200"/>
            <a:ext cx="762000" cy="609600"/>
          </a:xfrm>
          <a:prstGeom prst="rect">
            <a:avLst/>
          </a:prstGeom>
          <a:solidFill>
            <a:srgbClr val="FFFFFF"/>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38915" name="Rectangle 6"/>
          <p:cNvSpPr>
            <a:spLocks/>
          </p:cNvSpPr>
          <p:nvPr/>
        </p:nvSpPr>
        <p:spPr bwMode="auto">
          <a:xfrm>
            <a:off x="4191000" y="6477000"/>
            <a:ext cx="48895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b="1">
                <a:solidFill>
                  <a:schemeClr val="tx1"/>
                </a:solidFill>
                <a:latin typeface="Calibri" charset="0"/>
                <a:ea typeface="ＭＳ Ｐゴシック" charset="-128"/>
                <a:sym typeface="Comic Sans MS" charset="0"/>
              </a:rPr>
              <a:t>Sayres &amp; Grill-Spector, J. Neurophysiology, 2006</a:t>
            </a:r>
          </a:p>
        </p:txBody>
      </p:sp>
      <p:sp>
        <p:nvSpPr>
          <p:cNvPr id="16" name="Rectangle 2"/>
          <p:cNvSpPr>
            <a:spLocks noGrp="1" noChangeArrowheads="1"/>
          </p:cNvSpPr>
          <p:nvPr>
            <p:ph type="title"/>
          </p:nvPr>
        </p:nvSpPr>
        <p:spPr>
          <a:xfrm>
            <a:off x="0" y="51476"/>
            <a:ext cx="9144000" cy="1070856"/>
          </a:xfrm>
        </p:spPr>
        <p:txBody>
          <a:bodyPr rIns="132073"/>
          <a:lstStyle/>
          <a:p>
            <a:pPr marL="39686" indent="0" eaLnBrk="1" hangingPunct="1">
              <a:defRPr/>
            </a:pPr>
            <a:r>
              <a:rPr lang="en-US" sz="2600" b="1" dirty="0" smtClean="0">
                <a:solidFill>
                  <a:srgbClr val="5E5EB9"/>
                </a:solidFill>
                <a:latin typeface="Calibri"/>
                <a:cs typeface="Calibri"/>
                <a:sym typeface="Arial Bold" charset="0"/>
              </a:rPr>
              <a:t>High-level but not early </a:t>
            </a:r>
            <a:r>
              <a:rPr lang="en-US" sz="2600" b="1" dirty="0">
                <a:solidFill>
                  <a:srgbClr val="5E5EB9"/>
                </a:solidFill>
                <a:latin typeface="Calibri"/>
                <a:cs typeface="Calibri"/>
                <a:sym typeface="Arial Bold" charset="0"/>
              </a:rPr>
              <a:t>visual areas </a:t>
            </a:r>
            <a:r>
              <a:rPr lang="en-US" sz="2600" b="1" dirty="0" smtClean="0">
                <a:solidFill>
                  <a:srgbClr val="5E5EB9"/>
                </a:solidFill>
                <a:latin typeface="Calibri"/>
                <a:cs typeface="Calibri"/>
                <a:sym typeface="Arial Bold" charset="0"/>
              </a:rPr>
              <a:t>exhibit</a:t>
            </a:r>
            <a:r>
              <a:rPr lang="en-US" sz="2600" b="1" dirty="0" smtClean="0">
                <a:solidFill>
                  <a:srgbClr val="5E5EB9"/>
                </a:solidFill>
                <a:latin typeface="Calibri"/>
                <a:ea typeface="ヒラギノ角ゴ ProN W6" charset="0"/>
                <a:cs typeface="Calibri"/>
                <a:sym typeface="Arial Bold" charset="0"/>
              </a:rPr>
              <a:t> </a:t>
            </a:r>
            <a:r>
              <a:rPr lang="en-US" sz="2600" b="1" dirty="0" smtClean="0">
                <a:solidFill>
                  <a:srgbClr val="5E5EB9"/>
                </a:solidFill>
                <a:latin typeface="Calibri"/>
                <a:cs typeface="Calibri"/>
                <a:sym typeface="Arial Bold" charset="0"/>
              </a:rPr>
              <a:t>fMRI-adaptation</a:t>
            </a:r>
            <a:endParaRPr lang="en-US" sz="2600" b="1" dirty="0">
              <a:solidFill>
                <a:srgbClr val="5E5EB9"/>
              </a:solidFill>
              <a:latin typeface="Calibri"/>
              <a:ea typeface="ヒラギノ角ゴ ProN W6" charset="0"/>
              <a:cs typeface="Calibri"/>
              <a:sym typeface="Arial Bold" charset="0"/>
            </a:endParaRPr>
          </a:p>
        </p:txBody>
      </p:sp>
      <p:grpSp>
        <p:nvGrpSpPr>
          <p:cNvPr id="30727" name="Group 30726"/>
          <p:cNvGrpSpPr>
            <a:grpSpLocks/>
          </p:cNvGrpSpPr>
          <p:nvPr/>
        </p:nvGrpSpPr>
        <p:grpSpPr bwMode="auto">
          <a:xfrm>
            <a:off x="25400" y="2667000"/>
            <a:ext cx="2112963" cy="2590800"/>
            <a:chOff x="25487" y="2667000"/>
            <a:chExt cx="2112947" cy="2590800"/>
          </a:xfrm>
        </p:grpSpPr>
        <p:grpSp>
          <p:nvGrpSpPr>
            <p:cNvPr id="38921" name="Group 5"/>
            <p:cNvGrpSpPr>
              <a:grpSpLocks/>
            </p:cNvGrpSpPr>
            <p:nvPr/>
          </p:nvGrpSpPr>
          <p:grpSpPr bwMode="auto">
            <a:xfrm>
              <a:off x="25487" y="2991469"/>
              <a:ext cx="2112947" cy="2266331"/>
              <a:chOff x="-2041933" y="2895600"/>
              <a:chExt cx="2112947" cy="2266331"/>
            </a:xfrm>
          </p:grpSpPr>
          <p:pic>
            <p:nvPicPr>
              <p:cNvPr id="38923" name="Picture 2"/>
              <p:cNvPicPr>
                <a:picLocks noChangeArrowheads="1"/>
              </p:cNvPicPr>
              <p:nvPr/>
            </p:nvPicPr>
            <p:blipFill>
              <a:blip r:embed="rId4">
                <a:extLst>
                  <a:ext uri="{28A0092B-C50C-407E-A947-70E740481C1C}">
                    <a14:useLocalDpi xmlns:a14="http://schemas.microsoft.com/office/drawing/2010/main" val="0"/>
                  </a:ext>
                </a:extLst>
              </a:blip>
              <a:srcRect l="48698"/>
              <a:stretch>
                <a:fillRect/>
              </a:stretch>
            </p:blipFill>
            <p:spPr bwMode="auto">
              <a:xfrm>
                <a:off x="-1828800" y="2895600"/>
                <a:ext cx="1742580" cy="1895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924" name="Rectangle 4"/>
              <p:cNvSpPr>
                <a:spLocks/>
              </p:cNvSpPr>
              <p:nvPr/>
            </p:nvSpPr>
            <p:spPr bwMode="auto">
              <a:xfrm>
                <a:off x="-1228889" y="4923909"/>
                <a:ext cx="888615" cy="238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9"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Arial Bold" charset="0"/>
                  </a:rPr>
                  <a:t>Time [s]</a:t>
                </a:r>
              </a:p>
            </p:txBody>
          </p:sp>
          <p:sp>
            <p:nvSpPr>
              <p:cNvPr id="38925" name="Rectangle 13"/>
              <p:cNvSpPr>
                <a:spLocks/>
              </p:cNvSpPr>
              <p:nvPr/>
            </p:nvSpPr>
            <p:spPr bwMode="auto">
              <a:xfrm>
                <a:off x="-1707780" y="3500075"/>
                <a:ext cx="106028"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1</a:t>
                </a:r>
              </a:p>
            </p:txBody>
          </p:sp>
          <p:sp>
            <p:nvSpPr>
              <p:cNvPr id="38926" name="Rectangle 14"/>
              <p:cNvSpPr>
                <a:spLocks/>
              </p:cNvSpPr>
              <p:nvPr/>
            </p:nvSpPr>
            <p:spPr bwMode="auto">
              <a:xfrm>
                <a:off x="-1707780" y="4437286"/>
                <a:ext cx="106028"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0</a:t>
                </a:r>
              </a:p>
            </p:txBody>
          </p:sp>
          <p:sp>
            <p:nvSpPr>
              <p:cNvPr id="38927" name="Rectangle 15"/>
              <p:cNvSpPr>
                <a:spLocks/>
              </p:cNvSpPr>
              <p:nvPr/>
            </p:nvSpPr>
            <p:spPr bwMode="auto">
              <a:xfrm>
                <a:off x="-1807948" y="3687518"/>
                <a:ext cx="203394"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0.8</a:t>
                </a:r>
              </a:p>
            </p:txBody>
          </p:sp>
          <p:sp>
            <p:nvSpPr>
              <p:cNvPr id="38928" name="Rectangle 16"/>
              <p:cNvSpPr>
                <a:spLocks/>
              </p:cNvSpPr>
              <p:nvPr/>
            </p:nvSpPr>
            <p:spPr bwMode="auto">
              <a:xfrm>
                <a:off x="-1807948" y="4062402"/>
                <a:ext cx="207739"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0.4</a:t>
                </a:r>
              </a:p>
            </p:txBody>
          </p:sp>
          <p:sp>
            <p:nvSpPr>
              <p:cNvPr id="38929" name="Rectangle 17"/>
              <p:cNvSpPr>
                <a:spLocks/>
              </p:cNvSpPr>
              <p:nvPr/>
            </p:nvSpPr>
            <p:spPr bwMode="auto">
              <a:xfrm>
                <a:off x="-1807948" y="3124200"/>
                <a:ext cx="207739"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1.4</a:t>
                </a:r>
              </a:p>
            </p:txBody>
          </p:sp>
          <p:sp>
            <p:nvSpPr>
              <p:cNvPr id="38930" name="Rectangle 18"/>
              <p:cNvSpPr>
                <a:spLocks/>
              </p:cNvSpPr>
              <p:nvPr/>
            </p:nvSpPr>
            <p:spPr bwMode="auto">
              <a:xfrm>
                <a:off x="-1807948" y="3311642"/>
                <a:ext cx="207739"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1.2</a:t>
                </a:r>
              </a:p>
            </p:txBody>
          </p:sp>
          <p:sp>
            <p:nvSpPr>
              <p:cNvPr id="38931" name="Rectangle 19"/>
              <p:cNvSpPr>
                <a:spLocks/>
              </p:cNvSpPr>
              <p:nvPr/>
            </p:nvSpPr>
            <p:spPr bwMode="auto">
              <a:xfrm>
                <a:off x="-1807948" y="3873968"/>
                <a:ext cx="207739"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0.6</a:t>
                </a:r>
              </a:p>
            </p:txBody>
          </p:sp>
          <p:sp>
            <p:nvSpPr>
              <p:cNvPr id="38932" name="Rectangle 20"/>
              <p:cNvSpPr>
                <a:spLocks/>
              </p:cNvSpPr>
              <p:nvPr/>
            </p:nvSpPr>
            <p:spPr bwMode="auto">
              <a:xfrm>
                <a:off x="-1807948" y="4250836"/>
                <a:ext cx="207739"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0.2</a:t>
                </a:r>
              </a:p>
            </p:txBody>
          </p:sp>
          <p:sp>
            <p:nvSpPr>
              <p:cNvPr id="38933" name="Line 21"/>
              <p:cNvSpPr>
                <a:spLocks noChangeShapeType="1"/>
              </p:cNvSpPr>
              <p:nvPr/>
            </p:nvSpPr>
            <p:spPr bwMode="auto">
              <a:xfrm>
                <a:off x="-1575013" y="3107010"/>
                <a:ext cx="992" cy="15987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8934" name="Rectangle 27"/>
              <p:cNvSpPr>
                <a:spLocks/>
              </p:cNvSpPr>
              <p:nvPr/>
            </p:nvSpPr>
            <p:spPr bwMode="auto">
              <a:xfrm>
                <a:off x="-1388562" y="4705722"/>
                <a:ext cx="106028"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0</a:t>
                </a:r>
              </a:p>
            </p:txBody>
          </p:sp>
          <p:sp>
            <p:nvSpPr>
              <p:cNvPr id="38935" name="Rectangle 28"/>
              <p:cNvSpPr>
                <a:spLocks/>
              </p:cNvSpPr>
              <p:nvPr/>
            </p:nvSpPr>
            <p:spPr bwMode="auto">
              <a:xfrm>
                <a:off x="-1165416" y="4705722"/>
                <a:ext cx="106028"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5</a:t>
                </a:r>
              </a:p>
            </p:txBody>
          </p:sp>
          <p:sp>
            <p:nvSpPr>
              <p:cNvPr id="38936" name="Rectangle 29"/>
              <p:cNvSpPr>
                <a:spLocks/>
              </p:cNvSpPr>
              <p:nvPr/>
            </p:nvSpPr>
            <p:spPr bwMode="auto">
              <a:xfrm>
                <a:off x="-942271" y="4705722"/>
                <a:ext cx="171021"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10</a:t>
                </a:r>
              </a:p>
            </p:txBody>
          </p:sp>
          <p:sp>
            <p:nvSpPr>
              <p:cNvPr id="38937" name="Rectangle 30"/>
              <p:cNvSpPr>
                <a:spLocks/>
              </p:cNvSpPr>
              <p:nvPr/>
            </p:nvSpPr>
            <p:spPr bwMode="auto">
              <a:xfrm>
                <a:off x="-651686" y="4705722"/>
                <a:ext cx="171021"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15</a:t>
                </a:r>
              </a:p>
            </p:txBody>
          </p:sp>
          <p:sp>
            <p:nvSpPr>
              <p:cNvPr id="38938" name="Rectangle 31"/>
              <p:cNvSpPr>
                <a:spLocks/>
              </p:cNvSpPr>
              <p:nvPr/>
            </p:nvSpPr>
            <p:spPr bwMode="auto">
              <a:xfrm>
                <a:off x="-361101" y="4705722"/>
                <a:ext cx="171021" cy="153888"/>
              </a:xfrm>
              <a:prstGeom prst="rect">
                <a:avLst/>
              </a:prstGeom>
              <a:solidFill>
                <a:srgbClr val="FFFFFF"/>
              </a:solidFill>
              <a:ln>
                <a:noFill/>
              </a:ln>
              <a:extLs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20</a:t>
                </a:r>
              </a:p>
            </p:txBody>
          </p:sp>
          <p:sp>
            <p:nvSpPr>
              <p:cNvPr id="38939" name="Rectangle 33"/>
              <p:cNvSpPr>
                <a:spLocks/>
              </p:cNvSpPr>
              <p:nvPr/>
            </p:nvSpPr>
            <p:spPr bwMode="auto">
              <a:xfrm>
                <a:off x="-1779315" y="4638283"/>
                <a:ext cx="190417" cy="142813"/>
              </a:xfrm>
              <a:prstGeom prst="rect">
                <a:avLst/>
              </a:prstGeom>
              <a:solidFill>
                <a:srgbClr val="FFFFFF"/>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000">
                  <a:latin typeface="Calibri" charset="0"/>
                </a:endParaRPr>
              </a:p>
            </p:txBody>
          </p:sp>
          <p:sp>
            <p:nvSpPr>
              <p:cNvPr id="38940" name="Rectangle 34"/>
              <p:cNvSpPr>
                <a:spLocks/>
              </p:cNvSpPr>
              <p:nvPr/>
            </p:nvSpPr>
            <p:spPr bwMode="auto">
              <a:xfrm>
                <a:off x="-838200" y="3048000"/>
                <a:ext cx="685800" cy="2286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000">
                  <a:latin typeface="Calibri" charset="0"/>
                </a:endParaRPr>
              </a:p>
            </p:txBody>
          </p:sp>
          <p:sp>
            <p:nvSpPr>
              <p:cNvPr id="38941" name="Rectangle 35"/>
              <p:cNvSpPr>
                <a:spLocks/>
              </p:cNvSpPr>
              <p:nvPr/>
            </p:nvSpPr>
            <p:spPr bwMode="auto">
              <a:xfrm>
                <a:off x="-1066800" y="2895600"/>
                <a:ext cx="386381" cy="25181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000">
                  <a:latin typeface="Calibri" charset="0"/>
                </a:endParaRPr>
              </a:p>
            </p:txBody>
          </p:sp>
          <p:grpSp>
            <p:nvGrpSpPr>
              <p:cNvPr id="38942" name="Group 4"/>
              <p:cNvGrpSpPr>
                <a:grpSpLocks/>
              </p:cNvGrpSpPr>
              <p:nvPr/>
            </p:nvGrpSpPr>
            <p:grpSpPr bwMode="auto">
              <a:xfrm>
                <a:off x="-838200" y="3212690"/>
                <a:ext cx="909214" cy="306834"/>
                <a:chOff x="533400" y="3288890"/>
                <a:chExt cx="909214" cy="306834"/>
              </a:xfrm>
            </p:grpSpPr>
            <p:sp>
              <p:nvSpPr>
                <p:cNvPr id="38945" name="Rectangle 36"/>
                <p:cNvSpPr>
                  <a:spLocks/>
                </p:cNvSpPr>
                <p:nvPr/>
              </p:nvSpPr>
              <p:spPr bwMode="auto">
                <a:xfrm>
                  <a:off x="669303" y="3288890"/>
                  <a:ext cx="773311" cy="153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Non-repeated</a:t>
                  </a:r>
                </a:p>
              </p:txBody>
            </p:sp>
            <p:sp>
              <p:nvSpPr>
                <p:cNvPr id="38946" name="Line 37"/>
                <p:cNvSpPr>
                  <a:spLocks noChangeShapeType="1"/>
                </p:cNvSpPr>
                <p:nvPr/>
              </p:nvSpPr>
              <p:spPr bwMode="auto">
                <a:xfrm>
                  <a:off x="533400" y="3505746"/>
                  <a:ext cx="121277" cy="546"/>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8947" name="Line 38"/>
                <p:cNvSpPr>
                  <a:spLocks noChangeShapeType="1"/>
                </p:cNvSpPr>
                <p:nvPr/>
              </p:nvSpPr>
              <p:spPr bwMode="auto">
                <a:xfrm>
                  <a:off x="533400" y="3352800"/>
                  <a:ext cx="121277" cy="546"/>
                </a:xfrm>
                <a:prstGeom prst="line">
                  <a:avLst/>
                </a:prstGeom>
                <a:noFill/>
                <a:ln w="3810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38948" name="Rectangle 39"/>
                <p:cNvSpPr>
                  <a:spLocks/>
                </p:cNvSpPr>
                <p:nvPr/>
              </p:nvSpPr>
              <p:spPr bwMode="auto">
                <a:xfrm>
                  <a:off x="669303" y="3441836"/>
                  <a:ext cx="541199" cy="153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rPr>
                    <a:t>Repeated</a:t>
                  </a:r>
                </a:p>
              </p:txBody>
            </p:sp>
          </p:grpSp>
          <p:sp>
            <p:nvSpPr>
              <p:cNvPr id="38943" name="Rectangle 42"/>
              <p:cNvSpPr>
                <a:spLocks/>
              </p:cNvSpPr>
              <p:nvPr/>
            </p:nvSpPr>
            <p:spPr bwMode="auto">
              <a:xfrm>
                <a:off x="-1371600" y="2989156"/>
                <a:ext cx="613898" cy="277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9"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solidFill>
                      <a:schemeClr val="tx1"/>
                    </a:solidFill>
                    <a:latin typeface="Calibri" charset="0"/>
                    <a:ea typeface="ＭＳ Ｐゴシック" charset="-128"/>
                    <a:sym typeface="Arial Bold" charset="0"/>
                  </a:rPr>
                  <a:t>LO</a:t>
                </a:r>
              </a:p>
            </p:txBody>
          </p:sp>
          <p:sp>
            <p:nvSpPr>
              <p:cNvPr id="38944" name="Rectangle 5"/>
              <p:cNvSpPr>
                <a:spLocks/>
              </p:cNvSpPr>
              <p:nvPr/>
            </p:nvSpPr>
            <p:spPr bwMode="auto">
              <a:xfrm rot="-5340000">
                <a:off x="-2347394" y="3814422"/>
                <a:ext cx="888614" cy="277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9"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000">
                    <a:solidFill>
                      <a:schemeClr val="tx1"/>
                    </a:solidFill>
                    <a:latin typeface="Calibri" charset="0"/>
                    <a:ea typeface="ＭＳ Ｐゴシック" charset="-128"/>
                    <a:sym typeface="Arial Bold" charset="0"/>
                  </a:rPr>
                  <a:t>% signal</a:t>
                </a:r>
              </a:p>
            </p:txBody>
          </p:sp>
        </p:grpSp>
        <p:cxnSp>
          <p:nvCxnSpPr>
            <p:cNvPr id="9" name="Straight Arrow Connector 8"/>
            <p:cNvCxnSpPr>
              <a:stCxn id="38941" idx="2"/>
            </p:cNvCxnSpPr>
            <p:nvPr/>
          </p:nvCxnSpPr>
          <p:spPr bwMode="auto">
            <a:xfrm flipV="1">
              <a:off x="1193878" y="2667000"/>
              <a:ext cx="482596" cy="576263"/>
            </a:xfrm>
            <a:prstGeom prst="straightConnector1">
              <a:avLst/>
            </a:prstGeom>
            <a:solidFill>
              <a:srgbClr val="BBE0E3"/>
            </a:solidFill>
            <a:ln w="19050"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30738" name="Group 30737"/>
          <p:cNvGrpSpPr>
            <a:grpSpLocks/>
          </p:cNvGrpSpPr>
          <p:nvPr/>
        </p:nvGrpSpPr>
        <p:grpSpPr bwMode="auto">
          <a:xfrm>
            <a:off x="1771650" y="4648200"/>
            <a:ext cx="2800350" cy="2247900"/>
            <a:chOff x="1771974" y="4648200"/>
            <a:chExt cx="2800026" cy="2247322"/>
          </a:xfrm>
        </p:grpSpPr>
        <p:grpSp>
          <p:nvGrpSpPr>
            <p:cNvPr id="7" name="Group 6"/>
            <p:cNvGrpSpPr/>
            <p:nvPr/>
          </p:nvGrpSpPr>
          <p:grpSpPr>
            <a:xfrm>
              <a:off x="1771974" y="4648200"/>
              <a:ext cx="2038026" cy="2247322"/>
              <a:chOff x="1086174" y="4077278"/>
              <a:chExt cx="2038026" cy="2247322"/>
            </a:xfrm>
            <a:noFill/>
          </p:grpSpPr>
          <p:grpSp>
            <p:nvGrpSpPr>
              <p:cNvPr id="3" name="Group 2"/>
              <p:cNvGrpSpPr/>
              <p:nvPr/>
            </p:nvGrpSpPr>
            <p:grpSpPr>
              <a:xfrm>
                <a:off x="1086174" y="4077278"/>
                <a:ext cx="2038026" cy="2247322"/>
                <a:chOff x="-285426" y="4077278"/>
                <a:chExt cx="2038026" cy="2247322"/>
              </a:xfrm>
              <a:grpFill/>
            </p:grpSpPr>
            <p:sp>
              <p:nvSpPr>
                <p:cNvPr id="30724" name="Rectangle 5"/>
                <p:cNvSpPr>
                  <a:spLocks/>
                </p:cNvSpPr>
                <p:nvPr/>
              </p:nvSpPr>
              <p:spPr bwMode="auto">
                <a:xfrm>
                  <a:off x="990600" y="5486400"/>
                  <a:ext cx="762000" cy="609600"/>
                </a:xfrm>
                <a:prstGeom prst="rect">
                  <a:avLst/>
                </a:prstGeom>
                <a:grp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0" bIns="0"/>
                <a:lstStyle/>
                <a:p>
                  <a:pPr>
                    <a:defRPr/>
                  </a:pPr>
                  <a:endParaRPr lang="en-US">
                    <a:latin typeface="Calibri" charset="0"/>
                    <a:ea typeface="ヒラギノ角ゴ ProN W3" charset="0"/>
                    <a:cs typeface="Calibri" charset="0"/>
                  </a:endParaRPr>
                </a:p>
              </p:txBody>
            </p:sp>
            <p:pic>
              <p:nvPicPr>
                <p:cNvPr id="48" name="Picture 2"/>
                <p:cNvPicPr>
                  <a:picLocks noChangeArrowheads="1"/>
                </p:cNvPicPr>
                <p:nvPr/>
              </p:nvPicPr>
              <p:blipFill rotWithShape="1">
                <a:blip r:embed="rId4">
                  <a:extLst>
                    <a:ext uri="{28A0092B-C50C-407E-A947-70E740481C1C}">
                      <a14:useLocalDpi xmlns:a14="http://schemas.microsoft.com/office/drawing/2010/main" val="0"/>
                    </a:ext>
                  </a:extLst>
                </a:blip>
                <a:srcRect r="50345"/>
                <a:stretch/>
              </p:blipFill>
              <p:spPr bwMode="auto">
                <a:xfrm>
                  <a:off x="-55537" y="4077278"/>
                  <a:ext cx="1686672" cy="1895248"/>
                </a:xfrm>
                <a:prstGeom prst="rect">
                  <a:avLst/>
                </a:prstGeom>
                <a:grpFill/>
                <a:ln>
                  <a:noFill/>
                </a:ln>
                <a:extLst>
                  <a:ext uri="{91240B29-F687-4f45-9708-019B960494DF}">
                    <a14:hiddenLine xmlns="" xmlns:a14="http://schemas.microsoft.com/office/drawing/2010/main" w="9525">
                      <a:solidFill>
                        <a:schemeClr val="tx1"/>
                      </a:solidFill>
                      <a:miter lim="800000"/>
                      <a:headEnd/>
                      <a:tailEnd/>
                    </a14:hiddenLine>
                  </a:ext>
                </a:extLst>
              </p:spPr>
            </p:pic>
            <p:sp>
              <p:nvSpPr>
                <p:cNvPr id="49" name="Rectangle 3"/>
                <p:cNvSpPr>
                  <a:spLocks/>
                </p:cNvSpPr>
                <p:nvPr/>
              </p:nvSpPr>
              <p:spPr bwMode="auto">
                <a:xfrm>
                  <a:off x="479019" y="6086578"/>
                  <a:ext cx="880681" cy="238022"/>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lIns="0" tIns="0" rIns="40639" bIns="0"/>
                <a:lstStyle/>
                <a:p>
                  <a:pPr marL="39686">
                    <a:defRPr/>
                  </a:pPr>
                  <a:r>
                    <a:rPr lang="en-US" sz="1000">
                      <a:solidFill>
                        <a:schemeClr val="tx1"/>
                      </a:solidFill>
                      <a:latin typeface="Calibri"/>
                      <a:ea typeface="ＭＳ Ｐゴシック" charset="0"/>
                      <a:cs typeface="Calibri"/>
                      <a:sym typeface="Arial Bold" charset="0"/>
                    </a:rPr>
                    <a:t>Time [s]</a:t>
                  </a:r>
                </a:p>
              </p:txBody>
            </p:sp>
            <p:sp>
              <p:nvSpPr>
                <p:cNvPr id="51" name="Rectangle 5"/>
                <p:cNvSpPr>
                  <a:spLocks/>
                </p:cNvSpPr>
                <p:nvPr/>
              </p:nvSpPr>
              <p:spPr bwMode="auto">
                <a:xfrm rot="16260000">
                  <a:off x="-590887" y="4977091"/>
                  <a:ext cx="888614" cy="277692"/>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lIns="0" tIns="0" rIns="40639" bIns="0"/>
                <a:lstStyle/>
                <a:p>
                  <a:pPr marL="39686" algn="ctr">
                    <a:defRPr/>
                  </a:pPr>
                  <a:r>
                    <a:rPr lang="en-US" sz="1000" dirty="0">
                      <a:solidFill>
                        <a:schemeClr val="tx1"/>
                      </a:solidFill>
                      <a:latin typeface="Calibri"/>
                      <a:ea typeface="ＭＳ Ｐゴシック" charset="0"/>
                      <a:cs typeface="Calibri"/>
                      <a:sym typeface="Arial Bold" charset="0"/>
                    </a:rPr>
                    <a:t>% signal</a:t>
                  </a:r>
                </a:p>
              </p:txBody>
            </p:sp>
            <p:sp>
              <p:nvSpPr>
                <p:cNvPr id="52" name="Rectangle 6"/>
                <p:cNvSpPr>
                  <a:spLocks/>
                </p:cNvSpPr>
                <p:nvPr/>
              </p:nvSpPr>
              <p:spPr bwMode="auto">
                <a:xfrm>
                  <a:off x="10554" y="4219100"/>
                  <a:ext cx="106021"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dirty="0">
                      <a:solidFill>
                        <a:schemeClr val="tx1"/>
                      </a:solidFill>
                      <a:latin typeface="Calibri"/>
                      <a:ea typeface="ＭＳ Ｐゴシック" charset="0"/>
                      <a:cs typeface="Calibri"/>
                    </a:rPr>
                    <a:t>1</a:t>
                  </a:r>
                </a:p>
              </p:txBody>
            </p:sp>
            <p:sp>
              <p:nvSpPr>
                <p:cNvPr id="53" name="Rectangle 7"/>
                <p:cNvSpPr>
                  <a:spLocks/>
                </p:cNvSpPr>
                <p:nvPr/>
              </p:nvSpPr>
              <p:spPr bwMode="auto">
                <a:xfrm>
                  <a:off x="10554" y="5515326"/>
                  <a:ext cx="106021"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a:solidFill>
                        <a:schemeClr val="tx1"/>
                      </a:solidFill>
                      <a:latin typeface="Calibri"/>
                      <a:ea typeface="ＭＳ Ｐゴシック" charset="0"/>
                      <a:cs typeface="Calibri"/>
                    </a:rPr>
                    <a:t>0</a:t>
                  </a:r>
                </a:p>
              </p:txBody>
            </p:sp>
            <p:sp>
              <p:nvSpPr>
                <p:cNvPr id="54" name="Rectangle 8"/>
                <p:cNvSpPr>
                  <a:spLocks/>
                </p:cNvSpPr>
                <p:nvPr/>
              </p:nvSpPr>
              <p:spPr bwMode="auto">
                <a:xfrm>
                  <a:off x="-89613" y="5256477"/>
                  <a:ext cx="207724"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a:solidFill>
                        <a:schemeClr val="tx1"/>
                      </a:solidFill>
                      <a:latin typeface="Calibri"/>
                      <a:ea typeface="ＭＳ Ｐゴシック" charset="0"/>
                      <a:cs typeface="Calibri"/>
                    </a:rPr>
                    <a:t>0.2</a:t>
                  </a:r>
                </a:p>
              </p:txBody>
            </p:sp>
            <p:sp>
              <p:nvSpPr>
                <p:cNvPr id="55" name="Rectangle 9"/>
                <p:cNvSpPr>
                  <a:spLocks/>
                </p:cNvSpPr>
                <p:nvPr/>
              </p:nvSpPr>
              <p:spPr bwMode="auto">
                <a:xfrm>
                  <a:off x="-89613" y="4996637"/>
                  <a:ext cx="207724"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a:solidFill>
                        <a:schemeClr val="tx1"/>
                      </a:solidFill>
                      <a:latin typeface="Calibri"/>
                      <a:ea typeface="ＭＳ Ｐゴシック" charset="0"/>
                      <a:cs typeface="Calibri"/>
                    </a:rPr>
                    <a:t>0.4</a:t>
                  </a:r>
                </a:p>
              </p:txBody>
            </p:sp>
            <p:sp>
              <p:nvSpPr>
                <p:cNvPr id="56" name="Rectangle 10"/>
                <p:cNvSpPr>
                  <a:spLocks/>
                </p:cNvSpPr>
                <p:nvPr/>
              </p:nvSpPr>
              <p:spPr bwMode="auto">
                <a:xfrm>
                  <a:off x="-89613" y="4737789"/>
                  <a:ext cx="207724"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a:solidFill>
                        <a:schemeClr val="tx1"/>
                      </a:solidFill>
                      <a:latin typeface="Calibri"/>
                      <a:ea typeface="ＭＳ Ｐゴシック" charset="0"/>
                      <a:cs typeface="Calibri"/>
                    </a:rPr>
                    <a:t>0.6</a:t>
                  </a:r>
                </a:p>
              </p:txBody>
            </p:sp>
            <p:sp>
              <p:nvSpPr>
                <p:cNvPr id="57" name="Rectangle 11"/>
                <p:cNvSpPr>
                  <a:spLocks/>
                </p:cNvSpPr>
                <p:nvPr/>
              </p:nvSpPr>
              <p:spPr bwMode="auto">
                <a:xfrm>
                  <a:off x="-89613" y="4477948"/>
                  <a:ext cx="203379"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a:solidFill>
                        <a:schemeClr val="tx1"/>
                      </a:solidFill>
                      <a:latin typeface="Calibri"/>
                      <a:ea typeface="ＭＳ Ｐゴシック" charset="0"/>
                      <a:cs typeface="Calibri"/>
                    </a:rPr>
                    <a:t>0.8</a:t>
                  </a:r>
                </a:p>
              </p:txBody>
            </p:sp>
            <p:sp>
              <p:nvSpPr>
                <p:cNvPr id="58" name="Line 12"/>
                <p:cNvSpPr>
                  <a:spLocks noChangeShapeType="1"/>
                </p:cNvSpPr>
                <p:nvPr/>
              </p:nvSpPr>
              <p:spPr bwMode="auto">
                <a:xfrm>
                  <a:off x="119011" y="4259762"/>
                  <a:ext cx="991" cy="1598713"/>
                </a:xfrm>
                <a:prstGeom prst="line">
                  <a:avLst/>
                </a:prstGeom>
                <a:grpFill/>
                <a:ln w="12700">
                  <a:solidFill>
                    <a:schemeClr val="tx1"/>
                  </a:solidFill>
                  <a:round/>
                  <a:headEnd/>
                  <a:tailEnd/>
                </a:ln>
                <a:extLst/>
              </p:spPr>
              <p:txBody>
                <a:bodyPr lIns="0" tIns="0" rIns="0" bIns="0"/>
                <a:lstStyle/>
                <a:p>
                  <a:pPr>
                    <a:defRPr/>
                  </a:pPr>
                  <a:endParaRPr lang="en-US" sz="1000">
                    <a:latin typeface="Calibri"/>
                    <a:ea typeface="ヒラギノ角ゴ ProN W3" charset="0"/>
                    <a:cs typeface="Calibri"/>
                  </a:endParaRPr>
                </a:p>
              </p:txBody>
            </p:sp>
            <p:sp>
              <p:nvSpPr>
                <p:cNvPr id="68" name="Rectangle 22"/>
                <p:cNvSpPr>
                  <a:spLocks/>
                </p:cNvSpPr>
                <p:nvPr/>
              </p:nvSpPr>
              <p:spPr bwMode="auto">
                <a:xfrm>
                  <a:off x="348106" y="5858474"/>
                  <a:ext cx="106021"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a:solidFill>
                        <a:schemeClr val="tx1"/>
                      </a:solidFill>
                      <a:latin typeface="Calibri"/>
                      <a:ea typeface="ＭＳ Ｐゴシック" charset="0"/>
                      <a:cs typeface="Calibri"/>
                    </a:rPr>
                    <a:t>0</a:t>
                  </a:r>
                </a:p>
              </p:txBody>
            </p:sp>
            <p:sp>
              <p:nvSpPr>
                <p:cNvPr id="69" name="Rectangle 23"/>
                <p:cNvSpPr>
                  <a:spLocks/>
                </p:cNvSpPr>
                <p:nvPr/>
              </p:nvSpPr>
              <p:spPr bwMode="auto">
                <a:xfrm>
                  <a:off x="571253" y="5858474"/>
                  <a:ext cx="106021"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a:solidFill>
                        <a:schemeClr val="tx1"/>
                      </a:solidFill>
                      <a:latin typeface="Calibri"/>
                      <a:ea typeface="ＭＳ Ｐゴシック" charset="0"/>
                      <a:cs typeface="Calibri"/>
                    </a:rPr>
                    <a:t>5</a:t>
                  </a:r>
                </a:p>
              </p:txBody>
            </p:sp>
            <p:sp>
              <p:nvSpPr>
                <p:cNvPr id="70" name="Rectangle 24"/>
                <p:cNvSpPr>
                  <a:spLocks/>
                </p:cNvSpPr>
                <p:nvPr/>
              </p:nvSpPr>
              <p:spPr bwMode="auto">
                <a:xfrm>
                  <a:off x="795390" y="5858474"/>
                  <a:ext cx="171009"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a:solidFill>
                        <a:schemeClr val="tx1"/>
                      </a:solidFill>
                      <a:latin typeface="Calibri"/>
                      <a:ea typeface="ＭＳ Ｐゴシック" charset="0"/>
                      <a:cs typeface="Calibri"/>
                    </a:rPr>
                    <a:t>10</a:t>
                  </a:r>
                </a:p>
              </p:txBody>
            </p:sp>
            <p:sp>
              <p:nvSpPr>
                <p:cNvPr id="71" name="Rectangle 25"/>
                <p:cNvSpPr>
                  <a:spLocks/>
                </p:cNvSpPr>
                <p:nvPr/>
              </p:nvSpPr>
              <p:spPr bwMode="auto">
                <a:xfrm>
                  <a:off x="1084983" y="5858474"/>
                  <a:ext cx="171009"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dirty="0">
                      <a:solidFill>
                        <a:schemeClr val="tx1"/>
                      </a:solidFill>
                      <a:latin typeface="Calibri"/>
                      <a:ea typeface="ＭＳ Ｐゴシック" charset="0"/>
                      <a:cs typeface="Calibri"/>
                    </a:rPr>
                    <a:t>15</a:t>
                  </a:r>
                </a:p>
              </p:txBody>
            </p:sp>
            <p:sp>
              <p:nvSpPr>
                <p:cNvPr id="72" name="Rectangle 26"/>
                <p:cNvSpPr>
                  <a:spLocks/>
                </p:cNvSpPr>
                <p:nvPr/>
              </p:nvSpPr>
              <p:spPr bwMode="auto">
                <a:xfrm>
                  <a:off x="1375568" y="5858474"/>
                  <a:ext cx="171009" cy="153848"/>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6">
                    <a:defRPr/>
                  </a:pPr>
                  <a:r>
                    <a:rPr lang="en-US" sz="1000">
                      <a:solidFill>
                        <a:schemeClr val="tx1"/>
                      </a:solidFill>
                      <a:latin typeface="Calibri"/>
                      <a:ea typeface="ＭＳ Ｐゴシック" charset="0"/>
                      <a:cs typeface="Calibri"/>
                    </a:rPr>
                    <a:t>20</a:t>
                  </a:r>
                </a:p>
              </p:txBody>
            </p:sp>
            <p:sp>
              <p:nvSpPr>
                <p:cNvPr id="78" name="Rectangle 32"/>
                <p:cNvSpPr>
                  <a:spLocks/>
                </p:cNvSpPr>
                <p:nvPr/>
              </p:nvSpPr>
              <p:spPr bwMode="auto">
                <a:xfrm>
                  <a:off x="-86283" y="5791035"/>
                  <a:ext cx="190417" cy="142813"/>
                </a:xfrm>
                <a:prstGeom prst="rect">
                  <a:avLst/>
                </a:prstGeom>
                <a:grp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0" bIns="0"/>
                <a:lstStyle/>
                <a:p>
                  <a:pPr>
                    <a:defRPr/>
                  </a:pPr>
                  <a:endParaRPr lang="en-US" sz="1000">
                    <a:latin typeface="Calibri"/>
                    <a:ea typeface="ヒラギノ角ゴ ProN W3" charset="0"/>
                    <a:cs typeface="Calibri"/>
                  </a:endParaRPr>
                </a:p>
              </p:txBody>
            </p:sp>
            <p:sp>
              <p:nvSpPr>
                <p:cNvPr id="81" name="Rectangle 41"/>
                <p:cNvSpPr>
                  <a:spLocks/>
                </p:cNvSpPr>
                <p:nvPr/>
              </p:nvSpPr>
              <p:spPr bwMode="auto">
                <a:xfrm>
                  <a:off x="304800" y="4191000"/>
                  <a:ext cx="848944" cy="277692"/>
                </a:xfrm>
                <a:prstGeom prst="rect">
                  <a:avLst/>
                </a:prstGeom>
                <a:grpFill/>
                <a:ln>
                  <a:noFill/>
                </a:ln>
                <a:extLst>
                  <a:ext uri="{91240B29-F687-4f45-9708-019B960494DF}">
                    <a14:hiddenLine xmlns="" xmlns:a14="http://schemas.microsoft.com/office/drawing/2010/main" w="12700">
                      <a:solidFill>
                        <a:schemeClr val="tx1"/>
                      </a:solidFill>
                      <a:miter lim="800000"/>
                      <a:headEnd/>
                      <a:tailEnd/>
                    </a14:hiddenLine>
                  </a:ext>
                </a:extLst>
              </p:spPr>
              <p:txBody>
                <a:bodyPr lIns="0" tIns="0" rIns="40639" bIns="0"/>
                <a:lstStyle/>
                <a:p>
                  <a:pPr marL="39686" algn="ctr">
                    <a:defRPr/>
                  </a:pPr>
                  <a:r>
                    <a:rPr lang="en-US" sz="1400" dirty="0">
                      <a:solidFill>
                        <a:schemeClr val="tx1"/>
                      </a:solidFill>
                      <a:latin typeface="Calibri"/>
                      <a:ea typeface="ＭＳ Ｐゴシック" charset="0"/>
                      <a:cs typeface="Calibri"/>
                      <a:sym typeface="Arial Bold" charset="0"/>
                    </a:rPr>
                    <a:t>V1</a:t>
                  </a:r>
                </a:p>
              </p:txBody>
            </p:sp>
          </p:grpSp>
          <p:grpSp>
            <p:nvGrpSpPr>
              <p:cNvPr id="94" name="Group 93"/>
              <p:cNvGrpSpPr/>
              <p:nvPr/>
            </p:nvGrpSpPr>
            <p:grpSpPr>
              <a:xfrm>
                <a:off x="1600200" y="4495800"/>
                <a:ext cx="909158" cy="306795"/>
                <a:chOff x="533400" y="3288890"/>
                <a:chExt cx="909158" cy="306795"/>
              </a:xfrm>
              <a:grpFill/>
            </p:grpSpPr>
            <p:sp>
              <p:nvSpPr>
                <p:cNvPr id="95" name="Rectangle 36"/>
                <p:cNvSpPr>
                  <a:spLocks/>
                </p:cNvSpPr>
                <p:nvPr/>
              </p:nvSpPr>
              <p:spPr bwMode="auto">
                <a:xfrm>
                  <a:off x="669303" y="3288890"/>
                  <a:ext cx="773255" cy="153849"/>
                </a:xfrm>
                <a:prstGeom prst="rect">
                  <a:avLst/>
                </a:prstGeom>
                <a:grpFill/>
                <a:ln>
                  <a:noFill/>
                </a:ln>
              </p:spPr>
              <p:txBody>
                <a:bodyPr wrap="none" lIns="0" tIns="0" rIns="40639" bIns="0">
                  <a:spAutoFit/>
                </a:bodyPr>
                <a:lstStyle/>
                <a:p>
                  <a:pPr marL="39686">
                    <a:defRPr/>
                  </a:pPr>
                  <a:r>
                    <a:rPr lang="en-US" sz="1000" dirty="0">
                      <a:solidFill>
                        <a:schemeClr val="tx1"/>
                      </a:solidFill>
                      <a:latin typeface="Calibri"/>
                      <a:ea typeface="ＭＳ Ｐゴシック" charset="0"/>
                      <a:cs typeface="Calibri"/>
                    </a:rPr>
                    <a:t>Non-repeated</a:t>
                  </a:r>
                </a:p>
              </p:txBody>
            </p:sp>
            <p:sp>
              <p:nvSpPr>
                <p:cNvPr id="96" name="Line 37"/>
                <p:cNvSpPr>
                  <a:spLocks noChangeShapeType="1"/>
                </p:cNvSpPr>
                <p:nvPr/>
              </p:nvSpPr>
              <p:spPr bwMode="auto">
                <a:xfrm>
                  <a:off x="533400" y="3505746"/>
                  <a:ext cx="121277" cy="546"/>
                </a:xfrm>
                <a:prstGeom prst="line">
                  <a:avLst/>
                </a:prstGeom>
                <a:grpFill/>
                <a:ln w="38100">
                  <a:solidFill>
                    <a:srgbClr val="FF0000"/>
                  </a:solidFill>
                  <a:round/>
                  <a:headEnd/>
                  <a:tailEnd/>
                </a:ln>
                <a:extLst/>
              </p:spPr>
              <p:txBody>
                <a:bodyPr lIns="0" tIns="0" rIns="0" bIns="0"/>
                <a:lstStyle/>
                <a:p>
                  <a:pPr>
                    <a:defRPr/>
                  </a:pPr>
                  <a:endParaRPr lang="en-US" sz="1000">
                    <a:latin typeface="Calibri"/>
                    <a:ea typeface="ヒラギノ角ゴ ProN W3" charset="0"/>
                    <a:cs typeface="Calibri"/>
                  </a:endParaRPr>
                </a:p>
              </p:txBody>
            </p:sp>
            <p:sp>
              <p:nvSpPr>
                <p:cNvPr id="97" name="Line 38"/>
                <p:cNvSpPr>
                  <a:spLocks noChangeShapeType="1"/>
                </p:cNvSpPr>
                <p:nvPr/>
              </p:nvSpPr>
              <p:spPr bwMode="auto">
                <a:xfrm>
                  <a:off x="533400" y="3352800"/>
                  <a:ext cx="121277" cy="546"/>
                </a:xfrm>
                <a:prstGeom prst="line">
                  <a:avLst/>
                </a:prstGeom>
                <a:grpFill/>
                <a:ln w="38100">
                  <a:solidFill>
                    <a:srgbClr val="333399"/>
                  </a:solidFill>
                  <a:round/>
                  <a:headEnd/>
                  <a:tailEnd/>
                </a:ln>
                <a:extLst/>
              </p:spPr>
              <p:txBody>
                <a:bodyPr lIns="0" tIns="0" rIns="0" bIns="0"/>
                <a:lstStyle/>
                <a:p>
                  <a:pPr>
                    <a:defRPr/>
                  </a:pPr>
                  <a:endParaRPr lang="en-US" sz="1000">
                    <a:latin typeface="Calibri"/>
                    <a:ea typeface="ヒラギノ角ゴ ProN W3" charset="0"/>
                    <a:cs typeface="Calibri"/>
                  </a:endParaRPr>
                </a:p>
              </p:txBody>
            </p:sp>
            <p:sp>
              <p:nvSpPr>
                <p:cNvPr id="98" name="Rectangle 39"/>
                <p:cNvSpPr>
                  <a:spLocks/>
                </p:cNvSpPr>
                <p:nvPr/>
              </p:nvSpPr>
              <p:spPr bwMode="auto">
                <a:xfrm>
                  <a:off x="669303" y="3441836"/>
                  <a:ext cx="541161" cy="153849"/>
                </a:xfrm>
                <a:prstGeom prst="rect">
                  <a:avLst/>
                </a:prstGeom>
                <a:grpFill/>
                <a:ln>
                  <a:noFill/>
                </a:ln>
              </p:spPr>
              <p:txBody>
                <a:bodyPr wrap="none" lIns="0" tIns="0" rIns="40639" bIns="0">
                  <a:spAutoFit/>
                </a:bodyPr>
                <a:lstStyle/>
                <a:p>
                  <a:pPr marL="39686">
                    <a:defRPr/>
                  </a:pPr>
                  <a:r>
                    <a:rPr lang="en-US" sz="1000" dirty="0">
                      <a:solidFill>
                        <a:schemeClr val="tx1"/>
                      </a:solidFill>
                      <a:latin typeface="Calibri"/>
                      <a:ea typeface="ＭＳ Ｐゴシック" charset="0"/>
                      <a:cs typeface="Calibri"/>
                    </a:rPr>
                    <a:t>Repeated</a:t>
                  </a:r>
                </a:p>
              </p:txBody>
            </p:sp>
          </p:grpSp>
        </p:grpSp>
        <p:cxnSp>
          <p:nvCxnSpPr>
            <p:cNvPr id="107" name="Straight Arrow Connector 106"/>
            <p:cNvCxnSpPr/>
            <p:nvPr/>
          </p:nvCxnSpPr>
          <p:spPr bwMode="auto">
            <a:xfrm>
              <a:off x="3276750" y="6019447"/>
              <a:ext cx="1295250" cy="152361"/>
            </a:xfrm>
            <a:prstGeom prst="straightConnector1">
              <a:avLst/>
            </a:prstGeom>
            <a:solidFill>
              <a:srgbClr val="BBE0E3"/>
            </a:solidFill>
            <a:ln w="19050" cap="flat" cmpd="sng" algn="ctr">
              <a:solidFill>
                <a:schemeClr val="tx1"/>
              </a:solidFill>
              <a:prstDash val="solid"/>
              <a:round/>
              <a:headEnd type="none" w="med" len="med"/>
              <a:tailEnd type="arrow"/>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072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07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676400"/>
            <a:ext cx="8458200" cy="4876800"/>
          </a:xfrm>
        </p:spPr>
        <p:txBody>
          <a:bodyPr/>
          <a:lstStyle/>
          <a:p>
            <a:pPr marL="382569" indent="-342882" eaLnBrk="1" hangingPunct="1">
              <a:defRPr/>
            </a:pPr>
            <a:r>
              <a:rPr lang="en-US" dirty="0" smtClean="0">
                <a:solidFill>
                  <a:srgbClr val="D9D9D9"/>
                </a:solidFill>
                <a:latin typeface="Calibri"/>
                <a:cs typeface="Calibri"/>
              </a:rPr>
              <a:t>What is fMRI-adaptation (fMRI-A)?</a:t>
            </a:r>
          </a:p>
          <a:p>
            <a:pPr marL="382569" indent="-342882" eaLnBrk="1" hangingPunct="1">
              <a:defRPr/>
            </a:pPr>
            <a:r>
              <a:rPr lang="en-US" dirty="0" smtClean="0">
                <a:latin typeface="Calibri"/>
                <a:cs typeface="Calibri"/>
              </a:rPr>
              <a:t>Why are we interested in studying fMRI-A?</a:t>
            </a:r>
          </a:p>
          <a:p>
            <a:pPr marL="382569" indent="-342882" eaLnBrk="1" hangingPunct="1">
              <a:defRPr/>
            </a:pPr>
            <a:r>
              <a:rPr lang="en-US" dirty="0" smtClean="0">
                <a:solidFill>
                  <a:srgbClr val="D9D9D9"/>
                </a:solidFill>
                <a:latin typeface="Calibri"/>
                <a:cs typeface="Calibri"/>
              </a:rPr>
              <a:t>What are the characteristics of fMRI-A?</a:t>
            </a:r>
          </a:p>
          <a:p>
            <a:pPr marL="382569" indent="-342882" eaLnBrk="1" hangingPunct="1">
              <a:defRPr/>
            </a:pPr>
            <a:r>
              <a:rPr lang="en-US" dirty="0" smtClean="0">
                <a:solidFill>
                  <a:srgbClr val="D9D9D9"/>
                </a:solidFill>
                <a:latin typeface="Calibri"/>
                <a:cs typeface="Calibri"/>
              </a:rPr>
              <a:t>What are the neural mechanisms underlying fMRI-A?</a:t>
            </a:r>
          </a:p>
          <a:p>
            <a:pPr marL="382569" indent="-342882" eaLnBrk="1" hangingPunct="1">
              <a:defRPr/>
            </a:pPr>
            <a:r>
              <a:rPr lang="en-US" dirty="0" smtClean="0">
                <a:solidFill>
                  <a:srgbClr val="D9D9D9"/>
                </a:solidFill>
                <a:latin typeface="Calibri"/>
                <a:cs typeface="Calibri"/>
              </a:rPr>
              <a:t>Are mechanisms of fMRI-A universal across regions and time scales?</a:t>
            </a:r>
          </a:p>
          <a:p>
            <a:pPr marL="382569" indent="-342882" eaLnBrk="1" hangingPunct="1">
              <a:defRPr/>
            </a:pPr>
            <a:r>
              <a:rPr lang="en-US" dirty="0" smtClean="0">
                <a:solidFill>
                  <a:srgbClr val="BFBFBF"/>
                </a:solidFill>
                <a:latin typeface="Calibri"/>
                <a:cs typeface="Calibri"/>
              </a:rPr>
              <a:t>Summary: from neurons to fMRI voxels</a:t>
            </a:r>
          </a:p>
        </p:txBody>
      </p:sp>
      <p:sp>
        <p:nvSpPr>
          <p:cNvPr id="5" name="Title 1"/>
          <p:cNvSpPr>
            <a:spLocks noGrp="1"/>
          </p:cNvSpPr>
          <p:nvPr>
            <p:ph type="title"/>
          </p:nvPr>
        </p:nvSpPr>
        <p:spPr>
          <a:xfrm>
            <a:off x="-13699" y="573178"/>
            <a:ext cx="9144000" cy="1036637"/>
          </a:xfrm>
        </p:spPr>
        <p:txBody>
          <a:bodyPr/>
          <a:lstStyle/>
          <a:p>
            <a:pPr marL="39686" indent="0" eaLnBrk="1" hangingPunct="1">
              <a:defRPr/>
            </a:pPr>
            <a:r>
              <a:rPr lang="en-US" b="1" dirty="0" smtClean="0">
                <a:solidFill>
                  <a:srgbClr val="5E5EB9"/>
                </a:solidFill>
                <a:latin typeface="Calibri"/>
                <a:cs typeface="Calibri"/>
              </a:rPr>
              <a:t>What you are up for</a:t>
            </a:r>
          </a:p>
        </p:txBody>
      </p:sp>
    </p:spTree>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1"/>
          <p:cNvSpPr>
            <a:spLocks/>
          </p:cNvSpPr>
          <p:nvPr/>
        </p:nvSpPr>
        <p:spPr bwMode="auto">
          <a:xfrm>
            <a:off x="0" y="495301"/>
            <a:ext cx="9144000" cy="66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1273" bIns="0"/>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3200" dirty="0">
                <a:solidFill>
                  <a:schemeClr val="tx1"/>
                </a:solidFill>
                <a:latin typeface="Calibri" charset="0"/>
                <a:ea typeface="ＭＳ Ｐゴシック" charset="-128"/>
                <a:sym typeface="Arial Bold" charset="0"/>
              </a:rPr>
              <a:t>Viewpoint Invariance in </a:t>
            </a:r>
            <a:r>
              <a:rPr lang="en-US" altLang="x-none" sz="3200" dirty="0" smtClean="0">
                <a:solidFill>
                  <a:schemeClr val="tx1"/>
                </a:solidFill>
                <a:latin typeface="Calibri" charset="0"/>
                <a:ea typeface="ＭＳ Ｐゴシック" charset="-128"/>
                <a:sym typeface="Arial Bold" charset="0"/>
              </a:rPr>
              <a:t>LOC</a:t>
            </a:r>
            <a:r>
              <a:rPr lang="en-US" altLang="x-none" sz="3200" dirty="0">
                <a:solidFill>
                  <a:schemeClr val="tx1"/>
                </a:solidFill>
                <a:latin typeface="Calibri" charset="0"/>
                <a:ea typeface="ＭＳ Ｐゴシック" charset="-128"/>
                <a:sym typeface="Arial Bold" charset="0"/>
              </a:rPr>
              <a:t>?</a:t>
            </a:r>
          </a:p>
        </p:txBody>
      </p:sp>
      <p:sp>
        <p:nvSpPr>
          <p:cNvPr id="41986" name="Freeform 2"/>
          <p:cNvSpPr>
            <a:spLocks/>
          </p:cNvSpPr>
          <p:nvPr/>
        </p:nvSpPr>
        <p:spPr bwMode="auto">
          <a:xfrm>
            <a:off x="1050925" y="4146550"/>
            <a:ext cx="1046163" cy="12795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504"/>
                </a:lnTo>
                <a:lnTo>
                  <a:pt x="52" y="21407"/>
                </a:lnTo>
                <a:lnTo>
                  <a:pt x="105" y="21311"/>
                </a:lnTo>
                <a:lnTo>
                  <a:pt x="105" y="21214"/>
                </a:lnTo>
                <a:lnTo>
                  <a:pt x="157" y="21214"/>
                </a:lnTo>
                <a:lnTo>
                  <a:pt x="157" y="21118"/>
                </a:lnTo>
                <a:lnTo>
                  <a:pt x="210" y="21118"/>
                </a:lnTo>
                <a:lnTo>
                  <a:pt x="210" y="21021"/>
                </a:lnTo>
                <a:lnTo>
                  <a:pt x="262" y="20925"/>
                </a:lnTo>
                <a:lnTo>
                  <a:pt x="315" y="20829"/>
                </a:lnTo>
                <a:lnTo>
                  <a:pt x="315" y="20732"/>
                </a:lnTo>
                <a:lnTo>
                  <a:pt x="367" y="20636"/>
                </a:lnTo>
                <a:lnTo>
                  <a:pt x="419" y="20539"/>
                </a:lnTo>
                <a:lnTo>
                  <a:pt x="419" y="20443"/>
                </a:lnTo>
                <a:lnTo>
                  <a:pt x="472" y="20443"/>
                </a:lnTo>
                <a:lnTo>
                  <a:pt x="472" y="20346"/>
                </a:lnTo>
                <a:lnTo>
                  <a:pt x="524" y="20274"/>
                </a:lnTo>
                <a:lnTo>
                  <a:pt x="524" y="20178"/>
                </a:lnTo>
                <a:lnTo>
                  <a:pt x="577" y="20178"/>
                </a:lnTo>
                <a:lnTo>
                  <a:pt x="577" y="20081"/>
                </a:lnTo>
                <a:lnTo>
                  <a:pt x="629" y="20081"/>
                </a:lnTo>
                <a:lnTo>
                  <a:pt x="629" y="19985"/>
                </a:lnTo>
                <a:lnTo>
                  <a:pt x="682" y="19888"/>
                </a:lnTo>
                <a:lnTo>
                  <a:pt x="682" y="19792"/>
                </a:lnTo>
                <a:lnTo>
                  <a:pt x="760" y="19792"/>
                </a:lnTo>
                <a:lnTo>
                  <a:pt x="760" y="19696"/>
                </a:lnTo>
                <a:lnTo>
                  <a:pt x="813" y="19599"/>
                </a:lnTo>
                <a:lnTo>
                  <a:pt x="865" y="19503"/>
                </a:lnTo>
                <a:lnTo>
                  <a:pt x="865" y="19406"/>
                </a:lnTo>
                <a:lnTo>
                  <a:pt x="917" y="19310"/>
                </a:lnTo>
                <a:lnTo>
                  <a:pt x="970" y="19213"/>
                </a:lnTo>
                <a:lnTo>
                  <a:pt x="970" y="19117"/>
                </a:lnTo>
                <a:lnTo>
                  <a:pt x="1022" y="19045"/>
                </a:lnTo>
                <a:lnTo>
                  <a:pt x="1075" y="18948"/>
                </a:lnTo>
                <a:lnTo>
                  <a:pt x="1075" y="18852"/>
                </a:lnTo>
                <a:lnTo>
                  <a:pt x="1127" y="18852"/>
                </a:lnTo>
                <a:lnTo>
                  <a:pt x="1127" y="18755"/>
                </a:lnTo>
                <a:lnTo>
                  <a:pt x="1180" y="18683"/>
                </a:lnTo>
                <a:lnTo>
                  <a:pt x="1180" y="18587"/>
                </a:lnTo>
                <a:lnTo>
                  <a:pt x="1232" y="18587"/>
                </a:lnTo>
                <a:lnTo>
                  <a:pt x="1232" y="18490"/>
                </a:lnTo>
                <a:lnTo>
                  <a:pt x="1284" y="18394"/>
                </a:lnTo>
                <a:lnTo>
                  <a:pt x="1284" y="18297"/>
                </a:lnTo>
                <a:lnTo>
                  <a:pt x="1337" y="18297"/>
                </a:lnTo>
                <a:lnTo>
                  <a:pt x="1337" y="18201"/>
                </a:lnTo>
                <a:lnTo>
                  <a:pt x="1389" y="18104"/>
                </a:lnTo>
                <a:lnTo>
                  <a:pt x="1389" y="18008"/>
                </a:lnTo>
                <a:lnTo>
                  <a:pt x="1442" y="18008"/>
                </a:lnTo>
                <a:lnTo>
                  <a:pt x="1442" y="17912"/>
                </a:lnTo>
                <a:lnTo>
                  <a:pt x="1520" y="17815"/>
                </a:lnTo>
                <a:lnTo>
                  <a:pt x="1520" y="17719"/>
                </a:lnTo>
                <a:lnTo>
                  <a:pt x="1573" y="17719"/>
                </a:lnTo>
                <a:lnTo>
                  <a:pt x="1573" y="17622"/>
                </a:lnTo>
                <a:lnTo>
                  <a:pt x="1625" y="17526"/>
                </a:lnTo>
                <a:lnTo>
                  <a:pt x="1625" y="17429"/>
                </a:lnTo>
                <a:lnTo>
                  <a:pt x="1678" y="17429"/>
                </a:lnTo>
                <a:lnTo>
                  <a:pt x="1678" y="17357"/>
                </a:lnTo>
                <a:lnTo>
                  <a:pt x="1730" y="17261"/>
                </a:lnTo>
                <a:lnTo>
                  <a:pt x="1730" y="17164"/>
                </a:lnTo>
                <a:lnTo>
                  <a:pt x="1783" y="17164"/>
                </a:lnTo>
                <a:lnTo>
                  <a:pt x="1783" y="17068"/>
                </a:lnTo>
                <a:lnTo>
                  <a:pt x="1835" y="16971"/>
                </a:lnTo>
                <a:lnTo>
                  <a:pt x="1835" y="16875"/>
                </a:lnTo>
                <a:lnTo>
                  <a:pt x="1887" y="16875"/>
                </a:lnTo>
                <a:lnTo>
                  <a:pt x="1887" y="16779"/>
                </a:lnTo>
                <a:lnTo>
                  <a:pt x="1940" y="16682"/>
                </a:lnTo>
                <a:lnTo>
                  <a:pt x="1940" y="16586"/>
                </a:lnTo>
                <a:lnTo>
                  <a:pt x="1992" y="16586"/>
                </a:lnTo>
                <a:lnTo>
                  <a:pt x="1992" y="16489"/>
                </a:lnTo>
                <a:lnTo>
                  <a:pt x="2045" y="16393"/>
                </a:lnTo>
                <a:lnTo>
                  <a:pt x="2045" y="16296"/>
                </a:lnTo>
                <a:lnTo>
                  <a:pt x="2097" y="16296"/>
                </a:lnTo>
                <a:lnTo>
                  <a:pt x="2097" y="16200"/>
                </a:lnTo>
                <a:lnTo>
                  <a:pt x="2150" y="16128"/>
                </a:lnTo>
                <a:lnTo>
                  <a:pt x="2150" y="16031"/>
                </a:lnTo>
                <a:lnTo>
                  <a:pt x="2228" y="16031"/>
                </a:lnTo>
                <a:lnTo>
                  <a:pt x="2228" y="15935"/>
                </a:lnTo>
                <a:lnTo>
                  <a:pt x="2228" y="15838"/>
                </a:lnTo>
                <a:lnTo>
                  <a:pt x="2281" y="15838"/>
                </a:lnTo>
                <a:lnTo>
                  <a:pt x="2281" y="15742"/>
                </a:lnTo>
                <a:lnTo>
                  <a:pt x="2333" y="15742"/>
                </a:lnTo>
                <a:lnTo>
                  <a:pt x="2333" y="15646"/>
                </a:lnTo>
                <a:lnTo>
                  <a:pt x="2333" y="15549"/>
                </a:lnTo>
                <a:lnTo>
                  <a:pt x="2385" y="15549"/>
                </a:lnTo>
                <a:lnTo>
                  <a:pt x="2385" y="15453"/>
                </a:lnTo>
                <a:lnTo>
                  <a:pt x="2438" y="15453"/>
                </a:lnTo>
                <a:lnTo>
                  <a:pt x="2438" y="15356"/>
                </a:lnTo>
                <a:lnTo>
                  <a:pt x="2438" y="15260"/>
                </a:lnTo>
                <a:lnTo>
                  <a:pt x="2490" y="15260"/>
                </a:lnTo>
                <a:lnTo>
                  <a:pt x="2490" y="15163"/>
                </a:lnTo>
                <a:lnTo>
                  <a:pt x="2543" y="15067"/>
                </a:lnTo>
                <a:lnTo>
                  <a:pt x="2543" y="14971"/>
                </a:lnTo>
                <a:lnTo>
                  <a:pt x="2595" y="14971"/>
                </a:lnTo>
                <a:lnTo>
                  <a:pt x="2595" y="14898"/>
                </a:lnTo>
                <a:lnTo>
                  <a:pt x="2648" y="14802"/>
                </a:lnTo>
                <a:lnTo>
                  <a:pt x="2648" y="14705"/>
                </a:lnTo>
                <a:lnTo>
                  <a:pt x="2700" y="14705"/>
                </a:lnTo>
                <a:lnTo>
                  <a:pt x="2700" y="14609"/>
                </a:lnTo>
                <a:lnTo>
                  <a:pt x="2752" y="14512"/>
                </a:lnTo>
                <a:lnTo>
                  <a:pt x="2752" y="14416"/>
                </a:lnTo>
                <a:lnTo>
                  <a:pt x="2805" y="14320"/>
                </a:lnTo>
                <a:lnTo>
                  <a:pt x="2857" y="14223"/>
                </a:lnTo>
                <a:lnTo>
                  <a:pt x="2857" y="14127"/>
                </a:lnTo>
                <a:lnTo>
                  <a:pt x="2910" y="14030"/>
                </a:lnTo>
                <a:lnTo>
                  <a:pt x="2988" y="13934"/>
                </a:lnTo>
                <a:lnTo>
                  <a:pt x="2988" y="13862"/>
                </a:lnTo>
                <a:lnTo>
                  <a:pt x="3041" y="13765"/>
                </a:lnTo>
                <a:lnTo>
                  <a:pt x="3093" y="13669"/>
                </a:lnTo>
                <a:lnTo>
                  <a:pt x="3093" y="13572"/>
                </a:lnTo>
                <a:lnTo>
                  <a:pt x="3146" y="13476"/>
                </a:lnTo>
                <a:lnTo>
                  <a:pt x="3198" y="13379"/>
                </a:lnTo>
                <a:lnTo>
                  <a:pt x="3198" y="13283"/>
                </a:lnTo>
                <a:lnTo>
                  <a:pt x="3250" y="13211"/>
                </a:lnTo>
                <a:lnTo>
                  <a:pt x="3250" y="13114"/>
                </a:lnTo>
                <a:lnTo>
                  <a:pt x="3303" y="13114"/>
                </a:lnTo>
                <a:lnTo>
                  <a:pt x="3303" y="13018"/>
                </a:lnTo>
                <a:lnTo>
                  <a:pt x="3355" y="12921"/>
                </a:lnTo>
                <a:lnTo>
                  <a:pt x="3355" y="12825"/>
                </a:lnTo>
                <a:lnTo>
                  <a:pt x="3408" y="12825"/>
                </a:lnTo>
                <a:lnTo>
                  <a:pt x="3408" y="12729"/>
                </a:lnTo>
                <a:lnTo>
                  <a:pt x="3460" y="12632"/>
                </a:lnTo>
                <a:lnTo>
                  <a:pt x="3460" y="12536"/>
                </a:lnTo>
                <a:lnTo>
                  <a:pt x="3513" y="12536"/>
                </a:lnTo>
                <a:lnTo>
                  <a:pt x="3513" y="12439"/>
                </a:lnTo>
                <a:lnTo>
                  <a:pt x="3513" y="12343"/>
                </a:lnTo>
                <a:lnTo>
                  <a:pt x="3565" y="12343"/>
                </a:lnTo>
                <a:lnTo>
                  <a:pt x="3565" y="12246"/>
                </a:lnTo>
                <a:lnTo>
                  <a:pt x="3617" y="12246"/>
                </a:lnTo>
                <a:lnTo>
                  <a:pt x="3617" y="12150"/>
                </a:lnTo>
                <a:lnTo>
                  <a:pt x="3617" y="12054"/>
                </a:lnTo>
                <a:lnTo>
                  <a:pt x="3696" y="12054"/>
                </a:lnTo>
                <a:lnTo>
                  <a:pt x="3696" y="11981"/>
                </a:lnTo>
                <a:lnTo>
                  <a:pt x="3749" y="11885"/>
                </a:lnTo>
                <a:lnTo>
                  <a:pt x="3749" y="11788"/>
                </a:lnTo>
                <a:lnTo>
                  <a:pt x="3801" y="11788"/>
                </a:lnTo>
                <a:lnTo>
                  <a:pt x="3801" y="11692"/>
                </a:lnTo>
                <a:lnTo>
                  <a:pt x="3853" y="11596"/>
                </a:lnTo>
                <a:lnTo>
                  <a:pt x="3853" y="11499"/>
                </a:lnTo>
                <a:lnTo>
                  <a:pt x="3906" y="11499"/>
                </a:lnTo>
                <a:lnTo>
                  <a:pt x="3906" y="11403"/>
                </a:lnTo>
                <a:lnTo>
                  <a:pt x="3958" y="11306"/>
                </a:lnTo>
                <a:lnTo>
                  <a:pt x="3958" y="11210"/>
                </a:lnTo>
                <a:lnTo>
                  <a:pt x="4011" y="11113"/>
                </a:lnTo>
                <a:lnTo>
                  <a:pt x="4063" y="11017"/>
                </a:lnTo>
                <a:lnTo>
                  <a:pt x="4063" y="10921"/>
                </a:lnTo>
                <a:lnTo>
                  <a:pt x="4116" y="10824"/>
                </a:lnTo>
                <a:lnTo>
                  <a:pt x="4116" y="10752"/>
                </a:lnTo>
                <a:lnTo>
                  <a:pt x="4168" y="10752"/>
                </a:lnTo>
                <a:lnTo>
                  <a:pt x="4168" y="10655"/>
                </a:lnTo>
                <a:lnTo>
                  <a:pt x="4220" y="10559"/>
                </a:lnTo>
                <a:lnTo>
                  <a:pt x="4220" y="10462"/>
                </a:lnTo>
                <a:lnTo>
                  <a:pt x="4273" y="10462"/>
                </a:lnTo>
                <a:lnTo>
                  <a:pt x="4273" y="10366"/>
                </a:lnTo>
                <a:lnTo>
                  <a:pt x="4325" y="10270"/>
                </a:lnTo>
                <a:lnTo>
                  <a:pt x="4325" y="10173"/>
                </a:lnTo>
                <a:lnTo>
                  <a:pt x="4378" y="10173"/>
                </a:lnTo>
                <a:lnTo>
                  <a:pt x="4378" y="10077"/>
                </a:lnTo>
                <a:lnTo>
                  <a:pt x="4456" y="9980"/>
                </a:lnTo>
                <a:lnTo>
                  <a:pt x="4456" y="9884"/>
                </a:lnTo>
                <a:lnTo>
                  <a:pt x="4509" y="9884"/>
                </a:lnTo>
                <a:lnTo>
                  <a:pt x="4509" y="9788"/>
                </a:lnTo>
                <a:lnTo>
                  <a:pt x="4561" y="9691"/>
                </a:lnTo>
                <a:lnTo>
                  <a:pt x="4561" y="9595"/>
                </a:lnTo>
                <a:lnTo>
                  <a:pt x="4614" y="9595"/>
                </a:lnTo>
                <a:lnTo>
                  <a:pt x="4614" y="9522"/>
                </a:lnTo>
                <a:lnTo>
                  <a:pt x="4666" y="9426"/>
                </a:lnTo>
                <a:lnTo>
                  <a:pt x="4666" y="9329"/>
                </a:lnTo>
                <a:lnTo>
                  <a:pt x="4718" y="9329"/>
                </a:lnTo>
                <a:lnTo>
                  <a:pt x="4718" y="9233"/>
                </a:lnTo>
                <a:lnTo>
                  <a:pt x="4771" y="9137"/>
                </a:lnTo>
                <a:lnTo>
                  <a:pt x="4771" y="9040"/>
                </a:lnTo>
                <a:lnTo>
                  <a:pt x="4823" y="9040"/>
                </a:lnTo>
                <a:lnTo>
                  <a:pt x="4823" y="8944"/>
                </a:lnTo>
                <a:lnTo>
                  <a:pt x="4876" y="8847"/>
                </a:lnTo>
                <a:lnTo>
                  <a:pt x="4876" y="8775"/>
                </a:lnTo>
                <a:lnTo>
                  <a:pt x="4928" y="8775"/>
                </a:lnTo>
                <a:lnTo>
                  <a:pt x="4928" y="8679"/>
                </a:lnTo>
                <a:lnTo>
                  <a:pt x="4981" y="8582"/>
                </a:lnTo>
                <a:lnTo>
                  <a:pt x="4981" y="8486"/>
                </a:lnTo>
                <a:lnTo>
                  <a:pt x="5033" y="8486"/>
                </a:lnTo>
                <a:lnTo>
                  <a:pt x="5033" y="8389"/>
                </a:lnTo>
                <a:lnTo>
                  <a:pt x="5085" y="8389"/>
                </a:lnTo>
                <a:lnTo>
                  <a:pt x="5085" y="8293"/>
                </a:lnTo>
                <a:lnTo>
                  <a:pt x="5085" y="8196"/>
                </a:lnTo>
                <a:lnTo>
                  <a:pt x="5138" y="8196"/>
                </a:lnTo>
                <a:lnTo>
                  <a:pt x="5138" y="8100"/>
                </a:lnTo>
                <a:lnTo>
                  <a:pt x="5190" y="8100"/>
                </a:lnTo>
                <a:lnTo>
                  <a:pt x="5190" y="8004"/>
                </a:lnTo>
                <a:lnTo>
                  <a:pt x="5243" y="7907"/>
                </a:lnTo>
                <a:lnTo>
                  <a:pt x="5243" y="7835"/>
                </a:lnTo>
                <a:lnTo>
                  <a:pt x="5295" y="7835"/>
                </a:lnTo>
                <a:lnTo>
                  <a:pt x="5295" y="7738"/>
                </a:lnTo>
                <a:lnTo>
                  <a:pt x="5348" y="7642"/>
                </a:lnTo>
                <a:lnTo>
                  <a:pt x="5426" y="7546"/>
                </a:lnTo>
                <a:lnTo>
                  <a:pt x="5426" y="7449"/>
                </a:lnTo>
                <a:lnTo>
                  <a:pt x="5479" y="7353"/>
                </a:lnTo>
                <a:lnTo>
                  <a:pt x="5531" y="7256"/>
                </a:lnTo>
                <a:lnTo>
                  <a:pt x="5531" y="7160"/>
                </a:lnTo>
                <a:lnTo>
                  <a:pt x="5583" y="7160"/>
                </a:lnTo>
                <a:lnTo>
                  <a:pt x="5583" y="7063"/>
                </a:lnTo>
                <a:lnTo>
                  <a:pt x="5636" y="6967"/>
                </a:lnTo>
                <a:lnTo>
                  <a:pt x="5636" y="6871"/>
                </a:lnTo>
                <a:lnTo>
                  <a:pt x="5688" y="6871"/>
                </a:lnTo>
                <a:lnTo>
                  <a:pt x="5688" y="6774"/>
                </a:lnTo>
                <a:lnTo>
                  <a:pt x="5741" y="6774"/>
                </a:lnTo>
                <a:lnTo>
                  <a:pt x="5741" y="6678"/>
                </a:lnTo>
                <a:lnTo>
                  <a:pt x="5793" y="6605"/>
                </a:lnTo>
                <a:lnTo>
                  <a:pt x="5846" y="6509"/>
                </a:lnTo>
                <a:lnTo>
                  <a:pt x="5846" y="6413"/>
                </a:lnTo>
                <a:lnTo>
                  <a:pt x="5898" y="6316"/>
                </a:lnTo>
                <a:lnTo>
                  <a:pt x="5950" y="6220"/>
                </a:lnTo>
                <a:lnTo>
                  <a:pt x="5950" y="6123"/>
                </a:lnTo>
                <a:lnTo>
                  <a:pt x="6003" y="6123"/>
                </a:lnTo>
                <a:lnTo>
                  <a:pt x="6003" y="6027"/>
                </a:lnTo>
                <a:lnTo>
                  <a:pt x="6055" y="6027"/>
                </a:lnTo>
                <a:lnTo>
                  <a:pt x="6055" y="5930"/>
                </a:lnTo>
                <a:lnTo>
                  <a:pt x="6108" y="5834"/>
                </a:lnTo>
                <a:lnTo>
                  <a:pt x="6186" y="5737"/>
                </a:lnTo>
                <a:lnTo>
                  <a:pt x="6186" y="5641"/>
                </a:lnTo>
                <a:lnTo>
                  <a:pt x="6239" y="5641"/>
                </a:lnTo>
                <a:lnTo>
                  <a:pt x="6239" y="5545"/>
                </a:lnTo>
                <a:lnTo>
                  <a:pt x="6291" y="5545"/>
                </a:lnTo>
                <a:lnTo>
                  <a:pt x="6291" y="5448"/>
                </a:lnTo>
                <a:lnTo>
                  <a:pt x="6344" y="5376"/>
                </a:lnTo>
                <a:lnTo>
                  <a:pt x="6344" y="5279"/>
                </a:lnTo>
                <a:lnTo>
                  <a:pt x="6396" y="5279"/>
                </a:lnTo>
                <a:lnTo>
                  <a:pt x="6396" y="5183"/>
                </a:lnTo>
                <a:lnTo>
                  <a:pt x="6449" y="5087"/>
                </a:lnTo>
                <a:lnTo>
                  <a:pt x="6501" y="5087"/>
                </a:lnTo>
                <a:lnTo>
                  <a:pt x="6501" y="4990"/>
                </a:lnTo>
                <a:lnTo>
                  <a:pt x="6553" y="4894"/>
                </a:lnTo>
                <a:lnTo>
                  <a:pt x="6606" y="4797"/>
                </a:lnTo>
                <a:lnTo>
                  <a:pt x="6606" y="4701"/>
                </a:lnTo>
                <a:lnTo>
                  <a:pt x="6658" y="4701"/>
                </a:lnTo>
                <a:lnTo>
                  <a:pt x="6658" y="4604"/>
                </a:lnTo>
                <a:lnTo>
                  <a:pt x="6711" y="4604"/>
                </a:lnTo>
                <a:lnTo>
                  <a:pt x="6711" y="4508"/>
                </a:lnTo>
                <a:lnTo>
                  <a:pt x="6763" y="4412"/>
                </a:lnTo>
                <a:lnTo>
                  <a:pt x="6763" y="4315"/>
                </a:lnTo>
                <a:lnTo>
                  <a:pt x="6816" y="4315"/>
                </a:lnTo>
                <a:lnTo>
                  <a:pt x="6816" y="4219"/>
                </a:lnTo>
                <a:lnTo>
                  <a:pt x="6894" y="4219"/>
                </a:lnTo>
                <a:lnTo>
                  <a:pt x="6894" y="4146"/>
                </a:lnTo>
                <a:lnTo>
                  <a:pt x="6947" y="4146"/>
                </a:lnTo>
                <a:lnTo>
                  <a:pt x="6947" y="4050"/>
                </a:lnTo>
                <a:lnTo>
                  <a:pt x="6999" y="4050"/>
                </a:lnTo>
                <a:lnTo>
                  <a:pt x="6999" y="3954"/>
                </a:lnTo>
                <a:lnTo>
                  <a:pt x="7051" y="3857"/>
                </a:lnTo>
                <a:lnTo>
                  <a:pt x="7104" y="3761"/>
                </a:lnTo>
                <a:lnTo>
                  <a:pt x="7156" y="3664"/>
                </a:lnTo>
                <a:lnTo>
                  <a:pt x="7209" y="3592"/>
                </a:lnTo>
                <a:lnTo>
                  <a:pt x="7209" y="3496"/>
                </a:lnTo>
                <a:lnTo>
                  <a:pt x="7261" y="3496"/>
                </a:lnTo>
                <a:lnTo>
                  <a:pt x="7314" y="3399"/>
                </a:lnTo>
                <a:lnTo>
                  <a:pt x="7314" y="3303"/>
                </a:lnTo>
                <a:lnTo>
                  <a:pt x="7366" y="3303"/>
                </a:lnTo>
                <a:lnTo>
                  <a:pt x="7366" y="3206"/>
                </a:lnTo>
                <a:lnTo>
                  <a:pt x="7418" y="3206"/>
                </a:lnTo>
                <a:lnTo>
                  <a:pt x="7418" y="3110"/>
                </a:lnTo>
                <a:lnTo>
                  <a:pt x="7471" y="3110"/>
                </a:lnTo>
                <a:lnTo>
                  <a:pt x="7471" y="3013"/>
                </a:lnTo>
                <a:lnTo>
                  <a:pt x="7523" y="3013"/>
                </a:lnTo>
                <a:lnTo>
                  <a:pt x="7523" y="2917"/>
                </a:lnTo>
                <a:lnTo>
                  <a:pt x="7576" y="2917"/>
                </a:lnTo>
                <a:lnTo>
                  <a:pt x="7576" y="2821"/>
                </a:lnTo>
                <a:lnTo>
                  <a:pt x="7654" y="2821"/>
                </a:lnTo>
                <a:lnTo>
                  <a:pt x="7654" y="2724"/>
                </a:lnTo>
                <a:lnTo>
                  <a:pt x="7707" y="2724"/>
                </a:lnTo>
                <a:lnTo>
                  <a:pt x="7707" y="2628"/>
                </a:lnTo>
                <a:lnTo>
                  <a:pt x="7759" y="2628"/>
                </a:lnTo>
                <a:lnTo>
                  <a:pt x="7759" y="2531"/>
                </a:lnTo>
                <a:lnTo>
                  <a:pt x="7812" y="2531"/>
                </a:lnTo>
                <a:lnTo>
                  <a:pt x="7864" y="2459"/>
                </a:lnTo>
                <a:lnTo>
                  <a:pt x="7864" y="2363"/>
                </a:lnTo>
                <a:lnTo>
                  <a:pt x="7917" y="2363"/>
                </a:lnTo>
                <a:lnTo>
                  <a:pt x="7969" y="2266"/>
                </a:lnTo>
                <a:lnTo>
                  <a:pt x="8021" y="2170"/>
                </a:lnTo>
                <a:lnTo>
                  <a:pt x="8074" y="2170"/>
                </a:lnTo>
                <a:lnTo>
                  <a:pt x="8074" y="2073"/>
                </a:lnTo>
                <a:lnTo>
                  <a:pt x="8126" y="2073"/>
                </a:lnTo>
                <a:lnTo>
                  <a:pt x="8126" y="1977"/>
                </a:lnTo>
                <a:lnTo>
                  <a:pt x="8179" y="1977"/>
                </a:lnTo>
                <a:lnTo>
                  <a:pt x="8179" y="1880"/>
                </a:lnTo>
                <a:lnTo>
                  <a:pt x="8231" y="1880"/>
                </a:lnTo>
                <a:lnTo>
                  <a:pt x="8283" y="1784"/>
                </a:lnTo>
                <a:lnTo>
                  <a:pt x="8362" y="1688"/>
                </a:lnTo>
                <a:lnTo>
                  <a:pt x="8415" y="1688"/>
                </a:lnTo>
                <a:lnTo>
                  <a:pt x="8415" y="1591"/>
                </a:lnTo>
                <a:lnTo>
                  <a:pt x="8467" y="1591"/>
                </a:lnTo>
                <a:lnTo>
                  <a:pt x="8519" y="1495"/>
                </a:lnTo>
                <a:lnTo>
                  <a:pt x="8572" y="1398"/>
                </a:lnTo>
                <a:lnTo>
                  <a:pt x="8624" y="1398"/>
                </a:lnTo>
                <a:lnTo>
                  <a:pt x="8624" y="1302"/>
                </a:lnTo>
                <a:lnTo>
                  <a:pt x="8677" y="1302"/>
                </a:lnTo>
                <a:lnTo>
                  <a:pt x="8729" y="1229"/>
                </a:lnTo>
                <a:lnTo>
                  <a:pt x="8782" y="1229"/>
                </a:lnTo>
                <a:lnTo>
                  <a:pt x="8782" y="1133"/>
                </a:lnTo>
                <a:lnTo>
                  <a:pt x="8834" y="1133"/>
                </a:lnTo>
                <a:lnTo>
                  <a:pt x="8886" y="1037"/>
                </a:lnTo>
                <a:lnTo>
                  <a:pt x="8939" y="1037"/>
                </a:lnTo>
                <a:lnTo>
                  <a:pt x="8939" y="940"/>
                </a:lnTo>
                <a:lnTo>
                  <a:pt x="8991" y="940"/>
                </a:lnTo>
                <a:lnTo>
                  <a:pt x="9044" y="940"/>
                </a:lnTo>
                <a:lnTo>
                  <a:pt x="9044" y="844"/>
                </a:lnTo>
                <a:lnTo>
                  <a:pt x="9122" y="844"/>
                </a:lnTo>
                <a:lnTo>
                  <a:pt x="9175" y="844"/>
                </a:lnTo>
                <a:lnTo>
                  <a:pt x="9175" y="747"/>
                </a:lnTo>
                <a:lnTo>
                  <a:pt x="9227" y="747"/>
                </a:lnTo>
                <a:lnTo>
                  <a:pt x="9280" y="651"/>
                </a:lnTo>
                <a:lnTo>
                  <a:pt x="9332" y="651"/>
                </a:lnTo>
                <a:lnTo>
                  <a:pt x="9384" y="651"/>
                </a:lnTo>
                <a:lnTo>
                  <a:pt x="9384" y="554"/>
                </a:lnTo>
                <a:lnTo>
                  <a:pt x="9437" y="554"/>
                </a:lnTo>
                <a:lnTo>
                  <a:pt x="9489" y="458"/>
                </a:lnTo>
                <a:lnTo>
                  <a:pt x="9542" y="458"/>
                </a:lnTo>
                <a:lnTo>
                  <a:pt x="9594" y="458"/>
                </a:lnTo>
                <a:lnTo>
                  <a:pt x="9594" y="362"/>
                </a:lnTo>
                <a:lnTo>
                  <a:pt x="9647" y="362"/>
                </a:lnTo>
                <a:lnTo>
                  <a:pt x="9699" y="362"/>
                </a:lnTo>
                <a:lnTo>
                  <a:pt x="9751" y="362"/>
                </a:lnTo>
                <a:lnTo>
                  <a:pt x="9751" y="265"/>
                </a:lnTo>
                <a:lnTo>
                  <a:pt x="9830" y="265"/>
                </a:lnTo>
                <a:lnTo>
                  <a:pt x="9883" y="265"/>
                </a:lnTo>
                <a:lnTo>
                  <a:pt x="9909" y="169"/>
                </a:lnTo>
                <a:lnTo>
                  <a:pt x="9961" y="169"/>
                </a:lnTo>
                <a:lnTo>
                  <a:pt x="10014" y="169"/>
                </a:lnTo>
                <a:lnTo>
                  <a:pt x="10092" y="169"/>
                </a:lnTo>
                <a:lnTo>
                  <a:pt x="10145" y="72"/>
                </a:lnTo>
                <a:lnTo>
                  <a:pt x="10197" y="72"/>
                </a:lnTo>
                <a:lnTo>
                  <a:pt x="10250" y="72"/>
                </a:lnTo>
                <a:lnTo>
                  <a:pt x="10302" y="72"/>
                </a:lnTo>
                <a:lnTo>
                  <a:pt x="10354" y="72"/>
                </a:lnTo>
                <a:lnTo>
                  <a:pt x="10407" y="72"/>
                </a:lnTo>
                <a:lnTo>
                  <a:pt x="10407" y="0"/>
                </a:lnTo>
                <a:lnTo>
                  <a:pt x="10459" y="0"/>
                </a:lnTo>
                <a:lnTo>
                  <a:pt x="10512" y="0"/>
                </a:lnTo>
                <a:lnTo>
                  <a:pt x="10564" y="0"/>
                </a:lnTo>
                <a:lnTo>
                  <a:pt x="10617" y="0"/>
                </a:lnTo>
                <a:lnTo>
                  <a:pt x="10669" y="0"/>
                </a:lnTo>
                <a:lnTo>
                  <a:pt x="10721" y="0"/>
                </a:lnTo>
                <a:lnTo>
                  <a:pt x="10800" y="0"/>
                </a:lnTo>
                <a:lnTo>
                  <a:pt x="10852" y="0"/>
                </a:lnTo>
                <a:lnTo>
                  <a:pt x="10905" y="0"/>
                </a:lnTo>
                <a:lnTo>
                  <a:pt x="10957" y="0"/>
                </a:lnTo>
                <a:lnTo>
                  <a:pt x="11010" y="0"/>
                </a:lnTo>
                <a:lnTo>
                  <a:pt x="11062" y="0"/>
                </a:lnTo>
                <a:lnTo>
                  <a:pt x="11115" y="0"/>
                </a:lnTo>
                <a:lnTo>
                  <a:pt x="11167" y="0"/>
                </a:lnTo>
                <a:lnTo>
                  <a:pt x="11167" y="72"/>
                </a:lnTo>
                <a:lnTo>
                  <a:pt x="11219" y="72"/>
                </a:lnTo>
                <a:lnTo>
                  <a:pt x="11272" y="72"/>
                </a:lnTo>
                <a:lnTo>
                  <a:pt x="11324" y="72"/>
                </a:lnTo>
                <a:lnTo>
                  <a:pt x="11377" y="72"/>
                </a:lnTo>
                <a:lnTo>
                  <a:pt x="11429" y="72"/>
                </a:lnTo>
                <a:lnTo>
                  <a:pt x="11482" y="72"/>
                </a:lnTo>
                <a:lnTo>
                  <a:pt x="11482" y="169"/>
                </a:lnTo>
                <a:lnTo>
                  <a:pt x="11560" y="169"/>
                </a:lnTo>
                <a:lnTo>
                  <a:pt x="11613" y="169"/>
                </a:lnTo>
                <a:lnTo>
                  <a:pt x="11665" y="169"/>
                </a:lnTo>
                <a:lnTo>
                  <a:pt x="11717" y="169"/>
                </a:lnTo>
                <a:lnTo>
                  <a:pt x="11717" y="265"/>
                </a:lnTo>
                <a:lnTo>
                  <a:pt x="11770" y="265"/>
                </a:lnTo>
                <a:lnTo>
                  <a:pt x="11822" y="265"/>
                </a:lnTo>
                <a:lnTo>
                  <a:pt x="11875" y="362"/>
                </a:lnTo>
                <a:lnTo>
                  <a:pt x="11927" y="362"/>
                </a:lnTo>
                <a:lnTo>
                  <a:pt x="11980" y="362"/>
                </a:lnTo>
                <a:lnTo>
                  <a:pt x="12032" y="458"/>
                </a:lnTo>
                <a:lnTo>
                  <a:pt x="12084" y="458"/>
                </a:lnTo>
                <a:lnTo>
                  <a:pt x="12137" y="458"/>
                </a:lnTo>
                <a:lnTo>
                  <a:pt x="12137" y="554"/>
                </a:lnTo>
                <a:lnTo>
                  <a:pt x="12189" y="554"/>
                </a:lnTo>
                <a:lnTo>
                  <a:pt x="12242" y="651"/>
                </a:lnTo>
                <a:lnTo>
                  <a:pt x="12320" y="651"/>
                </a:lnTo>
                <a:lnTo>
                  <a:pt x="12373" y="651"/>
                </a:lnTo>
                <a:lnTo>
                  <a:pt x="12373" y="747"/>
                </a:lnTo>
                <a:lnTo>
                  <a:pt x="12425" y="747"/>
                </a:lnTo>
                <a:lnTo>
                  <a:pt x="12478" y="844"/>
                </a:lnTo>
                <a:lnTo>
                  <a:pt x="12530" y="844"/>
                </a:lnTo>
                <a:lnTo>
                  <a:pt x="12583" y="940"/>
                </a:lnTo>
                <a:lnTo>
                  <a:pt x="12635" y="940"/>
                </a:lnTo>
                <a:lnTo>
                  <a:pt x="12635" y="1037"/>
                </a:lnTo>
                <a:lnTo>
                  <a:pt x="12687" y="1037"/>
                </a:lnTo>
                <a:lnTo>
                  <a:pt x="12740" y="1037"/>
                </a:lnTo>
                <a:lnTo>
                  <a:pt x="12740" y="1133"/>
                </a:lnTo>
                <a:lnTo>
                  <a:pt x="12792" y="1133"/>
                </a:lnTo>
                <a:lnTo>
                  <a:pt x="12845" y="1229"/>
                </a:lnTo>
                <a:lnTo>
                  <a:pt x="12897" y="1229"/>
                </a:lnTo>
                <a:lnTo>
                  <a:pt x="12897" y="1302"/>
                </a:lnTo>
                <a:lnTo>
                  <a:pt x="12950" y="1302"/>
                </a:lnTo>
                <a:lnTo>
                  <a:pt x="12950" y="1398"/>
                </a:lnTo>
                <a:lnTo>
                  <a:pt x="13028" y="1398"/>
                </a:lnTo>
                <a:lnTo>
                  <a:pt x="13081" y="1398"/>
                </a:lnTo>
                <a:lnTo>
                  <a:pt x="13081" y="1495"/>
                </a:lnTo>
                <a:lnTo>
                  <a:pt x="13133" y="1495"/>
                </a:lnTo>
                <a:lnTo>
                  <a:pt x="13133" y="1591"/>
                </a:lnTo>
                <a:lnTo>
                  <a:pt x="13185" y="1591"/>
                </a:lnTo>
                <a:lnTo>
                  <a:pt x="13238" y="1688"/>
                </a:lnTo>
                <a:lnTo>
                  <a:pt x="13290" y="1688"/>
                </a:lnTo>
                <a:lnTo>
                  <a:pt x="13290" y="1784"/>
                </a:lnTo>
                <a:lnTo>
                  <a:pt x="13343" y="1784"/>
                </a:lnTo>
                <a:lnTo>
                  <a:pt x="13343" y="1880"/>
                </a:lnTo>
                <a:lnTo>
                  <a:pt x="13395" y="1880"/>
                </a:lnTo>
                <a:lnTo>
                  <a:pt x="13395" y="1977"/>
                </a:lnTo>
                <a:lnTo>
                  <a:pt x="13448" y="1977"/>
                </a:lnTo>
                <a:lnTo>
                  <a:pt x="13500" y="2073"/>
                </a:lnTo>
                <a:lnTo>
                  <a:pt x="13552" y="2170"/>
                </a:lnTo>
                <a:lnTo>
                  <a:pt x="13605" y="2170"/>
                </a:lnTo>
                <a:lnTo>
                  <a:pt x="13605" y="2266"/>
                </a:lnTo>
                <a:lnTo>
                  <a:pt x="13657" y="2266"/>
                </a:lnTo>
                <a:lnTo>
                  <a:pt x="13657" y="2363"/>
                </a:lnTo>
                <a:lnTo>
                  <a:pt x="13710" y="2363"/>
                </a:lnTo>
                <a:lnTo>
                  <a:pt x="13710" y="2459"/>
                </a:lnTo>
                <a:lnTo>
                  <a:pt x="13788" y="2459"/>
                </a:lnTo>
                <a:lnTo>
                  <a:pt x="13788" y="2531"/>
                </a:lnTo>
                <a:lnTo>
                  <a:pt x="13841" y="2531"/>
                </a:lnTo>
                <a:lnTo>
                  <a:pt x="13841" y="2628"/>
                </a:lnTo>
                <a:lnTo>
                  <a:pt x="13893" y="2628"/>
                </a:lnTo>
                <a:lnTo>
                  <a:pt x="13946" y="2724"/>
                </a:lnTo>
                <a:lnTo>
                  <a:pt x="13946" y="2821"/>
                </a:lnTo>
                <a:lnTo>
                  <a:pt x="13998" y="2821"/>
                </a:lnTo>
                <a:lnTo>
                  <a:pt x="14050" y="2917"/>
                </a:lnTo>
                <a:lnTo>
                  <a:pt x="14050" y="3013"/>
                </a:lnTo>
                <a:lnTo>
                  <a:pt x="14103" y="3013"/>
                </a:lnTo>
                <a:lnTo>
                  <a:pt x="14155" y="3110"/>
                </a:lnTo>
                <a:lnTo>
                  <a:pt x="14155" y="3206"/>
                </a:lnTo>
                <a:lnTo>
                  <a:pt x="14208" y="3206"/>
                </a:lnTo>
                <a:lnTo>
                  <a:pt x="14260" y="3303"/>
                </a:lnTo>
                <a:lnTo>
                  <a:pt x="14260" y="3399"/>
                </a:lnTo>
                <a:lnTo>
                  <a:pt x="14313" y="3399"/>
                </a:lnTo>
                <a:lnTo>
                  <a:pt x="14313" y="3496"/>
                </a:lnTo>
                <a:lnTo>
                  <a:pt x="14365" y="3496"/>
                </a:lnTo>
                <a:lnTo>
                  <a:pt x="14365" y="3592"/>
                </a:lnTo>
                <a:lnTo>
                  <a:pt x="14417" y="3592"/>
                </a:lnTo>
                <a:lnTo>
                  <a:pt x="14417" y="3664"/>
                </a:lnTo>
                <a:lnTo>
                  <a:pt x="14496" y="3664"/>
                </a:lnTo>
                <a:lnTo>
                  <a:pt x="14496" y="3761"/>
                </a:lnTo>
                <a:lnTo>
                  <a:pt x="14549" y="3761"/>
                </a:lnTo>
                <a:lnTo>
                  <a:pt x="14549" y="3857"/>
                </a:lnTo>
                <a:lnTo>
                  <a:pt x="14601" y="3857"/>
                </a:lnTo>
                <a:lnTo>
                  <a:pt x="14601" y="3954"/>
                </a:lnTo>
                <a:lnTo>
                  <a:pt x="14653" y="4050"/>
                </a:lnTo>
                <a:lnTo>
                  <a:pt x="14706" y="4146"/>
                </a:lnTo>
                <a:lnTo>
                  <a:pt x="14758" y="4219"/>
                </a:lnTo>
                <a:lnTo>
                  <a:pt x="14811" y="4315"/>
                </a:lnTo>
                <a:lnTo>
                  <a:pt x="14811" y="4412"/>
                </a:lnTo>
                <a:lnTo>
                  <a:pt x="14863" y="4412"/>
                </a:lnTo>
                <a:lnTo>
                  <a:pt x="14863" y="4508"/>
                </a:lnTo>
                <a:lnTo>
                  <a:pt x="14916" y="4604"/>
                </a:lnTo>
                <a:lnTo>
                  <a:pt x="14968" y="4701"/>
                </a:lnTo>
                <a:lnTo>
                  <a:pt x="14968" y="4797"/>
                </a:lnTo>
                <a:lnTo>
                  <a:pt x="15020" y="4797"/>
                </a:lnTo>
                <a:lnTo>
                  <a:pt x="15020" y="4894"/>
                </a:lnTo>
                <a:lnTo>
                  <a:pt x="15073" y="4894"/>
                </a:lnTo>
                <a:lnTo>
                  <a:pt x="15073" y="4990"/>
                </a:lnTo>
                <a:lnTo>
                  <a:pt x="15125" y="5087"/>
                </a:lnTo>
                <a:lnTo>
                  <a:pt x="15178" y="5087"/>
                </a:lnTo>
                <a:lnTo>
                  <a:pt x="15178" y="5183"/>
                </a:lnTo>
                <a:lnTo>
                  <a:pt x="15230" y="5279"/>
                </a:lnTo>
                <a:lnTo>
                  <a:pt x="15283" y="5376"/>
                </a:lnTo>
                <a:lnTo>
                  <a:pt x="15283" y="5448"/>
                </a:lnTo>
                <a:lnTo>
                  <a:pt x="15335" y="5545"/>
                </a:lnTo>
                <a:lnTo>
                  <a:pt x="15387" y="5641"/>
                </a:lnTo>
                <a:lnTo>
                  <a:pt x="15387" y="5737"/>
                </a:lnTo>
                <a:lnTo>
                  <a:pt x="15466" y="5737"/>
                </a:lnTo>
                <a:lnTo>
                  <a:pt x="15466" y="5834"/>
                </a:lnTo>
                <a:lnTo>
                  <a:pt x="15518" y="5834"/>
                </a:lnTo>
                <a:lnTo>
                  <a:pt x="15518" y="5930"/>
                </a:lnTo>
                <a:lnTo>
                  <a:pt x="15571" y="6027"/>
                </a:lnTo>
                <a:lnTo>
                  <a:pt x="15623" y="6123"/>
                </a:lnTo>
                <a:lnTo>
                  <a:pt x="15623" y="6220"/>
                </a:lnTo>
                <a:lnTo>
                  <a:pt x="15676" y="6220"/>
                </a:lnTo>
                <a:lnTo>
                  <a:pt x="15676" y="6316"/>
                </a:lnTo>
                <a:lnTo>
                  <a:pt x="15728" y="6316"/>
                </a:lnTo>
                <a:lnTo>
                  <a:pt x="15728" y="6413"/>
                </a:lnTo>
                <a:lnTo>
                  <a:pt x="15781" y="6509"/>
                </a:lnTo>
                <a:lnTo>
                  <a:pt x="15781" y="6605"/>
                </a:lnTo>
                <a:lnTo>
                  <a:pt x="15833" y="6605"/>
                </a:lnTo>
                <a:lnTo>
                  <a:pt x="15833" y="6678"/>
                </a:lnTo>
                <a:lnTo>
                  <a:pt x="15885" y="6774"/>
                </a:lnTo>
                <a:lnTo>
                  <a:pt x="15938" y="6871"/>
                </a:lnTo>
                <a:lnTo>
                  <a:pt x="15938" y="6967"/>
                </a:lnTo>
                <a:lnTo>
                  <a:pt x="15990" y="6967"/>
                </a:lnTo>
                <a:lnTo>
                  <a:pt x="15990" y="7063"/>
                </a:lnTo>
                <a:lnTo>
                  <a:pt x="16043" y="7160"/>
                </a:lnTo>
                <a:lnTo>
                  <a:pt x="16043" y="7256"/>
                </a:lnTo>
                <a:lnTo>
                  <a:pt x="16095" y="7256"/>
                </a:lnTo>
                <a:lnTo>
                  <a:pt x="16095" y="7353"/>
                </a:lnTo>
                <a:lnTo>
                  <a:pt x="16148" y="7353"/>
                </a:lnTo>
                <a:lnTo>
                  <a:pt x="16148" y="7449"/>
                </a:lnTo>
                <a:lnTo>
                  <a:pt x="16226" y="7546"/>
                </a:lnTo>
                <a:lnTo>
                  <a:pt x="16226" y="7642"/>
                </a:lnTo>
                <a:lnTo>
                  <a:pt x="16279" y="7642"/>
                </a:lnTo>
                <a:lnTo>
                  <a:pt x="16279" y="7738"/>
                </a:lnTo>
                <a:lnTo>
                  <a:pt x="16331" y="7835"/>
                </a:lnTo>
                <a:lnTo>
                  <a:pt x="16383" y="7907"/>
                </a:lnTo>
                <a:lnTo>
                  <a:pt x="16383" y="8004"/>
                </a:lnTo>
                <a:lnTo>
                  <a:pt x="16436" y="8100"/>
                </a:lnTo>
                <a:lnTo>
                  <a:pt x="16488" y="8196"/>
                </a:lnTo>
                <a:lnTo>
                  <a:pt x="16488" y="8293"/>
                </a:lnTo>
                <a:lnTo>
                  <a:pt x="16541" y="8389"/>
                </a:lnTo>
                <a:lnTo>
                  <a:pt x="16593" y="8486"/>
                </a:lnTo>
                <a:lnTo>
                  <a:pt x="16593" y="8582"/>
                </a:lnTo>
                <a:lnTo>
                  <a:pt x="16646" y="8582"/>
                </a:lnTo>
                <a:lnTo>
                  <a:pt x="16646" y="8679"/>
                </a:lnTo>
                <a:lnTo>
                  <a:pt x="16698" y="8775"/>
                </a:lnTo>
                <a:lnTo>
                  <a:pt x="16698" y="8847"/>
                </a:lnTo>
                <a:lnTo>
                  <a:pt x="16750" y="8847"/>
                </a:lnTo>
                <a:lnTo>
                  <a:pt x="16750" y="8944"/>
                </a:lnTo>
                <a:lnTo>
                  <a:pt x="16803" y="9040"/>
                </a:lnTo>
                <a:lnTo>
                  <a:pt x="16803" y="9137"/>
                </a:lnTo>
                <a:lnTo>
                  <a:pt x="16855" y="9137"/>
                </a:lnTo>
                <a:lnTo>
                  <a:pt x="16855" y="9233"/>
                </a:lnTo>
                <a:lnTo>
                  <a:pt x="16908" y="9329"/>
                </a:lnTo>
                <a:lnTo>
                  <a:pt x="16908" y="9426"/>
                </a:lnTo>
                <a:lnTo>
                  <a:pt x="16986" y="9426"/>
                </a:lnTo>
                <a:lnTo>
                  <a:pt x="16986" y="9522"/>
                </a:lnTo>
                <a:lnTo>
                  <a:pt x="17039" y="9595"/>
                </a:lnTo>
                <a:lnTo>
                  <a:pt x="17039" y="9691"/>
                </a:lnTo>
                <a:lnTo>
                  <a:pt x="17091" y="9691"/>
                </a:lnTo>
                <a:lnTo>
                  <a:pt x="17091" y="9788"/>
                </a:lnTo>
                <a:lnTo>
                  <a:pt x="17144" y="9884"/>
                </a:lnTo>
                <a:lnTo>
                  <a:pt x="17144" y="9980"/>
                </a:lnTo>
                <a:lnTo>
                  <a:pt x="17196" y="9980"/>
                </a:lnTo>
                <a:lnTo>
                  <a:pt x="17196" y="10077"/>
                </a:lnTo>
                <a:lnTo>
                  <a:pt x="17249" y="10173"/>
                </a:lnTo>
                <a:lnTo>
                  <a:pt x="17249" y="10270"/>
                </a:lnTo>
                <a:lnTo>
                  <a:pt x="17301" y="10270"/>
                </a:lnTo>
                <a:lnTo>
                  <a:pt x="17301" y="10366"/>
                </a:lnTo>
                <a:lnTo>
                  <a:pt x="17353" y="10462"/>
                </a:lnTo>
                <a:lnTo>
                  <a:pt x="17353" y="10559"/>
                </a:lnTo>
                <a:lnTo>
                  <a:pt x="17406" y="10559"/>
                </a:lnTo>
                <a:lnTo>
                  <a:pt x="17406" y="10655"/>
                </a:lnTo>
                <a:lnTo>
                  <a:pt x="17458" y="10752"/>
                </a:lnTo>
                <a:lnTo>
                  <a:pt x="17458" y="10824"/>
                </a:lnTo>
                <a:lnTo>
                  <a:pt x="17511" y="10824"/>
                </a:lnTo>
                <a:lnTo>
                  <a:pt x="17511" y="10921"/>
                </a:lnTo>
                <a:lnTo>
                  <a:pt x="17511" y="11017"/>
                </a:lnTo>
                <a:lnTo>
                  <a:pt x="17563" y="11017"/>
                </a:lnTo>
                <a:lnTo>
                  <a:pt x="17563" y="11113"/>
                </a:lnTo>
                <a:lnTo>
                  <a:pt x="17616" y="11113"/>
                </a:lnTo>
                <a:lnTo>
                  <a:pt x="17616" y="11210"/>
                </a:lnTo>
                <a:lnTo>
                  <a:pt x="17616" y="11306"/>
                </a:lnTo>
                <a:lnTo>
                  <a:pt x="17694" y="11306"/>
                </a:lnTo>
                <a:lnTo>
                  <a:pt x="17694" y="11403"/>
                </a:lnTo>
                <a:lnTo>
                  <a:pt x="17747" y="11499"/>
                </a:lnTo>
                <a:lnTo>
                  <a:pt x="17747" y="11596"/>
                </a:lnTo>
                <a:lnTo>
                  <a:pt x="17799" y="11596"/>
                </a:lnTo>
                <a:lnTo>
                  <a:pt x="17799" y="11692"/>
                </a:lnTo>
                <a:lnTo>
                  <a:pt x="17851" y="11788"/>
                </a:lnTo>
                <a:lnTo>
                  <a:pt x="17851" y="11885"/>
                </a:lnTo>
                <a:lnTo>
                  <a:pt x="17904" y="11885"/>
                </a:lnTo>
                <a:lnTo>
                  <a:pt x="17904" y="11981"/>
                </a:lnTo>
                <a:lnTo>
                  <a:pt x="17956" y="12054"/>
                </a:lnTo>
                <a:lnTo>
                  <a:pt x="17956" y="12150"/>
                </a:lnTo>
                <a:lnTo>
                  <a:pt x="18009" y="12246"/>
                </a:lnTo>
                <a:lnTo>
                  <a:pt x="18061" y="12343"/>
                </a:lnTo>
                <a:lnTo>
                  <a:pt x="18061" y="12439"/>
                </a:lnTo>
                <a:lnTo>
                  <a:pt x="18114" y="12536"/>
                </a:lnTo>
                <a:lnTo>
                  <a:pt x="18166" y="12632"/>
                </a:lnTo>
                <a:lnTo>
                  <a:pt x="18166" y="12729"/>
                </a:lnTo>
                <a:lnTo>
                  <a:pt x="18218" y="12825"/>
                </a:lnTo>
                <a:lnTo>
                  <a:pt x="18271" y="12921"/>
                </a:lnTo>
                <a:lnTo>
                  <a:pt x="18271" y="13018"/>
                </a:lnTo>
                <a:lnTo>
                  <a:pt x="18323" y="13114"/>
                </a:lnTo>
                <a:lnTo>
                  <a:pt x="18376" y="13211"/>
                </a:lnTo>
                <a:lnTo>
                  <a:pt x="18376" y="13283"/>
                </a:lnTo>
                <a:lnTo>
                  <a:pt x="18454" y="13379"/>
                </a:lnTo>
                <a:lnTo>
                  <a:pt x="18454" y="13476"/>
                </a:lnTo>
                <a:lnTo>
                  <a:pt x="18507" y="13476"/>
                </a:lnTo>
                <a:lnTo>
                  <a:pt x="18507" y="13572"/>
                </a:lnTo>
                <a:lnTo>
                  <a:pt x="18559" y="13669"/>
                </a:lnTo>
                <a:lnTo>
                  <a:pt x="18559" y="13765"/>
                </a:lnTo>
                <a:lnTo>
                  <a:pt x="18612" y="13765"/>
                </a:lnTo>
                <a:lnTo>
                  <a:pt x="18612" y="13862"/>
                </a:lnTo>
                <a:lnTo>
                  <a:pt x="18612" y="13934"/>
                </a:lnTo>
                <a:lnTo>
                  <a:pt x="18664" y="13934"/>
                </a:lnTo>
                <a:lnTo>
                  <a:pt x="18664" y="14030"/>
                </a:lnTo>
                <a:lnTo>
                  <a:pt x="18717" y="14030"/>
                </a:lnTo>
                <a:lnTo>
                  <a:pt x="18717" y="14127"/>
                </a:lnTo>
                <a:lnTo>
                  <a:pt x="18717" y="14223"/>
                </a:lnTo>
                <a:lnTo>
                  <a:pt x="18769" y="14223"/>
                </a:lnTo>
                <a:lnTo>
                  <a:pt x="18769" y="14320"/>
                </a:lnTo>
                <a:lnTo>
                  <a:pt x="18821" y="14320"/>
                </a:lnTo>
                <a:lnTo>
                  <a:pt x="18821" y="14416"/>
                </a:lnTo>
                <a:lnTo>
                  <a:pt x="18821" y="14512"/>
                </a:lnTo>
                <a:lnTo>
                  <a:pt x="18874" y="14512"/>
                </a:lnTo>
                <a:lnTo>
                  <a:pt x="18874" y="14609"/>
                </a:lnTo>
                <a:lnTo>
                  <a:pt x="18926" y="14705"/>
                </a:lnTo>
                <a:lnTo>
                  <a:pt x="18926" y="14802"/>
                </a:lnTo>
                <a:lnTo>
                  <a:pt x="18979" y="14802"/>
                </a:lnTo>
                <a:lnTo>
                  <a:pt x="18979" y="14898"/>
                </a:lnTo>
                <a:lnTo>
                  <a:pt x="19031" y="14971"/>
                </a:lnTo>
                <a:lnTo>
                  <a:pt x="19031" y="15067"/>
                </a:lnTo>
                <a:lnTo>
                  <a:pt x="19083" y="15067"/>
                </a:lnTo>
                <a:lnTo>
                  <a:pt x="19083" y="15163"/>
                </a:lnTo>
                <a:lnTo>
                  <a:pt x="19162" y="15260"/>
                </a:lnTo>
                <a:lnTo>
                  <a:pt x="19162" y="15356"/>
                </a:lnTo>
                <a:lnTo>
                  <a:pt x="19215" y="15453"/>
                </a:lnTo>
                <a:lnTo>
                  <a:pt x="19267" y="15549"/>
                </a:lnTo>
                <a:lnTo>
                  <a:pt x="19267" y="15646"/>
                </a:lnTo>
                <a:lnTo>
                  <a:pt x="19319" y="15742"/>
                </a:lnTo>
                <a:lnTo>
                  <a:pt x="19372" y="15838"/>
                </a:lnTo>
                <a:lnTo>
                  <a:pt x="19372" y="15935"/>
                </a:lnTo>
                <a:lnTo>
                  <a:pt x="19424" y="16031"/>
                </a:lnTo>
                <a:lnTo>
                  <a:pt x="19477" y="16128"/>
                </a:lnTo>
                <a:lnTo>
                  <a:pt x="19477" y="16200"/>
                </a:lnTo>
                <a:lnTo>
                  <a:pt x="19529" y="16296"/>
                </a:lnTo>
                <a:lnTo>
                  <a:pt x="19582" y="16393"/>
                </a:lnTo>
                <a:lnTo>
                  <a:pt x="19582" y="16489"/>
                </a:lnTo>
                <a:lnTo>
                  <a:pt x="19634" y="16586"/>
                </a:lnTo>
                <a:lnTo>
                  <a:pt x="19686" y="16682"/>
                </a:lnTo>
                <a:lnTo>
                  <a:pt x="19686" y="16779"/>
                </a:lnTo>
                <a:lnTo>
                  <a:pt x="19739" y="16875"/>
                </a:lnTo>
                <a:lnTo>
                  <a:pt x="19791" y="16971"/>
                </a:lnTo>
                <a:lnTo>
                  <a:pt x="19791" y="17068"/>
                </a:lnTo>
                <a:lnTo>
                  <a:pt x="19844" y="17164"/>
                </a:lnTo>
                <a:lnTo>
                  <a:pt x="19896" y="17261"/>
                </a:lnTo>
                <a:lnTo>
                  <a:pt x="19896" y="17357"/>
                </a:lnTo>
                <a:lnTo>
                  <a:pt x="19949" y="17429"/>
                </a:lnTo>
                <a:lnTo>
                  <a:pt x="20001" y="17526"/>
                </a:lnTo>
                <a:lnTo>
                  <a:pt x="20001" y="17622"/>
                </a:lnTo>
                <a:lnTo>
                  <a:pt x="20053" y="17719"/>
                </a:lnTo>
                <a:lnTo>
                  <a:pt x="20132" y="17815"/>
                </a:lnTo>
                <a:lnTo>
                  <a:pt x="20132" y="17912"/>
                </a:lnTo>
                <a:lnTo>
                  <a:pt x="20184" y="18008"/>
                </a:lnTo>
                <a:lnTo>
                  <a:pt x="20237" y="18104"/>
                </a:lnTo>
                <a:lnTo>
                  <a:pt x="20237" y="18201"/>
                </a:lnTo>
                <a:lnTo>
                  <a:pt x="20289" y="18297"/>
                </a:lnTo>
                <a:lnTo>
                  <a:pt x="20289" y="18394"/>
                </a:lnTo>
                <a:lnTo>
                  <a:pt x="20342" y="18394"/>
                </a:lnTo>
                <a:lnTo>
                  <a:pt x="20342" y="18490"/>
                </a:lnTo>
                <a:lnTo>
                  <a:pt x="20394" y="18587"/>
                </a:lnTo>
                <a:lnTo>
                  <a:pt x="20394" y="18683"/>
                </a:lnTo>
                <a:lnTo>
                  <a:pt x="20447" y="18683"/>
                </a:lnTo>
                <a:lnTo>
                  <a:pt x="20447" y="18755"/>
                </a:lnTo>
                <a:lnTo>
                  <a:pt x="20499" y="18852"/>
                </a:lnTo>
                <a:lnTo>
                  <a:pt x="20499" y="18948"/>
                </a:lnTo>
                <a:lnTo>
                  <a:pt x="20551" y="18948"/>
                </a:lnTo>
                <a:lnTo>
                  <a:pt x="20551" y="19045"/>
                </a:lnTo>
                <a:lnTo>
                  <a:pt x="20604" y="19045"/>
                </a:lnTo>
                <a:lnTo>
                  <a:pt x="20604" y="19117"/>
                </a:lnTo>
                <a:lnTo>
                  <a:pt x="20604" y="19213"/>
                </a:lnTo>
                <a:lnTo>
                  <a:pt x="20656" y="19213"/>
                </a:lnTo>
                <a:lnTo>
                  <a:pt x="20656" y="19310"/>
                </a:lnTo>
                <a:lnTo>
                  <a:pt x="20709" y="19310"/>
                </a:lnTo>
                <a:lnTo>
                  <a:pt x="20709" y="19406"/>
                </a:lnTo>
                <a:lnTo>
                  <a:pt x="20761" y="19503"/>
                </a:lnTo>
                <a:lnTo>
                  <a:pt x="20761" y="19599"/>
                </a:lnTo>
                <a:lnTo>
                  <a:pt x="20814" y="19599"/>
                </a:lnTo>
                <a:lnTo>
                  <a:pt x="20814" y="19696"/>
                </a:lnTo>
                <a:lnTo>
                  <a:pt x="20892" y="19792"/>
                </a:lnTo>
                <a:lnTo>
                  <a:pt x="20945" y="19888"/>
                </a:lnTo>
                <a:lnTo>
                  <a:pt x="20945" y="19985"/>
                </a:lnTo>
                <a:lnTo>
                  <a:pt x="20997" y="20081"/>
                </a:lnTo>
                <a:lnTo>
                  <a:pt x="21050" y="20178"/>
                </a:lnTo>
                <a:lnTo>
                  <a:pt x="21050" y="20274"/>
                </a:lnTo>
                <a:lnTo>
                  <a:pt x="21102" y="20274"/>
                </a:lnTo>
                <a:lnTo>
                  <a:pt x="21102" y="20346"/>
                </a:lnTo>
                <a:lnTo>
                  <a:pt x="21154" y="20443"/>
                </a:lnTo>
                <a:lnTo>
                  <a:pt x="21154" y="20539"/>
                </a:lnTo>
                <a:lnTo>
                  <a:pt x="21207" y="20539"/>
                </a:lnTo>
                <a:lnTo>
                  <a:pt x="21207" y="20636"/>
                </a:lnTo>
                <a:lnTo>
                  <a:pt x="21259" y="20636"/>
                </a:lnTo>
                <a:lnTo>
                  <a:pt x="21259" y="20732"/>
                </a:lnTo>
                <a:lnTo>
                  <a:pt x="21312" y="20829"/>
                </a:lnTo>
                <a:lnTo>
                  <a:pt x="21312" y="20925"/>
                </a:lnTo>
                <a:lnTo>
                  <a:pt x="21364" y="20925"/>
                </a:lnTo>
                <a:lnTo>
                  <a:pt x="21364" y="21021"/>
                </a:lnTo>
                <a:lnTo>
                  <a:pt x="21417" y="21118"/>
                </a:lnTo>
                <a:lnTo>
                  <a:pt x="21469" y="21214"/>
                </a:lnTo>
                <a:lnTo>
                  <a:pt x="21469" y="21311"/>
                </a:lnTo>
                <a:lnTo>
                  <a:pt x="21521" y="21311"/>
                </a:lnTo>
                <a:lnTo>
                  <a:pt x="21521" y="21407"/>
                </a:lnTo>
                <a:lnTo>
                  <a:pt x="21600" y="21407"/>
                </a:lnTo>
                <a:lnTo>
                  <a:pt x="21600" y="21504"/>
                </a:lnTo>
              </a:path>
            </a:pathLst>
          </a:custGeom>
          <a:noFill/>
          <a:ln w="38100" cap="rnd">
            <a:solidFill>
              <a:srgbClr val="98B7FE"/>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1987" name="Line 3"/>
          <p:cNvSpPr>
            <a:spLocks noChangeShapeType="1"/>
          </p:cNvSpPr>
          <p:nvPr/>
        </p:nvSpPr>
        <p:spPr bwMode="auto">
          <a:xfrm>
            <a:off x="993775" y="4052888"/>
            <a:ext cx="1588" cy="139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1988" name="Freeform 4"/>
          <p:cNvSpPr>
            <a:spLocks/>
          </p:cNvSpPr>
          <p:nvPr/>
        </p:nvSpPr>
        <p:spPr bwMode="auto">
          <a:xfrm>
            <a:off x="1616075" y="4146550"/>
            <a:ext cx="1046163" cy="12795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504"/>
                </a:lnTo>
                <a:lnTo>
                  <a:pt x="52" y="21407"/>
                </a:lnTo>
                <a:lnTo>
                  <a:pt x="105" y="21311"/>
                </a:lnTo>
                <a:lnTo>
                  <a:pt x="105" y="21214"/>
                </a:lnTo>
                <a:lnTo>
                  <a:pt x="157" y="21214"/>
                </a:lnTo>
                <a:lnTo>
                  <a:pt x="157" y="21118"/>
                </a:lnTo>
                <a:lnTo>
                  <a:pt x="210" y="21118"/>
                </a:lnTo>
                <a:lnTo>
                  <a:pt x="210" y="21021"/>
                </a:lnTo>
                <a:lnTo>
                  <a:pt x="262" y="20925"/>
                </a:lnTo>
                <a:lnTo>
                  <a:pt x="315" y="20829"/>
                </a:lnTo>
                <a:lnTo>
                  <a:pt x="315" y="20732"/>
                </a:lnTo>
                <a:lnTo>
                  <a:pt x="367" y="20636"/>
                </a:lnTo>
                <a:lnTo>
                  <a:pt x="419" y="20539"/>
                </a:lnTo>
                <a:lnTo>
                  <a:pt x="419" y="20443"/>
                </a:lnTo>
                <a:lnTo>
                  <a:pt x="472" y="20443"/>
                </a:lnTo>
                <a:lnTo>
                  <a:pt x="472" y="20346"/>
                </a:lnTo>
                <a:lnTo>
                  <a:pt x="524" y="20274"/>
                </a:lnTo>
                <a:lnTo>
                  <a:pt x="524" y="20178"/>
                </a:lnTo>
                <a:lnTo>
                  <a:pt x="577" y="20178"/>
                </a:lnTo>
                <a:lnTo>
                  <a:pt x="577" y="20081"/>
                </a:lnTo>
                <a:lnTo>
                  <a:pt x="629" y="20081"/>
                </a:lnTo>
                <a:lnTo>
                  <a:pt x="629" y="19985"/>
                </a:lnTo>
                <a:lnTo>
                  <a:pt x="682" y="19888"/>
                </a:lnTo>
                <a:lnTo>
                  <a:pt x="682" y="19792"/>
                </a:lnTo>
                <a:lnTo>
                  <a:pt x="760" y="19792"/>
                </a:lnTo>
                <a:lnTo>
                  <a:pt x="760" y="19696"/>
                </a:lnTo>
                <a:lnTo>
                  <a:pt x="813" y="19599"/>
                </a:lnTo>
                <a:lnTo>
                  <a:pt x="865" y="19503"/>
                </a:lnTo>
                <a:lnTo>
                  <a:pt x="865" y="19406"/>
                </a:lnTo>
                <a:lnTo>
                  <a:pt x="917" y="19310"/>
                </a:lnTo>
                <a:lnTo>
                  <a:pt x="970" y="19213"/>
                </a:lnTo>
                <a:lnTo>
                  <a:pt x="970" y="19117"/>
                </a:lnTo>
                <a:lnTo>
                  <a:pt x="1022" y="19045"/>
                </a:lnTo>
                <a:lnTo>
                  <a:pt x="1075" y="18948"/>
                </a:lnTo>
                <a:lnTo>
                  <a:pt x="1075" y="18852"/>
                </a:lnTo>
                <a:lnTo>
                  <a:pt x="1127" y="18852"/>
                </a:lnTo>
                <a:lnTo>
                  <a:pt x="1127" y="18755"/>
                </a:lnTo>
                <a:lnTo>
                  <a:pt x="1180" y="18683"/>
                </a:lnTo>
                <a:lnTo>
                  <a:pt x="1180" y="18587"/>
                </a:lnTo>
                <a:lnTo>
                  <a:pt x="1232" y="18587"/>
                </a:lnTo>
                <a:lnTo>
                  <a:pt x="1232" y="18490"/>
                </a:lnTo>
                <a:lnTo>
                  <a:pt x="1284" y="18394"/>
                </a:lnTo>
                <a:lnTo>
                  <a:pt x="1284" y="18297"/>
                </a:lnTo>
                <a:lnTo>
                  <a:pt x="1337" y="18297"/>
                </a:lnTo>
                <a:lnTo>
                  <a:pt x="1337" y="18201"/>
                </a:lnTo>
                <a:lnTo>
                  <a:pt x="1389" y="18104"/>
                </a:lnTo>
                <a:lnTo>
                  <a:pt x="1389" y="18008"/>
                </a:lnTo>
                <a:lnTo>
                  <a:pt x="1442" y="18008"/>
                </a:lnTo>
                <a:lnTo>
                  <a:pt x="1442" y="17912"/>
                </a:lnTo>
                <a:lnTo>
                  <a:pt x="1520" y="17815"/>
                </a:lnTo>
                <a:lnTo>
                  <a:pt x="1520" y="17719"/>
                </a:lnTo>
                <a:lnTo>
                  <a:pt x="1573" y="17719"/>
                </a:lnTo>
                <a:lnTo>
                  <a:pt x="1573" y="17622"/>
                </a:lnTo>
                <a:lnTo>
                  <a:pt x="1625" y="17526"/>
                </a:lnTo>
                <a:lnTo>
                  <a:pt x="1625" y="17429"/>
                </a:lnTo>
                <a:lnTo>
                  <a:pt x="1678" y="17429"/>
                </a:lnTo>
                <a:lnTo>
                  <a:pt x="1678" y="17357"/>
                </a:lnTo>
                <a:lnTo>
                  <a:pt x="1730" y="17261"/>
                </a:lnTo>
                <a:lnTo>
                  <a:pt x="1730" y="17164"/>
                </a:lnTo>
                <a:lnTo>
                  <a:pt x="1783" y="17164"/>
                </a:lnTo>
                <a:lnTo>
                  <a:pt x="1783" y="17068"/>
                </a:lnTo>
                <a:lnTo>
                  <a:pt x="1835" y="16971"/>
                </a:lnTo>
                <a:lnTo>
                  <a:pt x="1835" y="16875"/>
                </a:lnTo>
                <a:lnTo>
                  <a:pt x="1887" y="16875"/>
                </a:lnTo>
                <a:lnTo>
                  <a:pt x="1887" y="16779"/>
                </a:lnTo>
                <a:lnTo>
                  <a:pt x="1940" y="16682"/>
                </a:lnTo>
                <a:lnTo>
                  <a:pt x="1940" y="16586"/>
                </a:lnTo>
                <a:lnTo>
                  <a:pt x="1992" y="16586"/>
                </a:lnTo>
                <a:lnTo>
                  <a:pt x="1992" y="16489"/>
                </a:lnTo>
                <a:lnTo>
                  <a:pt x="2045" y="16393"/>
                </a:lnTo>
                <a:lnTo>
                  <a:pt x="2045" y="16296"/>
                </a:lnTo>
                <a:lnTo>
                  <a:pt x="2097" y="16296"/>
                </a:lnTo>
                <a:lnTo>
                  <a:pt x="2097" y="16200"/>
                </a:lnTo>
                <a:lnTo>
                  <a:pt x="2150" y="16128"/>
                </a:lnTo>
                <a:lnTo>
                  <a:pt x="2150" y="16031"/>
                </a:lnTo>
                <a:lnTo>
                  <a:pt x="2228" y="16031"/>
                </a:lnTo>
                <a:lnTo>
                  <a:pt x="2228" y="15935"/>
                </a:lnTo>
                <a:lnTo>
                  <a:pt x="2228" y="15838"/>
                </a:lnTo>
                <a:lnTo>
                  <a:pt x="2281" y="15838"/>
                </a:lnTo>
                <a:lnTo>
                  <a:pt x="2281" y="15742"/>
                </a:lnTo>
                <a:lnTo>
                  <a:pt x="2333" y="15742"/>
                </a:lnTo>
                <a:lnTo>
                  <a:pt x="2333" y="15646"/>
                </a:lnTo>
                <a:lnTo>
                  <a:pt x="2333" y="15549"/>
                </a:lnTo>
                <a:lnTo>
                  <a:pt x="2385" y="15549"/>
                </a:lnTo>
                <a:lnTo>
                  <a:pt x="2385" y="15453"/>
                </a:lnTo>
                <a:lnTo>
                  <a:pt x="2438" y="15453"/>
                </a:lnTo>
                <a:lnTo>
                  <a:pt x="2438" y="15356"/>
                </a:lnTo>
                <a:lnTo>
                  <a:pt x="2438" y="15260"/>
                </a:lnTo>
                <a:lnTo>
                  <a:pt x="2490" y="15260"/>
                </a:lnTo>
                <a:lnTo>
                  <a:pt x="2490" y="15163"/>
                </a:lnTo>
                <a:lnTo>
                  <a:pt x="2543" y="15067"/>
                </a:lnTo>
                <a:lnTo>
                  <a:pt x="2543" y="14971"/>
                </a:lnTo>
                <a:lnTo>
                  <a:pt x="2595" y="14971"/>
                </a:lnTo>
                <a:lnTo>
                  <a:pt x="2595" y="14898"/>
                </a:lnTo>
                <a:lnTo>
                  <a:pt x="2648" y="14802"/>
                </a:lnTo>
                <a:lnTo>
                  <a:pt x="2648" y="14705"/>
                </a:lnTo>
                <a:lnTo>
                  <a:pt x="2700" y="14705"/>
                </a:lnTo>
                <a:lnTo>
                  <a:pt x="2700" y="14609"/>
                </a:lnTo>
                <a:lnTo>
                  <a:pt x="2752" y="14512"/>
                </a:lnTo>
                <a:lnTo>
                  <a:pt x="2752" y="14416"/>
                </a:lnTo>
                <a:lnTo>
                  <a:pt x="2805" y="14320"/>
                </a:lnTo>
                <a:lnTo>
                  <a:pt x="2857" y="14223"/>
                </a:lnTo>
                <a:lnTo>
                  <a:pt x="2857" y="14127"/>
                </a:lnTo>
                <a:lnTo>
                  <a:pt x="2910" y="14030"/>
                </a:lnTo>
                <a:lnTo>
                  <a:pt x="2988" y="13934"/>
                </a:lnTo>
                <a:lnTo>
                  <a:pt x="2988" y="13862"/>
                </a:lnTo>
                <a:lnTo>
                  <a:pt x="3041" y="13765"/>
                </a:lnTo>
                <a:lnTo>
                  <a:pt x="3093" y="13669"/>
                </a:lnTo>
                <a:lnTo>
                  <a:pt x="3093" y="13572"/>
                </a:lnTo>
                <a:lnTo>
                  <a:pt x="3146" y="13476"/>
                </a:lnTo>
                <a:lnTo>
                  <a:pt x="3198" y="13379"/>
                </a:lnTo>
                <a:lnTo>
                  <a:pt x="3198" y="13283"/>
                </a:lnTo>
                <a:lnTo>
                  <a:pt x="3250" y="13211"/>
                </a:lnTo>
                <a:lnTo>
                  <a:pt x="3250" y="13114"/>
                </a:lnTo>
                <a:lnTo>
                  <a:pt x="3303" y="13114"/>
                </a:lnTo>
                <a:lnTo>
                  <a:pt x="3303" y="13018"/>
                </a:lnTo>
                <a:lnTo>
                  <a:pt x="3355" y="12921"/>
                </a:lnTo>
                <a:lnTo>
                  <a:pt x="3355" y="12825"/>
                </a:lnTo>
                <a:lnTo>
                  <a:pt x="3408" y="12825"/>
                </a:lnTo>
                <a:lnTo>
                  <a:pt x="3408" y="12729"/>
                </a:lnTo>
                <a:lnTo>
                  <a:pt x="3460" y="12632"/>
                </a:lnTo>
                <a:lnTo>
                  <a:pt x="3460" y="12536"/>
                </a:lnTo>
                <a:lnTo>
                  <a:pt x="3513" y="12536"/>
                </a:lnTo>
                <a:lnTo>
                  <a:pt x="3513" y="12439"/>
                </a:lnTo>
                <a:lnTo>
                  <a:pt x="3513" y="12343"/>
                </a:lnTo>
                <a:lnTo>
                  <a:pt x="3565" y="12343"/>
                </a:lnTo>
                <a:lnTo>
                  <a:pt x="3565" y="12246"/>
                </a:lnTo>
                <a:lnTo>
                  <a:pt x="3617" y="12246"/>
                </a:lnTo>
                <a:lnTo>
                  <a:pt x="3617" y="12150"/>
                </a:lnTo>
                <a:lnTo>
                  <a:pt x="3617" y="12054"/>
                </a:lnTo>
                <a:lnTo>
                  <a:pt x="3696" y="12054"/>
                </a:lnTo>
                <a:lnTo>
                  <a:pt x="3696" y="11981"/>
                </a:lnTo>
                <a:lnTo>
                  <a:pt x="3749" y="11885"/>
                </a:lnTo>
                <a:lnTo>
                  <a:pt x="3749" y="11788"/>
                </a:lnTo>
                <a:lnTo>
                  <a:pt x="3801" y="11788"/>
                </a:lnTo>
                <a:lnTo>
                  <a:pt x="3801" y="11692"/>
                </a:lnTo>
                <a:lnTo>
                  <a:pt x="3853" y="11596"/>
                </a:lnTo>
                <a:lnTo>
                  <a:pt x="3853" y="11499"/>
                </a:lnTo>
                <a:lnTo>
                  <a:pt x="3906" y="11499"/>
                </a:lnTo>
                <a:lnTo>
                  <a:pt x="3906" y="11403"/>
                </a:lnTo>
                <a:lnTo>
                  <a:pt x="3958" y="11306"/>
                </a:lnTo>
                <a:lnTo>
                  <a:pt x="3958" y="11210"/>
                </a:lnTo>
                <a:lnTo>
                  <a:pt x="4011" y="11113"/>
                </a:lnTo>
                <a:lnTo>
                  <a:pt x="4063" y="11017"/>
                </a:lnTo>
                <a:lnTo>
                  <a:pt x="4063" y="10921"/>
                </a:lnTo>
                <a:lnTo>
                  <a:pt x="4116" y="10824"/>
                </a:lnTo>
                <a:lnTo>
                  <a:pt x="4116" y="10752"/>
                </a:lnTo>
                <a:lnTo>
                  <a:pt x="4168" y="10752"/>
                </a:lnTo>
                <a:lnTo>
                  <a:pt x="4168" y="10655"/>
                </a:lnTo>
                <a:lnTo>
                  <a:pt x="4220" y="10559"/>
                </a:lnTo>
                <a:lnTo>
                  <a:pt x="4220" y="10462"/>
                </a:lnTo>
                <a:lnTo>
                  <a:pt x="4273" y="10462"/>
                </a:lnTo>
                <a:lnTo>
                  <a:pt x="4273" y="10366"/>
                </a:lnTo>
                <a:lnTo>
                  <a:pt x="4325" y="10270"/>
                </a:lnTo>
                <a:lnTo>
                  <a:pt x="4325" y="10173"/>
                </a:lnTo>
                <a:lnTo>
                  <a:pt x="4378" y="10173"/>
                </a:lnTo>
                <a:lnTo>
                  <a:pt x="4378" y="10077"/>
                </a:lnTo>
                <a:lnTo>
                  <a:pt x="4456" y="9980"/>
                </a:lnTo>
                <a:lnTo>
                  <a:pt x="4456" y="9884"/>
                </a:lnTo>
                <a:lnTo>
                  <a:pt x="4509" y="9884"/>
                </a:lnTo>
                <a:lnTo>
                  <a:pt x="4509" y="9788"/>
                </a:lnTo>
                <a:lnTo>
                  <a:pt x="4561" y="9691"/>
                </a:lnTo>
                <a:lnTo>
                  <a:pt x="4561" y="9595"/>
                </a:lnTo>
                <a:lnTo>
                  <a:pt x="4614" y="9595"/>
                </a:lnTo>
                <a:lnTo>
                  <a:pt x="4614" y="9522"/>
                </a:lnTo>
                <a:lnTo>
                  <a:pt x="4666" y="9426"/>
                </a:lnTo>
                <a:lnTo>
                  <a:pt x="4666" y="9329"/>
                </a:lnTo>
                <a:lnTo>
                  <a:pt x="4718" y="9329"/>
                </a:lnTo>
                <a:lnTo>
                  <a:pt x="4718" y="9233"/>
                </a:lnTo>
                <a:lnTo>
                  <a:pt x="4771" y="9137"/>
                </a:lnTo>
                <a:lnTo>
                  <a:pt x="4771" y="9040"/>
                </a:lnTo>
                <a:lnTo>
                  <a:pt x="4823" y="9040"/>
                </a:lnTo>
                <a:lnTo>
                  <a:pt x="4823" y="8944"/>
                </a:lnTo>
                <a:lnTo>
                  <a:pt x="4876" y="8847"/>
                </a:lnTo>
                <a:lnTo>
                  <a:pt x="4876" y="8775"/>
                </a:lnTo>
                <a:lnTo>
                  <a:pt x="4928" y="8775"/>
                </a:lnTo>
                <a:lnTo>
                  <a:pt x="4928" y="8679"/>
                </a:lnTo>
                <a:lnTo>
                  <a:pt x="4981" y="8582"/>
                </a:lnTo>
                <a:lnTo>
                  <a:pt x="4981" y="8486"/>
                </a:lnTo>
                <a:lnTo>
                  <a:pt x="5033" y="8486"/>
                </a:lnTo>
                <a:lnTo>
                  <a:pt x="5033" y="8389"/>
                </a:lnTo>
                <a:lnTo>
                  <a:pt x="5085" y="8389"/>
                </a:lnTo>
                <a:lnTo>
                  <a:pt x="5085" y="8293"/>
                </a:lnTo>
                <a:lnTo>
                  <a:pt x="5085" y="8196"/>
                </a:lnTo>
                <a:lnTo>
                  <a:pt x="5138" y="8196"/>
                </a:lnTo>
                <a:lnTo>
                  <a:pt x="5138" y="8100"/>
                </a:lnTo>
                <a:lnTo>
                  <a:pt x="5190" y="8100"/>
                </a:lnTo>
                <a:lnTo>
                  <a:pt x="5190" y="8004"/>
                </a:lnTo>
                <a:lnTo>
                  <a:pt x="5243" y="7907"/>
                </a:lnTo>
                <a:lnTo>
                  <a:pt x="5243" y="7835"/>
                </a:lnTo>
                <a:lnTo>
                  <a:pt x="5295" y="7835"/>
                </a:lnTo>
                <a:lnTo>
                  <a:pt x="5295" y="7738"/>
                </a:lnTo>
                <a:lnTo>
                  <a:pt x="5348" y="7642"/>
                </a:lnTo>
                <a:lnTo>
                  <a:pt x="5426" y="7546"/>
                </a:lnTo>
                <a:lnTo>
                  <a:pt x="5426" y="7449"/>
                </a:lnTo>
                <a:lnTo>
                  <a:pt x="5479" y="7353"/>
                </a:lnTo>
                <a:lnTo>
                  <a:pt x="5531" y="7256"/>
                </a:lnTo>
                <a:lnTo>
                  <a:pt x="5531" y="7160"/>
                </a:lnTo>
                <a:lnTo>
                  <a:pt x="5583" y="7160"/>
                </a:lnTo>
                <a:lnTo>
                  <a:pt x="5583" y="7063"/>
                </a:lnTo>
                <a:lnTo>
                  <a:pt x="5636" y="6967"/>
                </a:lnTo>
                <a:lnTo>
                  <a:pt x="5636" y="6871"/>
                </a:lnTo>
                <a:lnTo>
                  <a:pt x="5688" y="6871"/>
                </a:lnTo>
                <a:lnTo>
                  <a:pt x="5688" y="6774"/>
                </a:lnTo>
                <a:lnTo>
                  <a:pt x="5741" y="6774"/>
                </a:lnTo>
                <a:lnTo>
                  <a:pt x="5741" y="6678"/>
                </a:lnTo>
                <a:lnTo>
                  <a:pt x="5793" y="6605"/>
                </a:lnTo>
                <a:lnTo>
                  <a:pt x="5846" y="6509"/>
                </a:lnTo>
                <a:lnTo>
                  <a:pt x="5846" y="6413"/>
                </a:lnTo>
                <a:lnTo>
                  <a:pt x="5898" y="6316"/>
                </a:lnTo>
                <a:lnTo>
                  <a:pt x="5950" y="6220"/>
                </a:lnTo>
                <a:lnTo>
                  <a:pt x="5950" y="6123"/>
                </a:lnTo>
                <a:lnTo>
                  <a:pt x="6003" y="6123"/>
                </a:lnTo>
                <a:lnTo>
                  <a:pt x="6003" y="6027"/>
                </a:lnTo>
                <a:lnTo>
                  <a:pt x="6055" y="6027"/>
                </a:lnTo>
                <a:lnTo>
                  <a:pt x="6055" y="5930"/>
                </a:lnTo>
                <a:lnTo>
                  <a:pt x="6108" y="5834"/>
                </a:lnTo>
                <a:lnTo>
                  <a:pt x="6186" y="5737"/>
                </a:lnTo>
                <a:lnTo>
                  <a:pt x="6186" y="5641"/>
                </a:lnTo>
                <a:lnTo>
                  <a:pt x="6239" y="5641"/>
                </a:lnTo>
                <a:lnTo>
                  <a:pt x="6239" y="5545"/>
                </a:lnTo>
                <a:lnTo>
                  <a:pt x="6291" y="5545"/>
                </a:lnTo>
                <a:lnTo>
                  <a:pt x="6291" y="5448"/>
                </a:lnTo>
                <a:lnTo>
                  <a:pt x="6344" y="5376"/>
                </a:lnTo>
                <a:lnTo>
                  <a:pt x="6344" y="5279"/>
                </a:lnTo>
                <a:lnTo>
                  <a:pt x="6396" y="5279"/>
                </a:lnTo>
                <a:lnTo>
                  <a:pt x="6396" y="5183"/>
                </a:lnTo>
                <a:lnTo>
                  <a:pt x="6449" y="5087"/>
                </a:lnTo>
                <a:lnTo>
                  <a:pt x="6501" y="5087"/>
                </a:lnTo>
                <a:lnTo>
                  <a:pt x="6501" y="4990"/>
                </a:lnTo>
                <a:lnTo>
                  <a:pt x="6553" y="4894"/>
                </a:lnTo>
                <a:lnTo>
                  <a:pt x="6606" y="4797"/>
                </a:lnTo>
                <a:lnTo>
                  <a:pt x="6606" y="4701"/>
                </a:lnTo>
                <a:lnTo>
                  <a:pt x="6658" y="4701"/>
                </a:lnTo>
                <a:lnTo>
                  <a:pt x="6658" y="4604"/>
                </a:lnTo>
                <a:lnTo>
                  <a:pt x="6711" y="4604"/>
                </a:lnTo>
                <a:lnTo>
                  <a:pt x="6711" y="4508"/>
                </a:lnTo>
                <a:lnTo>
                  <a:pt x="6763" y="4412"/>
                </a:lnTo>
                <a:lnTo>
                  <a:pt x="6763" y="4315"/>
                </a:lnTo>
                <a:lnTo>
                  <a:pt x="6816" y="4315"/>
                </a:lnTo>
                <a:lnTo>
                  <a:pt x="6816" y="4219"/>
                </a:lnTo>
                <a:lnTo>
                  <a:pt x="6894" y="4219"/>
                </a:lnTo>
                <a:lnTo>
                  <a:pt x="6894" y="4146"/>
                </a:lnTo>
                <a:lnTo>
                  <a:pt x="6947" y="4146"/>
                </a:lnTo>
                <a:lnTo>
                  <a:pt x="6947" y="4050"/>
                </a:lnTo>
                <a:lnTo>
                  <a:pt x="6999" y="4050"/>
                </a:lnTo>
                <a:lnTo>
                  <a:pt x="6999" y="3954"/>
                </a:lnTo>
                <a:lnTo>
                  <a:pt x="7051" y="3857"/>
                </a:lnTo>
                <a:lnTo>
                  <a:pt x="7104" y="3761"/>
                </a:lnTo>
                <a:lnTo>
                  <a:pt x="7156" y="3664"/>
                </a:lnTo>
                <a:lnTo>
                  <a:pt x="7209" y="3592"/>
                </a:lnTo>
                <a:lnTo>
                  <a:pt x="7209" y="3496"/>
                </a:lnTo>
                <a:lnTo>
                  <a:pt x="7261" y="3496"/>
                </a:lnTo>
                <a:lnTo>
                  <a:pt x="7314" y="3399"/>
                </a:lnTo>
                <a:lnTo>
                  <a:pt x="7314" y="3303"/>
                </a:lnTo>
                <a:lnTo>
                  <a:pt x="7366" y="3303"/>
                </a:lnTo>
                <a:lnTo>
                  <a:pt x="7366" y="3206"/>
                </a:lnTo>
                <a:lnTo>
                  <a:pt x="7418" y="3206"/>
                </a:lnTo>
                <a:lnTo>
                  <a:pt x="7418" y="3110"/>
                </a:lnTo>
                <a:lnTo>
                  <a:pt x="7471" y="3110"/>
                </a:lnTo>
                <a:lnTo>
                  <a:pt x="7471" y="3013"/>
                </a:lnTo>
                <a:lnTo>
                  <a:pt x="7523" y="3013"/>
                </a:lnTo>
                <a:lnTo>
                  <a:pt x="7523" y="2917"/>
                </a:lnTo>
                <a:lnTo>
                  <a:pt x="7576" y="2917"/>
                </a:lnTo>
                <a:lnTo>
                  <a:pt x="7576" y="2821"/>
                </a:lnTo>
                <a:lnTo>
                  <a:pt x="7654" y="2821"/>
                </a:lnTo>
                <a:lnTo>
                  <a:pt x="7654" y="2724"/>
                </a:lnTo>
                <a:lnTo>
                  <a:pt x="7707" y="2724"/>
                </a:lnTo>
                <a:lnTo>
                  <a:pt x="7707" y="2628"/>
                </a:lnTo>
                <a:lnTo>
                  <a:pt x="7759" y="2628"/>
                </a:lnTo>
                <a:lnTo>
                  <a:pt x="7759" y="2531"/>
                </a:lnTo>
                <a:lnTo>
                  <a:pt x="7812" y="2531"/>
                </a:lnTo>
                <a:lnTo>
                  <a:pt x="7864" y="2459"/>
                </a:lnTo>
                <a:lnTo>
                  <a:pt x="7864" y="2363"/>
                </a:lnTo>
                <a:lnTo>
                  <a:pt x="7917" y="2363"/>
                </a:lnTo>
                <a:lnTo>
                  <a:pt x="7969" y="2266"/>
                </a:lnTo>
                <a:lnTo>
                  <a:pt x="8021" y="2170"/>
                </a:lnTo>
                <a:lnTo>
                  <a:pt x="8074" y="2170"/>
                </a:lnTo>
                <a:lnTo>
                  <a:pt x="8074" y="2073"/>
                </a:lnTo>
                <a:lnTo>
                  <a:pt x="8126" y="2073"/>
                </a:lnTo>
                <a:lnTo>
                  <a:pt x="8126" y="1977"/>
                </a:lnTo>
                <a:lnTo>
                  <a:pt x="8179" y="1977"/>
                </a:lnTo>
                <a:lnTo>
                  <a:pt x="8179" y="1880"/>
                </a:lnTo>
                <a:lnTo>
                  <a:pt x="8231" y="1880"/>
                </a:lnTo>
                <a:lnTo>
                  <a:pt x="8283" y="1784"/>
                </a:lnTo>
                <a:lnTo>
                  <a:pt x="8362" y="1688"/>
                </a:lnTo>
                <a:lnTo>
                  <a:pt x="8415" y="1688"/>
                </a:lnTo>
                <a:lnTo>
                  <a:pt x="8415" y="1591"/>
                </a:lnTo>
                <a:lnTo>
                  <a:pt x="8467" y="1591"/>
                </a:lnTo>
                <a:lnTo>
                  <a:pt x="8519" y="1495"/>
                </a:lnTo>
                <a:lnTo>
                  <a:pt x="8572" y="1398"/>
                </a:lnTo>
                <a:lnTo>
                  <a:pt x="8624" y="1398"/>
                </a:lnTo>
                <a:lnTo>
                  <a:pt x="8624" y="1302"/>
                </a:lnTo>
                <a:lnTo>
                  <a:pt x="8677" y="1302"/>
                </a:lnTo>
                <a:lnTo>
                  <a:pt x="8729" y="1229"/>
                </a:lnTo>
                <a:lnTo>
                  <a:pt x="8782" y="1229"/>
                </a:lnTo>
                <a:lnTo>
                  <a:pt x="8782" y="1133"/>
                </a:lnTo>
                <a:lnTo>
                  <a:pt x="8834" y="1133"/>
                </a:lnTo>
                <a:lnTo>
                  <a:pt x="8886" y="1037"/>
                </a:lnTo>
                <a:lnTo>
                  <a:pt x="8939" y="1037"/>
                </a:lnTo>
                <a:lnTo>
                  <a:pt x="8939" y="940"/>
                </a:lnTo>
                <a:lnTo>
                  <a:pt x="8991" y="940"/>
                </a:lnTo>
                <a:lnTo>
                  <a:pt x="9044" y="940"/>
                </a:lnTo>
                <a:lnTo>
                  <a:pt x="9044" y="844"/>
                </a:lnTo>
                <a:lnTo>
                  <a:pt x="9122" y="844"/>
                </a:lnTo>
                <a:lnTo>
                  <a:pt x="9175" y="844"/>
                </a:lnTo>
                <a:lnTo>
                  <a:pt x="9175" y="747"/>
                </a:lnTo>
                <a:lnTo>
                  <a:pt x="9227" y="747"/>
                </a:lnTo>
                <a:lnTo>
                  <a:pt x="9280" y="651"/>
                </a:lnTo>
                <a:lnTo>
                  <a:pt x="9332" y="651"/>
                </a:lnTo>
                <a:lnTo>
                  <a:pt x="9384" y="651"/>
                </a:lnTo>
                <a:lnTo>
                  <a:pt x="9384" y="554"/>
                </a:lnTo>
                <a:lnTo>
                  <a:pt x="9437" y="554"/>
                </a:lnTo>
                <a:lnTo>
                  <a:pt x="9489" y="458"/>
                </a:lnTo>
                <a:lnTo>
                  <a:pt x="9542" y="458"/>
                </a:lnTo>
                <a:lnTo>
                  <a:pt x="9594" y="458"/>
                </a:lnTo>
                <a:lnTo>
                  <a:pt x="9594" y="362"/>
                </a:lnTo>
                <a:lnTo>
                  <a:pt x="9647" y="362"/>
                </a:lnTo>
                <a:lnTo>
                  <a:pt x="9699" y="362"/>
                </a:lnTo>
                <a:lnTo>
                  <a:pt x="9751" y="362"/>
                </a:lnTo>
                <a:lnTo>
                  <a:pt x="9751" y="265"/>
                </a:lnTo>
                <a:lnTo>
                  <a:pt x="9830" y="265"/>
                </a:lnTo>
                <a:lnTo>
                  <a:pt x="9883" y="265"/>
                </a:lnTo>
                <a:lnTo>
                  <a:pt x="9909" y="169"/>
                </a:lnTo>
                <a:lnTo>
                  <a:pt x="9961" y="169"/>
                </a:lnTo>
                <a:lnTo>
                  <a:pt x="10014" y="169"/>
                </a:lnTo>
                <a:lnTo>
                  <a:pt x="10092" y="169"/>
                </a:lnTo>
                <a:lnTo>
                  <a:pt x="10145" y="72"/>
                </a:lnTo>
                <a:lnTo>
                  <a:pt x="10197" y="72"/>
                </a:lnTo>
                <a:lnTo>
                  <a:pt x="10250" y="72"/>
                </a:lnTo>
                <a:lnTo>
                  <a:pt x="10302" y="72"/>
                </a:lnTo>
                <a:lnTo>
                  <a:pt x="10354" y="72"/>
                </a:lnTo>
                <a:lnTo>
                  <a:pt x="10407" y="72"/>
                </a:lnTo>
                <a:lnTo>
                  <a:pt x="10407" y="0"/>
                </a:lnTo>
                <a:lnTo>
                  <a:pt x="10459" y="0"/>
                </a:lnTo>
                <a:lnTo>
                  <a:pt x="10512" y="0"/>
                </a:lnTo>
                <a:lnTo>
                  <a:pt x="10564" y="0"/>
                </a:lnTo>
                <a:lnTo>
                  <a:pt x="10617" y="0"/>
                </a:lnTo>
                <a:lnTo>
                  <a:pt x="10669" y="0"/>
                </a:lnTo>
                <a:lnTo>
                  <a:pt x="10721" y="0"/>
                </a:lnTo>
                <a:lnTo>
                  <a:pt x="10800" y="0"/>
                </a:lnTo>
                <a:lnTo>
                  <a:pt x="10852" y="0"/>
                </a:lnTo>
                <a:lnTo>
                  <a:pt x="10905" y="0"/>
                </a:lnTo>
                <a:lnTo>
                  <a:pt x="10957" y="0"/>
                </a:lnTo>
                <a:lnTo>
                  <a:pt x="11010" y="0"/>
                </a:lnTo>
                <a:lnTo>
                  <a:pt x="11062" y="0"/>
                </a:lnTo>
                <a:lnTo>
                  <a:pt x="11115" y="0"/>
                </a:lnTo>
                <a:lnTo>
                  <a:pt x="11167" y="0"/>
                </a:lnTo>
                <a:lnTo>
                  <a:pt x="11167" y="72"/>
                </a:lnTo>
                <a:lnTo>
                  <a:pt x="11219" y="72"/>
                </a:lnTo>
                <a:lnTo>
                  <a:pt x="11272" y="72"/>
                </a:lnTo>
                <a:lnTo>
                  <a:pt x="11324" y="72"/>
                </a:lnTo>
                <a:lnTo>
                  <a:pt x="11377" y="72"/>
                </a:lnTo>
                <a:lnTo>
                  <a:pt x="11429" y="72"/>
                </a:lnTo>
                <a:lnTo>
                  <a:pt x="11482" y="72"/>
                </a:lnTo>
                <a:lnTo>
                  <a:pt x="11482" y="169"/>
                </a:lnTo>
                <a:lnTo>
                  <a:pt x="11560" y="169"/>
                </a:lnTo>
                <a:lnTo>
                  <a:pt x="11613" y="169"/>
                </a:lnTo>
                <a:lnTo>
                  <a:pt x="11665" y="169"/>
                </a:lnTo>
                <a:lnTo>
                  <a:pt x="11717" y="169"/>
                </a:lnTo>
                <a:lnTo>
                  <a:pt x="11717" y="265"/>
                </a:lnTo>
                <a:lnTo>
                  <a:pt x="11770" y="265"/>
                </a:lnTo>
                <a:lnTo>
                  <a:pt x="11822" y="265"/>
                </a:lnTo>
                <a:lnTo>
                  <a:pt x="11875" y="362"/>
                </a:lnTo>
                <a:lnTo>
                  <a:pt x="11927" y="362"/>
                </a:lnTo>
                <a:lnTo>
                  <a:pt x="11980" y="362"/>
                </a:lnTo>
                <a:lnTo>
                  <a:pt x="12032" y="458"/>
                </a:lnTo>
                <a:lnTo>
                  <a:pt x="12084" y="458"/>
                </a:lnTo>
                <a:lnTo>
                  <a:pt x="12137" y="458"/>
                </a:lnTo>
                <a:lnTo>
                  <a:pt x="12137" y="554"/>
                </a:lnTo>
                <a:lnTo>
                  <a:pt x="12189" y="554"/>
                </a:lnTo>
                <a:lnTo>
                  <a:pt x="12242" y="651"/>
                </a:lnTo>
                <a:lnTo>
                  <a:pt x="12320" y="651"/>
                </a:lnTo>
                <a:lnTo>
                  <a:pt x="12373" y="651"/>
                </a:lnTo>
                <a:lnTo>
                  <a:pt x="12373" y="747"/>
                </a:lnTo>
                <a:lnTo>
                  <a:pt x="12425" y="747"/>
                </a:lnTo>
                <a:lnTo>
                  <a:pt x="12478" y="844"/>
                </a:lnTo>
                <a:lnTo>
                  <a:pt x="12530" y="844"/>
                </a:lnTo>
                <a:lnTo>
                  <a:pt x="12583" y="940"/>
                </a:lnTo>
                <a:lnTo>
                  <a:pt x="12635" y="940"/>
                </a:lnTo>
                <a:lnTo>
                  <a:pt x="12635" y="1037"/>
                </a:lnTo>
                <a:lnTo>
                  <a:pt x="12687" y="1037"/>
                </a:lnTo>
                <a:lnTo>
                  <a:pt x="12740" y="1037"/>
                </a:lnTo>
                <a:lnTo>
                  <a:pt x="12740" y="1133"/>
                </a:lnTo>
                <a:lnTo>
                  <a:pt x="12792" y="1133"/>
                </a:lnTo>
                <a:lnTo>
                  <a:pt x="12845" y="1229"/>
                </a:lnTo>
                <a:lnTo>
                  <a:pt x="12897" y="1229"/>
                </a:lnTo>
                <a:lnTo>
                  <a:pt x="12897" y="1302"/>
                </a:lnTo>
                <a:lnTo>
                  <a:pt x="12950" y="1302"/>
                </a:lnTo>
                <a:lnTo>
                  <a:pt x="12950" y="1398"/>
                </a:lnTo>
                <a:lnTo>
                  <a:pt x="13028" y="1398"/>
                </a:lnTo>
                <a:lnTo>
                  <a:pt x="13081" y="1398"/>
                </a:lnTo>
                <a:lnTo>
                  <a:pt x="13081" y="1495"/>
                </a:lnTo>
                <a:lnTo>
                  <a:pt x="13133" y="1495"/>
                </a:lnTo>
                <a:lnTo>
                  <a:pt x="13133" y="1591"/>
                </a:lnTo>
                <a:lnTo>
                  <a:pt x="13185" y="1591"/>
                </a:lnTo>
                <a:lnTo>
                  <a:pt x="13238" y="1688"/>
                </a:lnTo>
                <a:lnTo>
                  <a:pt x="13290" y="1688"/>
                </a:lnTo>
                <a:lnTo>
                  <a:pt x="13290" y="1784"/>
                </a:lnTo>
                <a:lnTo>
                  <a:pt x="13343" y="1784"/>
                </a:lnTo>
                <a:lnTo>
                  <a:pt x="13343" y="1880"/>
                </a:lnTo>
                <a:lnTo>
                  <a:pt x="13395" y="1880"/>
                </a:lnTo>
                <a:lnTo>
                  <a:pt x="13395" y="1977"/>
                </a:lnTo>
                <a:lnTo>
                  <a:pt x="13448" y="1977"/>
                </a:lnTo>
                <a:lnTo>
                  <a:pt x="13500" y="2073"/>
                </a:lnTo>
                <a:lnTo>
                  <a:pt x="13552" y="2170"/>
                </a:lnTo>
                <a:lnTo>
                  <a:pt x="13605" y="2170"/>
                </a:lnTo>
                <a:lnTo>
                  <a:pt x="13605" y="2266"/>
                </a:lnTo>
                <a:lnTo>
                  <a:pt x="13657" y="2266"/>
                </a:lnTo>
                <a:lnTo>
                  <a:pt x="13657" y="2363"/>
                </a:lnTo>
                <a:lnTo>
                  <a:pt x="13710" y="2363"/>
                </a:lnTo>
                <a:lnTo>
                  <a:pt x="13710" y="2459"/>
                </a:lnTo>
                <a:lnTo>
                  <a:pt x="13788" y="2459"/>
                </a:lnTo>
                <a:lnTo>
                  <a:pt x="13788" y="2531"/>
                </a:lnTo>
                <a:lnTo>
                  <a:pt x="13841" y="2531"/>
                </a:lnTo>
                <a:lnTo>
                  <a:pt x="13841" y="2628"/>
                </a:lnTo>
                <a:lnTo>
                  <a:pt x="13893" y="2628"/>
                </a:lnTo>
                <a:lnTo>
                  <a:pt x="13946" y="2724"/>
                </a:lnTo>
                <a:lnTo>
                  <a:pt x="13946" y="2821"/>
                </a:lnTo>
                <a:lnTo>
                  <a:pt x="13998" y="2821"/>
                </a:lnTo>
                <a:lnTo>
                  <a:pt x="14050" y="2917"/>
                </a:lnTo>
                <a:lnTo>
                  <a:pt x="14050" y="3013"/>
                </a:lnTo>
                <a:lnTo>
                  <a:pt x="14103" y="3013"/>
                </a:lnTo>
                <a:lnTo>
                  <a:pt x="14155" y="3110"/>
                </a:lnTo>
                <a:lnTo>
                  <a:pt x="14155" y="3206"/>
                </a:lnTo>
                <a:lnTo>
                  <a:pt x="14208" y="3206"/>
                </a:lnTo>
                <a:lnTo>
                  <a:pt x="14260" y="3303"/>
                </a:lnTo>
                <a:lnTo>
                  <a:pt x="14260" y="3399"/>
                </a:lnTo>
                <a:lnTo>
                  <a:pt x="14313" y="3399"/>
                </a:lnTo>
                <a:lnTo>
                  <a:pt x="14313" y="3496"/>
                </a:lnTo>
                <a:lnTo>
                  <a:pt x="14365" y="3496"/>
                </a:lnTo>
                <a:lnTo>
                  <a:pt x="14365" y="3592"/>
                </a:lnTo>
                <a:lnTo>
                  <a:pt x="14417" y="3592"/>
                </a:lnTo>
                <a:lnTo>
                  <a:pt x="14417" y="3664"/>
                </a:lnTo>
                <a:lnTo>
                  <a:pt x="14496" y="3664"/>
                </a:lnTo>
                <a:lnTo>
                  <a:pt x="14496" y="3761"/>
                </a:lnTo>
                <a:lnTo>
                  <a:pt x="14549" y="3761"/>
                </a:lnTo>
                <a:lnTo>
                  <a:pt x="14549" y="3857"/>
                </a:lnTo>
                <a:lnTo>
                  <a:pt x="14601" y="3857"/>
                </a:lnTo>
                <a:lnTo>
                  <a:pt x="14601" y="3954"/>
                </a:lnTo>
                <a:lnTo>
                  <a:pt x="14653" y="4050"/>
                </a:lnTo>
                <a:lnTo>
                  <a:pt x="14706" y="4146"/>
                </a:lnTo>
                <a:lnTo>
                  <a:pt x="14758" y="4219"/>
                </a:lnTo>
                <a:lnTo>
                  <a:pt x="14811" y="4315"/>
                </a:lnTo>
                <a:lnTo>
                  <a:pt x="14811" y="4412"/>
                </a:lnTo>
                <a:lnTo>
                  <a:pt x="14863" y="4412"/>
                </a:lnTo>
                <a:lnTo>
                  <a:pt x="14863" y="4508"/>
                </a:lnTo>
                <a:lnTo>
                  <a:pt x="14916" y="4604"/>
                </a:lnTo>
                <a:lnTo>
                  <a:pt x="14968" y="4701"/>
                </a:lnTo>
                <a:lnTo>
                  <a:pt x="14968" y="4797"/>
                </a:lnTo>
                <a:lnTo>
                  <a:pt x="15020" y="4797"/>
                </a:lnTo>
                <a:lnTo>
                  <a:pt x="15020" y="4894"/>
                </a:lnTo>
                <a:lnTo>
                  <a:pt x="15073" y="4894"/>
                </a:lnTo>
                <a:lnTo>
                  <a:pt x="15073" y="4990"/>
                </a:lnTo>
                <a:lnTo>
                  <a:pt x="15125" y="5087"/>
                </a:lnTo>
                <a:lnTo>
                  <a:pt x="15178" y="5087"/>
                </a:lnTo>
                <a:lnTo>
                  <a:pt x="15178" y="5183"/>
                </a:lnTo>
                <a:lnTo>
                  <a:pt x="15230" y="5279"/>
                </a:lnTo>
                <a:lnTo>
                  <a:pt x="15283" y="5376"/>
                </a:lnTo>
                <a:lnTo>
                  <a:pt x="15283" y="5448"/>
                </a:lnTo>
                <a:lnTo>
                  <a:pt x="15335" y="5545"/>
                </a:lnTo>
                <a:lnTo>
                  <a:pt x="15387" y="5641"/>
                </a:lnTo>
                <a:lnTo>
                  <a:pt x="15387" y="5737"/>
                </a:lnTo>
                <a:lnTo>
                  <a:pt x="15466" y="5737"/>
                </a:lnTo>
                <a:lnTo>
                  <a:pt x="15466" y="5834"/>
                </a:lnTo>
                <a:lnTo>
                  <a:pt x="15518" y="5834"/>
                </a:lnTo>
                <a:lnTo>
                  <a:pt x="15518" y="5930"/>
                </a:lnTo>
                <a:lnTo>
                  <a:pt x="15571" y="6027"/>
                </a:lnTo>
                <a:lnTo>
                  <a:pt x="15623" y="6123"/>
                </a:lnTo>
                <a:lnTo>
                  <a:pt x="15623" y="6220"/>
                </a:lnTo>
                <a:lnTo>
                  <a:pt x="15676" y="6220"/>
                </a:lnTo>
                <a:lnTo>
                  <a:pt x="15676" y="6316"/>
                </a:lnTo>
                <a:lnTo>
                  <a:pt x="15728" y="6316"/>
                </a:lnTo>
                <a:lnTo>
                  <a:pt x="15728" y="6413"/>
                </a:lnTo>
                <a:lnTo>
                  <a:pt x="15781" y="6509"/>
                </a:lnTo>
                <a:lnTo>
                  <a:pt x="15781" y="6605"/>
                </a:lnTo>
                <a:lnTo>
                  <a:pt x="15833" y="6605"/>
                </a:lnTo>
                <a:lnTo>
                  <a:pt x="15833" y="6678"/>
                </a:lnTo>
                <a:lnTo>
                  <a:pt x="15885" y="6774"/>
                </a:lnTo>
                <a:lnTo>
                  <a:pt x="15938" y="6871"/>
                </a:lnTo>
                <a:lnTo>
                  <a:pt x="15938" y="6967"/>
                </a:lnTo>
                <a:lnTo>
                  <a:pt x="15990" y="6967"/>
                </a:lnTo>
                <a:lnTo>
                  <a:pt x="15990" y="7063"/>
                </a:lnTo>
                <a:lnTo>
                  <a:pt x="16043" y="7160"/>
                </a:lnTo>
                <a:lnTo>
                  <a:pt x="16043" y="7256"/>
                </a:lnTo>
                <a:lnTo>
                  <a:pt x="16095" y="7256"/>
                </a:lnTo>
                <a:lnTo>
                  <a:pt x="16095" y="7353"/>
                </a:lnTo>
                <a:lnTo>
                  <a:pt x="16148" y="7353"/>
                </a:lnTo>
                <a:lnTo>
                  <a:pt x="16148" y="7449"/>
                </a:lnTo>
                <a:lnTo>
                  <a:pt x="16226" y="7546"/>
                </a:lnTo>
                <a:lnTo>
                  <a:pt x="16226" y="7642"/>
                </a:lnTo>
                <a:lnTo>
                  <a:pt x="16279" y="7642"/>
                </a:lnTo>
                <a:lnTo>
                  <a:pt x="16279" y="7738"/>
                </a:lnTo>
                <a:lnTo>
                  <a:pt x="16331" y="7835"/>
                </a:lnTo>
                <a:lnTo>
                  <a:pt x="16383" y="7907"/>
                </a:lnTo>
                <a:lnTo>
                  <a:pt x="16383" y="8004"/>
                </a:lnTo>
                <a:lnTo>
                  <a:pt x="16436" y="8100"/>
                </a:lnTo>
                <a:lnTo>
                  <a:pt x="16488" y="8196"/>
                </a:lnTo>
                <a:lnTo>
                  <a:pt x="16488" y="8293"/>
                </a:lnTo>
                <a:lnTo>
                  <a:pt x="16541" y="8389"/>
                </a:lnTo>
                <a:lnTo>
                  <a:pt x="16593" y="8486"/>
                </a:lnTo>
                <a:lnTo>
                  <a:pt x="16593" y="8582"/>
                </a:lnTo>
                <a:lnTo>
                  <a:pt x="16646" y="8582"/>
                </a:lnTo>
                <a:lnTo>
                  <a:pt x="16646" y="8679"/>
                </a:lnTo>
                <a:lnTo>
                  <a:pt x="16698" y="8775"/>
                </a:lnTo>
                <a:lnTo>
                  <a:pt x="16698" y="8847"/>
                </a:lnTo>
                <a:lnTo>
                  <a:pt x="16750" y="8847"/>
                </a:lnTo>
                <a:lnTo>
                  <a:pt x="16750" y="8944"/>
                </a:lnTo>
                <a:lnTo>
                  <a:pt x="16803" y="9040"/>
                </a:lnTo>
                <a:lnTo>
                  <a:pt x="16803" y="9137"/>
                </a:lnTo>
                <a:lnTo>
                  <a:pt x="16855" y="9137"/>
                </a:lnTo>
                <a:lnTo>
                  <a:pt x="16855" y="9233"/>
                </a:lnTo>
                <a:lnTo>
                  <a:pt x="16908" y="9329"/>
                </a:lnTo>
                <a:lnTo>
                  <a:pt x="16908" y="9426"/>
                </a:lnTo>
                <a:lnTo>
                  <a:pt x="16986" y="9426"/>
                </a:lnTo>
                <a:lnTo>
                  <a:pt x="16986" y="9522"/>
                </a:lnTo>
                <a:lnTo>
                  <a:pt x="17039" y="9595"/>
                </a:lnTo>
                <a:lnTo>
                  <a:pt x="17039" y="9691"/>
                </a:lnTo>
                <a:lnTo>
                  <a:pt x="17091" y="9691"/>
                </a:lnTo>
                <a:lnTo>
                  <a:pt x="17091" y="9788"/>
                </a:lnTo>
                <a:lnTo>
                  <a:pt x="17144" y="9884"/>
                </a:lnTo>
                <a:lnTo>
                  <a:pt x="17144" y="9980"/>
                </a:lnTo>
                <a:lnTo>
                  <a:pt x="17196" y="9980"/>
                </a:lnTo>
                <a:lnTo>
                  <a:pt x="17196" y="10077"/>
                </a:lnTo>
                <a:lnTo>
                  <a:pt x="17249" y="10173"/>
                </a:lnTo>
                <a:lnTo>
                  <a:pt x="17249" y="10270"/>
                </a:lnTo>
                <a:lnTo>
                  <a:pt x="17301" y="10270"/>
                </a:lnTo>
                <a:lnTo>
                  <a:pt x="17301" y="10366"/>
                </a:lnTo>
                <a:lnTo>
                  <a:pt x="17353" y="10462"/>
                </a:lnTo>
                <a:lnTo>
                  <a:pt x="17353" y="10559"/>
                </a:lnTo>
                <a:lnTo>
                  <a:pt x="17406" y="10559"/>
                </a:lnTo>
                <a:lnTo>
                  <a:pt x="17406" y="10655"/>
                </a:lnTo>
                <a:lnTo>
                  <a:pt x="17458" y="10752"/>
                </a:lnTo>
                <a:lnTo>
                  <a:pt x="17458" y="10824"/>
                </a:lnTo>
                <a:lnTo>
                  <a:pt x="17511" y="10824"/>
                </a:lnTo>
                <a:lnTo>
                  <a:pt x="17511" y="10921"/>
                </a:lnTo>
                <a:lnTo>
                  <a:pt x="17511" y="11017"/>
                </a:lnTo>
                <a:lnTo>
                  <a:pt x="17563" y="11017"/>
                </a:lnTo>
                <a:lnTo>
                  <a:pt x="17563" y="11113"/>
                </a:lnTo>
                <a:lnTo>
                  <a:pt x="17616" y="11113"/>
                </a:lnTo>
                <a:lnTo>
                  <a:pt x="17616" y="11210"/>
                </a:lnTo>
                <a:lnTo>
                  <a:pt x="17616" y="11306"/>
                </a:lnTo>
                <a:lnTo>
                  <a:pt x="17694" y="11306"/>
                </a:lnTo>
                <a:lnTo>
                  <a:pt x="17694" y="11403"/>
                </a:lnTo>
                <a:lnTo>
                  <a:pt x="17747" y="11499"/>
                </a:lnTo>
                <a:lnTo>
                  <a:pt x="17747" y="11596"/>
                </a:lnTo>
                <a:lnTo>
                  <a:pt x="17799" y="11596"/>
                </a:lnTo>
                <a:lnTo>
                  <a:pt x="17799" y="11692"/>
                </a:lnTo>
                <a:lnTo>
                  <a:pt x="17851" y="11788"/>
                </a:lnTo>
                <a:lnTo>
                  <a:pt x="17851" y="11885"/>
                </a:lnTo>
                <a:lnTo>
                  <a:pt x="17904" y="11885"/>
                </a:lnTo>
                <a:lnTo>
                  <a:pt x="17904" y="11981"/>
                </a:lnTo>
                <a:lnTo>
                  <a:pt x="17956" y="12054"/>
                </a:lnTo>
                <a:lnTo>
                  <a:pt x="17956" y="12150"/>
                </a:lnTo>
                <a:lnTo>
                  <a:pt x="18009" y="12246"/>
                </a:lnTo>
                <a:lnTo>
                  <a:pt x="18061" y="12343"/>
                </a:lnTo>
                <a:lnTo>
                  <a:pt x="18061" y="12439"/>
                </a:lnTo>
                <a:lnTo>
                  <a:pt x="18114" y="12536"/>
                </a:lnTo>
                <a:lnTo>
                  <a:pt x="18166" y="12632"/>
                </a:lnTo>
                <a:lnTo>
                  <a:pt x="18166" y="12729"/>
                </a:lnTo>
                <a:lnTo>
                  <a:pt x="18218" y="12825"/>
                </a:lnTo>
                <a:lnTo>
                  <a:pt x="18271" y="12921"/>
                </a:lnTo>
                <a:lnTo>
                  <a:pt x="18271" y="13018"/>
                </a:lnTo>
                <a:lnTo>
                  <a:pt x="18323" y="13114"/>
                </a:lnTo>
                <a:lnTo>
                  <a:pt x="18376" y="13211"/>
                </a:lnTo>
                <a:lnTo>
                  <a:pt x="18376" y="13283"/>
                </a:lnTo>
                <a:lnTo>
                  <a:pt x="18454" y="13379"/>
                </a:lnTo>
                <a:lnTo>
                  <a:pt x="18454" y="13476"/>
                </a:lnTo>
                <a:lnTo>
                  <a:pt x="18507" y="13476"/>
                </a:lnTo>
                <a:lnTo>
                  <a:pt x="18507" y="13572"/>
                </a:lnTo>
                <a:lnTo>
                  <a:pt x="18559" y="13669"/>
                </a:lnTo>
                <a:lnTo>
                  <a:pt x="18559" y="13765"/>
                </a:lnTo>
                <a:lnTo>
                  <a:pt x="18612" y="13765"/>
                </a:lnTo>
                <a:lnTo>
                  <a:pt x="18612" y="13862"/>
                </a:lnTo>
                <a:lnTo>
                  <a:pt x="18612" y="13934"/>
                </a:lnTo>
                <a:lnTo>
                  <a:pt x="18664" y="13934"/>
                </a:lnTo>
                <a:lnTo>
                  <a:pt x="18664" y="14030"/>
                </a:lnTo>
                <a:lnTo>
                  <a:pt x="18717" y="14030"/>
                </a:lnTo>
                <a:lnTo>
                  <a:pt x="18717" y="14127"/>
                </a:lnTo>
                <a:lnTo>
                  <a:pt x="18717" y="14223"/>
                </a:lnTo>
                <a:lnTo>
                  <a:pt x="18769" y="14223"/>
                </a:lnTo>
                <a:lnTo>
                  <a:pt x="18769" y="14320"/>
                </a:lnTo>
                <a:lnTo>
                  <a:pt x="18821" y="14320"/>
                </a:lnTo>
                <a:lnTo>
                  <a:pt x="18821" y="14416"/>
                </a:lnTo>
                <a:lnTo>
                  <a:pt x="18821" y="14512"/>
                </a:lnTo>
                <a:lnTo>
                  <a:pt x="18874" y="14512"/>
                </a:lnTo>
                <a:lnTo>
                  <a:pt x="18874" y="14609"/>
                </a:lnTo>
                <a:lnTo>
                  <a:pt x="18926" y="14705"/>
                </a:lnTo>
                <a:lnTo>
                  <a:pt x="18926" y="14802"/>
                </a:lnTo>
                <a:lnTo>
                  <a:pt x="18979" y="14802"/>
                </a:lnTo>
                <a:lnTo>
                  <a:pt x="18979" y="14898"/>
                </a:lnTo>
                <a:lnTo>
                  <a:pt x="19031" y="14971"/>
                </a:lnTo>
                <a:lnTo>
                  <a:pt x="19031" y="15067"/>
                </a:lnTo>
                <a:lnTo>
                  <a:pt x="19083" y="15067"/>
                </a:lnTo>
                <a:lnTo>
                  <a:pt x="19083" y="15163"/>
                </a:lnTo>
                <a:lnTo>
                  <a:pt x="19162" y="15260"/>
                </a:lnTo>
                <a:lnTo>
                  <a:pt x="19162" y="15356"/>
                </a:lnTo>
                <a:lnTo>
                  <a:pt x="19215" y="15453"/>
                </a:lnTo>
                <a:lnTo>
                  <a:pt x="19267" y="15549"/>
                </a:lnTo>
                <a:lnTo>
                  <a:pt x="19267" y="15646"/>
                </a:lnTo>
                <a:lnTo>
                  <a:pt x="19319" y="15742"/>
                </a:lnTo>
                <a:lnTo>
                  <a:pt x="19372" y="15838"/>
                </a:lnTo>
                <a:lnTo>
                  <a:pt x="19372" y="15935"/>
                </a:lnTo>
                <a:lnTo>
                  <a:pt x="19424" y="16031"/>
                </a:lnTo>
                <a:lnTo>
                  <a:pt x="19477" y="16128"/>
                </a:lnTo>
                <a:lnTo>
                  <a:pt x="19477" y="16200"/>
                </a:lnTo>
                <a:lnTo>
                  <a:pt x="19529" y="16296"/>
                </a:lnTo>
                <a:lnTo>
                  <a:pt x="19582" y="16393"/>
                </a:lnTo>
                <a:lnTo>
                  <a:pt x="19582" y="16489"/>
                </a:lnTo>
                <a:lnTo>
                  <a:pt x="19634" y="16586"/>
                </a:lnTo>
                <a:lnTo>
                  <a:pt x="19686" y="16682"/>
                </a:lnTo>
                <a:lnTo>
                  <a:pt x="19686" y="16779"/>
                </a:lnTo>
                <a:lnTo>
                  <a:pt x="19739" y="16875"/>
                </a:lnTo>
                <a:lnTo>
                  <a:pt x="19791" y="16971"/>
                </a:lnTo>
                <a:lnTo>
                  <a:pt x="19791" y="17068"/>
                </a:lnTo>
                <a:lnTo>
                  <a:pt x="19844" y="17164"/>
                </a:lnTo>
                <a:lnTo>
                  <a:pt x="19896" y="17261"/>
                </a:lnTo>
                <a:lnTo>
                  <a:pt x="19896" y="17357"/>
                </a:lnTo>
                <a:lnTo>
                  <a:pt x="19949" y="17429"/>
                </a:lnTo>
                <a:lnTo>
                  <a:pt x="20001" y="17526"/>
                </a:lnTo>
                <a:lnTo>
                  <a:pt x="20001" y="17622"/>
                </a:lnTo>
                <a:lnTo>
                  <a:pt x="20053" y="17719"/>
                </a:lnTo>
                <a:lnTo>
                  <a:pt x="20132" y="17815"/>
                </a:lnTo>
                <a:lnTo>
                  <a:pt x="20132" y="17912"/>
                </a:lnTo>
                <a:lnTo>
                  <a:pt x="20184" y="18008"/>
                </a:lnTo>
                <a:lnTo>
                  <a:pt x="20237" y="18104"/>
                </a:lnTo>
                <a:lnTo>
                  <a:pt x="20237" y="18201"/>
                </a:lnTo>
                <a:lnTo>
                  <a:pt x="20289" y="18297"/>
                </a:lnTo>
                <a:lnTo>
                  <a:pt x="20289" y="18394"/>
                </a:lnTo>
                <a:lnTo>
                  <a:pt x="20342" y="18394"/>
                </a:lnTo>
                <a:lnTo>
                  <a:pt x="20342" y="18490"/>
                </a:lnTo>
                <a:lnTo>
                  <a:pt x="20394" y="18587"/>
                </a:lnTo>
                <a:lnTo>
                  <a:pt x="20394" y="18683"/>
                </a:lnTo>
                <a:lnTo>
                  <a:pt x="20447" y="18683"/>
                </a:lnTo>
                <a:lnTo>
                  <a:pt x="20447" y="18755"/>
                </a:lnTo>
                <a:lnTo>
                  <a:pt x="20499" y="18852"/>
                </a:lnTo>
                <a:lnTo>
                  <a:pt x="20499" y="18948"/>
                </a:lnTo>
                <a:lnTo>
                  <a:pt x="20551" y="18948"/>
                </a:lnTo>
                <a:lnTo>
                  <a:pt x="20551" y="19045"/>
                </a:lnTo>
                <a:lnTo>
                  <a:pt x="20604" y="19045"/>
                </a:lnTo>
                <a:lnTo>
                  <a:pt x="20604" y="19117"/>
                </a:lnTo>
                <a:lnTo>
                  <a:pt x="20604" y="19213"/>
                </a:lnTo>
                <a:lnTo>
                  <a:pt x="20656" y="19213"/>
                </a:lnTo>
                <a:lnTo>
                  <a:pt x="20656" y="19310"/>
                </a:lnTo>
                <a:lnTo>
                  <a:pt x="20709" y="19310"/>
                </a:lnTo>
                <a:lnTo>
                  <a:pt x="20709" y="19406"/>
                </a:lnTo>
                <a:lnTo>
                  <a:pt x="20761" y="19503"/>
                </a:lnTo>
                <a:lnTo>
                  <a:pt x="20761" y="19599"/>
                </a:lnTo>
                <a:lnTo>
                  <a:pt x="20814" y="19599"/>
                </a:lnTo>
                <a:lnTo>
                  <a:pt x="20814" y="19696"/>
                </a:lnTo>
                <a:lnTo>
                  <a:pt x="20892" y="19792"/>
                </a:lnTo>
                <a:lnTo>
                  <a:pt x="20945" y="19888"/>
                </a:lnTo>
                <a:lnTo>
                  <a:pt x="20945" y="19985"/>
                </a:lnTo>
                <a:lnTo>
                  <a:pt x="20997" y="20081"/>
                </a:lnTo>
                <a:lnTo>
                  <a:pt x="21050" y="20178"/>
                </a:lnTo>
                <a:lnTo>
                  <a:pt x="21050" y="20274"/>
                </a:lnTo>
                <a:lnTo>
                  <a:pt x="21102" y="20274"/>
                </a:lnTo>
                <a:lnTo>
                  <a:pt x="21102" y="20346"/>
                </a:lnTo>
                <a:lnTo>
                  <a:pt x="21154" y="20443"/>
                </a:lnTo>
                <a:lnTo>
                  <a:pt x="21154" y="20539"/>
                </a:lnTo>
                <a:lnTo>
                  <a:pt x="21207" y="20539"/>
                </a:lnTo>
                <a:lnTo>
                  <a:pt x="21207" y="20636"/>
                </a:lnTo>
                <a:lnTo>
                  <a:pt x="21259" y="20636"/>
                </a:lnTo>
                <a:lnTo>
                  <a:pt x="21259" y="20732"/>
                </a:lnTo>
                <a:lnTo>
                  <a:pt x="21312" y="20829"/>
                </a:lnTo>
                <a:lnTo>
                  <a:pt x="21312" y="20925"/>
                </a:lnTo>
                <a:lnTo>
                  <a:pt x="21364" y="20925"/>
                </a:lnTo>
                <a:lnTo>
                  <a:pt x="21364" y="21021"/>
                </a:lnTo>
                <a:lnTo>
                  <a:pt x="21417" y="21118"/>
                </a:lnTo>
                <a:lnTo>
                  <a:pt x="21469" y="21214"/>
                </a:lnTo>
                <a:lnTo>
                  <a:pt x="21469" y="21311"/>
                </a:lnTo>
                <a:lnTo>
                  <a:pt x="21521" y="21311"/>
                </a:lnTo>
                <a:lnTo>
                  <a:pt x="21521" y="21407"/>
                </a:lnTo>
                <a:lnTo>
                  <a:pt x="21600" y="21407"/>
                </a:lnTo>
                <a:lnTo>
                  <a:pt x="21600" y="21504"/>
                </a:lnTo>
              </a:path>
            </a:pathLst>
          </a:custGeom>
          <a:noFill/>
          <a:ln w="38100" cap="rnd">
            <a:solidFill>
              <a:srgbClr val="C632F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1989" name="Freeform 5"/>
          <p:cNvSpPr>
            <a:spLocks/>
          </p:cNvSpPr>
          <p:nvPr/>
        </p:nvSpPr>
        <p:spPr bwMode="auto">
          <a:xfrm>
            <a:off x="3055938" y="4135438"/>
            <a:ext cx="1046162" cy="12795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504"/>
                </a:lnTo>
                <a:lnTo>
                  <a:pt x="52" y="21407"/>
                </a:lnTo>
                <a:lnTo>
                  <a:pt x="105" y="21311"/>
                </a:lnTo>
                <a:lnTo>
                  <a:pt x="105" y="21214"/>
                </a:lnTo>
                <a:lnTo>
                  <a:pt x="157" y="21214"/>
                </a:lnTo>
                <a:lnTo>
                  <a:pt x="157" y="21118"/>
                </a:lnTo>
                <a:lnTo>
                  <a:pt x="210" y="21118"/>
                </a:lnTo>
                <a:lnTo>
                  <a:pt x="210" y="21021"/>
                </a:lnTo>
                <a:lnTo>
                  <a:pt x="262" y="20925"/>
                </a:lnTo>
                <a:lnTo>
                  <a:pt x="315" y="20829"/>
                </a:lnTo>
                <a:lnTo>
                  <a:pt x="315" y="20732"/>
                </a:lnTo>
                <a:lnTo>
                  <a:pt x="367" y="20636"/>
                </a:lnTo>
                <a:lnTo>
                  <a:pt x="419" y="20539"/>
                </a:lnTo>
                <a:lnTo>
                  <a:pt x="419" y="20443"/>
                </a:lnTo>
                <a:lnTo>
                  <a:pt x="472" y="20443"/>
                </a:lnTo>
                <a:lnTo>
                  <a:pt x="472" y="20346"/>
                </a:lnTo>
                <a:lnTo>
                  <a:pt x="524" y="20274"/>
                </a:lnTo>
                <a:lnTo>
                  <a:pt x="524" y="20178"/>
                </a:lnTo>
                <a:lnTo>
                  <a:pt x="577" y="20178"/>
                </a:lnTo>
                <a:lnTo>
                  <a:pt x="577" y="20081"/>
                </a:lnTo>
                <a:lnTo>
                  <a:pt x="629" y="20081"/>
                </a:lnTo>
                <a:lnTo>
                  <a:pt x="629" y="19985"/>
                </a:lnTo>
                <a:lnTo>
                  <a:pt x="682" y="19888"/>
                </a:lnTo>
                <a:lnTo>
                  <a:pt x="682" y="19792"/>
                </a:lnTo>
                <a:lnTo>
                  <a:pt x="760" y="19792"/>
                </a:lnTo>
                <a:lnTo>
                  <a:pt x="760" y="19696"/>
                </a:lnTo>
                <a:lnTo>
                  <a:pt x="813" y="19599"/>
                </a:lnTo>
                <a:lnTo>
                  <a:pt x="865" y="19503"/>
                </a:lnTo>
                <a:lnTo>
                  <a:pt x="865" y="19406"/>
                </a:lnTo>
                <a:lnTo>
                  <a:pt x="917" y="19310"/>
                </a:lnTo>
                <a:lnTo>
                  <a:pt x="970" y="19213"/>
                </a:lnTo>
                <a:lnTo>
                  <a:pt x="970" y="19117"/>
                </a:lnTo>
                <a:lnTo>
                  <a:pt x="1022" y="19045"/>
                </a:lnTo>
                <a:lnTo>
                  <a:pt x="1075" y="18948"/>
                </a:lnTo>
                <a:lnTo>
                  <a:pt x="1075" y="18852"/>
                </a:lnTo>
                <a:lnTo>
                  <a:pt x="1127" y="18852"/>
                </a:lnTo>
                <a:lnTo>
                  <a:pt x="1127" y="18755"/>
                </a:lnTo>
                <a:lnTo>
                  <a:pt x="1180" y="18683"/>
                </a:lnTo>
                <a:lnTo>
                  <a:pt x="1180" y="18587"/>
                </a:lnTo>
                <a:lnTo>
                  <a:pt x="1232" y="18587"/>
                </a:lnTo>
                <a:lnTo>
                  <a:pt x="1232" y="18490"/>
                </a:lnTo>
                <a:lnTo>
                  <a:pt x="1284" y="18394"/>
                </a:lnTo>
                <a:lnTo>
                  <a:pt x="1284" y="18297"/>
                </a:lnTo>
                <a:lnTo>
                  <a:pt x="1337" y="18297"/>
                </a:lnTo>
                <a:lnTo>
                  <a:pt x="1337" y="18201"/>
                </a:lnTo>
                <a:lnTo>
                  <a:pt x="1389" y="18104"/>
                </a:lnTo>
                <a:lnTo>
                  <a:pt x="1389" y="18008"/>
                </a:lnTo>
                <a:lnTo>
                  <a:pt x="1442" y="18008"/>
                </a:lnTo>
                <a:lnTo>
                  <a:pt x="1442" y="17912"/>
                </a:lnTo>
                <a:lnTo>
                  <a:pt x="1520" y="17815"/>
                </a:lnTo>
                <a:lnTo>
                  <a:pt x="1520" y="17719"/>
                </a:lnTo>
                <a:lnTo>
                  <a:pt x="1573" y="17719"/>
                </a:lnTo>
                <a:lnTo>
                  <a:pt x="1573" y="17622"/>
                </a:lnTo>
                <a:lnTo>
                  <a:pt x="1625" y="17526"/>
                </a:lnTo>
                <a:lnTo>
                  <a:pt x="1625" y="17429"/>
                </a:lnTo>
                <a:lnTo>
                  <a:pt x="1678" y="17429"/>
                </a:lnTo>
                <a:lnTo>
                  <a:pt x="1678" y="17357"/>
                </a:lnTo>
                <a:lnTo>
                  <a:pt x="1730" y="17261"/>
                </a:lnTo>
                <a:lnTo>
                  <a:pt x="1730" y="17164"/>
                </a:lnTo>
                <a:lnTo>
                  <a:pt x="1783" y="17164"/>
                </a:lnTo>
                <a:lnTo>
                  <a:pt x="1783" y="17068"/>
                </a:lnTo>
                <a:lnTo>
                  <a:pt x="1835" y="16971"/>
                </a:lnTo>
                <a:lnTo>
                  <a:pt x="1835" y="16875"/>
                </a:lnTo>
                <a:lnTo>
                  <a:pt x="1887" y="16875"/>
                </a:lnTo>
                <a:lnTo>
                  <a:pt x="1887" y="16779"/>
                </a:lnTo>
                <a:lnTo>
                  <a:pt x="1940" y="16682"/>
                </a:lnTo>
                <a:lnTo>
                  <a:pt x="1940" y="16586"/>
                </a:lnTo>
                <a:lnTo>
                  <a:pt x="1992" y="16586"/>
                </a:lnTo>
                <a:lnTo>
                  <a:pt x="1992" y="16489"/>
                </a:lnTo>
                <a:lnTo>
                  <a:pt x="2045" y="16393"/>
                </a:lnTo>
                <a:lnTo>
                  <a:pt x="2045" y="16296"/>
                </a:lnTo>
                <a:lnTo>
                  <a:pt x="2097" y="16296"/>
                </a:lnTo>
                <a:lnTo>
                  <a:pt x="2097" y="16200"/>
                </a:lnTo>
                <a:lnTo>
                  <a:pt x="2150" y="16128"/>
                </a:lnTo>
                <a:lnTo>
                  <a:pt x="2150" y="16031"/>
                </a:lnTo>
                <a:lnTo>
                  <a:pt x="2228" y="16031"/>
                </a:lnTo>
                <a:lnTo>
                  <a:pt x="2228" y="15935"/>
                </a:lnTo>
                <a:lnTo>
                  <a:pt x="2228" y="15838"/>
                </a:lnTo>
                <a:lnTo>
                  <a:pt x="2281" y="15838"/>
                </a:lnTo>
                <a:lnTo>
                  <a:pt x="2281" y="15742"/>
                </a:lnTo>
                <a:lnTo>
                  <a:pt x="2333" y="15742"/>
                </a:lnTo>
                <a:lnTo>
                  <a:pt x="2333" y="15646"/>
                </a:lnTo>
                <a:lnTo>
                  <a:pt x="2333" y="15549"/>
                </a:lnTo>
                <a:lnTo>
                  <a:pt x="2385" y="15549"/>
                </a:lnTo>
                <a:lnTo>
                  <a:pt x="2385" y="15453"/>
                </a:lnTo>
                <a:lnTo>
                  <a:pt x="2438" y="15453"/>
                </a:lnTo>
                <a:lnTo>
                  <a:pt x="2438" y="15356"/>
                </a:lnTo>
                <a:lnTo>
                  <a:pt x="2438" y="15260"/>
                </a:lnTo>
                <a:lnTo>
                  <a:pt x="2490" y="15260"/>
                </a:lnTo>
                <a:lnTo>
                  <a:pt x="2490" y="15163"/>
                </a:lnTo>
                <a:lnTo>
                  <a:pt x="2543" y="15067"/>
                </a:lnTo>
                <a:lnTo>
                  <a:pt x="2543" y="14971"/>
                </a:lnTo>
                <a:lnTo>
                  <a:pt x="2595" y="14971"/>
                </a:lnTo>
                <a:lnTo>
                  <a:pt x="2595" y="14898"/>
                </a:lnTo>
                <a:lnTo>
                  <a:pt x="2648" y="14802"/>
                </a:lnTo>
                <a:lnTo>
                  <a:pt x="2648" y="14705"/>
                </a:lnTo>
                <a:lnTo>
                  <a:pt x="2700" y="14705"/>
                </a:lnTo>
                <a:lnTo>
                  <a:pt x="2700" y="14609"/>
                </a:lnTo>
                <a:lnTo>
                  <a:pt x="2752" y="14512"/>
                </a:lnTo>
                <a:lnTo>
                  <a:pt x="2752" y="14416"/>
                </a:lnTo>
                <a:lnTo>
                  <a:pt x="2805" y="14320"/>
                </a:lnTo>
                <a:lnTo>
                  <a:pt x="2857" y="14223"/>
                </a:lnTo>
                <a:lnTo>
                  <a:pt x="2857" y="14127"/>
                </a:lnTo>
                <a:lnTo>
                  <a:pt x="2910" y="14030"/>
                </a:lnTo>
                <a:lnTo>
                  <a:pt x="2988" y="13934"/>
                </a:lnTo>
                <a:lnTo>
                  <a:pt x="2988" y="13862"/>
                </a:lnTo>
                <a:lnTo>
                  <a:pt x="3041" y="13765"/>
                </a:lnTo>
                <a:lnTo>
                  <a:pt x="3093" y="13669"/>
                </a:lnTo>
                <a:lnTo>
                  <a:pt x="3093" y="13572"/>
                </a:lnTo>
                <a:lnTo>
                  <a:pt x="3146" y="13476"/>
                </a:lnTo>
                <a:lnTo>
                  <a:pt x="3198" y="13379"/>
                </a:lnTo>
                <a:lnTo>
                  <a:pt x="3198" y="13283"/>
                </a:lnTo>
                <a:lnTo>
                  <a:pt x="3250" y="13211"/>
                </a:lnTo>
                <a:lnTo>
                  <a:pt x="3250" y="13114"/>
                </a:lnTo>
                <a:lnTo>
                  <a:pt x="3303" y="13114"/>
                </a:lnTo>
                <a:lnTo>
                  <a:pt x="3303" y="13018"/>
                </a:lnTo>
                <a:lnTo>
                  <a:pt x="3355" y="12921"/>
                </a:lnTo>
                <a:lnTo>
                  <a:pt x="3355" y="12825"/>
                </a:lnTo>
                <a:lnTo>
                  <a:pt x="3408" y="12825"/>
                </a:lnTo>
                <a:lnTo>
                  <a:pt x="3408" y="12729"/>
                </a:lnTo>
                <a:lnTo>
                  <a:pt x="3460" y="12632"/>
                </a:lnTo>
                <a:lnTo>
                  <a:pt x="3460" y="12536"/>
                </a:lnTo>
                <a:lnTo>
                  <a:pt x="3513" y="12536"/>
                </a:lnTo>
                <a:lnTo>
                  <a:pt x="3513" y="12439"/>
                </a:lnTo>
                <a:lnTo>
                  <a:pt x="3513" y="12343"/>
                </a:lnTo>
                <a:lnTo>
                  <a:pt x="3565" y="12343"/>
                </a:lnTo>
                <a:lnTo>
                  <a:pt x="3565" y="12246"/>
                </a:lnTo>
                <a:lnTo>
                  <a:pt x="3617" y="12246"/>
                </a:lnTo>
                <a:lnTo>
                  <a:pt x="3617" y="12150"/>
                </a:lnTo>
                <a:lnTo>
                  <a:pt x="3617" y="12054"/>
                </a:lnTo>
                <a:lnTo>
                  <a:pt x="3696" y="12054"/>
                </a:lnTo>
                <a:lnTo>
                  <a:pt x="3696" y="11981"/>
                </a:lnTo>
                <a:lnTo>
                  <a:pt x="3749" y="11885"/>
                </a:lnTo>
                <a:lnTo>
                  <a:pt x="3749" y="11788"/>
                </a:lnTo>
                <a:lnTo>
                  <a:pt x="3801" y="11788"/>
                </a:lnTo>
                <a:lnTo>
                  <a:pt x="3801" y="11692"/>
                </a:lnTo>
                <a:lnTo>
                  <a:pt x="3853" y="11596"/>
                </a:lnTo>
                <a:lnTo>
                  <a:pt x="3853" y="11499"/>
                </a:lnTo>
                <a:lnTo>
                  <a:pt x="3906" y="11499"/>
                </a:lnTo>
                <a:lnTo>
                  <a:pt x="3906" y="11403"/>
                </a:lnTo>
                <a:lnTo>
                  <a:pt x="3958" y="11306"/>
                </a:lnTo>
                <a:lnTo>
                  <a:pt x="3958" y="11210"/>
                </a:lnTo>
                <a:lnTo>
                  <a:pt x="4011" y="11113"/>
                </a:lnTo>
                <a:lnTo>
                  <a:pt x="4063" y="11017"/>
                </a:lnTo>
                <a:lnTo>
                  <a:pt x="4063" y="10921"/>
                </a:lnTo>
                <a:lnTo>
                  <a:pt x="4116" y="10824"/>
                </a:lnTo>
                <a:lnTo>
                  <a:pt x="4116" y="10752"/>
                </a:lnTo>
                <a:lnTo>
                  <a:pt x="4168" y="10752"/>
                </a:lnTo>
                <a:lnTo>
                  <a:pt x="4168" y="10655"/>
                </a:lnTo>
                <a:lnTo>
                  <a:pt x="4220" y="10559"/>
                </a:lnTo>
                <a:lnTo>
                  <a:pt x="4220" y="10462"/>
                </a:lnTo>
                <a:lnTo>
                  <a:pt x="4273" y="10462"/>
                </a:lnTo>
                <a:lnTo>
                  <a:pt x="4273" y="10366"/>
                </a:lnTo>
                <a:lnTo>
                  <a:pt x="4325" y="10270"/>
                </a:lnTo>
                <a:lnTo>
                  <a:pt x="4325" y="10173"/>
                </a:lnTo>
                <a:lnTo>
                  <a:pt x="4378" y="10173"/>
                </a:lnTo>
                <a:lnTo>
                  <a:pt x="4378" y="10077"/>
                </a:lnTo>
                <a:lnTo>
                  <a:pt x="4456" y="9980"/>
                </a:lnTo>
                <a:lnTo>
                  <a:pt x="4456" y="9884"/>
                </a:lnTo>
                <a:lnTo>
                  <a:pt x="4509" y="9884"/>
                </a:lnTo>
                <a:lnTo>
                  <a:pt x="4509" y="9788"/>
                </a:lnTo>
                <a:lnTo>
                  <a:pt x="4561" y="9691"/>
                </a:lnTo>
                <a:lnTo>
                  <a:pt x="4561" y="9595"/>
                </a:lnTo>
                <a:lnTo>
                  <a:pt x="4614" y="9595"/>
                </a:lnTo>
                <a:lnTo>
                  <a:pt x="4614" y="9522"/>
                </a:lnTo>
                <a:lnTo>
                  <a:pt x="4666" y="9426"/>
                </a:lnTo>
                <a:lnTo>
                  <a:pt x="4666" y="9329"/>
                </a:lnTo>
                <a:lnTo>
                  <a:pt x="4718" y="9329"/>
                </a:lnTo>
                <a:lnTo>
                  <a:pt x="4718" y="9233"/>
                </a:lnTo>
                <a:lnTo>
                  <a:pt x="4771" y="9137"/>
                </a:lnTo>
                <a:lnTo>
                  <a:pt x="4771" y="9040"/>
                </a:lnTo>
                <a:lnTo>
                  <a:pt x="4823" y="9040"/>
                </a:lnTo>
                <a:lnTo>
                  <a:pt x="4823" y="8944"/>
                </a:lnTo>
                <a:lnTo>
                  <a:pt x="4876" y="8847"/>
                </a:lnTo>
                <a:lnTo>
                  <a:pt x="4876" y="8775"/>
                </a:lnTo>
                <a:lnTo>
                  <a:pt x="4928" y="8775"/>
                </a:lnTo>
                <a:lnTo>
                  <a:pt x="4928" y="8679"/>
                </a:lnTo>
                <a:lnTo>
                  <a:pt x="4981" y="8582"/>
                </a:lnTo>
                <a:lnTo>
                  <a:pt x="4981" y="8486"/>
                </a:lnTo>
                <a:lnTo>
                  <a:pt x="5033" y="8486"/>
                </a:lnTo>
                <a:lnTo>
                  <a:pt x="5033" y="8389"/>
                </a:lnTo>
                <a:lnTo>
                  <a:pt x="5085" y="8389"/>
                </a:lnTo>
                <a:lnTo>
                  <a:pt x="5085" y="8293"/>
                </a:lnTo>
                <a:lnTo>
                  <a:pt x="5085" y="8196"/>
                </a:lnTo>
                <a:lnTo>
                  <a:pt x="5138" y="8196"/>
                </a:lnTo>
                <a:lnTo>
                  <a:pt x="5138" y="8100"/>
                </a:lnTo>
                <a:lnTo>
                  <a:pt x="5190" y="8100"/>
                </a:lnTo>
                <a:lnTo>
                  <a:pt x="5190" y="8004"/>
                </a:lnTo>
                <a:lnTo>
                  <a:pt x="5243" y="7907"/>
                </a:lnTo>
                <a:lnTo>
                  <a:pt x="5243" y="7835"/>
                </a:lnTo>
                <a:lnTo>
                  <a:pt x="5295" y="7835"/>
                </a:lnTo>
                <a:lnTo>
                  <a:pt x="5295" y="7738"/>
                </a:lnTo>
                <a:lnTo>
                  <a:pt x="5348" y="7642"/>
                </a:lnTo>
                <a:lnTo>
                  <a:pt x="5426" y="7546"/>
                </a:lnTo>
                <a:lnTo>
                  <a:pt x="5426" y="7449"/>
                </a:lnTo>
                <a:lnTo>
                  <a:pt x="5479" y="7353"/>
                </a:lnTo>
                <a:lnTo>
                  <a:pt x="5531" y="7256"/>
                </a:lnTo>
                <a:lnTo>
                  <a:pt x="5531" y="7160"/>
                </a:lnTo>
                <a:lnTo>
                  <a:pt x="5583" y="7160"/>
                </a:lnTo>
                <a:lnTo>
                  <a:pt x="5583" y="7063"/>
                </a:lnTo>
                <a:lnTo>
                  <a:pt x="5636" y="6967"/>
                </a:lnTo>
                <a:lnTo>
                  <a:pt x="5636" y="6871"/>
                </a:lnTo>
                <a:lnTo>
                  <a:pt x="5688" y="6871"/>
                </a:lnTo>
                <a:lnTo>
                  <a:pt x="5688" y="6774"/>
                </a:lnTo>
                <a:lnTo>
                  <a:pt x="5741" y="6774"/>
                </a:lnTo>
                <a:lnTo>
                  <a:pt x="5741" y="6678"/>
                </a:lnTo>
                <a:lnTo>
                  <a:pt x="5793" y="6605"/>
                </a:lnTo>
                <a:lnTo>
                  <a:pt x="5846" y="6509"/>
                </a:lnTo>
                <a:lnTo>
                  <a:pt x="5846" y="6413"/>
                </a:lnTo>
                <a:lnTo>
                  <a:pt x="5898" y="6316"/>
                </a:lnTo>
                <a:lnTo>
                  <a:pt x="5950" y="6220"/>
                </a:lnTo>
                <a:lnTo>
                  <a:pt x="5950" y="6123"/>
                </a:lnTo>
                <a:lnTo>
                  <a:pt x="6003" y="6123"/>
                </a:lnTo>
                <a:lnTo>
                  <a:pt x="6003" y="6027"/>
                </a:lnTo>
                <a:lnTo>
                  <a:pt x="6055" y="6027"/>
                </a:lnTo>
                <a:lnTo>
                  <a:pt x="6055" y="5930"/>
                </a:lnTo>
                <a:lnTo>
                  <a:pt x="6108" y="5834"/>
                </a:lnTo>
                <a:lnTo>
                  <a:pt x="6186" y="5737"/>
                </a:lnTo>
                <a:lnTo>
                  <a:pt x="6186" y="5641"/>
                </a:lnTo>
                <a:lnTo>
                  <a:pt x="6239" y="5641"/>
                </a:lnTo>
                <a:lnTo>
                  <a:pt x="6239" y="5545"/>
                </a:lnTo>
                <a:lnTo>
                  <a:pt x="6291" y="5545"/>
                </a:lnTo>
                <a:lnTo>
                  <a:pt x="6291" y="5448"/>
                </a:lnTo>
                <a:lnTo>
                  <a:pt x="6344" y="5376"/>
                </a:lnTo>
                <a:lnTo>
                  <a:pt x="6344" y="5279"/>
                </a:lnTo>
                <a:lnTo>
                  <a:pt x="6396" y="5279"/>
                </a:lnTo>
                <a:lnTo>
                  <a:pt x="6396" y="5183"/>
                </a:lnTo>
                <a:lnTo>
                  <a:pt x="6449" y="5087"/>
                </a:lnTo>
                <a:lnTo>
                  <a:pt x="6501" y="5087"/>
                </a:lnTo>
                <a:lnTo>
                  <a:pt x="6501" y="4990"/>
                </a:lnTo>
                <a:lnTo>
                  <a:pt x="6553" y="4894"/>
                </a:lnTo>
                <a:lnTo>
                  <a:pt x="6606" y="4797"/>
                </a:lnTo>
                <a:lnTo>
                  <a:pt x="6606" y="4701"/>
                </a:lnTo>
                <a:lnTo>
                  <a:pt x="6658" y="4701"/>
                </a:lnTo>
                <a:lnTo>
                  <a:pt x="6658" y="4604"/>
                </a:lnTo>
                <a:lnTo>
                  <a:pt x="6711" y="4604"/>
                </a:lnTo>
                <a:lnTo>
                  <a:pt x="6711" y="4508"/>
                </a:lnTo>
                <a:lnTo>
                  <a:pt x="6763" y="4412"/>
                </a:lnTo>
                <a:lnTo>
                  <a:pt x="6763" y="4315"/>
                </a:lnTo>
                <a:lnTo>
                  <a:pt x="6816" y="4315"/>
                </a:lnTo>
                <a:lnTo>
                  <a:pt x="6816" y="4219"/>
                </a:lnTo>
                <a:lnTo>
                  <a:pt x="6894" y="4219"/>
                </a:lnTo>
                <a:lnTo>
                  <a:pt x="6894" y="4146"/>
                </a:lnTo>
                <a:lnTo>
                  <a:pt x="6947" y="4146"/>
                </a:lnTo>
                <a:lnTo>
                  <a:pt x="6947" y="4050"/>
                </a:lnTo>
                <a:lnTo>
                  <a:pt x="6999" y="4050"/>
                </a:lnTo>
                <a:lnTo>
                  <a:pt x="6999" y="3954"/>
                </a:lnTo>
                <a:lnTo>
                  <a:pt x="7051" y="3857"/>
                </a:lnTo>
                <a:lnTo>
                  <a:pt x="7104" y="3761"/>
                </a:lnTo>
                <a:lnTo>
                  <a:pt x="7156" y="3664"/>
                </a:lnTo>
                <a:lnTo>
                  <a:pt x="7209" y="3592"/>
                </a:lnTo>
                <a:lnTo>
                  <a:pt x="7209" y="3496"/>
                </a:lnTo>
                <a:lnTo>
                  <a:pt x="7261" y="3496"/>
                </a:lnTo>
                <a:lnTo>
                  <a:pt x="7314" y="3399"/>
                </a:lnTo>
                <a:lnTo>
                  <a:pt x="7314" y="3303"/>
                </a:lnTo>
                <a:lnTo>
                  <a:pt x="7366" y="3303"/>
                </a:lnTo>
                <a:lnTo>
                  <a:pt x="7366" y="3206"/>
                </a:lnTo>
                <a:lnTo>
                  <a:pt x="7418" y="3206"/>
                </a:lnTo>
                <a:lnTo>
                  <a:pt x="7418" y="3110"/>
                </a:lnTo>
                <a:lnTo>
                  <a:pt x="7471" y="3110"/>
                </a:lnTo>
                <a:lnTo>
                  <a:pt x="7471" y="3013"/>
                </a:lnTo>
                <a:lnTo>
                  <a:pt x="7523" y="3013"/>
                </a:lnTo>
                <a:lnTo>
                  <a:pt x="7523" y="2917"/>
                </a:lnTo>
                <a:lnTo>
                  <a:pt x="7576" y="2917"/>
                </a:lnTo>
                <a:lnTo>
                  <a:pt x="7576" y="2821"/>
                </a:lnTo>
                <a:lnTo>
                  <a:pt x="7654" y="2821"/>
                </a:lnTo>
                <a:lnTo>
                  <a:pt x="7654" y="2724"/>
                </a:lnTo>
                <a:lnTo>
                  <a:pt x="7707" y="2724"/>
                </a:lnTo>
                <a:lnTo>
                  <a:pt x="7707" y="2628"/>
                </a:lnTo>
                <a:lnTo>
                  <a:pt x="7759" y="2628"/>
                </a:lnTo>
                <a:lnTo>
                  <a:pt x="7759" y="2531"/>
                </a:lnTo>
                <a:lnTo>
                  <a:pt x="7812" y="2531"/>
                </a:lnTo>
                <a:lnTo>
                  <a:pt x="7864" y="2459"/>
                </a:lnTo>
                <a:lnTo>
                  <a:pt x="7864" y="2363"/>
                </a:lnTo>
                <a:lnTo>
                  <a:pt x="7917" y="2363"/>
                </a:lnTo>
                <a:lnTo>
                  <a:pt x="7969" y="2266"/>
                </a:lnTo>
                <a:lnTo>
                  <a:pt x="8021" y="2170"/>
                </a:lnTo>
                <a:lnTo>
                  <a:pt x="8074" y="2170"/>
                </a:lnTo>
                <a:lnTo>
                  <a:pt x="8074" y="2073"/>
                </a:lnTo>
                <a:lnTo>
                  <a:pt x="8126" y="2073"/>
                </a:lnTo>
                <a:lnTo>
                  <a:pt x="8126" y="1977"/>
                </a:lnTo>
                <a:lnTo>
                  <a:pt x="8179" y="1977"/>
                </a:lnTo>
                <a:lnTo>
                  <a:pt x="8179" y="1880"/>
                </a:lnTo>
                <a:lnTo>
                  <a:pt x="8231" y="1880"/>
                </a:lnTo>
                <a:lnTo>
                  <a:pt x="8283" y="1784"/>
                </a:lnTo>
                <a:lnTo>
                  <a:pt x="8362" y="1688"/>
                </a:lnTo>
                <a:lnTo>
                  <a:pt x="8415" y="1688"/>
                </a:lnTo>
                <a:lnTo>
                  <a:pt x="8415" y="1591"/>
                </a:lnTo>
                <a:lnTo>
                  <a:pt x="8467" y="1591"/>
                </a:lnTo>
                <a:lnTo>
                  <a:pt x="8519" y="1495"/>
                </a:lnTo>
                <a:lnTo>
                  <a:pt x="8572" y="1398"/>
                </a:lnTo>
                <a:lnTo>
                  <a:pt x="8624" y="1398"/>
                </a:lnTo>
                <a:lnTo>
                  <a:pt x="8624" y="1302"/>
                </a:lnTo>
                <a:lnTo>
                  <a:pt x="8677" y="1302"/>
                </a:lnTo>
                <a:lnTo>
                  <a:pt x="8729" y="1229"/>
                </a:lnTo>
                <a:lnTo>
                  <a:pt x="8782" y="1229"/>
                </a:lnTo>
                <a:lnTo>
                  <a:pt x="8782" y="1133"/>
                </a:lnTo>
                <a:lnTo>
                  <a:pt x="8834" y="1133"/>
                </a:lnTo>
                <a:lnTo>
                  <a:pt x="8886" y="1037"/>
                </a:lnTo>
                <a:lnTo>
                  <a:pt x="8939" y="1037"/>
                </a:lnTo>
                <a:lnTo>
                  <a:pt x="8939" y="940"/>
                </a:lnTo>
                <a:lnTo>
                  <a:pt x="8991" y="940"/>
                </a:lnTo>
                <a:lnTo>
                  <a:pt x="9044" y="940"/>
                </a:lnTo>
                <a:lnTo>
                  <a:pt x="9044" y="844"/>
                </a:lnTo>
                <a:lnTo>
                  <a:pt x="9122" y="844"/>
                </a:lnTo>
                <a:lnTo>
                  <a:pt x="9175" y="844"/>
                </a:lnTo>
                <a:lnTo>
                  <a:pt x="9175" y="747"/>
                </a:lnTo>
                <a:lnTo>
                  <a:pt x="9227" y="747"/>
                </a:lnTo>
                <a:lnTo>
                  <a:pt x="9280" y="651"/>
                </a:lnTo>
                <a:lnTo>
                  <a:pt x="9332" y="651"/>
                </a:lnTo>
                <a:lnTo>
                  <a:pt x="9384" y="651"/>
                </a:lnTo>
                <a:lnTo>
                  <a:pt x="9384" y="554"/>
                </a:lnTo>
                <a:lnTo>
                  <a:pt x="9437" y="554"/>
                </a:lnTo>
                <a:lnTo>
                  <a:pt x="9489" y="458"/>
                </a:lnTo>
                <a:lnTo>
                  <a:pt x="9542" y="458"/>
                </a:lnTo>
                <a:lnTo>
                  <a:pt x="9594" y="458"/>
                </a:lnTo>
                <a:lnTo>
                  <a:pt x="9594" y="362"/>
                </a:lnTo>
                <a:lnTo>
                  <a:pt x="9647" y="362"/>
                </a:lnTo>
                <a:lnTo>
                  <a:pt x="9699" y="362"/>
                </a:lnTo>
                <a:lnTo>
                  <a:pt x="9751" y="362"/>
                </a:lnTo>
                <a:lnTo>
                  <a:pt x="9751" y="265"/>
                </a:lnTo>
                <a:lnTo>
                  <a:pt x="9830" y="265"/>
                </a:lnTo>
                <a:lnTo>
                  <a:pt x="9883" y="265"/>
                </a:lnTo>
                <a:lnTo>
                  <a:pt x="9909" y="169"/>
                </a:lnTo>
                <a:lnTo>
                  <a:pt x="9961" y="169"/>
                </a:lnTo>
                <a:lnTo>
                  <a:pt x="10014" y="169"/>
                </a:lnTo>
                <a:lnTo>
                  <a:pt x="10092" y="169"/>
                </a:lnTo>
                <a:lnTo>
                  <a:pt x="10145" y="72"/>
                </a:lnTo>
                <a:lnTo>
                  <a:pt x="10197" y="72"/>
                </a:lnTo>
                <a:lnTo>
                  <a:pt x="10250" y="72"/>
                </a:lnTo>
                <a:lnTo>
                  <a:pt x="10302" y="72"/>
                </a:lnTo>
                <a:lnTo>
                  <a:pt x="10354" y="72"/>
                </a:lnTo>
                <a:lnTo>
                  <a:pt x="10407" y="72"/>
                </a:lnTo>
                <a:lnTo>
                  <a:pt x="10407" y="0"/>
                </a:lnTo>
                <a:lnTo>
                  <a:pt x="10459" y="0"/>
                </a:lnTo>
                <a:lnTo>
                  <a:pt x="10512" y="0"/>
                </a:lnTo>
                <a:lnTo>
                  <a:pt x="10564" y="0"/>
                </a:lnTo>
                <a:lnTo>
                  <a:pt x="10617" y="0"/>
                </a:lnTo>
                <a:lnTo>
                  <a:pt x="10669" y="0"/>
                </a:lnTo>
                <a:lnTo>
                  <a:pt x="10721" y="0"/>
                </a:lnTo>
                <a:lnTo>
                  <a:pt x="10800" y="0"/>
                </a:lnTo>
                <a:lnTo>
                  <a:pt x="10852" y="0"/>
                </a:lnTo>
                <a:lnTo>
                  <a:pt x="10905" y="0"/>
                </a:lnTo>
                <a:lnTo>
                  <a:pt x="10957" y="0"/>
                </a:lnTo>
                <a:lnTo>
                  <a:pt x="11010" y="0"/>
                </a:lnTo>
                <a:lnTo>
                  <a:pt x="11062" y="0"/>
                </a:lnTo>
                <a:lnTo>
                  <a:pt x="11115" y="0"/>
                </a:lnTo>
                <a:lnTo>
                  <a:pt x="11167" y="0"/>
                </a:lnTo>
                <a:lnTo>
                  <a:pt x="11167" y="72"/>
                </a:lnTo>
                <a:lnTo>
                  <a:pt x="11219" y="72"/>
                </a:lnTo>
                <a:lnTo>
                  <a:pt x="11272" y="72"/>
                </a:lnTo>
                <a:lnTo>
                  <a:pt x="11324" y="72"/>
                </a:lnTo>
                <a:lnTo>
                  <a:pt x="11377" y="72"/>
                </a:lnTo>
                <a:lnTo>
                  <a:pt x="11429" y="72"/>
                </a:lnTo>
                <a:lnTo>
                  <a:pt x="11482" y="72"/>
                </a:lnTo>
                <a:lnTo>
                  <a:pt x="11482" y="169"/>
                </a:lnTo>
                <a:lnTo>
                  <a:pt x="11560" y="169"/>
                </a:lnTo>
                <a:lnTo>
                  <a:pt x="11613" y="169"/>
                </a:lnTo>
                <a:lnTo>
                  <a:pt x="11665" y="169"/>
                </a:lnTo>
                <a:lnTo>
                  <a:pt x="11717" y="169"/>
                </a:lnTo>
                <a:lnTo>
                  <a:pt x="11717" y="265"/>
                </a:lnTo>
                <a:lnTo>
                  <a:pt x="11770" y="265"/>
                </a:lnTo>
                <a:lnTo>
                  <a:pt x="11822" y="265"/>
                </a:lnTo>
                <a:lnTo>
                  <a:pt x="11875" y="362"/>
                </a:lnTo>
                <a:lnTo>
                  <a:pt x="11927" y="362"/>
                </a:lnTo>
                <a:lnTo>
                  <a:pt x="11980" y="362"/>
                </a:lnTo>
                <a:lnTo>
                  <a:pt x="12032" y="458"/>
                </a:lnTo>
                <a:lnTo>
                  <a:pt x="12084" y="458"/>
                </a:lnTo>
                <a:lnTo>
                  <a:pt x="12137" y="458"/>
                </a:lnTo>
                <a:lnTo>
                  <a:pt x="12137" y="554"/>
                </a:lnTo>
                <a:lnTo>
                  <a:pt x="12189" y="554"/>
                </a:lnTo>
                <a:lnTo>
                  <a:pt x="12242" y="651"/>
                </a:lnTo>
                <a:lnTo>
                  <a:pt x="12320" y="651"/>
                </a:lnTo>
                <a:lnTo>
                  <a:pt x="12373" y="651"/>
                </a:lnTo>
                <a:lnTo>
                  <a:pt x="12373" y="747"/>
                </a:lnTo>
                <a:lnTo>
                  <a:pt x="12425" y="747"/>
                </a:lnTo>
                <a:lnTo>
                  <a:pt x="12478" y="844"/>
                </a:lnTo>
                <a:lnTo>
                  <a:pt x="12530" y="844"/>
                </a:lnTo>
                <a:lnTo>
                  <a:pt x="12583" y="940"/>
                </a:lnTo>
                <a:lnTo>
                  <a:pt x="12635" y="940"/>
                </a:lnTo>
                <a:lnTo>
                  <a:pt x="12635" y="1037"/>
                </a:lnTo>
                <a:lnTo>
                  <a:pt x="12687" y="1037"/>
                </a:lnTo>
                <a:lnTo>
                  <a:pt x="12740" y="1037"/>
                </a:lnTo>
                <a:lnTo>
                  <a:pt x="12740" y="1133"/>
                </a:lnTo>
                <a:lnTo>
                  <a:pt x="12792" y="1133"/>
                </a:lnTo>
                <a:lnTo>
                  <a:pt x="12845" y="1229"/>
                </a:lnTo>
                <a:lnTo>
                  <a:pt x="12897" y="1229"/>
                </a:lnTo>
                <a:lnTo>
                  <a:pt x="12897" y="1302"/>
                </a:lnTo>
                <a:lnTo>
                  <a:pt x="12950" y="1302"/>
                </a:lnTo>
                <a:lnTo>
                  <a:pt x="12950" y="1398"/>
                </a:lnTo>
                <a:lnTo>
                  <a:pt x="13028" y="1398"/>
                </a:lnTo>
                <a:lnTo>
                  <a:pt x="13081" y="1398"/>
                </a:lnTo>
                <a:lnTo>
                  <a:pt x="13081" y="1495"/>
                </a:lnTo>
                <a:lnTo>
                  <a:pt x="13133" y="1495"/>
                </a:lnTo>
                <a:lnTo>
                  <a:pt x="13133" y="1591"/>
                </a:lnTo>
                <a:lnTo>
                  <a:pt x="13185" y="1591"/>
                </a:lnTo>
                <a:lnTo>
                  <a:pt x="13238" y="1688"/>
                </a:lnTo>
                <a:lnTo>
                  <a:pt x="13290" y="1688"/>
                </a:lnTo>
                <a:lnTo>
                  <a:pt x="13290" y="1784"/>
                </a:lnTo>
                <a:lnTo>
                  <a:pt x="13343" y="1784"/>
                </a:lnTo>
                <a:lnTo>
                  <a:pt x="13343" y="1880"/>
                </a:lnTo>
                <a:lnTo>
                  <a:pt x="13395" y="1880"/>
                </a:lnTo>
                <a:lnTo>
                  <a:pt x="13395" y="1977"/>
                </a:lnTo>
                <a:lnTo>
                  <a:pt x="13448" y="1977"/>
                </a:lnTo>
                <a:lnTo>
                  <a:pt x="13500" y="2073"/>
                </a:lnTo>
                <a:lnTo>
                  <a:pt x="13552" y="2170"/>
                </a:lnTo>
                <a:lnTo>
                  <a:pt x="13605" y="2170"/>
                </a:lnTo>
                <a:lnTo>
                  <a:pt x="13605" y="2266"/>
                </a:lnTo>
                <a:lnTo>
                  <a:pt x="13657" y="2266"/>
                </a:lnTo>
                <a:lnTo>
                  <a:pt x="13657" y="2363"/>
                </a:lnTo>
                <a:lnTo>
                  <a:pt x="13710" y="2363"/>
                </a:lnTo>
                <a:lnTo>
                  <a:pt x="13710" y="2459"/>
                </a:lnTo>
                <a:lnTo>
                  <a:pt x="13788" y="2459"/>
                </a:lnTo>
                <a:lnTo>
                  <a:pt x="13788" y="2531"/>
                </a:lnTo>
                <a:lnTo>
                  <a:pt x="13841" y="2531"/>
                </a:lnTo>
                <a:lnTo>
                  <a:pt x="13841" y="2628"/>
                </a:lnTo>
                <a:lnTo>
                  <a:pt x="13893" y="2628"/>
                </a:lnTo>
                <a:lnTo>
                  <a:pt x="13946" y="2724"/>
                </a:lnTo>
                <a:lnTo>
                  <a:pt x="13946" y="2821"/>
                </a:lnTo>
                <a:lnTo>
                  <a:pt x="13998" y="2821"/>
                </a:lnTo>
                <a:lnTo>
                  <a:pt x="14050" y="2917"/>
                </a:lnTo>
                <a:lnTo>
                  <a:pt x="14050" y="3013"/>
                </a:lnTo>
                <a:lnTo>
                  <a:pt x="14103" y="3013"/>
                </a:lnTo>
                <a:lnTo>
                  <a:pt x="14155" y="3110"/>
                </a:lnTo>
                <a:lnTo>
                  <a:pt x="14155" y="3206"/>
                </a:lnTo>
                <a:lnTo>
                  <a:pt x="14208" y="3206"/>
                </a:lnTo>
                <a:lnTo>
                  <a:pt x="14260" y="3303"/>
                </a:lnTo>
                <a:lnTo>
                  <a:pt x="14260" y="3399"/>
                </a:lnTo>
                <a:lnTo>
                  <a:pt x="14313" y="3399"/>
                </a:lnTo>
                <a:lnTo>
                  <a:pt x="14313" y="3496"/>
                </a:lnTo>
                <a:lnTo>
                  <a:pt x="14365" y="3496"/>
                </a:lnTo>
                <a:lnTo>
                  <a:pt x="14365" y="3592"/>
                </a:lnTo>
                <a:lnTo>
                  <a:pt x="14417" y="3592"/>
                </a:lnTo>
                <a:lnTo>
                  <a:pt x="14417" y="3664"/>
                </a:lnTo>
                <a:lnTo>
                  <a:pt x="14496" y="3664"/>
                </a:lnTo>
                <a:lnTo>
                  <a:pt x="14496" y="3761"/>
                </a:lnTo>
                <a:lnTo>
                  <a:pt x="14549" y="3761"/>
                </a:lnTo>
                <a:lnTo>
                  <a:pt x="14549" y="3857"/>
                </a:lnTo>
                <a:lnTo>
                  <a:pt x="14601" y="3857"/>
                </a:lnTo>
                <a:lnTo>
                  <a:pt x="14601" y="3954"/>
                </a:lnTo>
                <a:lnTo>
                  <a:pt x="14653" y="4050"/>
                </a:lnTo>
                <a:lnTo>
                  <a:pt x="14706" y="4146"/>
                </a:lnTo>
                <a:lnTo>
                  <a:pt x="14758" y="4219"/>
                </a:lnTo>
                <a:lnTo>
                  <a:pt x="14811" y="4315"/>
                </a:lnTo>
                <a:lnTo>
                  <a:pt x="14811" y="4412"/>
                </a:lnTo>
                <a:lnTo>
                  <a:pt x="14863" y="4412"/>
                </a:lnTo>
                <a:lnTo>
                  <a:pt x="14863" y="4508"/>
                </a:lnTo>
                <a:lnTo>
                  <a:pt x="14916" y="4604"/>
                </a:lnTo>
                <a:lnTo>
                  <a:pt x="14968" y="4701"/>
                </a:lnTo>
                <a:lnTo>
                  <a:pt x="14968" y="4797"/>
                </a:lnTo>
                <a:lnTo>
                  <a:pt x="15020" y="4797"/>
                </a:lnTo>
                <a:lnTo>
                  <a:pt x="15020" y="4894"/>
                </a:lnTo>
                <a:lnTo>
                  <a:pt x="15073" y="4894"/>
                </a:lnTo>
                <a:lnTo>
                  <a:pt x="15073" y="4990"/>
                </a:lnTo>
                <a:lnTo>
                  <a:pt x="15125" y="5087"/>
                </a:lnTo>
                <a:lnTo>
                  <a:pt x="15178" y="5087"/>
                </a:lnTo>
                <a:lnTo>
                  <a:pt x="15178" y="5183"/>
                </a:lnTo>
                <a:lnTo>
                  <a:pt x="15230" y="5279"/>
                </a:lnTo>
                <a:lnTo>
                  <a:pt x="15283" y="5376"/>
                </a:lnTo>
                <a:lnTo>
                  <a:pt x="15283" y="5448"/>
                </a:lnTo>
                <a:lnTo>
                  <a:pt x="15335" y="5545"/>
                </a:lnTo>
                <a:lnTo>
                  <a:pt x="15387" y="5641"/>
                </a:lnTo>
                <a:lnTo>
                  <a:pt x="15387" y="5737"/>
                </a:lnTo>
                <a:lnTo>
                  <a:pt x="15466" y="5737"/>
                </a:lnTo>
                <a:lnTo>
                  <a:pt x="15466" y="5834"/>
                </a:lnTo>
                <a:lnTo>
                  <a:pt x="15518" y="5834"/>
                </a:lnTo>
                <a:lnTo>
                  <a:pt x="15518" y="5930"/>
                </a:lnTo>
                <a:lnTo>
                  <a:pt x="15571" y="6027"/>
                </a:lnTo>
                <a:lnTo>
                  <a:pt x="15623" y="6123"/>
                </a:lnTo>
                <a:lnTo>
                  <a:pt x="15623" y="6220"/>
                </a:lnTo>
                <a:lnTo>
                  <a:pt x="15676" y="6220"/>
                </a:lnTo>
                <a:lnTo>
                  <a:pt x="15676" y="6316"/>
                </a:lnTo>
                <a:lnTo>
                  <a:pt x="15728" y="6316"/>
                </a:lnTo>
                <a:lnTo>
                  <a:pt x="15728" y="6413"/>
                </a:lnTo>
                <a:lnTo>
                  <a:pt x="15781" y="6509"/>
                </a:lnTo>
                <a:lnTo>
                  <a:pt x="15781" y="6605"/>
                </a:lnTo>
                <a:lnTo>
                  <a:pt x="15833" y="6605"/>
                </a:lnTo>
                <a:lnTo>
                  <a:pt x="15833" y="6678"/>
                </a:lnTo>
                <a:lnTo>
                  <a:pt x="15885" y="6774"/>
                </a:lnTo>
                <a:lnTo>
                  <a:pt x="15938" y="6871"/>
                </a:lnTo>
                <a:lnTo>
                  <a:pt x="15938" y="6967"/>
                </a:lnTo>
                <a:lnTo>
                  <a:pt x="15990" y="6967"/>
                </a:lnTo>
                <a:lnTo>
                  <a:pt x="15990" y="7063"/>
                </a:lnTo>
                <a:lnTo>
                  <a:pt x="16043" y="7160"/>
                </a:lnTo>
                <a:lnTo>
                  <a:pt x="16043" y="7256"/>
                </a:lnTo>
                <a:lnTo>
                  <a:pt x="16095" y="7256"/>
                </a:lnTo>
                <a:lnTo>
                  <a:pt x="16095" y="7353"/>
                </a:lnTo>
                <a:lnTo>
                  <a:pt x="16148" y="7353"/>
                </a:lnTo>
                <a:lnTo>
                  <a:pt x="16148" y="7449"/>
                </a:lnTo>
                <a:lnTo>
                  <a:pt x="16226" y="7546"/>
                </a:lnTo>
                <a:lnTo>
                  <a:pt x="16226" y="7642"/>
                </a:lnTo>
                <a:lnTo>
                  <a:pt x="16279" y="7642"/>
                </a:lnTo>
                <a:lnTo>
                  <a:pt x="16279" y="7738"/>
                </a:lnTo>
                <a:lnTo>
                  <a:pt x="16331" y="7835"/>
                </a:lnTo>
                <a:lnTo>
                  <a:pt x="16383" y="7907"/>
                </a:lnTo>
                <a:lnTo>
                  <a:pt x="16383" y="8004"/>
                </a:lnTo>
                <a:lnTo>
                  <a:pt x="16436" y="8100"/>
                </a:lnTo>
                <a:lnTo>
                  <a:pt x="16488" y="8196"/>
                </a:lnTo>
                <a:lnTo>
                  <a:pt x="16488" y="8293"/>
                </a:lnTo>
                <a:lnTo>
                  <a:pt x="16541" y="8389"/>
                </a:lnTo>
                <a:lnTo>
                  <a:pt x="16593" y="8486"/>
                </a:lnTo>
                <a:lnTo>
                  <a:pt x="16593" y="8582"/>
                </a:lnTo>
                <a:lnTo>
                  <a:pt x="16646" y="8582"/>
                </a:lnTo>
                <a:lnTo>
                  <a:pt x="16646" y="8679"/>
                </a:lnTo>
                <a:lnTo>
                  <a:pt x="16698" y="8775"/>
                </a:lnTo>
                <a:lnTo>
                  <a:pt x="16698" y="8847"/>
                </a:lnTo>
                <a:lnTo>
                  <a:pt x="16750" y="8847"/>
                </a:lnTo>
                <a:lnTo>
                  <a:pt x="16750" y="8944"/>
                </a:lnTo>
                <a:lnTo>
                  <a:pt x="16803" y="9040"/>
                </a:lnTo>
                <a:lnTo>
                  <a:pt x="16803" y="9137"/>
                </a:lnTo>
                <a:lnTo>
                  <a:pt x="16855" y="9137"/>
                </a:lnTo>
                <a:lnTo>
                  <a:pt x="16855" y="9233"/>
                </a:lnTo>
                <a:lnTo>
                  <a:pt x="16908" y="9329"/>
                </a:lnTo>
                <a:lnTo>
                  <a:pt x="16908" y="9426"/>
                </a:lnTo>
                <a:lnTo>
                  <a:pt x="16986" y="9426"/>
                </a:lnTo>
                <a:lnTo>
                  <a:pt x="16986" y="9522"/>
                </a:lnTo>
                <a:lnTo>
                  <a:pt x="17039" y="9595"/>
                </a:lnTo>
                <a:lnTo>
                  <a:pt x="17039" y="9691"/>
                </a:lnTo>
                <a:lnTo>
                  <a:pt x="17091" y="9691"/>
                </a:lnTo>
                <a:lnTo>
                  <a:pt x="17091" y="9788"/>
                </a:lnTo>
                <a:lnTo>
                  <a:pt x="17144" y="9884"/>
                </a:lnTo>
                <a:lnTo>
                  <a:pt x="17144" y="9980"/>
                </a:lnTo>
                <a:lnTo>
                  <a:pt x="17196" y="9980"/>
                </a:lnTo>
                <a:lnTo>
                  <a:pt x="17196" y="10077"/>
                </a:lnTo>
                <a:lnTo>
                  <a:pt x="17249" y="10173"/>
                </a:lnTo>
                <a:lnTo>
                  <a:pt x="17249" y="10270"/>
                </a:lnTo>
                <a:lnTo>
                  <a:pt x="17301" y="10270"/>
                </a:lnTo>
                <a:lnTo>
                  <a:pt x="17301" y="10366"/>
                </a:lnTo>
                <a:lnTo>
                  <a:pt x="17353" y="10462"/>
                </a:lnTo>
                <a:lnTo>
                  <a:pt x="17353" y="10559"/>
                </a:lnTo>
                <a:lnTo>
                  <a:pt x="17406" y="10559"/>
                </a:lnTo>
                <a:lnTo>
                  <a:pt x="17406" y="10655"/>
                </a:lnTo>
                <a:lnTo>
                  <a:pt x="17458" y="10752"/>
                </a:lnTo>
                <a:lnTo>
                  <a:pt x="17458" y="10824"/>
                </a:lnTo>
                <a:lnTo>
                  <a:pt x="17511" y="10824"/>
                </a:lnTo>
                <a:lnTo>
                  <a:pt x="17511" y="10921"/>
                </a:lnTo>
                <a:lnTo>
                  <a:pt x="17511" y="11017"/>
                </a:lnTo>
                <a:lnTo>
                  <a:pt x="17563" y="11017"/>
                </a:lnTo>
                <a:lnTo>
                  <a:pt x="17563" y="11113"/>
                </a:lnTo>
                <a:lnTo>
                  <a:pt x="17616" y="11113"/>
                </a:lnTo>
                <a:lnTo>
                  <a:pt x="17616" y="11210"/>
                </a:lnTo>
                <a:lnTo>
                  <a:pt x="17616" y="11306"/>
                </a:lnTo>
                <a:lnTo>
                  <a:pt x="17694" y="11306"/>
                </a:lnTo>
                <a:lnTo>
                  <a:pt x="17694" y="11403"/>
                </a:lnTo>
                <a:lnTo>
                  <a:pt x="17747" y="11499"/>
                </a:lnTo>
                <a:lnTo>
                  <a:pt x="17747" y="11596"/>
                </a:lnTo>
                <a:lnTo>
                  <a:pt x="17799" y="11596"/>
                </a:lnTo>
                <a:lnTo>
                  <a:pt x="17799" y="11692"/>
                </a:lnTo>
                <a:lnTo>
                  <a:pt x="17851" y="11788"/>
                </a:lnTo>
                <a:lnTo>
                  <a:pt x="17851" y="11885"/>
                </a:lnTo>
                <a:lnTo>
                  <a:pt x="17904" y="11885"/>
                </a:lnTo>
                <a:lnTo>
                  <a:pt x="17904" y="11981"/>
                </a:lnTo>
                <a:lnTo>
                  <a:pt x="17956" y="12054"/>
                </a:lnTo>
                <a:lnTo>
                  <a:pt x="17956" y="12150"/>
                </a:lnTo>
                <a:lnTo>
                  <a:pt x="18009" y="12246"/>
                </a:lnTo>
                <a:lnTo>
                  <a:pt x="18061" y="12343"/>
                </a:lnTo>
                <a:lnTo>
                  <a:pt x="18061" y="12439"/>
                </a:lnTo>
                <a:lnTo>
                  <a:pt x="18114" y="12536"/>
                </a:lnTo>
                <a:lnTo>
                  <a:pt x="18166" y="12632"/>
                </a:lnTo>
                <a:lnTo>
                  <a:pt x="18166" y="12729"/>
                </a:lnTo>
                <a:lnTo>
                  <a:pt x="18218" y="12825"/>
                </a:lnTo>
                <a:lnTo>
                  <a:pt x="18271" y="12921"/>
                </a:lnTo>
                <a:lnTo>
                  <a:pt x="18271" y="13018"/>
                </a:lnTo>
                <a:lnTo>
                  <a:pt x="18323" y="13114"/>
                </a:lnTo>
                <a:lnTo>
                  <a:pt x="18376" y="13211"/>
                </a:lnTo>
                <a:lnTo>
                  <a:pt x="18376" y="13283"/>
                </a:lnTo>
                <a:lnTo>
                  <a:pt x="18454" y="13379"/>
                </a:lnTo>
                <a:lnTo>
                  <a:pt x="18454" y="13476"/>
                </a:lnTo>
                <a:lnTo>
                  <a:pt x="18507" y="13476"/>
                </a:lnTo>
                <a:lnTo>
                  <a:pt x="18507" y="13572"/>
                </a:lnTo>
                <a:lnTo>
                  <a:pt x="18559" y="13669"/>
                </a:lnTo>
                <a:lnTo>
                  <a:pt x="18559" y="13765"/>
                </a:lnTo>
                <a:lnTo>
                  <a:pt x="18612" y="13765"/>
                </a:lnTo>
                <a:lnTo>
                  <a:pt x="18612" y="13862"/>
                </a:lnTo>
                <a:lnTo>
                  <a:pt x="18612" y="13934"/>
                </a:lnTo>
                <a:lnTo>
                  <a:pt x="18664" y="13934"/>
                </a:lnTo>
                <a:lnTo>
                  <a:pt x="18664" y="14030"/>
                </a:lnTo>
                <a:lnTo>
                  <a:pt x="18717" y="14030"/>
                </a:lnTo>
                <a:lnTo>
                  <a:pt x="18717" y="14127"/>
                </a:lnTo>
                <a:lnTo>
                  <a:pt x="18717" y="14223"/>
                </a:lnTo>
                <a:lnTo>
                  <a:pt x="18769" y="14223"/>
                </a:lnTo>
                <a:lnTo>
                  <a:pt x="18769" y="14320"/>
                </a:lnTo>
                <a:lnTo>
                  <a:pt x="18821" y="14320"/>
                </a:lnTo>
                <a:lnTo>
                  <a:pt x="18821" y="14416"/>
                </a:lnTo>
                <a:lnTo>
                  <a:pt x="18821" y="14512"/>
                </a:lnTo>
                <a:lnTo>
                  <a:pt x="18874" y="14512"/>
                </a:lnTo>
                <a:lnTo>
                  <a:pt x="18874" y="14609"/>
                </a:lnTo>
                <a:lnTo>
                  <a:pt x="18926" y="14705"/>
                </a:lnTo>
                <a:lnTo>
                  <a:pt x="18926" y="14802"/>
                </a:lnTo>
                <a:lnTo>
                  <a:pt x="18979" y="14802"/>
                </a:lnTo>
                <a:lnTo>
                  <a:pt x="18979" y="14898"/>
                </a:lnTo>
                <a:lnTo>
                  <a:pt x="19031" y="14971"/>
                </a:lnTo>
                <a:lnTo>
                  <a:pt x="19031" y="15067"/>
                </a:lnTo>
                <a:lnTo>
                  <a:pt x="19083" y="15067"/>
                </a:lnTo>
                <a:lnTo>
                  <a:pt x="19083" y="15163"/>
                </a:lnTo>
                <a:lnTo>
                  <a:pt x="19162" y="15260"/>
                </a:lnTo>
                <a:lnTo>
                  <a:pt x="19162" y="15356"/>
                </a:lnTo>
                <a:lnTo>
                  <a:pt x="19215" y="15453"/>
                </a:lnTo>
                <a:lnTo>
                  <a:pt x="19267" y="15549"/>
                </a:lnTo>
                <a:lnTo>
                  <a:pt x="19267" y="15646"/>
                </a:lnTo>
                <a:lnTo>
                  <a:pt x="19319" y="15742"/>
                </a:lnTo>
                <a:lnTo>
                  <a:pt x="19372" y="15838"/>
                </a:lnTo>
                <a:lnTo>
                  <a:pt x="19372" y="15935"/>
                </a:lnTo>
                <a:lnTo>
                  <a:pt x="19424" y="16031"/>
                </a:lnTo>
                <a:lnTo>
                  <a:pt x="19477" y="16128"/>
                </a:lnTo>
                <a:lnTo>
                  <a:pt x="19477" y="16200"/>
                </a:lnTo>
                <a:lnTo>
                  <a:pt x="19529" y="16296"/>
                </a:lnTo>
                <a:lnTo>
                  <a:pt x="19582" y="16393"/>
                </a:lnTo>
                <a:lnTo>
                  <a:pt x="19582" y="16489"/>
                </a:lnTo>
                <a:lnTo>
                  <a:pt x="19634" y="16586"/>
                </a:lnTo>
                <a:lnTo>
                  <a:pt x="19686" y="16682"/>
                </a:lnTo>
                <a:lnTo>
                  <a:pt x="19686" y="16779"/>
                </a:lnTo>
                <a:lnTo>
                  <a:pt x="19739" y="16875"/>
                </a:lnTo>
                <a:lnTo>
                  <a:pt x="19791" y="16971"/>
                </a:lnTo>
                <a:lnTo>
                  <a:pt x="19791" y="17068"/>
                </a:lnTo>
                <a:lnTo>
                  <a:pt x="19844" y="17164"/>
                </a:lnTo>
                <a:lnTo>
                  <a:pt x="19896" y="17261"/>
                </a:lnTo>
                <a:lnTo>
                  <a:pt x="19896" y="17357"/>
                </a:lnTo>
                <a:lnTo>
                  <a:pt x="19949" y="17429"/>
                </a:lnTo>
                <a:lnTo>
                  <a:pt x="20001" y="17526"/>
                </a:lnTo>
                <a:lnTo>
                  <a:pt x="20001" y="17622"/>
                </a:lnTo>
                <a:lnTo>
                  <a:pt x="20053" y="17719"/>
                </a:lnTo>
                <a:lnTo>
                  <a:pt x="20132" y="17815"/>
                </a:lnTo>
                <a:lnTo>
                  <a:pt x="20132" y="17912"/>
                </a:lnTo>
                <a:lnTo>
                  <a:pt x="20184" y="18008"/>
                </a:lnTo>
                <a:lnTo>
                  <a:pt x="20237" y="18104"/>
                </a:lnTo>
                <a:lnTo>
                  <a:pt x="20237" y="18201"/>
                </a:lnTo>
                <a:lnTo>
                  <a:pt x="20289" y="18297"/>
                </a:lnTo>
                <a:lnTo>
                  <a:pt x="20289" y="18394"/>
                </a:lnTo>
                <a:lnTo>
                  <a:pt x="20342" y="18394"/>
                </a:lnTo>
                <a:lnTo>
                  <a:pt x="20342" y="18490"/>
                </a:lnTo>
                <a:lnTo>
                  <a:pt x="20394" y="18587"/>
                </a:lnTo>
                <a:lnTo>
                  <a:pt x="20394" y="18683"/>
                </a:lnTo>
                <a:lnTo>
                  <a:pt x="20447" y="18683"/>
                </a:lnTo>
                <a:lnTo>
                  <a:pt x="20447" y="18755"/>
                </a:lnTo>
                <a:lnTo>
                  <a:pt x="20499" y="18852"/>
                </a:lnTo>
                <a:lnTo>
                  <a:pt x="20499" y="18948"/>
                </a:lnTo>
                <a:lnTo>
                  <a:pt x="20551" y="18948"/>
                </a:lnTo>
                <a:lnTo>
                  <a:pt x="20551" y="19045"/>
                </a:lnTo>
                <a:lnTo>
                  <a:pt x="20604" y="19045"/>
                </a:lnTo>
                <a:lnTo>
                  <a:pt x="20604" y="19117"/>
                </a:lnTo>
                <a:lnTo>
                  <a:pt x="20604" y="19213"/>
                </a:lnTo>
                <a:lnTo>
                  <a:pt x="20656" y="19213"/>
                </a:lnTo>
                <a:lnTo>
                  <a:pt x="20656" y="19310"/>
                </a:lnTo>
                <a:lnTo>
                  <a:pt x="20709" y="19310"/>
                </a:lnTo>
                <a:lnTo>
                  <a:pt x="20709" y="19406"/>
                </a:lnTo>
                <a:lnTo>
                  <a:pt x="20761" y="19503"/>
                </a:lnTo>
                <a:lnTo>
                  <a:pt x="20761" y="19599"/>
                </a:lnTo>
                <a:lnTo>
                  <a:pt x="20814" y="19599"/>
                </a:lnTo>
                <a:lnTo>
                  <a:pt x="20814" y="19696"/>
                </a:lnTo>
                <a:lnTo>
                  <a:pt x="20892" y="19792"/>
                </a:lnTo>
                <a:lnTo>
                  <a:pt x="20945" y="19888"/>
                </a:lnTo>
                <a:lnTo>
                  <a:pt x="20945" y="19985"/>
                </a:lnTo>
                <a:lnTo>
                  <a:pt x="20997" y="20081"/>
                </a:lnTo>
                <a:lnTo>
                  <a:pt x="21050" y="20178"/>
                </a:lnTo>
                <a:lnTo>
                  <a:pt x="21050" y="20274"/>
                </a:lnTo>
                <a:lnTo>
                  <a:pt x="21102" y="20274"/>
                </a:lnTo>
                <a:lnTo>
                  <a:pt x="21102" y="20346"/>
                </a:lnTo>
                <a:lnTo>
                  <a:pt x="21154" y="20443"/>
                </a:lnTo>
                <a:lnTo>
                  <a:pt x="21154" y="20539"/>
                </a:lnTo>
                <a:lnTo>
                  <a:pt x="21207" y="20539"/>
                </a:lnTo>
                <a:lnTo>
                  <a:pt x="21207" y="20636"/>
                </a:lnTo>
                <a:lnTo>
                  <a:pt x="21259" y="20636"/>
                </a:lnTo>
                <a:lnTo>
                  <a:pt x="21259" y="20732"/>
                </a:lnTo>
                <a:lnTo>
                  <a:pt x="21312" y="20829"/>
                </a:lnTo>
                <a:lnTo>
                  <a:pt x="21312" y="20925"/>
                </a:lnTo>
                <a:lnTo>
                  <a:pt x="21364" y="20925"/>
                </a:lnTo>
                <a:lnTo>
                  <a:pt x="21364" y="21021"/>
                </a:lnTo>
                <a:lnTo>
                  <a:pt x="21417" y="21118"/>
                </a:lnTo>
                <a:lnTo>
                  <a:pt x="21469" y="21214"/>
                </a:lnTo>
                <a:lnTo>
                  <a:pt x="21469" y="21311"/>
                </a:lnTo>
                <a:lnTo>
                  <a:pt x="21521" y="21311"/>
                </a:lnTo>
                <a:lnTo>
                  <a:pt x="21521" y="21407"/>
                </a:lnTo>
                <a:lnTo>
                  <a:pt x="21600" y="21407"/>
                </a:lnTo>
                <a:lnTo>
                  <a:pt x="21600" y="21504"/>
                </a:lnTo>
              </a:path>
            </a:pathLst>
          </a:custGeom>
          <a:noFill/>
          <a:ln w="38100" cap="rnd">
            <a:solidFill>
              <a:srgbClr val="48D9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1990" name="Freeform 6"/>
          <p:cNvSpPr>
            <a:spLocks/>
          </p:cNvSpPr>
          <p:nvPr/>
        </p:nvSpPr>
        <p:spPr bwMode="auto">
          <a:xfrm>
            <a:off x="2428875" y="4146550"/>
            <a:ext cx="1046163" cy="12795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504"/>
                </a:lnTo>
                <a:lnTo>
                  <a:pt x="52" y="21407"/>
                </a:lnTo>
                <a:lnTo>
                  <a:pt x="105" y="21311"/>
                </a:lnTo>
                <a:lnTo>
                  <a:pt x="105" y="21214"/>
                </a:lnTo>
                <a:lnTo>
                  <a:pt x="157" y="21214"/>
                </a:lnTo>
                <a:lnTo>
                  <a:pt x="157" y="21118"/>
                </a:lnTo>
                <a:lnTo>
                  <a:pt x="210" y="21118"/>
                </a:lnTo>
                <a:lnTo>
                  <a:pt x="210" y="21021"/>
                </a:lnTo>
                <a:lnTo>
                  <a:pt x="262" y="20925"/>
                </a:lnTo>
                <a:lnTo>
                  <a:pt x="315" y="20829"/>
                </a:lnTo>
                <a:lnTo>
                  <a:pt x="315" y="20732"/>
                </a:lnTo>
                <a:lnTo>
                  <a:pt x="367" y="20636"/>
                </a:lnTo>
                <a:lnTo>
                  <a:pt x="419" y="20539"/>
                </a:lnTo>
                <a:lnTo>
                  <a:pt x="419" y="20443"/>
                </a:lnTo>
                <a:lnTo>
                  <a:pt x="472" y="20443"/>
                </a:lnTo>
                <a:lnTo>
                  <a:pt x="472" y="20346"/>
                </a:lnTo>
                <a:lnTo>
                  <a:pt x="524" y="20274"/>
                </a:lnTo>
                <a:lnTo>
                  <a:pt x="524" y="20178"/>
                </a:lnTo>
                <a:lnTo>
                  <a:pt x="577" y="20178"/>
                </a:lnTo>
                <a:lnTo>
                  <a:pt x="577" y="20081"/>
                </a:lnTo>
                <a:lnTo>
                  <a:pt x="629" y="20081"/>
                </a:lnTo>
                <a:lnTo>
                  <a:pt x="629" y="19985"/>
                </a:lnTo>
                <a:lnTo>
                  <a:pt x="682" y="19888"/>
                </a:lnTo>
                <a:lnTo>
                  <a:pt x="682" y="19792"/>
                </a:lnTo>
                <a:lnTo>
                  <a:pt x="760" y="19792"/>
                </a:lnTo>
                <a:lnTo>
                  <a:pt x="760" y="19696"/>
                </a:lnTo>
                <a:lnTo>
                  <a:pt x="813" y="19599"/>
                </a:lnTo>
                <a:lnTo>
                  <a:pt x="865" y="19503"/>
                </a:lnTo>
                <a:lnTo>
                  <a:pt x="865" y="19406"/>
                </a:lnTo>
                <a:lnTo>
                  <a:pt x="917" y="19310"/>
                </a:lnTo>
                <a:lnTo>
                  <a:pt x="970" y="19213"/>
                </a:lnTo>
                <a:lnTo>
                  <a:pt x="970" y="19117"/>
                </a:lnTo>
                <a:lnTo>
                  <a:pt x="1022" y="19045"/>
                </a:lnTo>
                <a:lnTo>
                  <a:pt x="1075" y="18948"/>
                </a:lnTo>
                <a:lnTo>
                  <a:pt x="1075" y="18852"/>
                </a:lnTo>
                <a:lnTo>
                  <a:pt x="1127" y="18852"/>
                </a:lnTo>
                <a:lnTo>
                  <a:pt x="1127" y="18755"/>
                </a:lnTo>
                <a:lnTo>
                  <a:pt x="1180" y="18683"/>
                </a:lnTo>
                <a:lnTo>
                  <a:pt x="1180" y="18587"/>
                </a:lnTo>
                <a:lnTo>
                  <a:pt x="1232" y="18587"/>
                </a:lnTo>
                <a:lnTo>
                  <a:pt x="1232" y="18490"/>
                </a:lnTo>
                <a:lnTo>
                  <a:pt x="1284" y="18394"/>
                </a:lnTo>
                <a:lnTo>
                  <a:pt x="1284" y="18297"/>
                </a:lnTo>
                <a:lnTo>
                  <a:pt x="1337" y="18297"/>
                </a:lnTo>
                <a:lnTo>
                  <a:pt x="1337" y="18201"/>
                </a:lnTo>
                <a:lnTo>
                  <a:pt x="1389" y="18104"/>
                </a:lnTo>
                <a:lnTo>
                  <a:pt x="1389" y="18008"/>
                </a:lnTo>
                <a:lnTo>
                  <a:pt x="1442" y="18008"/>
                </a:lnTo>
                <a:lnTo>
                  <a:pt x="1442" y="17912"/>
                </a:lnTo>
                <a:lnTo>
                  <a:pt x="1520" y="17815"/>
                </a:lnTo>
                <a:lnTo>
                  <a:pt x="1520" y="17719"/>
                </a:lnTo>
                <a:lnTo>
                  <a:pt x="1573" y="17719"/>
                </a:lnTo>
                <a:lnTo>
                  <a:pt x="1573" y="17622"/>
                </a:lnTo>
                <a:lnTo>
                  <a:pt x="1625" y="17526"/>
                </a:lnTo>
                <a:lnTo>
                  <a:pt x="1625" y="17429"/>
                </a:lnTo>
                <a:lnTo>
                  <a:pt x="1678" y="17429"/>
                </a:lnTo>
                <a:lnTo>
                  <a:pt x="1678" y="17357"/>
                </a:lnTo>
                <a:lnTo>
                  <a:pt x="1730" y="17261"/>
                </a:lnTo>
                <a:lnTo>
                  <a:pt x="1730" y="17164"/>
                </a:lnTo>
                <a:lnTo>
                  <a:pt x="1783" y="17164"/>
                </a:lnTo>
                <a:lnTo>
                  <a:pt x="1783" y="17068"/>
                </a:lnTo>
                <a:lnTo>
                  <a:pt x="1835" y="16971"/>
                </a:lnTo>
                <a:lnTo>
                  <a:pt x="1835" y="16875"/>
                </a:lnTo>
                <a:lnTo>
                  <a:pt x="1887" y="16875"/>
                </a:lnTo>
                <a:lnTo>
                  <a:pt x="1887" y="16779"/>
                </a:lnTo>
                <a:lnTo>
                  <a:pt x="1940" y="16682"/>
                </a:lnTo>
                <a:lnTo>
                  <a:pt x="1940" y="16586"/>
                </a:lnTo>
                <a:lnTo>
                  <a:pt x="1992" y="16586"/>
                </a:lnTo>
                <a:lnTo>
                  <a:pt x="1992" y="16489"/>
                </a:lnTo>
                <a:lnTo>
                  <a:pt x="2045" y="16393"/>
                </a:lnTo>
                <a:lnTo>
                  <a:pt x="2045" y="16296"/>
                </a:lnTo>
                <a:lnTo>
                  <a:pt x="2097" y="16296"/>
                </a:lnTo>
                <a:lnTo>
                  <a:pt x="2097" y="16200"/>
                </a:lnTo>
                <a:lnTo>
                  <a:pt x="2150" y="16128"/>
                </a:lnTo>
                <a:lnTo>
                  <a:pt x="2150" y="16031"/>
                </a:lnTo>
                <a:lnTo>
                  <a:pt x="2228" y="16031"/>
                </a:lnTo>
                <a:lnTo>
                  <a:pt x="2228" y="15935"/>
                </a:lnTo>
                <a:lnTo>
                  <a:pt x="2228" y="15838"/>
                </a:lnTo>
                <a:lnTo>
                  <a:pt x="2281" y="15838"/>
                </a:lnTo>
                <a:lnTo>
                  <a:pt x="2281" y="15742"/>
                </a:lnTo>
                <a:lnTo>
                  <a:pt x="2333" y="15742"/>
                </a:lnTo>
                <a:lnTo>
                  <a:pt x="2333" y="15646"/>
                </a:lnTo>
                <a:lnTo>
                  <a:pt x="2333" y="15549"/>
                </a:lnTo>
                <a:lnTo>
                  <a:pt x="2385" y="15549"/>
                </a:lnTo>
                <a:lnTo>
                  <a:pt x="2385" y="15453"/>
                </a:lnTo>
                <a:lnTo>
                  <a:pt x="2438" y="15453"/>
                </a:lnTo>
                <a:lnTo>
                  <a:pt x="2438" y="15356"/>
                </a:lnTo>
                <a:lnTo>
                  <a:pt x="2438" y="15260"/>
                </a:lnTo>
                <a:lnTo>
                  <a:pt x="2490" y="15260"/>
                </a:lnTo>
                <a:lnTo>
                  <a:pt x="2490" y="15163"/>
                </a:lnTo>
                <a:lnTo>
                  <a:pt x="2543" y="15067"/>
                </a:lnTo>
                <a:lnTo>
                  <a:pt x="2543" y="14971"/>
                </a:lnTo>
                <a:lnTo>
                  <a:pt x="2595" y="14971"/>
                </a:lnTo>
                <a:lnTo>
                  <a:pt x="2595" y="14898"/>
                </a:lnTo>
                <a:lnTo>
                  <a:pt x="2648" y="14802"/>
                </a:lnTo>
                <a:lnTo>
                  <a:pt x="2648" y="14705"/>
                </a:lnTo>
                <a:lnTo>
                  <a:pt x="2700" y="14705"/>
                </a:lnTo>
                <a:lnTo>
                  <a:pt x="2700" y="14609"/>
                </a:lnTo>
                <a:lnTo>
                  <a:pt x="2752" y="14512"/>
                </a:lnTo>
                <a:lnTo>
                  <a:pt x="2752" y="14416"/>
                </a:lnTo>
                <a:lnTo>
                  <a:pt x="2805" y="14320"/>
                </a:lnTo>
                <a:lnTo>
                  <a:pt x="2857" y="14223"/>
                </a:lnTo>
                <a:lnTo>
                  <a:pt x="2857" y="14127"/>
                </a:lnTo>
                <a:lnTo>
                  <a:pt x="2910" y="14030"/>
                </a:lnTo>
                <a:lnTo>
                  <a:pt x="2988" y="13934"/>
                </a:lnTo>
                <a:lnTo>
                  <a:pt x="2988" y="13862"/>
                </a:lnTo>
                <a:lnTo>
                  <a:pt x="3041" y="13765"/>
                </a:lnTo>
                <a:lnTo>
                  <a:pt x="3093" y="13669"/>
                </a:lnTo>
                <a:lnTo>
                  <a:pt x="3093" y="13572"/>
                </a:lnTo>
                <a:lnTo>
                  <a:pt x="3146" y="13476"/>
                </a:lnTo>
                <a:lnTo>
                  <a:pt x="3198" y="13379"/>
                </a:lnTo>
                <a:lnTo>
                  <a:pt x="3198" y="13283"/>
                </a:lnTo>
                <a:lnTo>
                  <a:pt x="3250" y="13211"/>
                </a:lnTo>
                <a:lnTo>
                  <a:pt x="3250" y="13114"/>
                </a:lnTo>
                <a:lnTo>
                  <a:pt x="3303" y="13114"/>
                </a:lnTo>
                <a:lnTo>
                  <a:pt x="3303" y="13018"/>
                </a:lnTo>
                <a:lnTo>
                  <a:pt x="3355" y="12921"/>
                </a:lnTo>
                <a:lnTo>
                  <a:pt x="3355" y="12825"/>
                </a:lnTo>
                <a:lnTo>
                  <a:pt x="3408" y="12825"/>
                </a:lnTo>
                <a:lnTo>
                  <a:pt x="3408" y="12729"/>
                </a:lnTo>
                <a:lnTo>
                  <a:pt x="3460" y="12632"/>
                </a:lnTo>
                <a:lnTo>
                  <a:pt x="3460" y="12536"/>
                </a:lnTo>
                <a:lnTo>
                  <a:pt x="3513" y="12536"/>
                </a:lnTo>
                <a:lnTo>
                  <a:pt x="3513" y="12439"/>
                </a:lnTo>
                <a:lnTo>
                  <a:pt x="3513" y="12343"/>
                </a:lnTo>
                <a:lnTo>
                  <a:pt x="3565" y="12343"/>
                </a:lnTo>
                <a:lnTo>
                  <a:pt x="3565" y="12246"/>
                </a:lnTo>
                <a:lnTo>
                  <a:pt x="3617" y="12246"/>
                </a:lnTo>
                <a:lnTo>
                  <a:pt x="3617" y="12150"/>
                </a:lnTo>
                <a:lnTo>
                  <a:pt x="3617" y="12054"/>
                </a:lnTo>
                <a:lnTo>
                  <a:pt x="3696" y="12054"/>
                </a:lnTo>
                <a:lnTo>
                  <a:pt x="3696" y="11981"/>
                </a:lnTo>
                <a:lnTo>
                  <a:pt x="3749" y="11885"/>
                </a:lnTo>
                <a:lnTo>
                  <a:pt x="3749" y="11788"/>
                </a:lnTo>
                <a:lnTo>
                  <a:pt x="3801" y="11788"/>
                </a:lnTo>
                <a:lnTo>
                  <a:pt x="3801" y="11692"/>
                </a:lnTo>
                <a:lnTo>
                  <a:pt x="3853" y="11596"/>
                </a:lnTo>
                <a:lnTo>
                  <a:pt x="3853" y="11499"/>
                </a:lnTo>
                <a:lnTo>
                  <a:pt x="3906" y="11499"/>
                </a:lnTo>
                <a:lnTo>
                  <a:pt x="3906" y="11403"/>
                </a:lnTo>
                <a:lnTo>
                  <a:pt x="3958" y="11306"/>
                </a:lnTo>
                <a:lnTo>
                  <a:pt x="3958" y="11210"/>
                </a:lnTo>
                <a:lnTo>
                  <a:pt x="4011" y="11113"/>
                </a:lnTo>
                <a:lnTo>
                  <a:pt x="4063" y="11017"/>
                </a:lnTo>
                <a:lnTo>
                  <a:pt x="4063" y="10921"/>
                </a:lnTo>
                <a:lnTo>
                  <a:pt x="4116" y="10824"/>
                </a:lnTo>
                <a:lnTo>
                  <a:pt x="4116" y="10752"/>
                </a:lnTo>
                <a:lnTo>
                  <a:pt x="4168" y="10752"/>
                </a:lnTo>
                <a:lnTo>
                  <a:pt x="4168" y="10655"/>
                </a:lnTo>
                <a:lnTo>
                  <a:pt x="4220" y="10559"/>
                </a:lnTo>
                <a:lnTo>
                  <a:pt x="4220" y="10462"/>
                </a:lnTo>
                <a:lnTo>
                  <a:pt x="4273" y="10462"/>
                </a:lnTo>
                <a:lnTo>
                  <a:pt x="4273" y="10366"/>
                </a:lnTo>
                <a:lnTo>
                  <a:pt x="4325" y="10270"/>
                </a:lnTo>
                <a:lnTo>
                  <a:pt x="4325" y="10173"/>
                </a:lnTo>
                <a:lnTo>
                  <a:pt x="4378" y="10173"/>
                </a:lnTo>
                <a:lnTo>
                  <a:pt x="4378" y="10077"/>
                </a:lnTo>
                <a:lnTo>
                  <a:pt x="4456" y="9980"/>
                </a:lnTo>
                <a:lnTo>
                  <a:pt x="4456" y="9884"/>
                </a:lnTo>
                <a:lnTo>
                  <a:pt x="4509" y="9884"/>
                </a:lnTo>
                <a:lnTo>
                  <a:pt x="4509" y="9788"/>
                </a:lnTo>
                <a:lnTo>
                  <a:pt x="4561" y="9691"/>
                </a:lnTo>
                <a:lnTo>
                  <a:pt x="4561" y="9595"/>
                </a:lnTo>
                <a:lnTo>
                  <a:pt x="4614" y="9595"/>
                </a:lnTo>
                <a:lnTo>
                  <a:pt x="4614" y="9522"/>
                </a:lnTo>
                <a:lnTo>
                  <a:pt x="4666" y="9426"/>
                </a:lnTo>
                <a:lnTo>
                  <a:pt x="4666" y="9329"/>
                </a:lnTo>
                <a:lnTo>
                  <a:pt x="4718" y="9329"/>
                </a:lnTo>
                <a:lnTo>
                  <a:pt x="4718" y="9233"/>
                </a:lnTo>
                <a:lnTo>
                  <a:pt x="4771" y="9137"/>
                </a:lnTo>
                <a:lnTo>
                  <a:pt x="4771" y="9040"/>
                </a:lnTo>
                <a:lnTo>
                  <a:pt x="4823" y="9040"/>
                </a:lnTo>
                <a:lnTo>
                  <a:pt x="4823" y="8944"/>
                </a:lnTo>
                <a:lnTo>
                  <a:pt x="4876" y="8847"/>
                </a:lnTo>
                <a:lnTo>
                  <a:pt x="4876" y="8775"/>
                </a:lnTo>
                <a:lnTo>
                  <a:pt x="4928" y="8775"/>
                </a:lnTo>
                <a:lnTo>
                  <a:pt x="4928" y="8679"/>
                </a:lnTo>
                <a:lnTo>
                  <a:pt x="4981" y="8582"/>
                </a:lnTo>
                <a:lnTo>
                  <a:pt x="4981" y="8486"/>
                </a:lnTo>
                <a:lnTo>
                  <a:pt x="5033" y="8486"/>
                </a:lnTo>
                <a:lnTo>
                  <a:pt x="5033" y="8389"/>
                </a:lnTo>
                <a:lnTo>
                  <a:pt x="5085" y="8389"/>
                </a:lnTo>
                <a:lnTo>
                  <a:pt x="5085" y="8293"/>
                </a:lnTo>
                <a:lnTo>
                  <a:pt x="5085" y="8196"/>
                </a:lnTo>
                <a:lnTo>
                  <a:pt x="5138" y="8196"/>
                </a:lnTo>
                <a:lnTo>
                  <a:pt x="5138" y="8100"/>
                </a:lnTo>
                <a:lnTo>
                  <a:pt x="5190" y="8100"/>
                </a:lnTo>
                <a:lnTo>
                  <a:pt x="5190" y="8004"/>
                </a:lnTo>
                <a:lnTo>
                  <a:pt x="5243" y="7907"/>
                </a:lnTo>
                <a:lnTo>
                  <a:pt x="5243" y="7835"/>
                </a:lnTo>
                <a:lnTo>
                  <a:pt x="5295" y="7835"/>
                </a:lnTo>
                <a:lnTo>
                  <a:pt x="5295" y="7738"/>
                </a:lnTo>
                <a:lnTo>
                  <a:pt x="5348" y="7642"/>
                </a:lnTo>
                <a:lnTo>
                  <a:pt x="5426" y="7546"/>
                </a:lnTo>
                <a:lnTo>
                  <a:pt x="5426" y="7449"/>
                </a:lnTo>
                <a:lnTo>
                  <a:pt x="5479" y="7353"/>
                </a:lnTo>
                <a:lnTo>
                  <a:pt x="5531" y="7256"/>
                </a:lnTo>
                <a:lnTo>
                  <a:pt x="5531" y="7160"/>
                </a:lnTo>
                <a:lnTo>
                  <a:pt x="5583" y="7160"/>
                </a:lnTo>
                <a:lnTo>
                  <a:pt x="5583" y="7063"/>
                </a:lnTo>
                <a:lnTo>
                  <a:pt x="5636" y="6967"/>
                </a:lnTo>
                <a:lnTo>
                  <a:pt x="5636" y="6871"/>
                </a:lnTo>
                <a:lnTo>
                  <a:pt x="5688" y="6871"/>
                </a:lnTo>
                <a:lnTo>
                  <a:pt x="5688" y="6774"/>
                </a:lnTo>
                <a:lnTo>
                  <a:pt x="5741" y="6774"/>
                </a:lnTo>
                <a:lnTo>
                  <a:pt x="5741" y="6678"/>
                </a:lnTo>
                <a:lnTo>
                  <a:pt x="5793" y="6605"/>
                </a:lnTo>
                <a:lnTo>
                  <a:pt x="5846" y="6509"/>
                </a:lnTo>
                <a:lnTo>
                  <a:pt x="5846" y="6413"/>
                </a:lnTo>
                <a:lnTo>
                  <a:pt x="5898" y="6316"/>
                </a:lnTo>
                <a:lnTo>
                  <a:pt x="5950" y="6220"/>
                </a:lnTo>
                <a:lnTo>
                  <a:pt x="5950" y="6123"/>
                </a:lnTo>
                <a:lnTo>
                  <a:pt x="6003" y="6123"/>
                </a:lnTo>
                <a:lnTo>
                  <a:pt x="6003" y="6027"/>
                </a:lnTo>
                <a:lnTo>
                  <a:pt x="6055" y="6027"/>
                </a:lnTo>
                <a:lnTo>
                  <a:pt x="6055" y="5930"/>
                </a:lnTo>
                <a:lnTo>
                  <a:pt x="6108" y="5834"/>
                </a:lnTo>
                <a:lnTo>
                  <a:pt x="6186" y="5737"/>
                </a:lnTo>
                <a:lnTo>
                  <a:pt x="6186" y="5641"/>
                </a:lnTo>
                <a:lnTo>
                  <a:pt x="6239" y="5641"/>
                </a:lnTo>
                <a:lnTo>
                  <a:pt x="6239" y="5545"/>
                </a:lnTo>
                <a:lnTo>
                  <a:pt x="6291" y="5545"/>
                </a:lnTo>
                <a:lnTo>
                  <a:pt x="6291" y="5448"/>
                </a:lnTo>
                <a:lnTo>
                  <a:pt x="6344" y="5376"/>
                </a:lnTo>
                <a:lnTo>
                  <a:pt x="6344" y="5279"/>
                </a:lnTo>
                <a:lnTo>
                  <a:pt x="6396" y="5279"/>
                </a:lnTo>
                <a:lnTo>
                  <a:pt x="6396" y="5183"/>
                </a:lnTo>
                <a:lnTo>
                  <a:pt x="6449" y="5087"/>
                </a:lnTo>
                <a:lnTo>
                  <a:pt x="6501" y="5087"/>
                </a:lnTo>
                <a:lnTo>
                  <a:pt x="6501" y="4990"/>
                </a:lnTo>
                <a:lnTo>
                  <a:pt x="6553" y="4894"/>
                </a:lnTo>
                <a:lnTo>
                  <a:pt x="6606" y="4797"/>
                </a:lnTo>
                <a:lnTo>
                  <a:pt x="6606" y="4701"/>
                </a:lnTo>
                <a:lnTo>
                  <a:pt x="6658" y="4701"/>
                </a:lnTo>
                <a:lnTo>
                  <a:pt x="6658" y="4604"/>
                </a:lnTo>
                <a:lnTo>
                  <a:pt x="6711" y="4604"/>
                </a:lnTo>
                <a:lnTo>
                  <a:pt x="6711" y="4508"/>
                </a:lnTo>
                <a:lnTo>
                  <a:pt x="6763" y="4412"/>
                </a:lnTo>
                <a:lnTo>
                  <a:pt x="6763" y="4315"/>
                </a:lnTo>
                <a:lnTo>
                  <a:pt x="6816" y="4315"/>
                </a:lnTo>
                <a:lnTo>
                  <a:pt x="6816" y="4219"/>
                </a:lnTo>
                <a:lnTo>
                  <a:pt x="6894" y="4219"/>
                </a:lnTo>
                <a:lnTo>
                  <a:pt x="6894" y="4146"/>
                </a:lnTo>
                <a:lnTo>
                  <a:pt x="6947" y="4146"/>
                </a:lnTo>
                <a:lnTo>
                  <a:pt x="6947" y="4050"/>
                </a:lnTo>
                <a:lnTo>
                  <a:pt x="6999" y="4050"/>
                </a:lnTo>
                <a:lnTo>
                  <a:pt x="6999" y="3954"/>
                </a:lnTo>
                <a:lnTo>
                  <a:pt x="7051" y="3857"/>
                </a:lnTo>
                <a:lnTo>
                  <a:pt x="7104" y="3761"/>
                </a:lnTo>
                <a:lnTo>
                  <a:pt x="7156" y="3664"/>
                </a:lnTo>
                <a:lnTo>
                  <a:pt x="7209" y="3592"/>
                </a:lnTo>
                <a:lnTo>
                  <a:pt x="7209" y="3496"/>
                </a:lnTo>
                <a:lnTo>
                  <a:pt x="7261" y="3496"/>
                </a:lnTo>
                <a:lnTo>
                  <a:pt x="7314" y="3399"/>
                </a:lnTo>
                <a:lnTo>
                  <a:pt x="7314" y="3303"/>
                </a:lnTo>
                <a:lnTo>
                  <a:pt x="7366" y="3303"/>
                </a:lnTo>
                <a:lnTo>
                  <a:pt x="7366" y="3206"/>
                </a:lnTo>
                <a:lnTo>
                  <a:pt x="7418" y="3206"/>
                </a:lnTo>
                <a:lnTo>
                  <a:pt x="7418" y="3110"/>
                </a:lnTo>
                <a:lnTo>
                  <a:pt x="7471" y="3110"/>
                </a:lnTo>
                <a:lnTo>
                  <a:pt x="7471" y="3013"/>
                </a:lnTo>
                <a:lnTo>
                  <a:pt x="7523" y="3013"/>
                </a:lnTo>
                <a:lnTo>
                  <a:pt x="7523" y="2917"/>
                </a:lnTo>
                <a:lnTo>
                  <a:pt x="7576" y="2917"/>
                </a:lnTo>
                <a:lnTo>
                  <a:pt x="7576" y="2821"/>
                </a:lnTo>
                <a:lnTo>
                  <a:pt x="7654" y="2821"/>
                </a:lnTo>
                <a:lnTo>
                  <a:pt x="7654" y="2724"/>
                </a:lnTo>
                <a:lnTo>
                  <a:pt x="7707" y="2724"/>
                </a:lnTo>
                <a:lnTo>
                  <a:pt x="7707" y="2628"/>
                </a:lnTo>
                <a:lnTo>
                  <a:pt x="7759" y="2628"/>
                </a:lnTo>
                <a:lnTo>
                  <a:pt x="7759" y="2531"/>
                </a:lnTo>
                <a:lnTo>
                  <a:pt x="7812" y="2531"/>
                </a:lnTo>
                <a:lnTo>
                  <a:pt x="7864" y="2459"/>
                </a:lnTo>
                <a:lnTo>
                  <a:pt x="7864" y="2363"/>
                </a:lnTo>
                <a:lnTo>
                  <a:pt x="7917" y="2363"/>
                </a:lnTo>
                <a:lnTo>
                  <a:pt x="7969" y="2266"/>
                </a:lnTo>
                <a:lnTo>
                  <a:pt x="8021" y="2170"/>
                </a:lnTo>
                <a:lnTo>
                  <a:pt x="8074" y="2170"/>
                </a:lnTo>
                <a:lnTo>
                  <a:pt x="8074" y="2073"/>
                </a:lnTo>
                <a:lnTo>
                  <a:pt x="8126" y="2073"/>
                </a:lnTo>
                <a:lnTo>
                  <a:pt x="8126" y="1977"/>
                </a:lnTo>
                <a:lnTo>
                  <a:pt x="8179" y="1977"/>
                </a:lnTo>
                <a:lnTo>
                  <a:pt x="8179" y="1880"/>
                </a:lnTo>
                <a:lnTo>
                  <a:pt x="8231" y="1880"/>
                </a:lnTo>
                <a:lnTo>
                  <a:pt x="8283" y="1784"/>
                </a:lnTo>
                <a:lnTo>
                  <a:pt x="8362" y="1688"/>
                </a:lnTo>
                <a:lnTo>
                  <a:pt x="8415" y="1688"/>
                </a:lnTo>
                <a:lnTo>
                  <a:pt x="8415" y="1591"/>
                </a:lnTo>
                <a:lnTo>
                  <a:pt x="8467" y="1591"/>
                </a:lnTo>
                <a:lnTo>
                  <a:pt x="8519" y="1495"/>
                </a:lnTo>
                <a:lnTo>
                  <a:pt x="8572" y="1398"/>
                </a:lnTo>
                <a:lnTo>
                  <a:pt x="8624" y="1398"/>
                </a:lnTo>
                <a:lnTo>
                  <a:pt x="8624" y="1302"/>
                </a:lnTo>
                <a:lnTo>
                  <a:pt x="8677" y="1302"/>
                </a:lnTo>
                <a:lnTo>
                  <a:pt x="8729" y="1229"/>
                </a:lnTo>
                <a:lnTo>
                  <a:pt x="8782" y="1229"/>
                </a:lnTo>
                <a:lnTo>
                  <a:pt x="8782" y="1133"/>
                </a:lnTo>
                <a:lnTo>
                  <a:pt x="8834" y="1133"/>
                </a:lnTo>
                <a:lnTo>
                  <a:pt x="8886" y="1037"/>
                </a:lnTo>
                <a:lnTo>
                  <a:pt x="8939" y="1037"/>
                </a:lnTo>
                <a:lnTo>
                  <a:pt x="8939" y="940"/>
                </a:lnTo>
                <a:lnTo>
                  <a:pt x="8991" y="940"/>
                </a:lnTo>
                <a:lnTo>
                  <a:pt x="9044" y="940"/>
                </a:lnTo>
                <a:lnTo>
                  <a:pt x="9044" y="844"/>
                </a:lnTo>
                <a:lnTo>
                  <a:pt x="9122" y="844"/>
                </a:lnTo>
                <a:lnTo>
                  <a:pt x="9175" y="844"/>
                </a:lnTo>
                <a:lnTo>
                  <a:pt x="9175" y="747"/>
                </a:lnTo>
                <a:lnTo>
                  <a:pt x="9227" y="747"/>
                </a:lnTo>
                <a:lnTo>
                  <a:pt x="9280" y="651"/>
                </a:lnTo>
                <a:lnTo>
                  <a:pt x="9332" y="651"/>
                </a:lnTo>
                <a:lnTo>
                  <a:pt x="9384" y="651"/>
                </a:lnTo>
                <a:lnTo>
                  <a:pt x="9384" y="554"/>
                </a:lnTo>
                <a:lnTo>
                  <a:pt x="9437" y="554"/>
                </a:lnTo>
                <a:lnTo>
                  <a:pt x="9489" y="458"/>
                </a:lnTo>
                <a:lnTo>
                  <a:pt x="9542" y="458"/>
                </a:lnTo>
                <a:lnTo>
                  <a:pt x="9594" y="458"/>
                </a:lnTo>
                <a:lnTo>
                  <a:pt x="9594" y="362"/>
                </a:lnTo>
                <a:lnTo>
                  <a:pt x="9647" y="362"/>
                </a:lnTo>
                <a:lnTo>
                  <a:pt x="9699" y="362"/>
                </a:lnTo>
                <a:lnTo>
                  <a:pt x="9751" y="362"/>
                </a:lnTo>
                <a:lnTo>
                  <a:pt x="9751" y="265"/>
                </a:lnTo>
                <a:lnTo>
                  <a:pt x="9830" y="265"/>
                </a:lnTo>
                <a:lnTo>
                  <a:pt x="9883" y="265"/>
                </a:lnTo>
                <a:lnTo>
                  <a:pt x="9909" y="169"/>
                </a:lnTo>
                <a:lnTo>
                  <a:pt x="9961" y="169"/>
                </a:lnTo>
                <a:lnTo>
                  <a:pt x="10014" y="169"/>
                </a:lnTo>
                <a:lnTo>
                  <a:pt x="10092" y="169"/>
                </a:lnTo>
                <a:lnTo>
                  <a:pt x="10145" y="72"/>
                </a:lnTo>
                <a:lnTo>
                  <a:pt x="10197" y="72"/>
                </a:lnTo>
                <a:lnTo>
                  <a:pt x="10250" y="72"/>
                </a:lnTo>
                <a:lnTo>
                  <a:pt x="10302" y="72"/>
                </a:lnTo>
                <a:lnTo>
                  <a:pt x="10354" y="72"/>
                </a:lnTo>
                <a:lnTo>
                  <a:pt x="10407" y="72"/>
                </a:lnTo>
                <a:lnTo>
                  <a:pt x="10407" y="0"/>
                </a:lnTo>
                <a:lnTo>
                  <a:pt x="10459" y="0"/>
                </a:lnTo>
                <a:lnTo>
                  <a:pt x="10512" y="0"/>
                </a:lnTo>
                <a:lnTo>
                  <a:pt x="10564" y="0"/>
                </a:lnTo>
                <a:lnTo>
                  <a:pt x="10617" y="0"/>
                </a:lnTo>
                <a:lnTo>
                  <a:pt x="10669" y="0"/>
                </a:lnTo>
                <a:lnTo>
                  <a:pt x="10721" y="0"/>
                </a:lnTo>
                <a:lnTo>
                  <a:pt x="10800" y="0"/>
                </a:lnTo>
                <a:lnTo>
                  <a:pt x="10852" y="0"/>
                </a:lnTo>
                <a:lnTo>
                  <a:pt x="10905" y="0"/>
                </a:lnTo>
                <a:lnTo>
                  <a:pt x="10957" y="0"/>
                </a:lnTo>
                <a:lnTo>
                  <a:pt x="11010" y="0"/>
                </a:lnTo>
                <a:lnTo>
                  <a:pt x="11062" y="0"/>
                </a:lnTo>
                <a:lnTo>
                  <a:pt x="11115" y="0"/>
                </a:lnTo>
                <a:lnTo>
                  <a:pt x="11167" y="0"/>
                </a:lnTo>
                <a:lnTo>
                  <a:pt x="11167" y="72"/>
                </a:lnTo>
                <a:lnTo>
                  <a:pt x="11219" y="72"/>
                </a:lnTo>
                <a:lnTo>
                  <a:pt x="11272" y="72"/>
                </a:lnTo>
                <a:lnTo>
                  <a:pt x="11324" y="72"/>
                </a:lnTo>
                <a:lnTo>
                  <a:pt x="11377" y="72"/>
                </a:lnTo>
                <a:lnTo>
                  <a:pt x="11429" y="72"/>
                </a:lnTo>
                <a:lnTo>
                  <a:pt x="11482" y="72"/>
                </a:lnTo>
                <a:lnTo>
                  <a:pt x="11482" y="169"/>
                </a:lnTo>
                <a:lnTo>
                  <a:pt x="11560" y="169"/>
                </a:lnTo>
                <a:lnTo>
                  <a:pt x="11613" y="169"/>
                </a:lnTo>
                <a:lnTo>
                  <a:pt x="11665" y="169"/>
                </a:lnTo>
                <a:lnTo>
                  <a:pt x="11717" y="169"/>
                </a:lnTo>
                <a:lnTo>
                  <a:pt x="11717" y="265"/>
                </a:lnTo>
                <a:lnTo>
                  <a:pt x="11770" y="265"/>
                </a:lnTo>
                <a:lnTo>
                  <a:pt x="11822" y="265"/>
                </a:lnTo>
                <a:lnTo>
                  <a:pt x="11875" y="362"/>
                </a:lnTo>
                <a:lnTo>
                  <a:pt x="11927" y="362"/>
                </a:lnTo>
                <a:lnTo>
                  <a:pt x="11980" y="362"/>
                </a:lnTo>
                <a:lnTo>
                  <a:pt x="12032" y="458"/>
                </a:lnTo>
                <a:lnTo>
                  <a:pt x="12084" y="458"/>
                </a:lnTo>
                <a:lnTo>
                  <a:pt x="12137" y="458"/>
                </a:lnTo>
                <a:lnTo>
                  <a:pt x="12137" y="554"/>
                </a:lnTo>
                <a:lnTo>
                  <a:pt x="12189" y="554"/>
                </a:lnTo>
                <a:lnTo>
                  <a:pt x="12242" y="651"/>
                </a:lnTo>
                <a:lnTo>
                  <a:pt x="12320" y="651"/>
                </a:lnTo>
                <a:lnTo>
                  <a:pt x="12373" y="651"/>
                </a:lnTo>
                <a:lnTo>
                  <a:pt x="12373" y="747"/>
                </a:lnTo>
                <a:lnTo>
                  <a:pt x="12425" y="747"/>
                </a:lnTo>
                <a:lnTo>
                  <a:pt x="12478" y="844"/>
                </a:lnTo>
                <a:lnTo>
                  <a:pt x="12530" y="844"/>
                </a:lnTo>
                <a:lnTo>
                  <a:pt x="12583" y="940"/>
                </a:lnTo>
                <a:lnTo>
                  <a:pt x="12635" y="940"/>
                </a:lnTo>
                <a:lnTo>
                  <a:pt x="12635" y="1037"/>
                </a:lnTo>
                <a:lnTo>
                  <a:pt x="12687" y="1037"/>
                </a:lnTo>
                <a:lnTo>
                  <a:pt x="12740" y="1037"/>
                </a:lnTo>
                <a:lnTo>
                  <a:pt x="12740" y="1133"/>
                </a:lnTo>
                <a:lnTo>
                  <a:pt x="12792" y="1133"/>
                </a:lnTo>
                <a:lnTo>
                  <a:pt x="12845" y="1229"/>
                </a:lnTo>
                <a:lnTo>
                  <a:pt x="12897" y="1229"/>
                </a:lnTo>
                <a:lnTo>
                  <a:pt x="12897" y="1302"/>
                </a:lnTo>
                <a:lnTo>
                  <a:pt x="12950" y="1302"/>
                </a:lnTo>
                <a:lnTo>
                  <a:pt x="12950" y="1398"/>
                </a:lnTo>
                <a:lnTo>
                  <a:pt x="13028" y="1398"/>
                </a:lnTo>
                <a:lnTo>
                  <a:pt x="13081" y="1398"/>
                </a:lnTo>
                <a:lnTo>
                  <a:pt x="13081" y="1495"/>
                </a:lnTo>
                <a:lnTo>
                  <a:pt x="13133" y="1495"/>
                </a:lnTo>
                <a:lnTo>
                  <a:pt x="13133" y="1591"/>
                </a:lnTo>
                <a:lnTo>
                  <a:pt x="13185" y="1591"/>
                </a:lnTo>
                <a:lnTo>
                  <a:pt x="13238" y="1688"/>
                </a:lnTo>
                <a:lnTo>
                  <a:pt x="13290" y="1688"/>
                </a:lnTo>
                <a:lnTo>
                  <a:pt x="13290" y="1784"/>
                </a:lnTo>
                <a:lnTo>
                  <a:pt x="13343" y="1784"/>
                </a:lnTo>
                <a:lnTo>
                  <a:pt x="13343" y="1880"/>
                </a:lnTo>
                <a:lnTo>
                  <a:pt x="13395" y="1880"/>
                </a:lnTo>
                <a:lnTo>
                  <a:pt x="13395" y="1977"/>
                </a:lnTo>
                <a:lnTo>
                  <a:pt x="13448" y="1977"/>
                </a:lnTo>
                <a:lnTo>
                  <a:pt x="13500" y="2073"/>
                </a:lnTo>
                <a:lnTo>
                  <a:pt x="13552" y="2170"/>
                </a:lnTo>
                <a:lnTo>
                  <a:pt x="13605" y="2170"/>
                </a:lnTo>
                <a:lnTo>
                  <a:pt x="13605" y="2266"/>
                </a:lnTo>
                <a:lnTo>
                  <a:pt x="13657" y="2266"/>
                </a:lnTo>
                <a:lnTo>
                  <a:pt x="13657" y="2363"/>
                </a:lnTo>
                <a:lnTo>
                  <a:pt x="13710" y="2363"/>
                </a:lnTo>
                <a:lnTo>
                  <a:pt x="13710" y="2459"/>
                </a:lnTo>
                <a:lnTo>
                  <a:pt x="13788" y="2459"/>
                </a:lnTo>
                <a:lnTo>
                  <a:pt x="13788" y="2531"/>
                </a:lnTo>
                <a:lnTo>
                  <a:pt x="13841" y="2531"/>
                </a:lnTo>
                <a:lnTo>
                  <a:pt x="13841" y="2628"/>
                </a:lnTo>
                <a:lnTo>
                  <a:pt x="13893" y="2628"/>
                </a:lnTo>
                <a:lnTo>
                  <a:pt x="13946" y="2724"/>
                </a:lnTo>
                <a:lnTo>
                  <a:pt x="13946" y="2821"/>
                </a:lnTo>
                <a:lnTo>
                  <a:pt x="13998" y="2821"/>
                </a:lnTo>
                <a:lnTo>
                  <a:pt x="14050" y="2917"/>
                </a:lnTo>
                <a:lnTo>
                  <a:pt x="14050" y="3013"/>
                </a:lnTo>
                <a:lnTo>
                  <a:pt x="14103" y="3013"/>
                </a:lnTo>
                <a:lnTo>
                  <a:pt x="14155" y="3110"/>
                </a:lnTo>
                <a:lnTo>
                  <a:pt x="14155" y="3206"/>
                </a:lnTo>
                <a:lnTo>
                  <a:pt x="14208" y="3206"/>
                </a:lnTo>
                <a:lnTo>
                  <a:pt x="14260" y="3303"/>
                </a:lnTo>
                <a:lnTo>
                  <a:pt x="14260" y="3399"/>
                </a:lnTo>
                <a:lnTo>
                  <a:pt x="14313" y="3399"/>
                </a:lnTo>
                <a:lnTo>
                  <a:pt x="14313" y="3496"/>
                </a:lnTo>
                <a:lnTo>
                  <a:pt x="14365" y="3496"/>
                </a:lnTo>
                <a:lnTo>
                  <a:pt x="14365" y="3592"/>
                </a:lnTo>
                <a:lnTo>
                  <a:pt x="14417" y="3592"/>
                </a:lnTo>
                <a:lnTo>
                  <a:pt x="14417" y="3664"/>
                </a:lnTo>
                <a:lnTo>
                  <a:pt x="14496" y="3664"/>
                </a:lnTo>
                <a:lnTo>
                  <a:pt x="14496" y="3761"/>
                </a:lnTo>
                <a:lnTo>
                  <a:pt x="14549" y="3761"/>
                </a:lnTo>
                <a:lnTo>
                  <a:pt x="14549" y="3857"/>
                </a:lnTo>
                <a:lnTo>
                  <a:pt x="14601" y="3857"/>
                </a:lnTo>
                <a:lnTo>
                  <a:pt x="14601" y="3954"/>
                </a:lnTo>
                <a:lnTo>
                  <a:pt x="14653" y="4050"/>
                </a:lnTo>
                <a:lnTo>
                  <a:pt x="14706" y="4146"/>
                </a:lnTo>
                <a:lnTo>
                  <a:pt x="14758" y="4219"/>
                </a:lnTo>
                <a:lnTo>
                  <a:pt x="14811" y="4315"/>
                </a:lnTo>
                <a:lnTo>
                  <a:pt x="14811" y="4412"/>
                </a:lnTo>
                <a:lnTo>
                  <a:pt x="14863" y="4412"/>
                </a:lnTo>
                <a:lnTo>
                  <a:pt x="14863" y="4508"/>
                </a:lnTo>
                <a:lnTo>
                  <a:pt x="14916" y="4604"/>
                </a:lnTo>
                <a:lnTo>
                  <a:pt x="14968" y="4701"/>
                </a:lnTo>
                <a:lnTo>
                  <a:pt x="14968" y="4797"/>
                </a:lnTo>
                <a:lnTo>
                  <a:pt x="15020" y="4797"/>
                </a:lnTo>
                <a:lnTo>
                  <a:pt x="15020" y="4894"/>
                </a:lnTo>
                <a:lnTo>
                  <a:pt x="15073" y="4894"/>
                </a:lnTo>
                <a:lnTo>
                  <a:pt x="15073" y="4990"/>
                </a:lnTo>
                <a:lnTo>
                  <a:pt x="15125" y="5087"/>
                </a:lnTo>
                <a:lnTo>
                  <a:pt x="15178" y="5087"/>
                </a:lnTo>
                <a:lnTo>
                  <a:pt x="15178" y="5183"/>
                </a:lnTo>
                <a:lnTo>
                  <a:pt x="15230" y="5279"/>
                </a:lnTo>
                <a:lnTo>
                  <a:pt x="15283" y="5376"/>
                </a:lnTo>
                <a:lnTo>
                  <a:pt x="15283" y="5448"/>
                </a:lnTo>
                <a:lnTo>
                  <a:pt x="15335" y="5545"/>
                </a:lnTo>
                <a:lnTo>
                  <a:pt x="15387" y="5641"/>
                </a:lnTo>
                <a:lnTo>
                  <a:pt x="15387" y="5737"/>
                </a:lnTo>
                <a:lnTo>
                  <a:pt x="15466" y="5737"/>
                </a:lnTo>
                <a:lnTo>
                  <a:pt x="15466" y="5834"/>
                </a:lnTo>
                <a:lnTo>
                  <a:pt x="15518" y="5834"/>
                </a:lnTo>
                <a:lnTo>
                  <a:pt x="15518" y="5930"/>
                </a:lnTo>
                <a:lnTo>
                  <a:pt x="15571" y="6027"/>
                </a:lnTo>
                <a:lnTo>
                  <a:pt x="15623" y="6123"/>
                </a:lnTo>
                <a:lnTo>
                  <a:pt x="15623" y="6220"/>
                </a:lnTo>
                <a:lnTo>
                  <a:pt x="15676" y="6220"/>
                </a:lnTo>
                <a:lnTo>
                  <a:pt x="15676" y="6316"/>
                </a:lnTo>
                <a:lnTo>
                  <a:pt x="15728" y="6316"/>
                </a:lnTo>
                <a:lnTo>
                  <a:pt x="15728" y="6413"/>
                </a:lnTo>
                <a:lnTo>
                  <a:pt x="15781" y="6509"/>
                </a:lnTo>
                <a:lnTo>
                  <a:pt x="15781" y="6605"/>
                </a:lnTo>
                <a:lnTo>
                  <a:pt x="15833" y="6605"/>
                </a:lnTo>
                <a:lnTo>
                  <a:pt x="15833" y="6678"/>
                </a:lnTo>
                <a:lnTo>
                  <a:pt x="15885" y="6774"/>
                </a:lnTo>
                <a:lnTo>
                  <a:pt x="15938" y="6871"/>
                </a:lnTo>
                <a:lnTo>
                  <a:pt x="15938" y="6967"/>
                </a:lnTo>
                <a:lnTo>
                  <a:pt x="15990" y="6967"/>
                </a:lnTo>
                <a:lnTo>
                  <a:pt x="15990" y="7063"/>
                </a:lnTo>
                <a:lnTo>
                  <a:pt x="16043" y="7160"/>
                </a:lnTo>
                <a:lnTo>
                  <a:pt x="16043" y="7256"/>
                </a:lnTo>
                <a:lnTo>
                  <a:pt x="16095" y="7256"/>
                </a:lnTo>
                <a:lnTo>
                  <a:pt x="16095" y="7353"/>
                </a:lnTo>
                <a:lnTo>
                  <a:pt x="16148" y="7353"/>
                </a:lnTo>
                <a:lnTo>
                  <a:pt x="16148" y="7449"/>
                </a:lnTo>
                <a:lnTo>
                  <a:pt x="16226" y="7546"/>
                </a:lnTo>
                <a:lnTo>
                  <a:pt x="16226" y="7642"/>
                </a:lnTo>
                <a:lnTo>
                  <a:pt x="16279" y="7642"/>
                </a:lnTo>
                <a:lnTo>
                  <a:pt x="16279" y="7738"/>
                </a:lnTo>
                <a:lnTo>
                  <a:pt x="16331" y="7835"/>
                </a:lnTo>
                <a:lnTo>
                  <a:pt x="16383" y="7907"/>
                </a:lnTo>
                <a:lnTo>
                  <a:pt x="16383" y="8004"/>
                </a:lnTo>
                <a:lnTo>
                  <a:pt x="16436" y="8100"/>
                </a:lnTo>
                <a:lnTo>
                  <a:pt x="16488" y="8196"/>
                </a:lnTo>
                <a:lnTo>
                  <a:pt x="16488" y="8293"/>
                </a:lnTo>
                <a:lnTo>
                  <a:pt x="16541" y="8389"/>
                </a:lnTo>
                <a:lnTo>
                  <a:pt x="16593" y="8486"/>
                </a:lnTo>
                <a:lnTo>
                  <a:pt x="16593" y="8582"/>
                </a:lnTo>
                <a:lnTo>
                  <a:pt x="16646" y="8582"/>
                </a:lnTo>
                <a:lnTo>
                  <a:pt x="16646" y="8679"/>
                </a:lnTo>
                <a:lnTo>
                  <a:pt x="16698" y="8775"/>
                </a:lnTo>
                <a:lnTo>
                  <a:pt x="16698" y="8847"/>
                </a:lnTo>
                <a:lnTo>
                  <a:pt x="16750" y="8847"/>
                </a:lnTo>
                <a:lnTo>
                  <a:pt x="16750" y="8944"/>
                </a:lnTo>
                <a:lnTo>
                  <a:pt x="16803" y="9040"/>
                </a:lnTo>
                <a:lnTo>
                  <a:pt x="16803" y="9137"/>
                </a:lnTo>
                <a:lnTo>
                  <a:pt x="16855" y="9137"/>
                </a:lnTo>
                <a:lnTo>
                  <a:pt x="16855" y="9233"/>
                </a:lnTo>
                <a:lnTo>
                  <a:pt x="16908" y="9329"/>
                </a:lnTo>
                <a:lnTo>
                  <a:pt x="16908" y="9426"/>
                </a:lnTo>
                <a:lnTo>
                  <a:pt x="16986" y="9426"/>
                </a:lnTo>
                <a:lnTo>
                  <a:pt x="16986" y="9522"/>
                </a:lnTo>
                <a:lnTo>
                  <a:pt x="17039" y="9595"/>
                </a:lnTo>
                <a:lnTo>
                  <a:pt x="17039" y="9691"/>
                </a:lnTo>
                <a:lnTo>
                  <a:pt x="17091" y="9691"/>
                </a:lnTo>
                <a:lnTo>
                  <a:pt x="17091" y="9788"/>
                </a:lnTo>
                <a:lnTo>
                  <a:pt x="17144" y="9884"/>
                </a:lnTo>
                <a:lnTo>
                  <a:pt x="17144" y="9980"/>
                </a:lnTo>
                <a:lnTo>
                  <a:pt x="17196" y="9980"/>
                </a:lnTo>
                <a:lnTo>
                  <a:pt x="17196" y="10077"/>
                </a:lnTo>
                <a:lnTo>
                  <a:pt x="17249" y="10173"/>
                </a:lnTo>
                <a:lnTo>
                  <a:pt x="17249" y="10270"/>
                </a:lnTo>
                <a:lnTo>
                  <a:pt x="17301" y="10270"/>
                </a:lnTo>
                <a:lnTo>
                  <a:pt x="17301" y="10366"/>
                </a:lnTo>
                <a:lnTo>
                  <a:pt x="17353" y="10462"/>
                </a:lnTo>
                <a:lnTo>
                  <a:pt x="17353" y="10559"/>
                </a:lnTo>
                <a:lnTo>
                  <a:pt x="17406" y="10559"/>
                </a:lnTo>
                <a:lnTo>
                  <a:pt x="17406" y="10655"/>
                </a:lnTo>
                <a:lnTo>
                  <a:pt x="17458" y="10752"/>
                </a:lnTo>
                <a:lnTo>
                  <a:pt x="17458" y="10824"/>
                </a:lnTo>
                <a:lnTo>
                  <a:pt x="17511" y="10824"/>
                </a:lnTo>
                <a:lnTo>
                  <a:pt x="17511" y="10921"/>
                </a:lnTo>
                <a:lnTo>
                  <a:pt x="17511" y="11017"/>
                </a:lnTo>
                <a:lnTo>
                  <a:pt x="17563" y="11017"/>
                </a:lnTo>
                <a:lnTo>
                  <a:pt x="17563" y="11113"/>
                </a:lnTo>
                <a:lnTo>
                  <a:pt x="17616" y="11113"/>
                </a:lnTo>
                <a:lnTo>
                  <a:pt x="17616" y="11210"/>
                </a:lnTo>
                <a:lnTo>
                  <a:pt x="17616" y="11306"/>
                </a:lnTo>
                <a:lnTo>
                  <a:pt x="17694" y="11306"/>
                </a:lnTo>
                <a:lnTo>
                  <a:pt x="17694" y="11403"/>
                </a:lnTo>
                <a:lnTo>
                  <a:pt x="17747" y="11499"/>
                </a:lnTo>
                <a:lnTo>
                  <a:pt x="17747" y="11596"/>
                </a:lnTo>
                <a:lnTo>
                  <a:pt x="17799" y="11596"/>
                </a:lnTo>
                <a:lnTo>
                  <a:pt x="17799" y="11692"/>
                </a:lnTo>
                <a:lnTo>
                  <a:pt x="17851" y="11788"/>
                </a:lnTo>
                <a:lnTo>
                  <a:pt x="17851" y="11885"/>
                </a:lnTo>
                <a:lnTo>
                  <a:pt x="17904" y="11885"/>
                </a:lnTo>
                <a:lnTo>
                  <a:pt x="17904" y="11981"/>
                </a:lnTo>
                <a:lnTo>
                  <a:pt x="17956" y="12054"/>
                </a:lnTo>
                <a:lnTo>
                  <a:pt x="17956" y="12150"/>
                </a:lnTo>
                <a:lnTo>
                  <a:pt x="18009" y="12246"/>
                </a:lnTo>
                <a:lnTo>
                  <a:pt x="18061" y="12343"/>
                </a:lnTo>
                <a:lnTo>
                  <a:pt x="18061" y="12439"/>
                </a:lnTo>
                <a:lnTo>
                  <a:pt x="18114" y="12536"/>
                </a:lnTo>
                <a:lnTo>
                  <a:pt x="18166" y="12632"/>
                </a:lnTo>
                <a:lnTo>
                  <a:pt x="18166" y="12729"/>
                </a:lnTo>
                <a:lnTo>
                  <a:pt x="18218" y="12825"/>
                </a:lnTo>
                <a:lnTo>
                  <a:pt x="18271" y="12921"/>
                </a:lnTo>
                <a:lnTo>
                  <a:pt x="18271" y="13018"/>
                </a:lnTo>
                <a:lnTo>
                  <a:pt x="18323" y="13114"/>
                </a:lnTo>
                <a:lnTo>
                  <a:pt x="18376" y="13211"/>
                </a:lnTo>
                <a:lnTo>
                  <a:pt x="18376" y="13283"/>
                </a:lnTo>
                <a:lnTo>
                  <a:pt x="18454" y="13379"/>
                </a:lnTo>
                <a:lnTo>
                  <a:pt x="18454" y="13476"/>
                </a:lnTo>
                <a:lnTo>
                  <a:pt x="18507" y="13476"/>
                </a:lnTo>
                <a:lnTo>
                  <a:pt x="18507" y="13572"/>
                </a:lnTo>
                <a:lnTo>
                  <a:pt x="18559" y="13669"/>
                </a:lnTo>
                <a:lnTo>
                  <a:pt x="18559" y="13765"/>
                </a:lnTo>
                <a:lnTo>
                  <a:pt x="18612" y="13765"/>
                </a:lnTo>
                <a:lnTo>
                  <a:pt x="18612" y="13862"/>
                </a:lnTo>
                <a:lnTo>
                  <a:pt x="18612" y="13934"/>
                </a:lnTo>
                <a:lnTo>
                  <a:pt x="18664" y="13934"/>
                </a:lnTo>
                <a:lnTo>
                  <a:pt x="18664" y="14030"/>
                </a:lnTo>
                <a:lnTo>
                  <a:pt x="18717" y="14030"/>
                </a:lnTo>
                <a:lnTo>
                  <a:pt x="18717" y="14127"/>
                </a:lnTo>
                <a:lnTo>
                  <a:pt x="18717" y="14223"/>
                </a:lnTo>
                <a:lnTo>
                  <a:pt x="18769" y="14223"/>
                </a:lnTo>
                <a:lnTo>
                  <a:pt x="18769" y="14320"/>
                </a:lnTo>
                <a:lnTo>
                  <a:pt x="18821" y="14320"/>
                </a:lnTo>
                <a:lnTo>
                  <a:pt x="18821" y="14416"/>
                </a:lnTo>
                <a:lnTo>
                  <a:pt x="18821" y="14512"/>
                </a:lnTo>
                <a:lnTo>
                  <a:pt x="18874" y="14512"/>
                </a:lnTo>
                <a:lnTo>
                  <a:pt x="18874" y="14609"/>
                </a:lnTo>
                <a:lnTo>
                  <a:pt x="18926" y="14705"/>
                </a:lnTo>
                <a:lnTo>
                  <a:pt x="18926" y="14802"/>
                </a:lnTo>
                <a:lnTo>
                  <a:pt x="18979" y="14802"/>
                </a:lnTo>
                <a:lnTo>
                  <a:pt x="18979" y="14898"/>
                </a:lnTo>
                <a:lnTo>
                  <a:pt x="19031" y="14971"/>
                </a:lnTo>
                <a:lnTo>
                  <a:pt x="19031" y="15067"/>
                </a:lnTo>
                <a:lnTo>
                  <a:pt x="19083" y="15067"/>
                </a:lnTo>
                <a:lnTo>
                  <a:pt x="19083" y="15163"/>
                </a:lnTo>
                <a:lnTo>
                  <a:pt x="19162" y="15260"/>
                </a:lnTo>
                <a:lnTo>
                  <a:pt x="19162" y="15356"/>
                </a:lnTo>
                <a:lnTo>
                  <a:pt x="19215" y="15453"/>
                </a:lnTo>
                <a:lnTo>
                  <a:pt x="19267" y="15549"/>
                </a:lnTo>
                <a:lnTo>
                  <a:pt x="19267" y="15646"/>
                </a:lnTo>
                <a:lnTo>
                  <a:pt x="19319" y="15742"/>
                </a:lnTo>
                <a:lnTo>
                  <a:pt x="19372" y="15838"/>
                </a:lnTo>
                <a:lnTo>
                  <a:pt x="19372" y="15935"/>
                </a:lnTo>
                <a:lnTo>
                  <a:pt x="19424" y="16031"/>
                </a:lnTo>
                <a:lnTo>
                  <a:pt x="19477" y="16128"/>
                </a:lnTo>
                <a:lnTo>
                  <a:pt x="19477" y="16200"/>
                </a:lnTo>
                <a:lnTo>
                  <a:pt x="19529" y="16296"/>
                </a:lnTo>
                <a:lnTo>
                  <a:pt x="19582" y="16393"/>
                </a:lnTo>
                <a:lnTo>
                  <a:pt x="19582" y="16489"/>
                </a:lnTo>
                <a:lnTo>
                  <a:pt x="19634" y="16586"/>
                </a:lnTo>
                <a:lnTo>
                  <a:pt x="19686" y="16682"/>
                </a:lnTo>
                <a:lnTo>
                  <a:pt x="19686" y="16779"/>
                </a:lnTo>
                <a:lnTo>
                  <a:pt x="19739" y="16875"/>
                </a:lnTo>
                <a:lnTo>
                  <a:pt x="19791" y="16971"/>
                </a:lnTo>
                <a:lnTo>
                  <a:pt x="19791" y="17068"/>
                </a:lnTo>
                <a:lnTo>
                  <a:pt x="19844" y="17164"/>
                </a:lnTo>
                <a:lnTo>
                  <a:pt x="19896" y="17261"/>
                </a:lnTo>
                <a:lnTo>
                  <a:pt x="19896" y="17357"/>
                </a:lnTo>
                <a:lnTo>
                  <a:pt x="19949" y="17429"/>
                </a:lnTo>
                <a:lnTo>
                  <a:pt x="20001" y="17526"/>
                </a:lnTo>
                <a:lnTo>
                  <a:pt x="20001" y="17622"/>
                </a:lnTo>
                <a:lnTo>
                  <a:pt x="20053" y="17719"/>
                </a:lnTo>
                <a:lnTo>
                  <a:pt x="20132" y="17815"/>
                </a:lnTo>
                <a:lnTo>
                  <a:pt x="20132" y="17912"/>
                </a:lnTo>
                <a:lnTo>
                  <a:pt x="20184" y="18008"/>
                </a:lnTo>
                <a:lnTo>
                  <a:pt x="20237" y="18104"/>
                </a:lnTo>
                <a:lnTo>
                  <a:pt x="20237" y="18201"/>
                </a:lnTo>
                <a:lnTo>
                  <a:pt x="20289" y="18297"/>
                </a:lnTo>
                <a:lnTo>
                  <a:pt x="20289" y="18394"/>
                </a:lnTo>
                <a:lnTo>
                  <a:pt x="20342" y="18394"/>
                </a:lnTo>
                <a:lnTo>
                  <a:pt x="20342" y="18490"/>
                </a:lnTo>
                <a:lnTo>
                  <a:pt x="20394" y="18587"/>
                </a:lnTo>
                <a:lnTo>
                  <a:pt x="20394" y="18683"/>
                </a:lnTo>
                <a:lnTo>
                  <a:pt x="20447" y="18683"/>
                </a:lnTo>
                <a:lnTo>
                  <a:pt x="20447" y="18755"/>
                </a:lnTo>
                <a:lnTo>
                  <a:pt x="20499" y="18852"/>
                </a:lnTo>
                <a:lnTo>
                  <a:pt x="20499" y="18948"/>
                </a:lnTo>
                <a:lnTo>
                  <a:pt x="20551" y="18948"/>
                </a:lnTo>
                <a:lnTo>
                  <a:pt x="20551" y="19045"/>
                </a:lnTo>
                <a:lnTo>
                  <a:pt x="20604" y="19045"/>
                </a:lnTo>
                <a:lnTo>
                  <a:pt x="20604" y="19117"/>
                </a:lnTo>
                <a:lnTo>
                  <a:pt x="20604" y="19213"/>
                </a:lnTo>
                <a:lnTo>
                  <a:pt x="20656" y="19213"/>
                </a:lnTo>
                <a:lnTo>
                  <a:pt x="20656" y="19310"/>
                </a:lnTo>
                <a:lnTo>
                  <a:pt x="20709" y="19310"/>
                </a:lnTo>
                <a:lnTo>
                  <a:pt x="20709" y="19406"/>
                </a:lnTo>
                <a:lnTo>
                  <a:pt x="20761" y="19503"/>
                </a:lnTo>
                <a:lnTo>
                  <a:pt x="20761" y="19599"/>
                </a:lnTo>
                <a:lnTo>
                  <a:pt x="20814" y="19599"/>
                </a:lnTo>
                <a:lnTo>
                  <a:pt x="20814" y="19696"/>
                </a:lnTo>
                <a:lnTo>
                  <a:pt x="20892" y="19792"/>
                </a:lnTo>
                <a:lnTo>
                  <a:pt x="20945" y="19888"/>
                </a:lnTo>
                <a:lnTo>
                  <a:pt x="20945" y="19985"/>
                </a:lnTo>
                <a:lnTo>
                  <a:pt x="20997" y="20081"/>
                </a:lnTo>
                <a:lnTo>
                  <a:pt x="21050" y="20178"/>
                </a:lnTo>
                <a:lnTo>
                  <a:pt x="21050" y="20274"/>
                </a:lnTo>
                <a:lnTo>
                  <a:pt x="21102" y="20274"/>
                </a:lnTo>
                <a:lnTo>
                  <a:pt x="21102" y="20346"/>
                </a:lnTo>
                <a:lnTo>
                  <a:pt x="21154" y="20443"/>
                </a:lnTo>
                <a:lnTo>
                  <a:pt x="21154" y="20539"/>
                </a:lnTo>
                <a:lnTo>
                  <a:pt x="21207" y="20539"/>
                </a:lnTo>
                <a:lnTo>
                  <a:pt x="21207" y="20636"/>
                </a:lnTo>
                <a:lnTo>
                  <a:pt x="21259" y="20636"/>
                </a:lnTo>
                <a:lnTo>
                  <a:pt x="21259" y="20732"/>
                </a:lnTo>
                <a:lnTo>
                  <a:pt x="21312" y="20829"/>
                </a:lnTo>
                <a:lnTo>
                  <a:pt x="21312" y="20925"/>
                </a:lnTo>
                <a:lnTo>
                  <a:pt x="21364" y="20925"/>
                </a:lnTo>
                <a:lnTo>
                  <a:pt x="21364" y="21021"/>
                </a:lnTo>
                <a:lnTo>
                  <a:pt x="21417" y="21118"/>
                </a:lnTo>
                <a:lnTo>
                  <a:pt x="21469" y="21214"/>
                </a:lnTo>
                <a:lnTo>
                  <a:pt x="21469" y="21311"/>
                </a:lnTo>
                <a:lnTo>
                  <a:pt x="21521" y="21311"/>
                </a:lnTo>
                <a:lnTo>
                  <a:pt x="21521" y="21407"/>
                </a:lnTo>
                <a:lnTo>
                  <a:pt x="21600" y="21407"/>
                </a:lnTo>
                <a:lnTo>
                  <a:pt x="21600" y="21504"/>
                </a:lnTo>
              </a:path>
            </a:pathLst>
          </a:custGeom>
          <a:noFill/>
          <a:ln w="38100" cap="rnd">
            <a:solidFill>
              <a:srgbClr val="FDC13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1991" name="Line 7"/>
          <p:cNvSpPr>
            <a:spLocks noChangeShapeType="1"/>
          </p:cNvSpPr>
          <p:nvPr/>
        </p:nvSpPr>
        <p:spPr bwMode="auto">
          <a:xfrm>
            <a:off x="1000125" y="5445125"/>
            <a:ext cx="319881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1992" name="Rectangle 8"/>
          <p:cNvSpPr>
            <a:spLocks/>
          </p:cNvSpPr>
          <p:nvPr/>
        </p:nvSpPr>
        <p:spPr bwMode="auto">
          <a:xfrm rot="-5400000">
            <a:off x="110332" y="4620419"/>
            <a:ext cx="1106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Firing rate</a:t>
            </a:r>
          </a:p>
        </p:txBody>
      </p:sp>
      <p:sp>
        <p:nvSpPr>
          <p:cNvPr id="41993" name="Rectangle 9"/>
          <p:cNvSpPr>
            <a:spLocks/>
          </p:cNvSpPr>
          <p:nvPr/>
        </p:nvSpPr>
        <p:spPr bwMode="auto">
          <a:xfrm>
            <a:off x="1692275" y="5483225"/>
            <a:ext cx="14636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viewing angle</a:t>
            </a:r>
          </a:p>
        </p:txBody>
      </p:sp>
      <p:sp>
        <p:nvSpPr>
          <p:cNvPr id="41994" name="Line 10"/>
          <p:cNvSpPr>
            <a:spLocks noChangeShapeType="1"/>
          </p:cNvSpPr>
          <p:nvPr/>
        </p:nvSpPr>
        <p:spPr bwMode="auto">
          <a:xfrm>
            <a:off x="5334000" y="4151313"/>
            <a:ext cx="0" cy="12366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1995" name="Line 11"/>
          <p:cNvSpPr>
            <a:spLocks noChangeShapeType="1"/>
          </p:cNvSpPr>
          <p:nvPr/>
        </p:nvSpPr>
        <p:spPr bwMode="auto">
          <a:xfrm>
            <a:off x="5334000" y="5392738"/>
            <a:ext cx="320040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1996" name="Freeform 13"/>
          <p:cNvSpPr>
            <a:spLocks/>
          </p:cNvSpPr>
          <p:nvPr/>
        </p:nvSpPr>
        <p:spPr bwMode="auto">
          <a:xfrm>
            <a:off x="5511800" y="4264025"/>
            <a:ext cx="2895600" cy="36671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431"/>
                </a:lnTo>
                <a:lnTo>
                  <a:pt x="47" y="21347"/>
                </a:lnTo>
                <a:lnTo>
                  <a:pt x="104" y="21263"/>
                </a:lnTo>
                <a:lnTo>
                  <a:pt x="104" y="21178"/>
                </a:lnTo>
                <a:lnTo>
                  <a:pt x="161" y="21178"/>
                </a:lnTo>
                <a:lnTo>
                  <a:pt x="161" y="21094"/>
                </a:lnTo>
                <a:lnTo>
                  <a:pt x="208" y="21094"/>
                </a:lnTo>
                <a:lnTo>
                  <a:pt x="208" y="21009"/>
                </a:lnTo>
                <a:lnTo>
                  <a:pt x="265" y="20925"/>
                </a:lnTo>
                <a:lnTo>
                  <a:pt x="322" y="20841"/>
                </a:lnTo>
                <a:lnTo>
                  <a:pt x="322" y="20672"/>
                </a:lnTo>
                <a:lnTo>
                  <a:pt x="379" y="20588"/>
                </a:lnTo>
                <a:lnTo>
                  <a:pt x="426" y="20503"/>
                </a:lnTo>
                <a:lnTo>
                  <a:pt x="426" y="20419"/>
                </a:lnTo>
                <a:lnTo>
                  <a:pt x="483" y="20419"/>
                </a:lnTo>
                <a:lnTo>
                  <a:pt x="483" y="20334"/>
                </a:lnTo>
                <a:lnTo>
                  <a:pt x="540" y="20250"/>
                </a:lnTo>
                <a:lnTo>
                  <a:pt x="540" y="20166"/>
                </a:lnTo>
                <a:lnTo>
                  <a:pt x="597" y="20166"/>
                </a:lnTo>
                <a:lnTo>
                  <a:pt x="597" y="20081"/>
                </a:lnTo>
                <a:lnTo>
                  <a:pt x="644" y="20081"/>
                </a:lnTo>
                <a:lnTo>
                  <a:pt x="644" y="19913"/>
                </a:lnTo>
                <a:lnTo>
                  <a:pt x="701" y="19828"/>
                </a:lnTo>
                <a:lnTo>
                  <a:pt x="701" y="19744"/>
                </a:lnTo>
                <a:lnTo>
                  <a:pt x="758" y="19744"/>
                </a:lnTo>
                <a:lnTo>
                  <a:pt x="758" y="19659"/>
                </a:lnTo>
                <a:lnTo>
                  <a:pt x="815" y="19575"/>
                </a:lnTo>
                <a:lnTo>
                  <a:pt x="862" y="19491"/>
                </a:lnTo>
                <a:lnTo>
                  <a:pt x="862" y="19406"/>
                </a:lnTo>
                <a:lnTo>
                  <a:pt x="919" y="19322"/>
                </a:lnTo>
                <a:lnTo>
                  <a:pt x="976" y="19153"/>
                </a:lnTo>
                <a:lnTo>
                  <a:pt x="976" y="19069"/>
                </a:lnTo>
                <a:lnTo>
                  <a:pt x="1033" y="18984"/>
                </a:lnTo>
                <a:lnTo>
                  <a:pt x="1080" y="18900"/>
                </a:lnTo>
                <a:lnTo>
                  <a:pt x="1080" y="18816"/>
                </a:lnTo>
                <a:lnTo>
                  <a:pt x="1137" y="18816"/>
                </a:lnTo>
                <a:lnTo>
                  <a:pt x="1137" y="18731"/>
                </a:lnTo>
                <a:lnTo>
                  <a:pt x="1194" y="18647"/>
                </a:lnTo>
                <a:lnTo>
                  <a:pt x="1194" y="18563"/>
                </a:lnTo>
                <a:lnTo>
                  <a:pt x="1241" y="18563"/>
                </a:lnTo>
                <a:lnTo>
                  <a:pt x="1241" y="18478"/>
                </a:lnTo>
                <a:lnTo>
                  <a:pt x="1298" y="18394"/>
                </a:lnTo>
                <a:lnTo>
                  <a:pt x="1298" y="18225"/>
                </a:lnTo>
                <a:lnTo>
                  <a:pt x="1355" y="18225"/>
                </a:lnTo>
                <a:lnTo>
                  <a:pt x="1355" y="18141"/>
                </a:lnTo>
                <a:lnTo>
                  <a:pt x="1412" y="18056"/>
                </a:lnTo>
                <a:lnTo>
                  <a:pt x="1412" y="17972"/>
                </a:lnTo>
                <a:lnTo>
                  <a:pt x="1459" y="17972"/>
                </a:lnTo>
                <a:lnTo>
                  <a:pt x="1459" y="17888"/>
                </a:lnTo>
                <a:lnTo>
                  <a:pt x="1516" y="17803"/>
                </a:lnTo>
                <a:lnTo>
                  <a:pt x="1516" y="17719"/>
                </a:lnTo>
                <a:lnTo>
                  <a:pt x="1573" y="17719"/>
                </a:lnTo>
                <a:lnTo>
                  <a:pt x="1573" y="17634"/>
                </a:lnTo>
                <a:lnTo>
                  <a:pt x="1629" y="17466"/>
                </a:lnTo>
                <a:lnTo>
                  <a:pt x="1629" y="17381"/>
                </a:lnTo>
                <a:lnTo>
                  <a:pt x="1677" y="17381"/>
                </a:lnTo>
                <a:lnTo>
                  <a:pt x="1677" y="17297"/>
                </a:lnTo>
                <a:lnTo>
                  <a:pt x="1734" y="17213"/>
                </a:lnTo>
                <a:lnTo>
                  <a:pt x="1734" y="17128"/>
                </a:lnTo>
                <a:lnTo>
                  <a:pt x="1791" y="17128"/>
                </a:lnTo>
                <a:lnTo>
                  <a:pt x="1791" y="17044"/>
                </a:lnTo>
                <a:lnTo>
                  <a:pt x="1847" y="16959"/>
                </a:lnTo>
                <a:lnTo>
                  <a:pt x="1847" y="16875"/>
                </a:lnTo>
                <a:lnTo>
                  <a:pt x="1895" y="16875"/>
                </a:lnTo>
                <a:lnTo>
                  <a:pt x="1895" y="16791"/>
                </a:lnTo>
                <a:lnTo>
                  <a:pt x="1952" y="16622"/>
                </a:lnTo>
                <a:lnTo>
                  <a:pt x="1952" y="16538"/>
                </a:lnTo>
                <a:lnTo>
                  <a:pt x="2008" y="16538"/>
                </a:lnTo>
                <a:lnTo>
                  <a:pt x="2008" y="16453"/>
                </a:lnTo>
                <a:lnTo>
                  <a:pt x="2065" y="16369"/>
                </a:lnTo>
                <a:lnTo>
                  <a:pt x="2065" y="16284"/>
                </a:lnTo>
                <a:lnTo>
                  <a:pt x="2113" y="16284"/>
                </a:lnTo>
                <a:lnTo>
                  <a:pt x="2113" y="16200"/>
                </a:lnTo>
                <a:lnTo>
                  <a:pt x="2169" y="16116"/>
                </a:lnTo>
                <a:lnTo>
                  <a:pt x="2169" y="16031"/>
                </a:lnTo>
                <a:lnTo>
                  <a:pt x="2226" y="16031"/>
                </a:lnTo>
                <a:lnTo>
                  <a:pt x="2226" y="15863"/>
                </a:lnTo>
                <a:lnTo>
                  <a:pt x="2226" y="15778"/>
                </a:lnTo>
                <a:lnTo>
                  <a:pt x="2283" y="15778"/>
                </a:lnTo>
                <a:lnTo>
                  <a:pt x="2283" y="15694"/>
                </a:lnTo>
                <a:lnTo>
                  <a:pt x="2331" y="15694"/>
                </a:lnTo>
                <a:lnTo>
                  <a:pt x="2331" y="15609"/>
                </a:lnTo>
                <a:lnTo>
                  <a:pt x="2331" y="15525"/>
                </a:lnTo>
                <a:lnTo>
                  <a:pt x="2387" y="15525"/>
                </a:lnTo>
                <a:lnTo>
                  <a:pt x="2387" y="15441"/>
                </a:lnTo>
                <a:lnTo>
                  <a:pt x="2444" y="15441"/>
                </a:lnTo>
                <a:lnTo>
                  <a:pt x="2444" y="15356"/>
                </a:lnTo>
                <a:lnTo>
                  <a:pt x="2444" y="15272"/>
                </a:lnTo>
                <a:lnTo>
                  <a:pt x="2492" y="15272"/>
                </a:lnTo>
                <a:lnTo>
                  <a:pt x="2492" y="15103"/>
                </a:lnTo>
                <a:lnTo>
                  <a:pt x="2548" y="15019"/>
                </a:lnTo>
                <a:lnTo>
                  <a:pt x="2548" y="14934"/>
                </a:lnTo>
                <a:lnTo>
                  <a:pt x="2605" y="14934"/>
                </a:lnTo>
                <a:lnTo>
                  <a:pt x="2605" y="14850"/>
                </a:lnTo>
                <a:lnTo>
                  <a:pt x="2662" y="14766"/>
                </a:lnTo>
                <a:lnTo>
                  <a:pt x="2662" y="14681"/>
                </a:lnTo>
                <a:lnTo>
                  <a:pt x="2709" y="14681"/>
                </a:lnTo>
                <a:lnTo>
                  <a:pt x="2709" y="14597"/>
                </a:lnTo>
                <a:lnTo>
                  <a:pt x="2766" y="14512"/>
                </a:lnTo>
                <a:lnTo>
                  <a:pt x="2766" y="14344"/>
                </a:lnTo>
                <a:lnTo>
                  <a:pt x="2823" y="14259"/>
                </a:lnTo>
                <a:lnTo>
                  <a:pt x="2880" y="14175"/>
                </a:lnTo>
                <a:lnTo>
                  <a:pt x="2880" y="14091"/>
                </a:lnTo>
                <a:lnTo>
                  <a:pt x="2927" y="14006"/>
                </a:lnTo>
                <a:lnTo>
                  <a:pt x="2984" y="13922"/>
                </a:lnTo>
                <a:lnTo>
                  <a:pt x="2984" y="13838"/>
                </a:lnTo>
                <a:lnTo>
                  <a:pt x="3041" y="13753"/>
                </a:lnTo>
                <a:lnTo>
                  <a:pt x="3098" y="13669"/>
                </a:lnTo>
                <a:lnTo>
                  <a:pt x="3098" y="13584"/>
                </a:lnTo>
                <a:lnTo>
                  <a:pt x="3145" y="13416"/>
                </a:lnTo>
                <a:lnTo>
                  <a:pt x="3202" y="13331"/>
                </a:lnTo>
                <a:lnTo>
                  <a:pt x="3202" y="13247"/>
                </a:lnTo>
                <a:lnTo>
                  <a:pt x="3259" y="13163"/>
                </a:lnTo>
                <a:lnTo>
                  <a:pt x="3259" y="13078"/>
                </a:lnTo>
                <a:lnTo>
                  <a:pt x="3316" y="13078"/>
                </a:lnTo>
                <a:lnTo>
                  <a:pt x="3316" y="12994"/>
                </a:lnTo>
                <a:lnTo>
                  <a:pt x="3363" y="12909"/>
                </a:lnTo>
                <a:lnTo>
                  <a:pt x="3363" y="12825"/>
                </a:lnTo>
                <a:lnTo>
                  <a:pt x="3420" y="12825"/>
                </a:lnTo>
                <a:lnTo>
                  <a:pt x="3420" y="12656"/>
                </a:lnTo>
                <a:lnTo>
                  <a:pt x="3477" y="12572"/>
                </a:lnTo>
                <a:lnTo>
                  <a:pt x="3477" y="12488"/>
                </a:lnTo>
                <a:lnTo>
                  <a:pt x="3524" y="12488"/>
                </a:lnTo>
                <a:lnTo>
                  <a:pt x="3524" y="12403"/>
                </a:lnTo>
                <a:lnTo>
                  <a:pt x="3524" y="12319"/>
                </a:lnTo>
                <a:lnTo>
                  <a:pt x="3581" y="12319"/>
                </a:lnTo>
                <a:lnTo>
                  <a:pt x="3581" y="12234"/>
                </a:lnTo>
                <a:lnTo>
                  <a:pt x="3638" y="12234"/>
                </a:lnTo>
                <a:lnTo>
                  <a:pt x="3638" y="12150"/>
                </a:lnTo>
                <a:lnTo>
                  <a:pt x="3638" y="12066"/>
                </a:lnTo>
                <a:lnTo>
                  <a:pt x="3695" y="12066"/>
                </a:lnTo>
                <a:lnTo>
                  <a:pt x="3695" y="11981"/>
                </a:lnTo>
                <a:lnTo>
                  <a:pt x="3742" y="11813"/>
                </a:lnTo>
                <a:lnTo>
                  <a:pt x="3742" y="11728"/>
                </a:lnTo>
                <a:lnTo>
                  <a:pt x="3799" y="11728"/>
                </a:lnTo>
                <a:lnTo>
                  <a:pt x="3799" y="11644"/>
                </a:lnTo>
                <a:lnTo>
                  <a:pt x="3856" y="11559"/>
                </a:lnTo>
                <a:lnTo>
                  <a:pt x="3856" y="11475"/>
                </a:lnTo>
                <a:lnTo>
                  <a:pt x="3913" y="11475"/>
                </a:lnTo>
                <a:lnTo>
                  <a:pt x="3913" y="11391"/>
                </a:lnTo>
                <a:lnTo>
                  <a:pt x="3960" y="11306"/>
                </a:lnTo>
                <a:lnTo>
                  <a:pt x="3960" y="11222"/>
                </a:lnTo>
                <a:lnTo>
                  <a:pt x="4017" y="11053"/>
                </a:lnTo>
                <a:lnTo>
                  <a:pt x="4074" y="10969"/>
                </a:lnTo>
                <a:lnTo>
                  <a:pt x="4074" y="10884"/>
                </a:lnTo>
                <a:lnTo>
                  <a:pt x="4131" y="10800"/>
                </a:lnTo>
                <a:lnTo>
                  <a:pt x="4131" y="10716"/>
                </a:lnTo>
                <a:lnTo>
                  <a:pt x="4178" y="10716"/>
                </a:lnTo>
                <a:lnTo>
                  <a:pt x="4178" y="10631"/>
                </a:lnTo>
                <a:lnTo>
                  <a:pt x="4235" y="10547"/>
                </a:lnTo>
                <a:lnTo>
                  <a:pt x="4235" y="10463"/>
                </a:lnTo>
                <a:lnTo>
                  <a:pt x="4292" y="10463"/>
                </a:lnTo>
                <a:lnTo>
                  <a:pt x="4292" y="10294"/>
                </a:lnTo>
                <a:lnTo>
                  <a:pt x="4348" y="10209"/>
                </a:lnTo>
                <a:lnTo>
                  <a:pt x="4348" y="10125"/>
                </a:lnTo>
                <a:lnTo>
                  <a:pt x="4396" y="10125"/>
                </a:lnTo>
                <a:lnTo>
                  <a:pt x="4396" y="10041"/>
                </a:lnTo>
                <a:lnTo>
                  <a:pt x="4453" y="9956"/>
                </a:lnTo>
                <a:lnTo>
                  <a:pt x="4453" y="9872"/>
                </a:lnTo>
                <a:lnTo>
                  <a:pt x="4509" y="9872"/>
                </a:lnTo>
                <a:lnTo>
                  <a:pt x="4509" y="9788"/>
                </a:lnTo>
                <a:lnTo>
                  <a:pt x="4566" y="9703"/>
                </a:lnTo>
                <a:lnTo>
                  <a:pt x="4566" y="9534"/>
                </a:lnTo>
                <a:lnTo>
                  <a:pt x="4614" y="9534"/>
                </a:lnTo>
                <a:lnTo>
                  <a:pt x="4614" y="9450"/>
                </a:lnTo>
                <a:lnTo>
                  <a:pt x="4671" y="9366"/>
                </a:lnTo>
                <a:lnTo>
                  <a:pt x="4671" y="9281"/>
                </a:lnTo>
                <a:lnTo>
                  <a:pt x="4727" y="9281"/>
                </a:lnTo>
                <a:lnTo>
                  <a:pt x="4727" y="9197"/>
                </a:lnTo>
                <a:lnTo>
                  <a:pt x="4775" y="9113"/>
                </a:lnTo>
                <a:lnTo>
                  <a:pt x="4775" y="9028"/>
                </a:lnTo>
                <a:lnTo>
                  <a:pt x="4832" y="9028"/>
                </a:lnTo>
                <a:lnTo>
                  <a:pt x="4832" y="8944"/>
                </a:lnTo>
                <a:lnTo>
                  <a:pt x="4888" y="8859"/>
                </a:lnTo>
                <a:lnTo>
                  <a:pt x="4888" y="8775"/>
                </a:lnTo>
                <a:lnTo>
                  <a:pt x="4936" y="8775"/>
                </a:lnTo>
                <a:lnTo>
                  <a:pt x="4936" y="8606"/>
                </a:lnTo>
                <a:lnTo>
                  <a:pt x="4983" y="8522"/>
                </a:lnTo>
                <a:lnTo>
                  <a:pt x="4983" y="8438"/>
                </a:lnTo>
                <a:lnTo>
                  <a:pt x="5040" y="8438"/>
                </a:lnTo>
                <a:lnTo>
                  <a:pt x="5040" y="8353"/>
                </a:lnTo>
                <a:lnTo>
                  <a:pt x="5097" y="8353"/>
                </a:lnTo>
                <a:lnTo>
                  <a:pt x="5097" y="8269"/>
                </a:lnTo>
                <a:lnTo>
                  <a:pt x="5097" y="8184"/>
                </a:lnTo>
                <a:lnTo>
                  <a:pt x="5154" y="8184"/>
                </a:lnTo>
                <a:lnTo>
                  <a:pt x="5154" y="8100"/>
                </a:lnTo>
                <a:lnTo>
                  <a:pt x="5201" y="8100"/>
                </a:lnTo>
                <a:lnTo>
                  <a:pt x="5201" y="8016"/>
                </a:lnTo>
                <a:lnTo>
                  <a:pt x="5258" y="7847"/>
                </a:lnTo>
                <a:lnTo>
                  <a:pt x="5258" y="7763"/>
                </a:lnTo>
                <a:lnTo>
                  <a:pt x="5315" y="7763"/>
                </a:lnTo>
                <a:lnTo>
                  <a:pt x="5315" y="7678"/>
                </a:lnTo>
                <a:lnTo>
                  <a:pt x="5372" y="7594"/>
                </a:lnTo>
                <a:lnTo>
                  <a:pt x="5419" y="7509"/>
                </a:lnTo>
                <a:lnTo>
                  <a:pt x="5419" y="7425"/>
                </a:lnTo>
                <a:lnTo>
                  <a:pt x="5476" y="7341"/>
                </a:lnTo>
                <a:lnTo>
                  <a:pt x="5533" y="7256"/>
                </a:lnTo>
                <a:lnTo>
                  <a:pt x="5533" y="7172"/>
                </a:lnTo>
                <a:lnTo>
                  <a:pt x="5589" y="7172"/>
                </a:lnTo>
                <a:lnTo>
                  <a:pt x="5589" y="7003"/>
                </a:lnTo>
                <a:lnTo>
                  <a:pt x="5637" y="6919"/>
                </a:lnTo>
                <a:lnTo>
                  <a:pt x="5637" y="6834"/>
                </a:lnTo>
                <a:lnTo>
                  <a:pt x="5694" y="6834"/>
                </a:lnTo>
                <a:lnTo>
                  <a:pt x="5694" y="6750"/>
                </a:lnTo>
                <a:lnTo>
                  <a:pt x="5751" y="6750"/>
                </a:lnTo>
                <a:lnTo>
                  <a:pt x="5751" y="6666"/>
                </a:lnTo>
                <a:lnTo>
                  <a:pt x="5807" y="6581"/>
                </a:lnTo>
                <a:lnTo>
                  <a:pt x="5855" y="6497"/>
                </a:lnTo>
                <a:lnTo>
                  <a:pt x="5855" y="6413"/>
                </a:lnTo>
                <a:lnTo>
                  <a:pt x="5912" y="6244"/>
                </a:lnTo>
                <a:lnTo>
                  <a:pt x="5968" y="6159"/>
                </a:lnTo>
                <a:lnTo>
                  <a:pt x="5968" y="6075"/>
                </a:lnTo>
                <a:lnTo>
                  <a:pt x="6016" y="6075"/>
                </a:lnTo>
                <a:lnTo>
                  <a:pt x="6016" y="5991"/>
                </a:lnTo>
                <a:lnTo>
                  <a:pt x="6073" y="5991"/>
                </a:lnTo>
                <a:lnTo>
                  <a:pt x="6073" y="5906"/>
                </a:lnTo>
                <a:lnTo>
                  <a:pt x="6129" y="5822"/>
                </a:lnTo>
                <a:lnTo>
                  <a:pt x="6186" y="5737"/>
                </a:lnTo>
                <a:lnTo>
                  <a:pt x="6186" y="5653"/>
                </a:lnTo>
                <a:lnTo>
                  <a:pt x="6234" y="5653"/>
                </a:lnTo>
                <a:lnTo>
                  <a:pt x="6234" y="5484"/>
                </a:lnTo>
                <a:lnTo>
                  <a:pt x="6291" y="5484"/>
                </a:lnTo>
                <a:lnTo>
                  <a:pt x="6291" y="5400"/>
                </a:lnTo>
                <a:lnTo>
                  <a:pt x="6347" y="5316"/>
                </a:lnTo>
                <a:lnTo>
                  <a:pt x="6347" y="5231"/>
                </a:lnTo>
                <a:lnTo>
                  <a:pt x="6404" y="5231"/>
                </a:lnTo>
                <a:lnTo>
                  <a:pt x="6404" y="5147"/>
                </a:lnTo>
                <a:lnTo>
                  <a:pt x="6452" y="5063"/>
                </a:lnTo>
                <a:lnTo>
                  <a:pt x="6508" y="5063"/>
                </a:lnTo>
                <a:lnTo>
                  <a:pt x="6508" y="4978"/>
                </a:lnTo>
                <a:lnTo>
                  <a:pt x="6565" y="4894"/>
                </a:lnTo>
                <a:lnTo>
                  <a:pt x="6622" y="4725"/>
                </a:lnTo>
                <a:lnTo>
                  <a:pt x="6622" y="4641"/>
                </a:lnTo>
                <a:lnTo>
                  <a:pt x="6669" y="4641"/>
                </a:lnTo>
                <a:lnTo>
                  <a:pt x="6669" y="4556"/>
                </a:lnTo>
                <a:lnTo>
                  <a:pt x="6726" y="4556"/>
                </a:lnTo>
                <a:lnTo>
                  <a:pt x="6726" y="4472"/>
                </a:lnTo>
                <a:lnTo>
                  <a:pt x="6783" y="4388"/>
                </a:lnTo>
                <a:lnTo>
                  <a:pt x="6783" y="4303"/>
                </a:lnTo>
                <a:lnTo>
                  <a:pt x="6840" y="4303"/>
                </a:lnTo>
                <a:lnTo>
                  <a:pt x="6840" y="4219"/>
                </a:lnTo>
                <a:lnTo>
                  <a:pt x="6887" y="4219"/>
                </a:lnTo>
                <a:lnTo>
                  <a:pt x="6887" y="4134"/>
                </a:lnTo>
                <a:lnTo>
                  <a:pt x="6944" y="4134"/>
                </a:lnTo>
                <a:lnTo>
                  <a:pt x="6944" y="4050"/>
                </a:lnTo>
                <a:lnTo>
                  <a:pt x="7001" y="4050"/>
                </a:lnTo>
                <a:lnTo>
                  <a:pt x="7001" y="3881"/>
                </a:lnTo>
                <a:lnTo>
                  <a:pt x="7058" y="3797"/>
                </a:lnTo>
                <a:lnTo>
                  <a:pt x="7105" y="3712"/>
                </a:lnTo>
                <a:lnTo>
                  <a:pt x="7162" y="3628"/>
                </a:lnTo>
                <a:lnTo>
                  <a:pt x="7219" y="3544"/>
                </a:lnTo>
                <a:lnTo>
                  <a:pt x="7219" y="3459"/>
                </a:lnTo>
                <a:lnTo>
                  <a:pt x="7266" y="3459"/>
                </a:lnTo>
                <a:lnTo>
                  <a:pt x="7323" y="3375"/>
                </a:lnTo>
                <a:lnTo>
                  <a:pt x="7323" y="3291"/>
                </a:lnTo>
                <a:lnTo>
                  <a:pt x="7380" y="3291"/>
                </a:lnTo>
                <a:lnTo>
                  <a:pt x="7380" y="3206"/>
                </a:lnTo>
                <a:lnTo>
                  <a:pt x="7437" y="3206"/>
                </a:lnTo>
                <a:lnTo>
                  <a:pt x="7437" y="3038"/>
                </a:lnTo>
                <a:lnTo>
                  <a:pt x="7484" y="3038"/>
                </a:lnTo>
                <a:lnTo>
                  <a:pt x="7484" y="2953"/>
                </a:lnTo>
                <a:lnTo>
                  <a:pt x="7541" y="2953"/>
                </a:lnTo>
                <a:lnTo>
                  <a:pt x="7541" y="2869"/>
                </a:lnTo>
                <a:lnTo>
                  <a:pt x="7598" y="2869"/>
                </a:lnTo>
                <a:lnTo>
                  <a:pt x="7598" y="2784"/>
                </a:lnTo>
                <a:lnTo>
                  <a:pt x="7655" y="2784"/>
                </a:lnTo>
                <a:lnTo>
                  <a:pt x="7655" y="2700"/>
                </a:lnTo>
                <a:lnTo>
                  <a:pt x="7702" y="2700"/>
                </a:lnTo>
                <a:lnTo>
                  <a:pt x="7702" y="2616"/>
                </a:lnTo>
                <a:lnTo>
                  <a:pt x="7759" y="2616"/>
                </a:lnTo>
                <a:lnTo>
                  <a:pt x="7759" y="2531"/>
                </a:lnTo>
                <a:lnTo>
                  <a:pt x="7816" y="2531"/>
                </a:lnTo>
                <a:lnTo>
                  <a:pt x="7873" y="2447"/>
                </a:lnTo>
                <a:lnTo>
                  <a:pt x="7873" y="2363"/>
                </a:lnTo>
                <a:lnTo>
                  <a:pt x="7920" y="2363"/>
                </a:lnTo>
                <a:lnTo>
                  <a:pt x="7977" y="2194"/>
                </a:lnTo>
                <a:lnTo>
                  <a:pt x="8034" y="2109"/>
                </a:lnTo>
                <a:lnTo>
                  <a:pt x="8091" y="2109"/>
                </a:lnTo>
                <a:lnTo>
                  <a:pt x="8091" y="2025"/>
                </a:lnTo>
                <a:lnTo>
                  <a:pt x="8138" y="2025"/>
                </a:lnTo>
                <a:lnTo>
                  <a:pt x="8138" y="1941"/>
                </a:lnTo>
                <a:lnTo>
                  <a:pt x="8195" y="1941"/>
                </a:lnTo>
                <a:lnTo>
                  <a:pt x="8195" y="1856"/>
                </a:lnTo>
                <a:lnTo>
                  <a:pt x="8252" y="1856"/>
                </a:lnTo>
                <a:lnTo>
                  <a:pt x="8299" y="1772"/>
                </a:lnTo>
                <a:lnTo>
                  <a:pt x="8356" y="1687"/>
                </a:lnTo>
                <a:lnTo>
                  <a:pt x="8413" y="1687"/>
                </a:lnTo>
                <a:lnTo>
                  <a:pt x="8413" y="1603"/>
                </a:lnTo>
                <a:lnTo>
                  <a:pt x="8469" y="1603"/>
                </a:lnTo>
                <a:lnTo>
                  <a:pt x="8517" y="1434"/>
                </a:lnTo>
                <a:lnTo>
                  <a:pt x="8574" y="1350"/>
                </a:lnTo>
                <a:lnTo>
                  <a:pt x="8631" y="1350"/>
                </a:lnTo>
                <a:lnTo>
                  <a:pt x="8631" y="1266"/>
                </a:lnTo>
                <a:lnTo>
                  <a:pt x="8687" y="1266"/>
                </a:lnTo>
                <a:lnTo>
                  <a:pt x="8735" y="1181"/>
                </a:lnTo>
                <a:lnTo>
                  <a:pt x="8792" y="1181"/>
                </a:lnTo>
                <a:lnTo>
                  <a:pt x="8792" y="1097"/>
                </a:lnTo>
                <a:lnTo>
                  <a:pt x="8848" y="1097"/>
                </a:lnTo>
                <a:lnTo>
                  <a:pt x="8905" y="1013"/>
                </a:lnTo>
                <a:lnTo>
                  <a:pt x="8953" y="1013"/>
                </a:lnTo>
                <a:lnTo>
                  <a:pt x="8953" y="928"/>
                </a:lnTo>
                <a:lnTo>
                  <a:pt x="9009" y="928"/>
                </a:lnTo>
                <a:lnTo>
                  <a:pt x="9066" y="928"/>
                </a:lnTo>
                <a:lnTo>
                  <a:pt x="9066" y="844"/>
                </a:lnTo>
                <a:lnTo>
                  <a:pt x="9123" y="844"/>
                </a:lnTo>
                <a:lnTo>
                  <a:pt x="9171" y="844"/>
                </a:lnTo>
                <a:lnTo>
                  <a:pt x="9171" y="675"/>
                </a:lnTo>
                <a:lnTo>
                  <a:pt x="9227" y="675"/>
                </a:lnTo>
                <a:lnTo>
                  <a:pt x="9284" y="591"/>
                </a:lnTo>
                <a:lnTo>
                  <a:pt x="9341" y="591"/>
                </a:lnTo>
                <a:lnTo>
                  <a:pt x="9388" y="591"/>
                </a:lnTo>
                <a:lnTo>
                  <a:pt x="9388" y="506"/>
                </a:lnTo>
                <a:lnTo>
                  <a:pt x="9445" y="506"/>
                </a:lnTo>
                <a:lnTo>
                  <a:pt x="9502" y="422"/>
                </a:lnTo>
                <a:lnTo>
                  <a:pt x="9549" y="422"/>
                </a:lnTo>
                <a:lnTo>
                  <a:pt x="9606" y="422"/>
                </a:lnTo>
                <a:lnTo>
                  <a:pt x="9606" y="337"/>
                </a:lnTo>
                <a:lnTo>
                  <a:pt x="9663" y="337"/>
                </a:lnTo>
                <a:lnTo>
                  <a:pt x="9720" y="337"/>
                </a:lnTo>
                <a:lnTo>
                  <a:pt x="9767" y="337"/>
                </a:lnTo>
                <a:lnTo>
                  <a:pt x="9767" y="253"/>
                </a:lnTo>
                <a:lnTo>
                  <a:pt x="9824" y="253"/>
                </a:lnTo>
                <a:lnTo>
                  <a:pt x="9881" y="253"/>
                </a:lnTo>
                <a:lnTo>
                  <a:pt x="9928" y="169"/>
                </a:lnTo>
                <a:lnTo>
                  <a:pt x="9976" y="169"/>
                </a:lnTo>
                <a:lnTo>
                  <a:pt x="10033" y="169"/>
                </a:lnTo>
                <a:lnTo>
                  <a:pt x="10089" y="169"/>
                </a:lnTo>
                <a:lnTo>
                  <a:pt x="10146" y="84"/>
                </a:lnTo>
                <a:lnTo>
                  <a:pt x="10194" y="84"/>
                </a:lnTo>
                <a:lnTo>
                  <a:pt x="10251" y="84"/>
                </a:lnTo>
                <a:lnTo>
                  <a:pt x="10307" y="84"/>
                </a:lnTo>
                <a:lnTo>
                  <a:pt x="10364" y="84"/>
                </a:lnTo>
                <a:lnTo>
                  <a:pt x="10412" y="84"/>
                </a:lnTo>
                <a:lnTo>
                  <a:pt x="10412" y="0"/>
                </a:lnTo>
                <a:lnTo>
                  <a:pt x="10468" y="0"/>
                </a:lnTo>
                <a:lnTo>
                  <a:pt x="10525" y="0"/>
                </a:lnTo>
                <a:lnTo>
                  <a:pt x="10582" y="0"/>
                </a:lnTo>
                <a:lnTo>
                  <a:pt x="10629" y="0"/>
                </a:lnTo>
                <a:lnTo>
                  <a:pt x="10686" y="0"/>
                </a:lnTo>
                <a:lnTo>
                  <a:pt x="10743" y="0"/>
                </a:lnTo>
                <a:lnTo>
                  <a:pt x="10800" y="0"/>
                </a:lnTo>
                <a:lnTo>
                  <a:pt x="10847" y="0"/>
                </a:lnTo>
                <a:lnTo>
                  <a:pt x="10904" y="0"/>
                </a:lnTo>
                <a:lnTo>
                  <a:pt x="10961" y="0"/>
                </a:lnTo>
                <a:lnTo>
                  <a:pt x="11008" y="0"/>
                </a:lnTo>
                <a:lnTo>
                  <a:pt x="11065" y="0"/>
                </a:lnTo>
                <a:lnTo>
                  <a:pt x="11122" y="0"/>
                </a:lnTo>
                <a:lnTo>
                  <a:pt x="11179" y="0"/>
                </a:lnTo>
                <a:lnTo>
                  <a:pt x="11179" y="84"/>
                </a:lnTo>
                <a:lnTo>
                  <a:pt x="11226" y="84"/>
                </a:lnTo>
                <a:lnTo>
                  <a:pt x="11283" y="84"/>
                </a:lnTo>
                <a:lnTo>
                  <a:pt x="11340" y="84"/>
                </a:lnTo>
                <a:lnTo>
                  <a:pt x="11397" y="84"/>
                </a:lnTo>
                <a:lnTo>
                  <a:pt x="11444" y="84"/>
                </a:lnTo>
                <a:lnTo>
                  <a:pt x="11501" y="84"/>
                </a:lnTo>
                <a:lnTo>
                  <a:pt x="11501" y="169"/>
                </a:lnTo>
                <a:lnTo>
                  <a:pt x="11558" y="169"/>
                </a:lnTo>
                <a:lnTo>
                  <a:pt x="11615" y="169"/>
                </a:lnTo>
                <a:lnTo>
                  <a:pt x="11662" y="169"/>
                </a:lnTo>
                <a:lnTo>
                  <a:pt x="11719" y="169"/>
                </a:lnTo>
                <a:lnTo>
                  <a:pt x="11719" y="253"/>
                </a:lnTo>
                <a:lnTo>
                  <a:pt x="11776" y="253"/>
                </a:lnTo>
                <a:lnTo>
                  <a:pt x="11833" y="253"/>
                </a:lnTo>
                <a:lnTo>
                  <a:pt x="11880" y="337"/>
                </a:lnTo>
                <a:lnTo>
                  <a:pt x="11937" y="337"/>
                </a:lnTo>
                <a:lnTo>
                  <a:pt x="11994" y="337"/>
                </a:lnTo>
                <a:lnTo>
                  <a:pt x="12041" y="422"/>
                </a:lnTo>
                <a:lnTo>
                  <a:pt x="12098" y="422"/>
                </a:lnTo>
                <a:lnTo>
                  <a:pt x="12155" y="422"/>
                </a:lnTo>
                <a:lnTo>
                  <a:pt x="12155" y="506"/>
                </a:lnTo>
                <a:lnTo>
                  <a:pt x="12212" y="506"/>
                </a:lnTo>
                <a:lnTo>
                  <a:pt x="12259" y="591"/>
                </a:lnTo>
                <a:lnTo>
                  <a:pt x="12316" y="591"/>
                </a:lnTo>
                <a:lnTo>
                  <a:pt x="12373" y="591"/>
                </a:lnTo>
                <a:lnTo>
                  <a:pt x="12373" y="675"/>
                </a:lnTo>
                <a:lnTo>
                  <a:pt x="12429" y="675"/>
                </a:lnTo>
                <a:lnTo>
                  <a:pt x="12477" y="844"/>
                </a:lnTo>
                <a:lnTo>
                  <a:pt x="12534" y="844"/>
                </a:lnTo>
                <a:lnTo>
                  <a:pt x="12591" y="928"/>
                </a:lnTo>
                <a:lnTo>
                  <a:pt x="12647" y="928"/>
                </a:lnTo>
                <a:lnTo>
                  <a:pt x="12647" y="1013"/>
                </a:lnTo>
                <a:lnTo>
                  <a:pt x="12695" y="1013"/>
                </a:lnTo>
                <a:lnTo>
                  <a:pt x="12752" y="1013"/>
                </a:lnTo>
                <a:lnTo>
                  <a:pt x="12752" y="1097"/>
                </a:lnTo>
                <a:lnTo>
                  <a:pt x="12808" y="1097"/>
                </a:lnTo>
                <a:lnTo>
                  <a:pt x="12865" y="1181"/>
                </a:lnTo>
                <a:lnTo>
                  <a:pt x="12913" y="1181"/>
                </a:lnTo>
                <a:lnTo>
                  <a:pt x="12913" y="1266"/>
                </a:lnTo>
                <a:lnTo>
                  <a:pt x="12969" y="1266"/>
                </a:lnTo>
                <a:lnTo>
                  <a:pt x="12969" y="1350"/>
                </a:lnTo>
                <a:lnTo>
                  <a:pt x="13026" y="1350"/>
                </a:lnTo>
                <a:lnTo>
                  <a:pt x="13083" y="1350"/>
                </a:lnTo>
                <a:lnTo>
                  <a:pt x="13083" y="1434"/>
                </a:lnTo>
                <a:lnTo>
                  <a:pt x="13131" y="1434"/>
                </a:lnTo>
                <a:lnTo>
                  <a:pt x="13131" y="1603"/>
                </a:lnTo>
                <a:lnTo>
                  <a:pt x="13187" y="1603"/>
                </a:lnTo>
                <a:lnTo>
                  <a:pt x="13244" y="1687"/>
                </a:lnTo>
                <a:lnTo>
                  <a:pt x="13292" y="1687"/>
                </a:lnTo>
                <a:lnTo>
                  <a:pt x="13292" y="1772"/>
                </a:lnTo>
                <a:lnTo>
                  <a:pt x="13348" y="1772"/>
                </a:lnTo>
                <a:lnTo>
                  <a:pt x="13348" y="1856"/>
                </a:lnTo>
                <a:lnTo>
                  <a:pt x="13405" y="1856"/>
                </a:lnTo>
                <a:lnTo>
                  <a:pt x="13405" y="1941"/>
                </a:lnTo>
                <a:lnTo>
                  <a:pt x="13462" y="1941"/>
                </a:lnTo>
                <a:lnTo>
                  <a:pt x="13509" y="2025"/>
                </a:lnTo>
                <a:lnTo>
                  <a:pt x="13566" y="2109"/>
                </a:lnTo>
                <a:lnTo>
                  <a:pt x="13623" y="2109"/>
                </a:lnTo>
                <a:lnTo>
                  <a:pt x="13623" y="2194"/>
                </a:lnTo>
                <a:lnTo>
                  <a:pt x="13680" y="2194"/>
                </a:lnTo>
                <a:lnTo>
                  <a:pt x="13680" y="2363"/>
                </a:lnTo>
                <a:lnTo>
                  <a:pt x="13727" y="2363"/>
                </a:lnTo>
                <a:lnTo>
                  <a:pt x="13727" y="2447"/>
                </a:lnTo>
                <a:lnTo>
                  <a:pt x="13784" y="2447"/>
                </a:lnTo>
                <a:lnTo>
                  <a:pt x="13784" y="2531"/>
                </a:lnTo>
                <a:lnTo>
                  <a:pt x="13841" y="2531"/>
                </a:lnTo>
                <a:lnTo>
                  <a:pt x="13841" y="2616"/>
                </a:lnTo>
                <a:lnTo>
                  <a:pt x="13898" y="2616"/>
                </a:lnTo>
                <a:lnTo>
                  <a:pt x="13945" y="2700"/>
                </a:lnTo>
                <a:lnTo>
                  <a:pt x="13945" y="2784"/>
                </a:lnTo>
                <a:lnTo>
                  <a:pt x="14002" y="2784"/>
                </a:lnTo>
                <a:lnTo>
                  <a:pt x="14059" y="2869"/>
                </a:lnTo>
                <a:lnTo>
                  <a:pt x="14059" y="2953"/>
                </a:lnTo>
                <a:lnTo>
                  <a:pt x="14116" y="2953"/>
                </a:lnTo>
                <a:lnTo>
                  <a:pt x="14163" y="3038"/>
                </a:lnTo>
                <a:lnTo>
                  <a:pt x="14163" y="3206"/>
                </a:lnTo>
                <a:lnTo>
                  <a:pt x="14220" y="3206"/>
                </a:lnTo>
                <a:lnTo>
                  <a:pt x="14277" y="3291"/>
                </a:lnTo>
                <a:lnTo>
                  <a:pt x="14277" y="3375"/>
                </a:lnTo>
                <a:lnTo>
                  <a:pt x="14324" y="3375"/>
                </a:lnTo>
                <a:lnTo>
                  <a:pt x="14324" y="3459"/>
                </a:lnTo>
                <a:lnTo>
                  <a:pt x="14381" y="3459"/>
                </a:lnTo>
                <a:lnTo>
                  <a:pt x="14381" y="3544"/>
                </a:lnTo>
                <a:lnTo>
                  <a:pt x="14438" y="3544"/>
                </a:lnTo>
                <a:lnTo>
                  <a:pt x="14438" y="3628"/>
                </a:lnTo>
                <a:lnTo>
                  <a:pt x="14495" y="3628"/>
                </a:lnTo>
                <a:lnTo>
                  <a:pt x="14495" y="3712"/>
                </a:lnTo>
                <a:lnTo>
                  <a:pt x="14542" y="3712"/>
                </a:lnTo>
                <a:lnTo>
                  <a:pt x="14542" y="3797"/>
                </a:lnTo>
                <a:lnTo>
                  <a:pt x="14599" y="3797"/>
                </a:lnTo>
                <a:lnTo>
                  <a:pt x="14599" y="3881"/>
                </a:lnTo>
                <a:lnTo>
                  <a:pt x="14656" y="4050"/>
                </a:lnTo>
                <a:lnTo>
                  <a:pt x="14713" y="4134"/>
                </a:lnTo>
                <a:lnTo>
                  <a:pt x="14760" y="4219"/>
                </a:lnTo>
                <a:lnTo>
                  <a:pt x="14817" y="4303"/>
                </a:lnTo>
                <a:lnTo>
                  <a:pt x="14817" y="4388"/>
                </a:lnTo>
                <a:lnTo>
                  <a:pt x="14874" y="4388"/>
                </a:lnTo>
                <a:lnTo>
                  <a:pt x="14874" y="4472"/>
                </a:lnTo>
                <a:lnTo>
                  <a:pt x="14921" y="4556"/>
                </a:lnTo>
                <a:lnTo>
                  <a:pt x="14968" y="4641"/>
                </a:lnTo>
                <a:lnTo>
                  <a:pt x="14968" y="4725"/>
                </a:lnTo>
                <a:lnTo>
                  <a:pt x="15025" y="4725"/>
                </a:lnTo>
                <a:lnTo>
                  <a:pt x="15025" y="4894"/>
                </a:lnTo>
                <a:lnTo>
                  <a:pt x="15082" y="4894"/>
                </a:lnTo>
                <a:lnTo>
                  <a:pt x="15082" y="4978"/>
                </a:lnTo>
                <a:lnTo>
                  <a:pt x="15139" y="5063"/>
                </a:lnTo>
                <a:lnTo>
                  <a:pt x="15186" y="5063"/>
                </a:lnTo>
                <a:lnTo>
                  <a:pt x="15186" y="5147"/>
                </a:lnTo>
                <a:lnTo>
                  <a:pt x="15243" y="5231"/>
                </a:lnTo>
                <a:lnTo>
                  <a:pt x="15300" y="5316"/>
                </a:lnTo>
                <a:lnTo>
                  <a:pt x="15300" y="5400"/>
                </a:lnTo>
                <a:lnTo>
                  <a:pt x="15357" y="5484"/>
                </a:lnTo>
                <a:lnTo>
                  <a:pt x="15404" y="5653"/>
                </a:lnTo>
                <a:lnTo>
                  <a:pt x="15404" y="5737"/>
                </a:lnTo>
                <a:lnTo>
                  <a:pt x="15461" y="5737"/>
                </a:lnTo>
                <a:lnTo>
                  <a:pt x="15461" y="5822"/>
                </a:lnTo>
                <a:lnTo>
                  <a:pt x="15518" y="5822"/>
                </a:lnTo>
                <a:lnTo>
                  <a:pt x="15518" y="5906"/>
                </a:lnTo>
                <a:lnTo>
                  <a:pt x="15575" y="5991"/>
                </a:lnTo>
                <a:lnTo>
                  <a:pt x="15622" y="6075"/>
                </a:lnTo>
                <a:lnTo>
                  <a:pt x="15622" y="6159"/>
                </a:lnTo>
                <a:lnTo>
                  <a:pt x="15679" y="6159"/>
                </a:lnTo>
                <a:lnTo>
                  <a:pt x="15679" y="6244"/>
                </a:lnTo>
                <a:lnTo>
                  <a:pt x="15736" y="6244"/>
                </a:lnTo>
                <a:lnTo>
                  <a:pt x="15736" y="6413"/>
                </a:lnTo>
                <a:lnTo>
                  <a:pt x="15783" y="6497"/>
                </a:lnTo>
                <a:lnTo>
                  <a:pt x="15783" y="6581"/>
                </a:lnTo>
                <a:lnTo>
                  <a:pt x="15840" y="6581"/>
                </a:lnTo>
                <a:lnTo>
                  <a:pt x="15840" y="6666"/>
                </a:lnTo>
                <a:lnTo>
                  <a:pt x="15897" y="6750"/>
                </a:lnTo>
                <a:lnTo>
                  <a:pt x="15954" y="6834"/>
                </a:lnTo>
                <a:lnTo>
                  <a:pt x="15954" y="6919"/>
                </a:lnTo>
                <a:lnTo>
                  <a:pt x="16001" y="6919"/>
                </a:lnTo>
                <a:lnTo>
                  <a:pt x="16001" y="7003"/>
                </a:lnTo>
                <a:lnTo>
                  <a:pt x="16058" y="7172"/>
                </a:lnTo>
                <a:lnTo>
                  <a:pt x="16058" y="7256"/>
                </a:lnTo>
                <a:lnTo>
                  <a:pt x="16115" y="7256"/>
                </a:lnTo>
                <a:lnTo>
                  <a:pt x="16115" y="7341"/>
                </a:lnTo>
                <a:lnTo>
                  <a:pt x="16172" y="7341"/>
                </a:lnTo>
                <a:lnTo>
                  <a:pt x="16172" y="7425"/>
                </a:lnTo>
                <a:lnTo>
                  <a:pt x="16219" y="7509"/>
                </a:lnTo>
                <a:lnTo>
                  <a:pt x="16219" y="7594"/>
                </a:lnTo>
                <a:lnTo>
                  <a:pt x="16276" y="7594"/>
                </a:lnTo>
                <a:lnTo>
                  <a:pt x="16276" y="7678"/>
                </a:lnTo>
                <a:lnTo>
                  <a:pt x="16333" y="7763"/>
                </a:lnTo>
                <a:lnTo>
                  <a:pt x="16389" y="7847"/>
                </a:lnTo>
                <a:lnTo>
                  <a:pt x="16389" y="8016"/>
                </a:lnTo>
                <a:lnTo>
                  <a:pt x="16437" y="8100"/>
                </a:lnTo>
                <a:lnTo>
                  <a:pt x="16494" y="8184"/>
                </a:lnTo>
                <a:lnTo>
                  <a:pt x="16494" y="8269"/>
                </a:lnTo>
                <a:lnTo>
                  <a:pt x="16551" y="8353"/>
                </a:lnTo>
                <a:lnTo>
                  <a:pt x="16607" y="8438"/>
                </a:lnTo>
                <a:lnTo>
                  <a:pt x="16607" y="8522"/>
                </a:lnTo>
                <a:lnTo>
                  <a:pt x="16655" y="8522"/>
                </a:lnTo>
                <a:lnTo>
                  <a:pt x="16655" y="8606"/>
                </a:lnTo>
                <a:lnTo>
                  <a:pt x="16712" y="8775"/>
                </a:lnTo>
                <a:lnTo>
                  <a:pt x="16712" y="8859"/>
                </a:lnTo>
                <a:lnTo>
                  <a:pt x="16768" y="8859"/>
                </a:lnTo>
                <a:lnTo>
                  <a:pt x="16768" y="8944"/>
                </a:lnTo>
                <a:lnTo>
                  <a:pt x="16816" y="9028"/>
                </a:lnTo>
                <a:lnTo>
                  <a:pt x="16816" y="9113"/>
                </a:lnTo>
                <a:lnTo>
                  <a:pt x="16873" y="9113"/>
                </a:lnTo>
                <a:lnTo>
                  <a:pt x="16873" y="9197"/>
                </a:lnTo>
                <a:lnTo>
                  <a:pt x="16929" y="9281"/>
                </a:lnTo>
                <a:lnTo>
                  <a:pt x="16929" y="9366"/>
                </a:lnTo>
                <a:lnTo>
                  <a:pt x="16986" y="9366"/>
                </a:lnTo>
                <a:lnTo>
                  <a:pt x="16986" y="9450"/>
                </a:lnTo>
                <a:lnTo>
                  <a:pt x="17034" y="9534"/>
                </a:lnTo>
                <a:lnTo>
                  <a:pt x="17034" y="9703"/>
                </a:lnTo>
                <a:lnTo>
                  <a:pt x="17091" y="9703"/>
                </a:lnTo>
                <a:lnTo>
                  <a:pt x="17091" y="9788"/>
                </a:lnTo>
                <a:lnTo>
                  <a:pt x="17147" y="9872"/>
                </a:lnTo>
                <a:lnTo>
                  <a:pt x="17147" y="9956"/>
                </a:lnTo>
                <a:lnTo>
                  <a:pt x="17204" y="9956"/>
                </a:lnTo>
                <a:lnTo>
                  <a:pt x="17204" y="10041"/>
                </a:lnTo>
                <a:lnTo>
                  <a:pt x="17252" y="10125"/>
                </a:lnTo>
                <a:lnTo>
                  <a:pt x="17252" y="10209"/>
                </a:lnTo>
                <a:lnTo>
                  <a:pt x="17308" y="10209"/>
                </a:lnTo>
                <a:lnTo>
                  <a:pt x="17308" y="10294"/>
                </a:lnTo>
                <a:lnTo>
                  <a:pt x="17365" y="10463"/>
                </a:lnTo>
                <a:lnTo>
                  <a:pt x="17365" y="10547"/>
                </a:lnTo>
                <a:lnTo>
                  <a:pt x="17422" y="10547"/>
                </a:lnTo>
                <a:lnTo>
                  <a:pt x="17422" y="10631"/>
                </a:lnTo>
                <a:lnTo>
                  <a:pt x="17469" y="10716"/>
                </a:lnTo>
                <a:lnTo>
                  <a:pt x="17469" y="10800"/>
                </a:lnTo>
                <a:lnTo>
                  <a:pt x="17526" y="10800"/>
                </a:lnTo>
                <a:lnTo>
                  <a:pt x="17526" y="10884"/>
                </a:lnTo>
                <a:lnTo>
                  <a:pt x="17526" y="10969"/>
                </a:lnTo>
                <a:lnTo>
                  <a:pt x="17583" y="10969"/>
                </a:lnTo>
                <a:lnTo>
                  <a:pt x="17583" y="11053"/>
                </a:lnTo>
                <a:lnTo>
                  <a:pt x="17640" y="11053"/>
                </a:lnTo>
                <a:lnTo>
                  <a:pt x="17640" y="11222"/>
                </a:lnTo>
                <a:lnTo>
                  <a:pt x="17640" y="11306"/>
                </a:lnTo>
                <a:lnTo>
                  <a:pt x="17687" y="11306"/>
                </a:lnTo>
                <a:lnTo>
                  <a:pt x="17687" y="11391"/>
                </a:lnTo>
                <a:lnTo>
                  <a:pt x="17744" y="11475"/>
                </a:lnTo>
                <a:lnTo>
                  <a:pt x="17744" y="11559"/>
                </a:lnTo>
                <a:lnTo>
                  <a:pt x="17801" y="11559"/>
                </a:lnTo>
                <a:lnTo>
                  <a:pt x="17801" y="11644"/>
                </a:lnTo>
                <a:lnTo>
                  <a:pt x="17858" y="11728"/>
                </a:lnTo>
                <a:lnTo>
                  <a:pt x="17858" y="11813"/>
                </a:lnTo>
                <a:lnTo>
                  <a:pt x="17905" y="11813"/>
                </a:lnTo>
                <a:lnTo>
                  <a:pt x="17905" y="11981"/>
                </a:lnTo>
                <a:lnTo>
                  <a:pt x="17962" y="12066"/>
                </a:lnTo>
                <a:lnTo>
                  <a:pt x="17962" y="12150"/>
                </a:lnTo>
                <a:lnTo>
                  <a:pt x="18019" y="12234"/>
                </a:lnTo>
                <a:lnTo>
                  <a:pt x="18066" y="12319"/>
                </a:lnTo>
                <a:lnTo>
                  <a:pt x="18066" y="12403"/>
                </a:lnTo>
                <a:lnTo>
                  <a:pt x="18123" y="12488"/>
                </a:lnTo>
                <a:lnTo>
                  <a:pt x="18180" y="12572"/>
                </a:lnTo>
                <a:lnTo>
                  <a:pt x="18180" y="12656"/>
                </a:lnTo>
                <a:lnTo>
                  <a:pt x="18237" y="12825"/>
                </a:lnTo>
                <a:lnTo>
                  <a:pt x="18284" y="12909"/>
                </a:lnTo>
                <a:lnTo>
                  <a:pt x="18284" y="12994"/>
                </a:lnTo>
                <a:lnTo>
                  <a:pt x="18341" y="13078"/>
                </a:lnTo>
                <a:lnTo>
                  <a:pt x="18398" y="13163"/>
                </a:lnTo>
                <a:lnTo>
                  <a:pt x="18398" y="13247"/>
                </a:lnTo>
                <a:lnTo>
                  <a:pt x="18455" y="13331"/>
                </a:lnTo>
                <a:lnTo>
                  <a:pt x="18455" y="13416"/>
                </a:lnTo>
                <a:lnTo>
                  <a:pt x="18502" y="13416"/>
                </a:lnTo>
                <a:lnTo>
                  <a:pt x="18502" y="13584"/>
                </a:lnTo>
                <a:lnTo>
                  <a:pt x="18559" y="13669"/>
                </a:lnTo>
                <a:lnTo>
                  <a:pt x="18559" y="13753"/>
                </a:lnTo>
                <a:lnTo>
                  <a:pt x="18616" y="13753"/>
                </a:lnTo>
                <a:lnTo>
                  <a:pt x="18616" y="13838"/>
                </a:lnTo>
                <a:lnTo>
                  <a:pt x="18616" y="13922"/>
                </a:lnTo>
                <a:lnTo>
                  <a:pt x="18673" y="13922"/>
                </a:lnTo>
                <a:lnTo>
                  <a:pt x="18673" y="14006"/>
                </a:lnTo>
                <a:lnTo>
                  <a:pt x="18720" y="14006"/>
                </a:lnTo>
                <a:lnTo>
                  <a:pt x="18720" y="14091"/>
                </a:lnTo>
                <a:lnTo>
                  <a:pt x="18720" y="14175"/>
                </a:lnTo>
                <a:lnTo>
                  <a:pt x="18777" y="14175"/>
                </a:lnTo>
                <a:lnTo>
                  <a:pt x="18777" y="14259"/>
                </a:lnTo>
                <a:lnTo>
                  <a:pt x="18834" y="14259"/>
                </a:lnTo>
                <a:lnTo>
                  <a:pt x="18834" y="14344"/>
                </a:lnTo>
                <a:lnTo>
                  <a:pt x="18834" y="14512"/>
                </a:lnTo>
                <a:lnTo>
                  <a:pt x="18891" y="14512"/>
                </a:lnTo>
                <a:lnTo>
                  <a:pt x="18891" y="14597"/>
                </a:lnTo>
                <a:lnTo>
                  <a:pt x="18938" y="14681"/>
                </a:lnTo>
                <a:lnTo>
                  <a:pt x="18938" y="14766"/>
                </a:lnTo>
                <a:lnTo>
                  <a:pt x="18995" y="14766"/>
                </a:lnTo>
                <a:lnTo>
                  <a:pt x="18995" y="14850"/>
                </a:lnTo>
                <a:lnTo>
                  <a:pt x="19052" y="14934"/>
                </a:lnTo>
                <a:lnTo>
                  <a:pt x="19052" y="15019"/>
                </a:lnTo>
                <a:lnTo>
                  <a:pt x="19099" y="15019"/>
                </a:lnTo>
                <a:lnTo>
                  <a:pt x="19099" y="15103"/>
                </a:lnTo>
                <a:lnTo>
                  <a:pt x="19156" y="15272"/>
                </a:lnTo>
                <a:lnTo>
                  <a:pt x="19156" y="15356"/>
                </a:lnTo>
                <a:lnTo>
                  <a:pt x="19213" y="15441"/>
                </a:lnTo>
                <a:lnTo>
                  <a:pt x="19269" y="15525"/>
                </a:lnTo>
                <a:lnTo>
                  <a:pt x="19269" y="15609"/>
                </a:lnTo>
                <a:lnTo>
                  <a:pt x="19317" y="15694"/>
                </a:lnTo>
                <a:lnTo>
                  <a:pt x="19374" y="15778"/>
                </a:lnTo>
                <a:lnTo>
                  <a:pt x="19374" y="15863"/>
                </a:lnTo>
                <a:lnTo>
                  <a:pt x="19431" y="16031"/>
                </a:lnTo>
                <a:lnTo>
                  <a:pt x="19487" y="16116"/>
                </a:lnTo>
                <a:lnTo>
                  <a:pt x="19487" y="16200"/>
                </a:lnTo>
                <a:lnTo>
                  <a:pt x="19535" y="16284"/>
                </a:lnTo>
                <a:lnTo>
                  <a:pt x="19592" y="16369"/>
                </a:lnTo>
                <a:lnTo>
                  <a:pt x="19592" y="16453"/>
                </a:lnTo>
                <a:lnTo>
                  <a:pt x="19648" y="16538"/>
                </a:lnTo>
                <a:lnTo>
                  <a:pt x="19705" y="16622"/>
                </a:lnTo>
                <a:lnTo>
                  <a:pt x="19705" y="16791"/>
                </a:lnTo>
                <a:lnTo>
                  <a:pt x="19753" y="16875"/>
                </a:lnTo>
                <a:lnTo>
                  <a:pt x="19809" y="16959"/>
                </a:lnTo>
                <a:lnTo>
                  <a:pt x="19809" y="17044"/>
                </a:lnTo>
                <a:lnTo>
                  <a:pt x="19866" y="17128"/>
                </a:lnTo>
                <a:lnTo>
                  <a:pt x="19914" y="17213"/>
                </a:lnTo>
                <a:lnTo>
                  <a:pt x="19914" y="17297"/>
                </a:lnTo>
                <a:lnTo>
                  <a:pt x="19961" y="17381"/>
                </a:lnTo>
                <a:lnTo>
                  <a:pt x="20018" y="17466"/>
                </a:lnTo>
                <a:lnTo>
                  <a:pt x="20018" y="17634"/>
                </a:lnTo>
                <a:lnTo>
                  <a:pt x="20075" y="17719"/>
                </a:lnTo>
                <a:lnTo>
                  <a:pt x="20132" y="17803"/>
                </a:lnTo>
                <a:lnTo>
                  <a:pt x="20132" y="17888"/>
                </a:lnTo>
                <a:lnTo>
                  <a:pt x="20179" y="17972"/>
                </a:lnTo>
                <a:lnTo>
                  <a:pt x="20236" y="18056"/>
                </a:lnTo>
                <a:lnTo>
                  <a:pt x="20236" y="18141"/>
                </a:lnTo>
                <a:lnTo>
                  <a:pt x="20293" y="18225"/>
                </a:lnTo>
                <a:lnTo>
                  <a:pt x="20293" y="18394"/>
                </a:lnTo>
                <a:lnTo>
                  <a:pt x="20349" y="18394"/>
                </a:lnTo>
                <a:lnTo>
                  <a:pt x="20349" y="18478"/>
                </a:lnTo>
                <a:lnTo>
                  <a:pt x="20397" y="18563"/>
                </a:lnTo>
                <a:lnTo>
                  <a:pt x="20397" y="18647"/>
                </a:lnTo>
                <a:lnTo>
                  <a:pt x="20454" y="18647"/>
                </a:lnTo>
                <a:lnTo>
                  <a:pt x="20454" y="18731"/>
                </a:lnTo>
                <a:lnTo>
                  <a:pt x="20511" y="18816"/>
                </a:lnTo>
                <a:lnTo>
                  <a:pt x="20511" y="18900"/>
                </a:lnTo>
                <a:lnTo>
                  <a:pt x="20558" y="18900"/>
                </a:lnTo>
                <a:lnTo>
                  <a:pt x="20558" y="18984"/>
                </a:lnTo>
                <a:lnTo>
                  <a:pt x="20615" y="18984"/>
                </a:lnTo>
                <a:lnTo>
                  <a:pt x="20615" y="19069"/>
                </a:lnTo>
                <a:lnTo>
                  <a:pt x="20615" y="19153"/>
                </a:lnTo>
                <a:lnTo>
                  <a:pt x="20672" y="19153"/>
                </a:lnTo>
                <a:lnTo>
                  <a:pt x="20672" y="19322"/>
                </a:lnTo>
                <a:lnTo>
                  <a:pt x="20728" y="19322"/>
                </a:lnTo>
                <a:lnTo>
                  <a:pt x="20728" y="19406"/>
                </a:lnTo>
                <a:lnTo>
                  <a:pt x="20776" y="19491"/>
                </a:lnTo>
                <a:lnTo>
                  <a:pt x="20776" y="19575"/>
                </a:lnTo>
                <a:lnTo>
                  <a:pt x="20833" y="19575"/>
                </a:lnTo>
                <a:lnTo>
                  <a:pt x="20833" y="19659"/>
                </a:lnTo>
                <a:lnTo>
                  <a:pt x="20889" y="19744"/>
                </a:lnTo>
                <a:lnTo>
                  <a:pt x="20946" y="19828"/>
                </a:lnTo>
                <a:lnTo>
                  <a:pt x="20946" y="19913"/>
                </a:lnTo>
                <a:lnTo>
                  <a:pt x="20994" y="20081"/>
                </a:lnTo>
                <a:lnTo>
                  <a:pt x="21051" y="20166"/>
                </a:lnTo>
                <a:lnTo>
                  <a:pt x="21051" y="20250"/>
                </a:lnTo>
                <a:lnTo>
                  <a:pt x="21107" y="20250"/>
                </a:lnTo>
                <a:lnTo>
                  <a:pt x="21107" y="20334"/>
                </a:lnTo>
                <a:lnTo>
                  <a:pt x="21164" y="20419"/>
                </a:lnTo>
                <a:lnTo>
                  <a:pt x="21164" y="20503"/>
                </a:lnTo>
                <a:lnTo>
                  <a:pt x="21212" y="20503"/>
                </a:lnTo>
                <a:lnTo>
                  <a:pt x="21212" y="20588"/>
                </a:lnTo>
                <a:lnTo>
                  <a:pt x="21268" y="20588"/>
                </a:lnTo>
                <a:lnTo>
                  <a:pt x="21268" y="20672"/>
                </a:lnTo>
                <a:lnTo>
                  <a:pt x="21325" y="20841"/>
                </a:lnTo>
                <a:lnTo>
                  <a:pt x="21325" y="20925"/>
                </a:lnTo>
                <a:lnTo>
                  <a:pt x="21382" y="20925"/>
                </a:lnTo>
                <a:lnTo>
                  <a:pt x="21382" y="21009"/>
                </a:lnTo>
                <a:lnTo>
                  <a:pt x="21429" y="21094"/>
                </a:lnTo>
                <a:lnTo>
                  <a:pt x="21486" y="21178"/>
                </a:lnTo>
                <a:lnTo>
                  <a:pt x="21486" y="21263"/>
                </a:lnTo>
                <a:lnTo>
                  <a:pt x="21543" y="21263"/>
                </a:lnTo>
                <a:lnTo>
                  <a:pt x="21543" y="21347"/>
                </a:lnTo>
                <a:lnTo>
                  <a:pt x="21600" y="21347"/>
                </a:lnTo>
                <a:lnTo>
                  <a:pt x="21600" y="21431"/>
                </a:lnTo>
              </a:path>
            </a:pathLst>
          </a:custGeom>
          <a:noFill/>
          <a:ln w="38100" cap="rnd">
            <a:solidFill>
              <a:srgbClr val="FFCC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1997" name="Rectangle 14"/>
          <p:cNvSpPr>
            <a:spLocks/>
          </p:cNvSpPr>
          <p:nvPr/>
        </p:nvSpPr>
        <p:spPr bwMode="auto">
          <a:xfrm rot="-5400000">
            <a:off x="4508501" y="4595812"/>
            <a:ext cx="11049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Firing rate</a:t>
            </a:r>
          </a:p>
        </p:txBody>
      </p:sp>
      <p:sp>
        <p:nvSpPr>
          <p:cNvPr id="41998" name="Rectangle 15"/>
          <p:cNvSpPr>
            <a:spLocks/>
          </p:cNvSpPr>
          <p:nvPr/>
        </p:nvSpPr>
        <p:spPr bwMode="auto">
          <a:xfrm>
            <a:off x="6084888" y="5483225"/>
            <a:ext cx="14636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viewing angle</a:t>
            </a:r>
          </a:p>
        </p:txBody>
      </p:sp>
      <p:sp>
        <p:nvSpPr>
          <p:cNvPr id="41999" name="Rectangle 16"/>
          <p:cNvSpPr>
            <a:spLocks/>
          </p:cNvSpPr>
          <p:nvPr/>
        </p:nvSpPr>
        <p:spPr bwMode="auto">
          <a:xfrm>
            <a:off x="908050" y="5481638"/>
            <a:ext cx="171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0</a:t>
            </a:r>
          </a:p>
        </p:txBody>
      </p:sp>
      <p:sp>
        <p:nvSpPr>
          <p:cNvPr id="42000" name="Rectangle 17"/>
          <p:cNvSpPr>
            <a:spLocks/>
          </p:cNvSpPr>
          <p:nvPr/>
        </p:nvSpPr>
        <p:spPr bwMode="auto">
          <a:xfrm>
            <a:off x="3887788" y="5483225"/>
            <a:ext cx="30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90</a:t>
            </a:r>
          </a:p>
        </p:txBody>
      </p:sp>
      <p:sp>
        <p:nvSpPr>
          <p:cNvPr id="42001" name="Rectangle 18"/>
          <p:cNvSpPr>
            <a:spLocks/>
          </p:cNvSpPr>
          <p:nvPr/>
        </p:nvSpPr>
        <p:spPr bwMode="auto">
          <a:xfrm>
            <a:off x="5273675" y="5481638"/>
            <a:ext cx="171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0</a:t>
            </a:r>
          </a:p>
        </p:txBody>
      </p:sp>
      <p:sp>
        <p:nvSpPr>
          <p:cNvPr id="42002" name="Rectangle 19"/>
          <p:cNvSpPr>
            <a:spLocks/>
          </p:cNvSpPr>
          <p:nvPr/>
        </p:nvSpPr>
        <p:spPr bwMode="auto">
          <a:xfrm>
            <a:off x="8255000" y="5483225"/>
            <a:ext cx="30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90</a:t>
            </a:r>
          </a:p>
        </p:txBody>
      </p:sp>
      <p:sp>
        <p:nvSpPr>
          <p:cNvPr id="42003" name="Rectangle 20"/>
          <p:cNvSpPr>
            <a:spLocks/>
          </p:cNvSpPr>
          <p:nvPr/>
        </p:nvSpPr>
        <p:spPr bwMode="auto">
          <a:xfrm>
            <a:off x="4371975" y="2232025"/>
            <a:ext cx="3984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0">
                <a:solidFill>
                  <a:schemeClr val="tx1"/>
                </a:solidFill>
                <a:latin typeface="Calibri" charset="0"/>
                <a:ea typeface="ＭＳ Ｐゴシック" charset="-128"/>
              </a:rPr>
              <a:t>?</a:t>
            </a:r>
          </a:p>
        </p:txBody>
      </p:sp>
      <p:sp>
        <p:nvSpPr>
          <p:cNvPr id="42004" name="Rectangle 21"/>
          <p:cNvSpPr>
            <a:spLocks/>
          </p:cNvSpPr>
          <p:nvPr/>
        </p:nvSpPr>
        <p:spPr bwMode="auto">
          <a:xfrm>
            <a:off x="5319713" y="1211263"/>
            <a:ext cx="30226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Viewpoint-invariant neurons</a:t>
            </a:r>
          </a:p>
        </p:txBody>
      </p:sp>
      <p:sp>
        <p:nvSpPr>
          <p:cNvPr id="42005" name="Rectangle 22"/>
          <p:cNvSpPr>
            <a:spLocks/>
          </p:cNvSpPr>
          <p:nvPr/>
        </p:nvSpPr>
        <p:spPr bwMode="auto">
          <a:xfrm>
            <a:off x="827088" y="1211263"/>
            <a:ext cx="30083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sym typeface="Arial Bold" charset="0"/>
              </a:rPr>
              <a:t>Viewpoint-selective neurons</a:t>
            </a:r>
          </a:p>
        </p:txBody>
      </p:sp>
      <p:sp>
        <p:nvSpPr>
          <p:cNvPr id="42006" name="Rectangle 23"/>
          <p:cNvSpPr>
            <a:spLocks/>
          </p:cNvSpPr>
          <p:nvPr/>
        </p:nvSpPr>
        <p:spPr bwMode="auto">
          <a:xfrm>
            <a:off x="1700213" y="1651000"/>
            <a:ext cx="1803400" cy="1752600"/>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07" name="Oval 24"/>
          <p:cNvSpPr>
            <a:spLocks/>
          </p:cNvSpPr>
          <p:nvPr/>
        </p:nvSpPr>
        <p:spPr bwMode="auto">
          <a:xfrm>
            <a:off x="2492375" y="2493963"/>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08" name="Oval 25"/>
          <p:cNvSpPr>
            <a:spLocks/>
          </p:cNvSpPr>
          <p:nvPr/>
        </p:nvSpPr>
        <p:spPr bwMode="auto">
          <a:xfrm>
            <a:off x="2997200" y="2819400"/>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09" name="Oval 26"/>
          <p:cNvSpPr>
            <a:spLocks/>
          </p:cNvSpPr>
          <p:nvPr/>
        </p:nvSpPr>
        <p:spPr bwMode="auto">
          <a:xfrm>
            <a:off x="2347913" y="1779588"/>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0" name="Oval 27"/>
          <p:cNvSpPr>
            <a:spLocks/>
          </p:cNvSpPr>
          <p:nvPr/>
        </p:nvSpPr>
        <p:spPr bwMode="auto">
          <a:xfrm>
            <a:off x="3070225" y="2298700"/>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1" name="Oval 28"/>
          <p:cNvSpPr>
            <a:spLocks/>
          </p:cNvSpPr>
          <p:nvPr/>
        </p:nvSpPr>
        <p:spPr bwMode="auto">
          <a:xfrm>
            <a:off x="2565400" y="2170113"/>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2" name="Oval 29"/>
          <p:cNvSpPr>
            <a:spLocks/>
          </p:cNvSpPr>
          <p:nvPr/>
        </p:nvSpPr>
        <p:spPr bwMode="auto">
          <a:xfrm>
            <a:off x="2854325" y="2105025"/>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3" name="Oval 30"/>
          <p:cNvSpPr>
            <a:spLocks/>
          </p:cNvSpPr>
          <p:nvPr/>
        </p:nvSpPr>
        <p:spPr bwMode="auto">
          <a:xfrm>
            <a:off x="2636838" y="1714500"/>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4" name="Oval 31"/>
          <p:cNvSpPr>
            <a:spLocks/>
          </p:cNvSpPr>
          <p:nvPr/>
        </p:nvSpPr>
        <p:spPr bwMode="auto">
          <a:xfrm>
            <a:off x="2852738" y="1863725"/>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5" name="Oval 32"/>
          <p:cNvSpPr>
            <a:spLocks/>
          </p:cNvSpPr>
          <p:nvPr/>
        </p:nvSpPr>
        <p:spPr bwMode="auto">
          <a:xfrm>
            <a:off x="3070225" y="1779588"/>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6" name="Oval 33"/>
          <p:cNvSpPr>
            <a:spLocks/>
          </p:cNvSpPr>
          <p:nvPr/>
        </p:nvSpPr>
        <p:spPr bwMode="auto">
          <a:xfrm>
            <a:off x="2997200" y="2559050"/>
            <a:ext cx="127000" cy="127000"/>
          </a:xfrm>
          <a:prstGeom prst="ellipse">
            <a:avLst/>
          </a:prstGeom>
          <a:solidFill>
            <a:srgbClr val="0066FF"/>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7" name="Oval 34"/>
          <p:cNvSpPr>
            <a:spLocks/>
          </p:cNvSpPr>
          <p:nvPr/>
        </p:nvSpPr>
        <p:spPr bwMode="auto">
          <a:xfrm>
            <a:off x="2347913" y="1974850"/>
            <a:ext cx="127000" cy="127000"/>
          </a:xfrm>
          <a:prstGeom prst="ellipse">
            <a:avLst/>
          </a:prstGeom>
          <a:solidFill>
            <a:srgbClr val="FF33CC"/>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8" name="Oval 35"/>
          <p:cNvSpPr>
            <a:spLocks/>
          </p:cNvSpPr>
          <p:nvPr/>
        </p:nvSpPr>
        <p:spPr bwMode="auto">
          <a:xfrm>
            <a:off x="1771650" y="2105025"/>
            <a:ext cx="127000" cy="127000"/>
          </a:xfrm>
          <a:prstGeom prst="ellipse">
            <a:avLst/>
          </a:prstGeom>
          <a:solidFill>
            <a:srgbClr val="FF33CC"/>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19" name="Oval 36"/>
          <p:cNvSpPr>
            <a:spLocks/>
          </p:cNvSpPr>
          <p:nvPr/>
        </p:nvSpPr>
        <p:spPr bwMode="auto">
          <a:xfrm>
            <a:off x="2205038" y="2235200"/>
            <a:ext cx="127000" cy="127000"/>
          </a:xfrm>
          <a:prstGeom prst="ellipse">
            <a:avLst/>
          </a:prstGeom>
          <a:solidFill>
            <a:srgbClr val="FF33CC"/>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0" name="Oval 37"/>
          <p:cNvSpPr>
            <a:spLocks/>
          </p:cNvSpPr>
          <p:nvPr/>
        </p:nvSpPr>
        <p:spPr bwMode="auto">
          <a:xfrm>
            <a:off x="1916113" y="1844675"/>
            <a:ext cx="127000" cy="127000"/>
          </a:xfrm>
          <a:prstGeom prst="ellipse">
            <a:avLst/>
          </a:prstGeom>
          <a:solidFill>
            <a:srgbClr val="FF33CC"/>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1" name="Oval 38"/>
          <p:cNvSpPr>
            <a:spLocks/>
          </p:cNvSpPr>
          <p:nvPr/>
        </p:nvSpPr>
        <p:spPr bwMode="auto">
          <a:xfrm>
            <a:off x="2132013" y="2493963"/>
            <a:ext cx="127000" cy="127000"/>
          </a:xfrm>
          <a:prstGeom prst="ellipse">
            <a:avLst/>
          </a:prstGeom>
          <a:solidFill>
            <a:srgbClr val="FF33CC"/>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2" name="Oval 39"/>
          <p:cNvSpPr>
            <a:spLocks/>
          </p:cNvSpPr>
          <p:nvPr/>
        </p:nvSpPr>
        <p:spPr bwMode="auto">
          <a:xfrm>
            <a:off x="1843088" y="2363788"/>
            <a:ext cx="127000" cy="127000"/>
          </a:xfrm>
          <a:prstGeom prst="ellipse">
            <a:avLst/>
          </a:prstGeom>
          <a:solidFill>
            <a:srgbClr val="FF33CC"/>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3" name="Oval 40"/>
          <p:cNvSpPr>
            <a:spLocks/>
          </p:cNvSpPr>
          <p:nvPr/>
        </p:nvSpPr>
        <p:spPr bwMode="auto">
          <a:xfrm>
            <a:off x="1987550" y="2882900"/>
            <a:ext cx="127000" cy="127000"/>
          </a:xfrm>
          <a:prstGeom prst="ellipse">
            <a:avLst/>
          </a:prstGeom>
          <a:solidFill>
            <a:srgbClr val="FF9900"/>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4" name="Oval 41"/>
          <p:cNvSpPr>
            <a:spLocks/>
          </p:cNvSpPr>
          <p:nvPr/>
        </p:nvSpPr>
        <p:spPr bwMode="auto">
          <a:xfrm>
            <a:off x="2565400" y="2754313"/>
            <a:ext cx="127000" cy="127000"/>
          </a:xfrm>
          <a:prstGeom prst="ellipse">
            <a:avLst/>
          </a:prstGeom>
          <a:solidFill>
            <a:srgbClr val="FF9900"/>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5" name="Oval 42"/>
          <p:cNvSpPr>
            <a:spLocks/>
          </p:cNvSpPr>
          <p:nvPr/>
        </p:nvSpPr>
        <p:spPr bwMode="auto">
          <a:xfrm>
            <a:off x="2781300" y="3078163"/>
            <a:ext cx="127000" cy="127000"/>
          </a:xfrm>
          <a:prstGeom prst="ellipse">
            <a:avLst/>
          </a:prstGeom>
          <a:solidFill>
            <a:srgbClr val="FF9900"/>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6" name="Oval 43"/>
          <p:cNvSpPr>
            <a:spLocks/>
          </p:cNvSpPr>
          <p:nvPr/>
        </p:nvSpPr>
        <p:spPr bwMode="auto">
          <a:xfrm>
            <a:off x="1771650" y="2659063"/>
            <a:ext cx="127000" cy="127000"/>
          </a:xfrm>
          <a:prstGeom prst="ellipse">
            <a:avLst/>
          </a:prstGeom>
          <a:solidFill>
            <a:srgbClr val="FF9900"/>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7" name="Oval 44"/>
          <p:cNvSpPr>
            <a:spLocks/>
          </p:cNvSpPr>
          <p:nvPr/>
        </p:nvSpPr>
        <p:spPr bwMode="auto">
          <a:xfrm>
            <a:off x="2205038" y="2754313"/>
            <a:ext cx="127000" cy="127000"/>
          </a:xfrm>
          <a:prstGeom prst="ellipse">
            <a:avLst/>
          </a:prstGeom>
          <a:solidFill>
            <a:srgbClr val="FF9900"/>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8" name="Oval 45"/>
          <p:cNvSpPr>
            <a:spLocks/>
          </p:cNvSpPr>
          <p:nvPr/>
        </p:nvSpPr>
        <p:spPr bwMode="auto">
          <a:xfrm>
            <a:off x="1843088" y="3208338"/>
            <a:ext cx="127000" cy="127000"/>
          </a:xfrm>
          <a:prstGeom prst="ellipse">
            <a:avLst/>
          </a:prstGeom>
          <a:solidFill>
            <a:srgbClr val="FF9900"/>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29" name="Oval 46"/>
          <p:cNvSpPr>
            <a:spLocks/>
          </p:cNvSpPr>
          <p:nvPr/>
        </p:nvSpPr>
        <p:spPr bwMode="auto">
          <a:xfrm>
            <a:off x="3141663" y="3143250"/>
            <a:ext cx="127000" cy="127000"/>
          </a:xfrm>
          <a:prstGeom prst="ellipse">
            <a:avLst/>
          </a:prstGeom>
          <a:solidFill>
            <a:srgbClr val="FF9900"/>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0" name="Oval 47"/>
          <p:cNvSpPr>
            <a:spLocks/>
          </p:cNvSpPr>
          <p:nvPr/>
        </p:nvSpPr>
        <p:spPr bwMode="auto">
          <a:xfrm>
            <a:off x="2420938" y="2947988"/>
            <a:ext cx="127000" cy="127000"/>
          </a:xfrm>
          <a:prstGeom prst="ellipse">
            <a:avLst/>
          </a:prstGeom>
          <a:solidFill>
            <a:srgbClr val="FF9900"/>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1" name="Oval 48"/>
          <p:cNvSpPr>
            <a:spLocks/>
          </p:cNvSpPr>
          <p:nvPr/>
        </p:nvSpPr>
        <p:spPr bwMode="auto">
          <a:xfrm>
            <a:off x="3211513" y="2133600"/>
            <a:ext cx="127000" cy="127000"/>
          </a:xfrm>
          <a:prstGeom prst="ellipse">
            <a:avLst/>
          </a:prstGeom>
          <a:solidFill>
            <a:srgbClr val="65FF46"/>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2" name="Oval 49"/>
          <p:cNvSpPr>
            <a:spLocks/>
          </p:cNvSpPr>
          <p:nvPr/>
        </p:nvSpPr>
        <p:spPr bwMode="auto">
          <a:xfrm>
            <a:off x="3249613" y="2489200"/>
            <a:ext cx="127000" cy="127000"/>
          </a:xfrm>
          <a:prstGeom prst="ellipse">
            <a:avLst/>
          </a:prstGeom>
          <a:solidFill>
            <a:srgbClr val="65FF46"/>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3" name="Oval 50"/>
          <p:cNvSpPr>
            <a:spLocks/>
          </p:cNvSpPr>
          <p:nvPr/>
        </p:nvSpPr>
        <p:spPr bwMode="auto">
          <a:xfrm>
            <a:off x="2716213" y="2362200"/>
            <a:ext cx="127000" cy="127000"/>
          </a:xfrm>
          <a:prstGeom prst="ellipse">
            <a:avLst/>
          </a:prstGeom>
          <a:solidFill>
            <a:srgbClr val="65FF46"/>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4" name="Oval 51"/>
          <p:cNvSpPr>
            <a:spLocks/>
          </p:cNvSpPr>
          <p:nvPr/>
        </p:nvSpPr>
        <p:spPr bwMode="auto">
          <a:xfrm>
            <a:off x="2779713" y="2654300"/>
            <a:ext cx="127000" cy="127000"/>
          </a:xfrm>
          <a:prstGeom prst="ellipse">
            <a:avLst/>
          </a:prstGeom>
          <a:solidFill>
            <a:srgbClr val="65FF46"/>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5" name="Oval 52"/>
          <p:cNvSpPr>
            <a:spLocks/>
          </p:cNvSpPr>
          <p:nvPr/>
        </p:nvSpPr>
        <p:spPr bwMode="auto">
          <a:xfrm>
            <a:off x="3224213" y="2730500"/>
            <a:ext cx="127000" cy="127000"/>
          </a:xfrm>
          <a:prstGeom prst="ellipse">
            <a:avLst/>
          </a:prstGeom>
          <a:solidFill>
            <a:srgbClr val="65FF46"/>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6" name="Oval 53"/>
          <p:cNvSpPr>
            <a:spLocks/>
          </p:cNvSpPr>
          <p:nvPr/>
        </p:nvSpPr>
        <p:spPr bwMode="auto">
          <a:xfrm>
            <a:off x="3198813" y="2971800"/>
            <a:ext cx="127000" cy="127000"/>
          </a:xfrm>
          <a:prstGeom prst="ellipse">
            <a:avLst/>
          </a:prstGeom>
          <a:solidFill>
            <a:srgbClr val="65FF46"/>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7" name="Rectangle 55"/>
          <p:cNvSpPr>
            <a:spLocks/>
          </p:cNvSpPr>
          <p:nvPr/>
        </p:nvSpPr>
        <p:spPr bwMode="auto">
          <a:xfrm>
            <a:off x="5967413" y="1651000"/>
            <a:ext cx="1803400" cy="1752600"/>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8" name="Oval 56"/>
          <p:cNvSpPr>
            <a:spLocks/>
          </p:cNvSpPr>
          <p:nvPr/>
        </p:nvSpPr>
        <p:spPr bwMode="auto">
          <a:xfrm>
            <a:off x="6754813" y="24892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39" name="Oval 57"/>
          <p:cNvSpPr>
            <a:spLocks/>
          </p:cNvSpPr>
          <p:nvPr/>
        </p:nvSpPr>
        <p:spPr bwMode="auto">
          <a:xfrm>
            <a:off x="7262813" y="28194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0" name="Oval 58"/>
          <p:cNvSpPr>
            <a:spLocks/>
          </p:cNvSpPr>
          <p:nvPr/>
        </p:nvSpPr>
        <p:spPr bwMode="auto">
          <a:xfrm>
            <a:off x="6615113" y="17780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1" name="Oval 59"/>
          <p:cNvSpPr>
            <a:spLocks/>
          </p:cNvSpPr>
          <p:nvPr/>
        </p:nvSpPr>
        <p:spPr bwMode="auto">
          <a:xfrm>
            <a:off x="7339013" y="22987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2" name="Oval 60"/>
          <p:cNvSpPr>
            <a:spLocks/>
          </p:cNvSpPr>
          <p:nvPr/>
        </p:nvSpPr>
        <p:spPr bwMode="auto">
          <a:xfrm>
            <a:off x="6831013" y="21717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3" name="Oval 61"/>
          <p:cNvSpPr>
            <a:spLocks/>
          </p:cNvSpPr>
          <p:nvPr/>
        </p:nvSpPr>
        <p:spPr bwMode="auto">
          <a:xfrm>
            <a:off x="7123113" y="21082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4" name="Oval 62"/>
          <p:cNvSpPr>
            <a:spLocks/>
          </p:cNvSpPr>
          <p:nvPr/>
        </p:nvSpPr>
        <p:spPr bwMode="auto">
          <a:xfrm>
            <a:off x="6907213" y="17145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5" name="Oval 63"/>
          <p:cNvSpPr>
            <a:spLocks/>
          </p:cNvSpPr>
          <p:nvPr/>
        </p:nvSpPr>
        <p:spPr bwMode="auto">
          <a:xfrm>
            <a:off x="7123113" y="18669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6" name="Oval 64"/>
          <p:cNvSpPr>
            <a:spLocks/>
          </p:cNvSpPr>
          <p:nvPr/>
        </p:nvSpPr>
        <p:spPr bwMode="auto">
          <a:xfrm>
            <a:off x="7339013" y="17780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7" name="Oval 65"/>
          <p:cNvSpPr>
            <a:spLocks/>
          </p:cNvSpPr>
          <p:nvPr/>
        </p:nvSpPr>
        <p:spPr bwMode="auto">
          <a:xfrm>
            <a:off x="7262813" y="25654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8" name="Oval 66"/>
          <p:cNvSpPr>
            <a:spLocks/>
          </p:cNvSpPr>
          <p:nvPr/>
        </p:nvSpPr>
        <p:spPr bwMode="auto">
          <a:xfrm>
            <a:off x="6615113" y="19812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49" name="Oval 67"/>
          <p:cNvSpPr>
            <a:spLocks/>
          </p:cNvSpPr>
          <p:nvPr/>
        </p:nvSpPr>
        <p:spPr bwMode="auto">
          <a:xfrm>
            <a:off x="6043613" y="21082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0" name="Oval 68"/>
          <p:cNvSpPr>
            <a:spLocks/>
          </p:cNvSpPr>
          <p:nvPr/>
        </p:nvSpPr>
        <p:spPr bwMode="auto">
          <a:xfrm>
            <a:off x="6475413" y="22352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1" name="Oval 69"/>
          <p:cNvSpPr>
            <a:spLocks/>
          </p:cNvSpPr>
          <p:nvPr/>
        </p:nvSpPr>
        <p:spPr bwMode="auto">
          <a:xfrm>
            <a:off x="6183313" y="18415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2" name="Oval 70"/>
          <p:cNvSpPr>
            <a:spLocks/>
          </p:cNvSpPr>
          <p:nvPr/>
        </p:nvSpPr>
        <p:spPr bwMode="auto">
          <a:xfrm>
            <a:off x="6399213" y="24892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3" name="Oval 71"/>
          <p:cNvSpPr>
            <a:spLocks/>
          </p:cNvSpPr>
          <p:nvPr/>
        </p:nvSpPr>
        <p:spPr bwMode="auto">
          <a:xfrm>
            <a:off x="6107113" y="23622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4" name="Oval 72"/>
          <p:cNvSpPr>
            <a:spLocks/>
          </p:cNvSpPr>
          <p:nvPr/>
        </p:nvSpPr>
        <p:spPr bwMode="auto">
          <a:xfrm>
            <a:off x="6259513" y="28829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5" name="Oval 73"/>
          <p:cNvSpPr>
            <a:spLocks/>
          </p:cNvSpPr>
          <p:nvPr/>
        </p:nvSpPr>
        <p:spPr bwMode="auto">
          <a:xfrm>
            <a:off x="6831013" y="27559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6" name="Oval 74"/>
          <p:cNvSpPr>
            <a:spLocks/>
          </p:cNvSpPr>
          <p:nvPr/>
        </p:nvSpPr>
        <p:spPr bwMode="auto">
          <a:xfrm>
            <a:off x="7046913" y="30734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7" name="Oval 75"/>
          <p:cNvSpPr>
            <a:spLocks/>
          </p:cNvSpPr>
          <p:nvPr/>
        </p:nvSpPr>
        <p:spPr bwMode="auto">
          <a:xfrm>
            <a:off x="6043613" y="26543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8" name="Oval 76"/>
          <p:cNvSpPr>
            <a:spLocks/>
          </p:cNvSpPr>
          <p:nvPr/>
        </p:nvSpPr>
        <p:spPr bwMode="auto">
          <a:xfrm>
            <a:off x="6475413" y="27559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59" name="Oval 77"/>
          <p:cNvSpPr>
            <a:spLocks/>
          </p:cNvSpPr>
          <p:nvPr/>
        </p:nvSpPr>
        <p:spPr bwMode="auto">
          <a:xfrm>
            <a:off x="6107113" y="32131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0" name="Oval 78"/>
          <p:cNvSpPr>
            <a:spLocks/>
          </p:cNvSpPr>
          <p:nvPr/>
        </p:nvSpPr>
        <p:spPr bwMode="auto">
          <a:xfrm>
            <a:off x="7415213" y="31496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1" name="Oval 79"/>
          <p:cNvSpPr>
            <a:spLocks/>
          </p:cNvSpPr>
          <p:nvPr/>
        </p:nvSpPr>
        <p:spPr bwMode="auto">
          <a:xfrm>
            <a:off x="6691313" y="29464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2" name="Oval 80"/>
          <p:cNvSpPr>
            <a:spLocks/>
          </p:cNvSpPr>
          <p:nvPr/>
        </p:nvSpPr>
        <p:spPr bwMode="auto">
          <a:xfrm>
            <a:off x="7478713" y="21336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3" name="Oval 81"/>
          <p:cNvSpPr>
            <a:spLocks/>
          </p:cNvSpPr>
          <p:nvPr/>
        </p:nvSpPr>
        <p:spPr bwMode="auto">
          <a:xfrm>
            <a:off x="7516813" y="24892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4" name="Oval 82"/>
          <p:cNvSpPr>
            <a:spLocks/>
          </p:cNvSpPr>
          <p:nvPr/>
        </p:nvSpPr>
        <p:spPr bwMode="auto">
          <a:xfrm>
            <a:off x="6983413" y="23622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5" name="Oval 83"/>
          <p:cNvSpPr>
            <a:spLocks/>
          </p:cNvSpPr>
          <p:nvPr/>
        </p:nvSpPr>
        <p:spPr bwMode="auto">
          <a:xfrm>
            <a:off x="7046913" y="26543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6" name="Oval 84"/>
          <p:cNvSpPr>
            <a:spLocks/>
          </p:cNvSpPr>
          <p:nvPr/>
        </p:nvSpPr>
        <p:spPr bwMode="auto">
          <a:xfrm>
            <a:off x="7491413" y="27305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7" name="Oval 85"/>
          <p:cNvSpPr>
            <a:spLocks/>
          </p:cNvSpPr>
          <p:nvPr/>
        </p:nvSpPr>
        <p:spPr bwMode="auto">
          <a:xfrm>
            <a:off x="7466013" y="29718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8" name="Oval 86"/>
          <p:cNvSpPr>
            <a:spLocks/>
          </p:cNvSpPr>
          <p:nvPr/>
        </p:nvSpPr>
        <p:spPr bwMode="auto">
          <a:xfrm>
            <a:off x="8050213" y="2057400"/>
            <a:ext cx="127000" cy="127000"/>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solidFill>
                <a:schemeClr val="tx1"/>
              </a:solidFill>
              <a:latin typeface="Calibri" charset="0"/>
            </a:endParaRPr>
          </a:p>
        </p:txBody>
      </p:sp>
      <p:sp>
        <p:nvSpPr>
          <p:cNvPr id="42069" name="Rectangle 87"/>
          <p:cNvSpPr>
            <a:spLocks/>
          </p:cNvSpPr>
          <p:nvPr/>
        </p:nvSpPr>
        <p:spPr bwMode="auto">
          <a:xfrm>
            <a:off x="8151813" y="2019300"/>
            <a:ext cx="5921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Neuron</a:t>
            </a:r>
          </a:p>
        </p:txBody>
      </p:sp>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Line 1"/>
          <p:cNvSpPr>
            <a:spLocks noChangeShapeType="1"/>
          </p:cNvSpPr>
          <p:nvPr/>
        </p:nvSpPr>
        <p:spPr bwMode="auto">
          <a:xfrm>
            <a:off x="5357813" y="4689475"/>
            <a:ext cx="0" cy="9572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3010" name="Line 2"/>
          <p:cNvSpPr>
            <a:spLocks noChangeShapeType="1"/>
          </p:cNvSpPr>
          <p:nvPr/>
        </p:nvSpPr>
        <p:spPr bwMode="auto">
          <a:xfrm>
            <a:off x="5357813" y="5649913"/>
            <a:ext cx="2752725"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3011" name="Freeform 4"/>
          <p:cNvSpPr>
            <a:spLocks/>
          </p:cNvSpPr>
          <p:nvPr/>
        </p:nvSpPr>
        <p:spPr bwMode="auto">
          <a:xfrm>
            <a:off x="5741988" y="5353050"/>
            <a:ext cx="2192337" cy="3016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0 h 21600"/>
              <a:gd name="T60" fmla="*/ 2147483647 w 21600"/>
              <a:gd name="T61" fmla="*/ 0 h 21600"/>
              <a:gd name="T62" fmla="*/ 2147483647 w 21600"/>
              <a:gd name="T63" fmla="*/ 0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458"/>
                </a:lnTo>
                <a:lnTo>
                  <a:pt x="43" y="21316"/>
                </a:lnTo>
                <a:lnTo>
                  <a:pt x="101" y="21316"/>
                </a:lnTo>
                <a:lnTo>
                  <a:pt x="101" y="21174"/>
                </a:lnTo>
                <a:lnTo>
                  <a:pt x="158" y="21174"/>
                </a:lnTo>
                <a:lnTo>
                  <a:pt x="158" y="21032"/>
                </a:lnTo>
                <a:lnTo>
                  <a:pt x="215" y="21032"/>
                </a:lnTo>
                <a:lnTo>
                  <a:pt x="259" y="20889"/>
                </a:lnTo>
                <a:lnTo>
                  <a:pt x="316" y="20747"/>
                </a:lnTo>
                <a:lnTo>
                  <a:pt x="373" y="20605"/>
                </a:lnTo>
                <a:lnTo>
                  <a:pt x="431" y="20463"/>
                </a:lnTo>
                <a:lnTo>
                  <a:pt x="488" y="20463"/>
                </a:lnTo>
                <a:lnTo>
                  <a:pt x="488" y="20321"/>
                </a:lnTo>
                <a:lnTo>
                  <a:pt x="531" y="20179"/>
                </a:lnTo>
                <a:lnTo>
                  <a:pt x="589" y="20179"/>
                </a:lnTo>
                <a:lnTo>
                  <a:pt x="589" y="20037"/>
                </a:lnTo>
                <a:lnTo>
                  <a:pt x="646" y="20037"/>
                </a:lnTo>
                <a:lnTo>
                  <a:pt x="646" y="19895"/>
                </a:lnTo>
                <a:lnTo>
                  <a:pt x="704" y="19895"/>
                </a:lnTo>
                <a:lnTo>
                  <a:pt x="704" y="19753"/>
                </a:lnTo>
                <a:lnTo>
                  <a:pt x="747" y="19753"/>
                </a:lnTo>
                <a:lnTo>
                  <a:pt x="747" y="19611"/>
                </a:lnTo>
                <a:lnTo>
                  <a:pt x="804" y="19611"/>
                </a:lnTo>
                <a:lnTo>
                  <a:pt x="862" y="19468"/>
                </a:lnTo>
                <a:lnTo>
                  <a:pt x="862" y="19326"/>
                </a:lnTo>
                <a:lnTo>
                  <a:pt x="919" y="19326"/>
                </a:lnTo>
                <a:lnTo>
                  <a:pt x="977" y="19184"/>
                </a:lnTo>
                <a:lnTo>
                  <a:pt x="977" y="19042"/>
                </a:lnTo>
                <a:lnTo>
                  <a:pt x="1020" y="19042"/>
                </a:lnTo>
                <a:lnTo>
                  <a:pt x="1077" y="18900"/>
                </a:lnTo>
                <a:lnTo>
                  <a:pt x="1077" y="18758"/>
                </a:lnTo>
                <a:lnTo>
                  <a:pt x="1135" y="18758"/>
                </a:lnTo>
                <a:lnTo>
                  <a:pt x="1192" y="18616"/>
                </a:lnTo>
                <a:lnTo>
                  <a:pt x="1192" y="18474"/>
                </a:lnTo>
                <a:lnTo>
                  <a:pt x="1249" y="18474"/>
                </a:lnTo>
                <a:lnTo>
                  <a:pt x="1293" y="18332"/>
                </a:lnTo>
                <a:lnTo>
                  <a:pt x="1293" y="18189"/>
                </a:lnTo>
                <a:lnTo>
                  <a:pt x="1350" y="18189"/>
                </a:lnTo>
                <a:lnTo>
                  <a:pt x="1407" y="18047"/>
                </a:lnTo>
                <a:lnTo>
                  <a:pt x="1407" y="17905"/>
                </a:lnTo>
                <a:lnTo>
                  <a:pt x="1465" y="17905"/>
                </a:lnTo>
                <a:lnTo>
                  <a:pt x="1508" y="17763"/>
                </a:lnTo>
                <a:lnTo>
                  <a:pt x="1508" y="17621"/>
                </a:lnTo>
                <a:lnTo>
                  <a:pt x="1565" y="17621"/>
                </a:lnTo>
                <a:lnTo>
                  <a:pt x="1623" y="17479"/>
                </a:lnTo>
                <a:lnTo>
                  <a:pt x="1623" y="17337"/>
                </a:lnTo>
                <a:lnTo>
                  <a:pt x="1680" y="17337"/>
                </a:lnTo>
                <a:lnTo>
                  <a:pt x="1738" y="17195"/>
                </a:lnTo>
                <a:lnTo>
                  <a:pt x="1738" y="17053"/>
                </a:lnTo>
                <a:lnTo>
                  <a:pt x="1781" y="17053"/>
                </a:lnTo>
                <a:lnTo>
                  <a:pt x="1838" y="16911"/>
                </a:lnTo>
                <a:lnTo>
                  <a:pt x="1838" y="16768"/>
                </a:lnTo>
                <a:lnTo>
                  <a:pt x="1896" y="16768"/>
                </a:lnTo>
                <a:lnTo>
                  <a:pt x="1953" y="16626"/>
                </a:lnTo>
                <a:lnTo>
                  <a:pt x="1953" y="16484"/>
                </a:lnTo>
                <a:lnTo>
                  <a:pt x="2011" y="16484"/>
                </a:lnTo>
                <a:lnTo>
                  <a:pt x="2054" y="16342"/>
                </a:lnTo>
                <a:lnTo>
                  <a:pt x="2054" y="16200"/>
                </a:lnTo>
                <a:lnTo>
                  <a:pt x="2111" y="16200"/>
                </a:lnTo>
                <a:lnTo>
                  <a:pt x="2169" y="16058"/>
                </a:lnTo>
                <a:lnTo>
                  <a:pt x="2169" y="15916"/>
                </a:lnTo>
                <a:lnTo>
                  <a:pt x="2226" y="15916"/>
                </a:lnTo>
                <a:lnTo>
                  <a:pt x="2226" y="15774"/>
                </a:lnTo>
                <a:lnTo>
                  <a:pt x="2269" y="15774"/>
                </a:lnTo>
                <a:lnTo>
                  <a:pt x="2269" y="15632"/>
                </a:lnTo>
                <a:lnTo>
                  <a:pt x="2327" y="15632"/>
                </a:lnTo>
                <a:lnTo>
                  <a:pt x="2327" y="15489"/>
                </a:lnTo>
                <a:lnTo>
                  <a:pt x="2384" y="15489"/>
                </a:lnTo>
                <a:lnTo>
                  <a:pt x="2384" y="15347"/>
                </a:lnTo>
                <a:lnTo>
                  <a:pt x="2441" y="15347"/>
                </a:lnTo>
                <a:lnTo>
                  <a:pt x="2441" y="15205"/>
                </a:lnTo>
                <a:lnTo>
                  <a:pt x="2499" y="15205"/>
                </a:lnTo>
                <a:lnTo>
                  <a:pt x="2499" y="15063"/>
                </a:lnTo>
                <a:lnTo>
                  <a:pt x="2542" y="15063"/>
                </a:lnTo>
                <a:lnTo>
                  <a:pt x="2542" y="14921"/>
                </a:lnTo>
                <a:lnTo>
                  <a:pt x="2599" y="14921"/>
                </a:lnTo>
                <a:lnTo>
                  <a:pt x="2599" y="14779"/>
                </a:lnTo>
                <a:lnTo>
                  <a:pt x="2657" y="14779"/>
                </a:lnTo>
                <a:lnTo>
                  <a:pt x="2657" y="14637"/>
                </a:lnTo>
                <a:lnTo>
                  <a:pt x="2714" y="14637"/>
                </a:lnTo>
                <a:lnTo>
                  <a:pt x="2714" y="14495"/>
                </a:lnTo>
                <a:lnTo>
                  <a:pt x="2772" y="14495"/>
                </a:lnTo>
                <a:lnTo>
                  <a:pt x="2772" y="14353"/>
                </a:lnTo>
                <a:lnTo>
                  <a:pt x="2815" y="14211"/>
                </a:lnTo>
                <a:lnTo>
                  <a:pt x="2872" y="14211"/>
                </a:lnTo>
                <a:lnTo>
                  <a:pt x="2872" y="14068"/>
                </a:lnTo>
                <a:lnTo>
                  <a:pt x="2930" y="13926"/>
                </a:lnTo>
                <a:lnTo>
                  <a:pt x="2987" y="13926"/>
                </a:lnTo>
                <a:lnTo>
                  <a:pt x="2987" y="13784"/>
                </a:lnTo>
                <a:lnTo>
                  <a:pt x="3030" y="13642"/>
                </a:lnTo>
                <a:lnTo>
                  <a:pt x="3088" y="13642"/>
                </a:lnTo>
                <a:lnTo>
                  <a:pt x="3088" y="13500"/>
                </a:lnTo>
                <a:lnTo>
                  <a:pt x="3145" y="13358"/>
                </a:lnTo>
                <a:lnTo>
                  <a:pt x="3203" y="13358"/>
                </a:lnTo>
                <a:lnTo>
                  <a:pt x="3203" y="13216"/>
                </a:lnTo>
                <a:lnTo>
                  <a:pt x="3260" y="13074"/>
                </a:lnTo>
                <a:lnTo>
                  <a:pt x="3303" y="13074"/>
                </a:lnTo>
                <a:lnTo>
                  <a:pt x="3303" y="12932"/>
                </a:lnTo>
                <a:lnTo>
                  <a:pt x="3361" y="12789"/>
                </a:lnTo>
                <a:lnTo>
                  <a:pt x="3418" y="12789"/>
                </a:lnTo>
                <a:lnTo>
                  <a:pt x="3418" y="12647"/>
                </a:lnTo>
                <a:lnTo>
                  <a:pt x="3476" y="12505"/>
                </a:lnTo>
                <a:lnTo>
                  <a:pt x="3533" y="12505"/>
                </a:lnTo>
                <a:lnTo>
                  <a:pt x="3533" y="12363"/>
                </a:lnTo>
                <a:lnTo>
                  <a:pt x="3533" y="12221"/>
                </a:lnTo>
                <a:lnTo>
                  <a:pt x="3576" y="12221"/>
                </a:lnTo>
                <a:lnTo>
                  <a:pt x="3634" y="12221"/>
                </a:lnTo>
                <a:lnTo>
                  <a:pt x="3634" y="12079"/>
                </a:lnTo>
                <a:lnTo>
                  <a:pt x="3634" y="11937"/>
                </a:lnTo>
                <a:lnTo>
                  <a:pt x="3691" y="11937"/>
                </a:lnTo>
                <a:lnTo>
                  <a:pt x="3748" y="11795"/>
                </a:lnTo>
                <a:lnTo>
                  <a:pt x="3748" y="11653"/>
                </a:lnTo>
                <a:lnTo>
                  <a:pt x="3791" y="11653"/>
                </a:lnTo>
                <a:lnTo>
                  <a:pt x="3849" y="11511"/>
                </a:lnTo>
                <a:lnTo>
                  <a:pt x="3849" y="11368"/>
                </a:lnTo>
                <a:lnTo>
                  <a:pt x="3906" y="11368"/>
                </a:lnTo>
                <a:lnTo>
                  <a:pt x="3964" y="11226"/>
                </a:lnTo>
                <a:lnTo>
                  <a:pt x="3964" y="11084"/>
                </a:lnTo>
                <a:lnTo>
                  <a:pt x="4021" y="11084"/>
                </a:lnTo>
                <a:lnTo>
                  <a:pt x="4064" y="10942"/>
                </a:lnTo>
                <a:lnTo>
                  <a:pt x="4064" y="10800"/>
                </a:lnTo>
                <a:lnTo>
                  <a:pt x="4122" y="10800"/>
                </a:lnTo>
                <a:lnTo>
                  <a:pt x="4122" y="10658"/>
                </a:lnTo>
                <a:lnTo>
                  <a:pt x="4179" y="10658"/>
                </a:lnTo>
                <a:lnTo>
                  <a:pt x="4237" y="10516"/>
                </a:lnTo>
                <a:lnTo>
                  <a:pt x="4237" y="10374"/>
                </a:lnTo>
                <a:lnTo>
                  <a:pt x="4294" y="10374"/>
                </a:lnTo>
                <a:lnTo>
                  <a:pt x="4337" y="10232"/>
                </a:lnTo>
                <a:lnTo>
                  <a:pt x="4337" y="10089"/>
                </a:lnTo>
                <a:lnTo>
                  <a:pt x="4395" y="10089"/>
                </a:lnTo>
                <a:lnTo>
                  <a:pt x="4452" y="9947"/>
                </a:lnTo>
                <a:lnTo>
                  <a:pt x="4452" y="9805"/>
                </a:lnTo>
                <a:lnTo>
                  <a:pt x="4510" y="9805"/>
                </a:lnTo>
                <a:lnTo>
                  <a:pt x="4553" y="9663"/>
                </a:lnTo>
                <a:lnTo>
                  <a:pt x="4553" y="9521"/>
                </a:lnTo>
                <a:lnTo>
                  <a:pt x="4610" y="9521"/>
                </a:lnTo>
                <a:lnTo>
                  <a:pt x="4668" y="9379"/>
                </a:lnTo>
                <a:lnTo>
                  <a:pt x="4668" y="9237"/>
                </a:lnTo>
                <a:lnTo>
                  <a:pt x="4725" y="9237"/>
                </a:lnTo>
                <a:lnTo>
                  <a:pt x="4782" y="9095"/>
                </a:lnTo>
                <a:lnTo>
                  <a:pt x="4782" y="8953"/>
                </a:lnTo>
                <a:lnTo>
                  <a:pt x="4826" y="8953"/>
                </a:lnTo>
                <a:lnTo>
                  <a:pt x="4883" y="8811"/>
                </a:lnTo>
                <a:lnTo>
                  <a:pt x="4883" y="8668"/>
                </a:lnTo>
                <a:lnTo>
                  <a:pt x="4926" y="8668"/>
                </a:lnTo>
                <a:lnTo>
                  <a:pt x="4984" y="8526"/>
                </a:lnTo>
                <a:lnTo>
                  <a:pt x="4984" y="8384"/>
                </a:lnTo>
                <a:lnTo>
                  <a:pt x="5041" y="8384"/>
                </a:lnTo>
                <a:lnTo>
                  <a:pt x="5098" y="8384"/>
                </a:lnTo>
                <a:lnTo>
                  <a:pt x="5098" y="8242"/>
                </a:lnTo>
                <a:lnTo>
                  <a:pt x="5098" y="8100"/>
                </a:lnTo>
                <a:lnTo>
                  <a:pt x="5141" y="8100"/>
                </a:lnTo>
                <a:lnTo>
                  <a:pt x="5199" y="8100"/>
                </a:lnTo>
                <a:lnTo>
                  <a:pt x="5199" y="7958"/>
                </a:lnTo>
                <a:lnTo>
                  <a:pt x="5256" y="7816"/>
                </a:lnTo>
                <a:lnTo>
                  <a:pt x="5314" y="7816"/>
                </a:lnTo>
                <a:lnTo>
                  <a:pt x="5314" y="7674"/>
                </a:lnTo>
                <a:lnTo>
                  <a:pt x="5371" y="7532"/>
                </a:lnTo>
                <a:lnTo>
                  <a:pt x="5414" y="7532"/>
                </a:lnTo>
                <a:lnTo>
                  <a:pt x="5414" y="7389"/>
                </a:lnTo>
                <a:lnTo>
                  <a:pt x="5472" y="7247"/>
                </a:lnTo>
                <a:lnTo>
                  <a:pt x="5529" y="7247"/>
                </a:lnTo>
                <a:lnTo>
                  <a:pt x="5529" y="7105"/>
                </a:lnTo>
                <a:lnTo>
                  <a:pt x="5587" y="7105"/>
                </a:lnTo>
                <a:lnTo>
                  <a:pt x="5587" y="6963"/>
                </a:lnTo>
                <a:lnTo>
                  <a:pt x="5644" y="6963"/>
                </a:lnTo>
                <a:lnTo>
                  <a:pt x="5644" y="6821"/>
                </a:lnTo>
                <a:lnTo>
                  <a:pt x="5687" y="6821"/>
                </a:lnTo>
                <a:lnTo>
                  <a:pt x="5687" y="6679"/>
                </a:lnTo>
                <a:lnTo>
                  <a:pt x="5745" y="6679"/>
                </a:lnTo>
                <a:lnTo>
                  <a:pt x="5802" y="6537"/>
                </a:lnTo>
                <a:lnTo>
                  <a:pt x="5860" y="6395"/>
                </a:lnTo>
                <a:lnTo>
                  <a:pt x="5903" y="6253"/>
                </a:lnTo>
                <a:lnTo>
                  <a:pt x="5960" y="6111"/>
                </a:lnTo>
                <a:lnTo>
                  <a:pt x="6018" y="6111"/>
                </a:lnTo>
                <a:lnTo>
                  <a:pt x="6018" y="5968"/>
                </a:lnTo>
                <a:lnTo>
                  <a:pt x="6075" y="5968"/>
                </a:lnTo>
                <a:lnTo>
                  <a:pt x="6075" y="5826"/>
                </a:lnTo>
                <a:lnTo>
                  <a:pt x="6132" y="5826"/>
                </a:lnTo>
                <a:lnTo>
                  <a:pt x="6176" y="5684"/>
                </a:lnTo>
                <a:lnTo>
                  <a:pt x="6176" y="5542"/>
                </a:lnTo>
                <a:lnTo>
                  <a:pt x="6233" y="5542"/>
                </a:lnTo>
                <a:lnTo>
                  <a:pt x="6290" y="5542"/>
                </a:lnTo>
                <a:lnTo>
                  <a:pt x="6290" y="5400"/>
                </a:lnTo>
                <a:lnTo>
                  <a:pt x="6348" y="5258"/>
                </a:lnTo>
                <a:lnTo>
                  <a:pt x="6405" y="5258"/>
                </a:lnTo>
                <a:lnTo>
                  <a:pt x="6405" y="5116"/>
                </a:lnTo>
                <a:lnTo>
                  <a:pt x="6448" y="4974"/>
                </a:lnTo>
                <a:lnTo>
                  <a:pt x="6506" y="4974"/>
                </a:lnTo>
                <a:lnTo>
                  <a:pt x="6563" y="4832"/>
                </a:lnTo>
                <a:lnTo>
                  <a:pt x="6621" y="4689"/>
                </a:lnTo>
                <a:lnTo>
                  <a:pt x="6664" y="4689"/>
                </a:lnTo>
                <a:lnTo>
                  <a:pt x="6664" y="4547"/>
                </a:lnTo>
                <a:lnTo>
                  <a:pt x="6721" y="4547"/>
                </a:lnTo>
                <a:lnTo>
                  <a:pt x="6721" y="4405"/>
                </a:lnTo>
                <a:lnTo>
                  <a:pt x="6779" y="4405"/>
                </a:lnTo>
                <a:lnTo>
                  <a:pt x="6779" y="4263"/>
                </a:lnTo>
                <a:lnTo>
                  <a:pt x="6836" y="4263"/>
                </a:lnTo>
                <a:lnTo>
                  <a:pt x="6836" y="4121"/>
                </a:lnTo>
                <a:lnTo>
                  <a:pt x="6894" y="4121"/>
                </a:lnTo>
                <a:lnTo>
                  <a:pt x="6937" y="4121"/>
                </a:lnTo>
                <a:lnTo>
                  <a:pt x="6937" y="3979"/>
                </a:lnTo>
                <a:lnTo>
                  <a:pt x="6994" y="3979"/>
                </a:lnTo>
                <a:lnTo>
                  <a:pt x="6994" y="3837"/>
                </a:lnTo>
                <a:lnTo>
                  <a:pt x="7052" y="3837"/>
                </a:lnTo>
                <a:lnTo>
                  <a:pt x="7109" y="3695"/>
                </a:lnTo>
                <a:lnTo>
                  <a:pt x="7166" y="3553"/>
                </a:lnTo>
                <a:lnTo>
                  <a:pt x="7210" y="3553"/>
                </a:lnTo>
                <a:lnTo>
                  <a:pt x="7210" y="3411"/>
                </a:lnTo>
                <a:lnTo>
                  <a:pt x="7267" y="3411"/>
                </a:lnTo>
                <a:lnTo>
                  <a:pt x="7324" y="3268"/>
                </a:lnTo>
                <a:lnTo>
                  <a:pt x="7382" y="3268"/>
                </a:lnTo>
                <a:lnTo>
                  <a:pt x="7382" y="3126"/>
                </a:lnTo>
                <a:lnTo>
                  <a:pt x="7425" y="3126"/>
                </a:lnTo>
                <a:lnTo>
                  <a:pt x="7425" y="2984"/>
                </a:lnTo>
                <a:lnTo>
                  <a:pt x="7482" y="2984"/>
                </a:lnTo>
                <a:lnTo>
                  <a:pt x="7540" y="2984"/>
                </a:lnTo>
                <a:lnTo>
                  <a:pt x="7540" y="2842"/>
                </a:lnTo>
                <a:lnTo>
                  <a:pt x="7597" y="2842"/>
                </a:lnTo>
                <a:lnTo>
                  <a:pt x="7597" y="2700"/>
                </a:lnTo>
                <a:lnTo>
                  <a:pt x="7655" y="2700"/>
                </a:lnTo>
                <a:lnTo>
                  <a:pt x="7698" y="2700"/>
                </a:lnTo>
                <a:lnTo>
                  <a:pt x="7698" y="2558"/>
                </a:lnTo>
                <a:lnTo>
                  <a:pt x="7755" y="2558"/>
                </a:lnTo>
                <a:lnTo>
                  <a:pt x="7755" y="2416"/>
                </a:lnTo>
                <a:lnTo>
                  <a:pt x="7813" y="2416"/>
                </a:lnTo>
                <a:lnTo>
                  <a:pt x="7870" y="2416"/>
                </a:lnTo>
                <a:lnTo>
                  <a:pt x="7870" y="2274"/>
                </a:lnTo>
                <a:lnTo>
                  <a:pt x="7928" y="2274"/>
                </a:lnTo>
                <a:lnTo>
                  <a:pt x="7971" y="2132"/>
                </a:lnTo>
                <a:lnTo>
                  <a:pt x="8028" y="2132"/>
                </a:lnTo>
                <a:lnTo>
                  <a:pt x="8086" y="2132"/>
                </a:lnTo>
                <a:lnTo>
                  <a:pt x="8086" y="1989"/>
                </a:lnTo>
                <a:lnTo>
                  <a:pt x="8143" y="1989"/>
                </a:lnTo>
                <a:lnTo>
                  <a:pt x="8143" y="1847"/>
                </a:lnTo>
                <a:lnTo>
                  <a:pt x="8186" y="1847"/>
                </a:lnTo>
                <a:lnTo>
                  <a:pt x="8244" y="1847"/>
                </a:lnTo>
                <a:lnTo>
                  <a:pt x="8301" y="1705"/>
                </a:lnTo>
                <a:lnTo>
                  <a:pt x="8359" y="1563"/>
                </a:lnTo>
                <a:lnTo>
                  <a:pt x="8416" y="1563"/>
                </a:lnTo>
                <a:lnTo>
                  <a:pt x="8459" y="1563"/>
                </a:lnTo>
                <a:lnTo>
                  <a:pt x="8516" y="1421"/>
                </a:lnTo>
                <a:lnTo>
                  <a:pt x="8574" y="1279"/>
                </a:lnTo>
                <a:lnTo>
                  <a:pt x="8631" y="1279"/>
                </a:lnTo>
                <a:lnTo>
                  <a:pt x="8689" y="1279"/>
                </a:lnTo>
                <a:lnTo>
                  <a:pt x="8732" y="1137"/>
                </a:lnTo>
                <a:lnTo>
                  <a:pt x="8789" y="1137"/>
                </a:lnTo>
                <a:lnTo>
                  <a:pt x="8789" y="995"/>
                </a:lnTo>
                <a:lnTo>
                  <a:pt x="8847" y="995"/>
                </a:lnTo>
                <a:lnTo>
                  <a:pt x="8904" y="995"/>
                </a:lnTo>
                <a:lnTo>
                  <a:pt x="8947" y="995"/>
                </a:lnTo>
                <a:lnTo>
                  <a:pt x="8947" y="853"/>
                </a:lnTo>
                <a:lnTo>
                  <a:pt x="9005" y="853"/>
                </a:lnTo>
                <a:lnTo>
                  <a:pt x="9062" y="853"/>
                </a:lnTo>
                <a:lnTo>
                  <a:pt x="9062" y="711"/>
                </a:lnTo>
                <a:lnTo>
                  <a:pt x="9120" y="711"/>
                </a:lnTo>
                <a:lnTo>
                  <a:pt x="9177" y="711"/>
                </a:lnTo>
                <a:lnTo>
                  <a:pt x="9220" y="711"/>
                </a:lnTo>
                <a:lnTo>
                  <a:pt x="9278" y="568"/>
                </a:lnTo>
                <a:lnTo>
                  <a:pt x="9335" y="568"/>
                </a:lnTo>
                <a:lnTo>
                  <a:pt x="9393" y="568"/>
                </a:lnTo>
                <a:lnTo>
                  <a:pt x="9393" y="426"/>
                </a:lnTo>
                <a:lnTo>
                  <a:pt x="9450" y="426"/>
                </a:lnTo>
                <a:lnTo>
                  <a:pt x="9493" y="426"/>
                </a:lnTo>
                <a:lnTo>
                  <a:pt x="9551" y="426"/>
                </a:lnTo>
                <a:lnTo>
                  <a:pt x="9608" y="426"/>
                </a:lnTo>
                <a:lnTo>
                  <a:pt x="9608" y="284"/>
                </a:lnTo>
                <a:lnTo>
                  <a:pt x="9665" y="284"/>
                </a:lnTo>
                <a:lnTo>
                  <a:pt x="9709" y="284"/>
                </a:lnTo>
                <a:lnTo>
                  <a:pt x="9766" y="284"/>
                </a:lnTo>
                <a:lnTo>
                  <a:pt x="9766" y="142"/>
                </a:lnTo>
                <a:lnTo>
                  <a:pt x="9823" y="142"/>
                </a:lnTo>
                <a:lnTo>
                  <a:pt x="9881" y="142"/>
                </a:lnTo>
                <a:lnTo>
                  <a:pt x="9924" y="142"/>
                </a:lnTo>
                <a:lnTo>
                  <a:pt x="9981" y="142"/>
                </a:lnTo>
                <a:lnTo>
                  <a:pt x="10039" y="142"/>
                </a:lnTo>
                <a:lnTo>
                  <a:pt x="10082" y="142"/>
                </a:lnTo>
                <a:lnTo>
                  <a:pt x="10139" y="0"/>
                </a:lnTo>
                <a:lnTo>
                  <a:pt x="10197" y="0"/>
                </a:lnTo>
                <a:lnTo>
                  <a:pt x="10254" y="0"/>
                </a:lnTo>
                <a:lnTo>
                  <a:pt x="10297" y="0"/>
                </a:lnTo>
                <a:lnTo>
                  <a:pt x="10355" y="0"/>
                </a:lnTo>
                <a:lnTo>
                  <a:pt x="10412" y="0"/>
                </a:lnTo>
                <a:lnTo>
                  <a:pt x="10470" y="0"/>
                </a:lnTo>
                <a:lnTo>
                  <a:pt x="10527" y="0"/>
                </a:lnTo>
                <a:lnTo>
                  <a:pt x="10570" y="0"/>
                </a:lnTo>
                <a:lnTo>
                  <a:pt x="10628" y="0"/>
                </a:lnTo>
                <a:lnTo>
                  <a:pt x="10685" y="0"/>
                </a:lnTo>
                <a:lnTo>
                  <a:pt x="10743" y="0"/>
                </a:lnTo>
                <a:lnTo>
                  <a:pt x="10800" y="0"/>
                </a:lnTo>
                <a:lnTo>
                  <a:pt x="10843" y="0"/>
                </a:lnTo>
                <a:lnTo>
                  <a:pt x="10901" y="0"/>
                </a:lnTo>
                <a:lnTo>
                  <a:pt x="10958" y="0"/>
                </a:lnTo>
                <a:lnTo>
                  <a:pt x="11015" y="0"/>
                </a:lnTo>
                <a:lnTo>
                  <a:pt x="11059" y="0"/>
                </a:lnTo>
                <a:lnTo>
                  <a:pt x="11116" y="0"/>
                </a:lnTo>
                <a:lnTo>
                  <a:pt x="11173" y="0"/>
                </a:lnTo>
                <a:lnTo>
                  <a:pt x="11231" y="0"/>
                </a:lnTo>
                <a:lnTo>
                  <a:pt x="11288" y="0"/>
                </a:lnTo>
                <a:lnTo>
                  <a:pt x="11331" y="0"/>
                </a:lnTo>
                <a:lnTo>
                  <a:pt x="11389" y="0"/>
                </a:lnTo>
                <a:lnTo>
                  <a:pt x="11446" y="0"/>
                </a:lnTo>
                <a:lnTo>
                  <a:pt x="11504" y="0"/>
                </a:lnTo>
                <a:lnTo>
                  <a:pt x="11504" y="142"/>
                </a:lnTo>
                <a:lnTo>
                  <a:pt x="11547" y="142"/>
                </a:lnTo>
                <a:lnTo>
                  <a:pt x="11604" y="142"/>
                </a:lnTo>
                <a:lnTo>
                  <a:pt x="11662" y="142"/>
                </a:lnTo>
                <a:lnTo>
                  <a:pt x="11719" y="142"/>
                </a:lnTo>
                <a:lnTo>
                  <a:pt x="11777" y="142"/>
                </a:lnTo>
                <a:lnTo>
                  <a:pt x="11820" y="142"/>
                </a:lnTo>
                <a:lnTo>
                  <a:pt x="11877" y="284"/>
                </a:lnTo>
                <a:lnTo>
                  <a:pt x="11935" y="284"/>
                </a:lnTo>
                <a:lnTo>
                  <a:pt x="11992" y="284"/>
                </a:lnTo>
                <a:lnTo>
                  <a:pt x="12049" y="426"/>
                </a:lnTo>
                <a:lnTo>
                  <a:pt x="12093" y="426"/>
                </a:lnTo>
                <a:lnTo>
                  <a:pt x="12150" y="426"/>
                </a:lnTo>
                <a:lnTo>
                  <a:pt x="12207" y="426"/>
                </a:lnTo>
                <a:lnTo>
                  <a:pt x="12265" y="568"/>
                </a:lnTo>
                <a:lnTo>
                  <a:pt x="12308" y="568"/>
                </a:lnTo>
                <a:lnTo>
                  <a:pt x="12365" y="568"/>
                </a:lnTo>
                <a:lnTo>
                  <a:pt x="12365" y="711"/>
                </a:lnTo>
                <a:lnTo>
                  <a:pt x="12423" y="711"/>
                </a:lnTo>
                <a:lnTo>
                  <a:pt x="12480" y="711"/>
                </a:lnTo>
                <a:lnTo>
                  <a:pt x="12538" y="711"/>
                </a:lnTo>
                <a:lnTo>
                  <a:pt x="12581" y="853"/>
                </a:lnTo>
                <a:lnTo>
                  <a:pt x="12638" y="853"/>
                </a:lnTo>
                <a:lnTo>
                  <a:pt x="12638" y="995"/>
                </a:lnTo>
                <a:lnTo>
                  <a:pt x="12696" y="995"/>
                </a:lnTo>
                <a:lnTo>
                  <a:pt x="12753" y="995"/>
                </a:lnTo>
                <a:lnTo>
                  <a:pt x="12811" y="995"/>
                </a:lnTo>
                <a:lnTo>
                  <a:pt x="12854" y="1137"/>
                </a:lnTo>
                <a:lnTo>
                  <a:pt x="12911" y="1137"/>
                </a:lnTo>
                <a:lnTo>
                  <a:pt x="12911" y="1279"/>
                </a:lnTo>
                <a:lnTo>
                  <a:pt x="12969" y="1279"/>
                </a:lnTo>
                <a:lnTo>
                  <a:pt x="13026" y="1279"/>
                </a:lnTo>
                <a:lnTo>
                  <a:pt x="13069" y="1279"/>
                </a:lnTo>
                <a:lnTo>
                  <a:pt x="13069" y="1421"/>
                </a:lnTo>
                <a:lnTo>
                  <a:pt x="13127" y="1421"/>
                </a:lnTo>
                <a:lnTo>
                  <a:pt x="13127" y="1563"/>
                </a:lnTo>
                <a:lnTo>
                  <a:pt x="13184" y="1563"/>
                </a:lnTo>
                <a:lnTo>
                  <a:pt x="13241" y="1563"/>
                </a:lnTo>
                <a:lnTo>
                  <a:pt x="13299" y="1563"/>
                </a:lnTo>
                <a:lnTo>
                  <a:pt x="13299" y="1705"/>
                </a:lnTo>
                <a:lnTo>
                  <a:pt x="13342" y="1705"/>
                </a:lnTo>
                <a:lnTo>
                  <a:pt x="13342" y="1847"/>
                </a:lnTo>
                <a:lnTo>
                  <a:pt x="13399" y="1847"/>
                </a:lnTo>
                <a:lnTo>
                  <a:pt x="13457" y="1847"/>
                </a:lnTo>
                <a:lnTo>
                  <a:pt x="13514" y="1989"/>
                </a:lnTo>
                <a:lnTo>
                  <a:pt x="13572" y="2132"/>
                </a:lnTo>
                <a:lnTo>
                  <a:pt x="13615" y="2132"/>
                </a:lnTo>
                <a:lnTo>
                  <a:pt x="13672" y="2132"/>
                </a:lnTo>
                <a:lnTo>
                  <a:pt x="13672" y="2274"/>
                </a:lnTo>
                <a:lnTo>
                  <a:pt x="13730" y="2274"/>
                </a:lnTo>
                <a:lnTo>
                  <a:pt x="13730" y="2416"/>
                </a:lnTo>
                <a:lnTo>
                  <a:pt x="13787" y="2416"/>
                </a:lnTo>
                <a:lnTo>
                  <a:pt x="13830" y="2416"/>
                </a:lnTo>
                <a:lnTo>
                  <a:pt x="13830" y="2558"/>
                </a:lnTo>
                <a:lnTo>
                  <a:pt x="13888" y="2558"/>
                </a:lnTo>
                <a:lnTo>
                  <a:pt x="13945" y="2700"/>
                </a:lnTo>
                <a:lnTo>
                  <a:pt x="14003" y="2700"/>
                </a:lnTo>
                <a:lnTo>
                  <a:pt x="14060" y="2842"/>
                </a:lnTo>
                <a:lnTo>
                  <a:pt x="14060" y="2984"/>
                </a:lnTo>
                <a:lnTo>
                  <a:pt x="14103" y="2984"/>
                </a:lnTo>
                <a:lnTo>
                  <a:pt x="14161" y="2984"/>
                </a:lnTo>
                <a:lnTo>
                  <a:pt x="14161" y="3126"/>
                </a:lnTo>
                <a:lnTo>
                  <a:pt x="14218" y="3126"/>
                </a:lnTo>
                <a:lnTo>
                  <a:pt x="14276" y="3268"/>
                </a:lnTo>
                <a:lnTo>
                  <a:pt x="14333" y="3268"/>
                </a:lnTo>
                <a:lnTo>
                  <a:pt x="14333" y="3411"/>
                </a:lnTo>
                <a:lnTo>
                  <a:pt x="14376" y="3411"/>
                </a:lnTo>
                <a:lnTo>
                  <a:pt x="14376" y="3553"/>
                </a:lnTo>
                <a:lnTo>
                  <a:pt x="14434" y="3553"/>
                </a:lnTo>
                <a:lnTo>
                  <a:pt x="14491" y="3553"/>
                </a:lnTo>
                <a:lnTo>
                  <a:pt x="14491" y="3695"/>
                </a:lnTo>
                <a:lnTo>
                  <a:pt x="14548" y="3695"/>
                </a:lnTo>
                <a:lnTo>
                  <a:pt x="14548" y="3837"/>
                </a:lnTo>
                <a:lnTo>
                  <a:pt x="14591" y="3837"/>
                </a:lnTo>
                <a:lnTo>
                  <a:pt x="14649" y="3979"/>
                </a:lnTo>
                <a:lnTo>
                  <a:pt x="14706" y="4121"/>
                </a:lnTo>
                <a:lnTo>
                  <a:pt x="14764" y="4121"/>
                </a:lnTo>
                <a:lnTo>
                  <a:pt x="14821" y="4263"/>
                </a:lnTo>
                <a:lnTo>
                  <a:pt x="14821" y="4405"/>
                </a:lnTo>
                <a:lnTo>
                  <a:pt x="14864" y="4405"/>
                </a:lnTo>
                <a:lnTo>
                  <a:pt x="14922" y="4547"/>
                </a:lnTo>
                <a:lnTo>
                  <a:pt x="14965" y="4689"/>
                </a:lnTo>
                <a:lnTo>
                  <a:pt x="15022" y="4689"/>
                </a:lnTo>
                <a:lnTo>
                  <a:pt x="15022" y="4832"/>
                </a:lnTo>
                <a:lnTo>
                  <a:pt x="15080" y="4832"/>
                </a:lnTo>
                <a:lnTo>
                  <a:pt x="15080" y="4974"/>
                </a:lnTo>
                <a:lnTo>
                  <a:pt x="15137" y="4974"/>
                </a:lnTo>
                <a:lnTo>
                  <a:pt x="15180" y="4974"/>
                </a:lnTo>
                <a:lnTo>
                  <a:pt x="15180" y="5116"/>
                </a:lnTo>
                <a:lnTo>
                  <a:pt x="15238" y="5258"/>
                </a:lnTo>
                <a:lnTo>
                  <a:pt x="15295" y="5258"/>
                </a:lnTo>
                <a:lnTo>
                  <a:pt x="15295" y="5400"/>
                </a:lnTo>
                <a:lnTo>
                  <a:pt x="15353" y="5542"/>
                </a:lnTo>
                <a:lnTo>
                  <a:pt x="15410" y="5542"/>
                </a:lnTo>
                <a:lnTo>
                  <a:pt x="15410" y="5684"/>
                </a:lnTo>
                <a:lnTo>
                  <a:pt x="15453" y="5684"/>
                </a:lnTo>
                <a:lnTo>
                  <a:pt x="15453" y="5826"/>
                </a:lnTo>
                <a:lnTo>
                  <a:pt x="15511" y="5826"/>
                </a:lnTo>
                <a:lnTo>
                  <a:pt x="15568" y="5968"/>
                </a:lnTo>
                <a:lnTo>
                  <a:pt x="15626" y="6111"/>
                </a:lnTo>
                <a:lnTo>
                  <a:pt x="15683" y="6111"/>
                </a:lnTo>
                <a:lnTo>
                  <a:pt x="15683" y="6253"/>
                </a:lnTo>
                <a:lnTo>
                  <a:pt x="15726" y="6253"/>
                </a:lnTo>
                <a:lnTo>
                  <a:pt x="15726" y="6395"/>
                </a:lnTo>
                <a:lnTo>
                  <a:pt x="15784" y="6395"/>
                </a:lnTo>
                <a:lnTo>
                  <a:pt x="15784" y="6537"/>
                </a:lnTo>
                <a:lnTo>
                  <a:pt x="15841" y="6537"/>
                </a:lnTo>
                <a:lnTo>
                  <a:pt x="15841" y="6679"/>
                </a:lnTo>
                <a:lnTo>
                  <a:pt x="15898" y="6679"/>
                </a:lnTo>
                <a:lnTo>
                  <a:pt x="15941" y="6821"/>
                </a:lnTo>
                <a:lnTo>
                  <a:pt x="15941" y="6963"/>
                </a:lnTo>
                <a:lnTo>
                  <a:pt x="15999" y="6963"/>
                </a:lnTo>
                <a:lnTo>
                  <a:pt x="16056" y="7105"/>
                </a:lnTo>
                <a:lnTo>
                  <a:pt x="16056" y="7247"/>
                </a:lnTo>
                <a:lnTo>
                  <a:pt x="16114" y="7247"/>
                </a:lnTo>
                <a:lnTo>
                  <a:pt x="16171" y="7247"/>
                </a:lnTo>
                <a:lnTo>
                  <a:pt x="16171" y="7389"/>
                </a:lnTo>
                <a:lnTo>
                  <a:pt x="16214" y="7532"/>
                </a:lnTo>
                <a:lnTo>
                  <a:pt x="16272" y="7532"/>
                </a:lnTo>
                <a:lnTo>
                  <a:pt x="16272" y="7674"/>
                </a:lnTo>
                <a:lnTo>
                  <a:pt x="16329" y="7816"/>
                </a:lnTo>
                <a:lnTo>
                  <a:pt x="16387" y="7816"/>
                </a:lnTo>
                <a:lnTo>
                  <a:pt x="16387" y="7958"/>
                </a:lnTo>
                <a:lnTo>
                  <a:pt x="16444" y="8100"/>
                </a:lnTo>
                <a:lnTo>
                  <a:pt x="16487" y="8100"/>
                </a:lnTo>
                <a:lnTo>
                  <a:pt x="16487" y="8242"/>
                </a:lnTo>
                <a:lnTo>
                  <a:pt x="16545" y="8384"/>
                </a:lnTo>
                <a:lnTo>
                  <a:pt x="16602" y="8384"/>
                </a:lnTo>
                <a:lnTo>
                  <a:pt x="16602" y="8526"/>
                </a:lnTo>
                <a:lnTo>
                  <a:pt x="16660" y="8526"/>
                </a:lnTo>
                <a:lnTo>
                  <a:pt x="16660" y="8668"/>
                </a:lnTo>
                <a:lnTo>
                  <a:pt x="16703" y="8668"/>
                </a:lnTo>
                <a:lnTo>
                  <a:pt x="16703" y="8811"/>
                </a:lnTo>
                <a:lnTo>
                  <a:pt x="16760" y="8811"/>
                </a:lnTo>
                <a:lnTo>
                  <a:pt x="16760" y="8953"/>
                </a:lnTo>
                <a:lnTo>
                  <a:pt x="16818" y="8953"/>
                </a:lnTo>
                <a:lnTo>
                  <a:pt x="16818" y="9095"/>
                </a:lnTo>
                <a:lnTo>
                  <a:pt x="16875" y="9095"/>
                </a:lnTo>
                <a:lnTo>
                  <a:pt x="16875" y="9237"/>
                </a:lnTo>
                <a:lnTo>
                  <a:pt x="16932" y="9237"/>
                </a:lnTo>
                <a:lnTo>
                  <a:pt x="16932" y="9379"/>
                </a:lnTo>
                <a:lnTo>
                  <a:pt x="16976" y="9379"/>
                </a:lnTo>
                <a:lnTo>
                  <a:pt x="16976" y="9521"/>
                </a:lnTo>
                <a:lnTo>
                  <a:pt x="17033" y="9521"/>
                </a:lnTo>
                <a:lnTo>
                  <a:pt x="17033" y="9663"/>
                </a:lnTo>
                <a:lnTo>
                  <a:pt x="17090" y="9663"/>
                </a:lnTo>
                <a:lnTo>
                  <a:pt x="17090" y="9805"/>
                </a:lnTo>
                <a:lnTo>
                  <a:pt x="17148" y="9805"/>
                </a:lnTo>
                <a:lnTo>
                  <a:pt x="17148" y="9947"/>
                </a:lnTo>
                <a:lnTo>
                  <a:pt x="17205" y="9947"/>
                </a:lnTo>
                <a:lnTo>
                  <a:pt x="17205" y="10089"/>
                </a:lnTo>
                <a:lnTo>
                  <a:pt x="17248" y="10089"/>
                </a:lnTo>
                <a:lnTo>
                  <a:pt x="17248" y="10232"/>
                </a:lnTo>
                <a:lnTo>
                  <a:pt x="17306" y="10232"/>
                </a:lnTo>
                <a:lnTo>
                  <a:pt x="17306" y="10374"/>
                </a:lnTo>
                <a:lnTo>
                  <a:pt x="17363" y="10374"/>
                </a:lnTo>
                <a:lnTo>
                  <a:pt x="17363" y="10516"/>
                </a:lnTo>
                <a:lnTo>
                  <a:pt x="17421" y="10516"/>
                </a:lnTo>
                <a:lnTo>
                  <a:pt x="17421" y="10658"/>
                </a:lnTo>
                <a:lnTo>
                  <a:pt x="17464" y="10658"/>
                </a:lnTo>
                <a:lnTo>
                  <a:pt x="17464" y="10800"/>
                </a:lnTo>
                <a:lnTo>
                  <a:pt x="17521" y="10800"/>
                </a:lnTo>
                <a:lnTo>
                  <a:pt x="17521" y="10942"/>
                </a:lnTo>
                <a:lnTo>
                  <a:pt x="17579" y="10942"/>
                </a:lnTo>
                <a:lnTo>
                  <a:pt x="17579" y="11084"/>
                </a:lnTo>
                <a:lnTo>
                  <a:pt x="17636" y="11084"/>
                </a:lnTo>
                <a:lnTo>
                  <a:pt x="17636" y="11226"/>
                </a:lnTo>
                <a:lnTo>
                  <a:pt x="17694" y="11226"/>
                </a:lnTo>
                <a:lnTo>
                  <a:pt x="17694" y="11368"/>
                </a:lnTo>
                <a:lnTo>
                  <a:pt x="17737" y="11368"/>
                </a:lnTo>
                <a:lnTo>
                  <a:pt x="17737" y="11511"/>
                </a:lnTo>
                <a:lnTo>
                  <a:pt x="17794" y="11511"/>
                </a:lnTo>
                <a:lnTo>
                  <a:pt x="17794" y="11653"/>
                </a:lnTo>
                <a:lnTo>
                  <a:pt x="17852" y="11653"/>
                </a:lnTo>
                <a:lnTo>
                  <a:pt x="17852" y="11795"/>
                </a:lnTo>
                <a:lnTo>
                  <a:pt x="17909" y="11795"/>
                </a:lnTo>
                <a:lnTo>
                  <a:pt x="17909" y="11937"/>
                </a:lnTo>
                <a:lnTo>
                  <a:pt x="17966" y="11937"/>
                </a:lnTo>
                <a:lnTo>
                  <a:pt x="17966" y="12079"/>
                </a:lnTo>
                <a:lnTo>
                  <a:pt x="18010" y="12221"/>
                </a:lnTo>
                <a:lnTo>
                  <a:pt x="18067" y="12221"/>
                </a:lnTo>
                <a:lnTo>
                  <a:pt x="18067" y="12363"/>
                </a:lnTo>
                <a:lnTo>
                  <a:pt x="18124" y="12505"/>
                </a:lnTo>
                <a:lnTo>
                  <a:pt x="18182" y="12505"/>
                </a:lnTo>
                <a:lnTo>
                  <a:pt x="18182" y="12647"/>
                </a:lnTo>
                <a:lnTo>
                  <a:pt x="18225" y="12789"/>
                </a:lnTo>
                <a:lnTo>
                  <a:pt x="18282" y="12789"/>
                </a:lnTo>
                <a:lnTo>
                  <a:pt x="18282" y="12932"/>
                </a:lnTo>
                <a:lnTo>
                  <a:pt x="18340" y="13074"/>
                </a:lnTo>
                <a:lnTo>
                  <a:pt x="18397" y="13074"/>
                </a:lnTo>
                <a:lnTo>
                  <a:pt x="18397" y="13216"/>
                </a:lnTo>
                <a:lnTo>
                  <a:pt x="18455" y="13358"/>
                </a:lnTo>
                <a:lnTo>
                  <a:pt x="18498" y="13358"/>
                </a:lnTo>
                <a:lnTo>
                  <a:pt x="18498" y="13500"/>
                </a:lnTo>
                <a:lnTo>
                  <a:pt x="18555" y="13642"/>
                </a:lnTo>
                <a:lnTo>
                  <a:pt x="18613" y="13642"/>
                </a:lnTo>
                <a:lnTo>
                  <a:pt x="18613" y="13784"/>
                </a:lnTo>
                <a:lnTo>
                  <a:pt x="18613" y="13926"/>
                </a:lnTo>
                <a:lnTo>
                  <a:pt x="18670" y="13926"/>
                </a:lnTo>
                <a:lnTo>
                  <a:pt x="18728" y="13926"/>
                </a:lnTo>
                <a:lnTo>
                  <a:pt x="18728" y="14068"/>
                </a:lnTo>
                <a:lnTo>
                  <a:pt x="18728" y="14211"/>
                </a:lnTo>
                <a:lnTo>
                  <a:pt x="18771" y="14211"/>
                </a:lnTo>
                <a:lnTo>
                  <a:pt x="18828" y="14211"/>
                </a:lnTo>
                <a:lnTo>
                  <a:pt x="18828" y="14353"/>
                </a:lnTo>
                <a:lnTo>
                  <a:pt x="18828" y="14495"/>
                </a:lnTo>
                <a:lnTo>
                  <a:pt x="18886" y="14495"/>
                </a:lnTo>
                <a:lnTo>
                  <a:pt x="18943" y="14637"/>
                </a:lnTo>
                <a:lnTo>
                  <a:pt x="18943" y="14779"/>
                </a:lnTo>
                <a:lnTo>
                  <a:pt x="18986" y="14779"/>
                </a:lnTo>
                <a:lnTo>
                  <a:pt x="19044" y="14921"/>
                </a:lnTo>
                <a:lnTo>
                  <a:pt x="19044" y="15063"/>
                </a:lnTo>
                <a:lnTo>
                  <a:pt x="19101" y="15063"/>
                </a:lnTo>
                <a:lnTo>
                  <a:pt x="19159" y="15205"/>
                </a:lnTo>
                <a:lnTo>
                  <a:pt x="19159" y="15347"/>
                </a:lnTo>
                <a:lnTo>
                  <a:pt x="19216" y="15347"/>
                </a:lnTo>
                <a:lnTo>
                  <a:pt x="19259" y="15489"/>
                </a:lnTo>
                <a:lnTo>
                  <a:pt x="19259" y="15632"/>
                </a:lnTo>
                <a:lnTo>
                  <a:pt x="19316" y="15632"/>
                </a:lnTo>
                <a:lnTo>
                  <a:pt x="19374" y="15774"/>
                </a:lnTo>
                <a:lnTo>
                  <a:pt x="19374" y="15916"/>
                </a:lnTo>
                <a:lnTo>
                  <a:pt x="19431" y="15916"/>
                </a:lnTo>
                <a:lnTo>
                  <a:pt x="19489" y="16058"/>
                </a:lnTo>
                <a:lnTo>
                  <a:pt x="19489" y="16200"/>
                </a:lnTo>
                <a:lnTo>
                  <a:pt x="19532" y="16200"/>
                </a:lnTo>
                <a:lnTo>
                  <a:pt x="19589" y="16342"/>
                </a:lnTo>
                <a:lnTo>
                  <a:pt x="19589" y="16484"/>
                </a:lnTo>
                <a:lnTo>
                  <a:pt x="19647" y="16484"/>
                </a:lnTo>
                <a:lnTo>
                  <a:pt x="19704" y="16626"/>
                </a:lnTo>
                <a:lnTo>
                  <a:pt x="19704" y="16768"/>
                </a:lnTo>
                <a:lnTo>
                  <a:pt x="19747" y="16768"/>
                </a:lnTo>
                <a:lnTo>
                  <a:pt x="19805" y="16911"/>
                </a:lnTo>
                <a:lnTo>
                  <a:pt x="19805" y="17053"/>
                </a:lnTo>
                <a:lnTo>
                  <a:pt x="19862" y="17053"/>
                </a:lnTo>
                <a:lnTo>
                  <a:pt x="19905" y="17195"/>
                </a:lnTo>
                <a:lnTo>
                  <a:pt x="19905" y="17337"/>
                </a:lnTo>
                <a:lnTo>
                  <a:pt x="19963" y="17337"/>
                </a:lnTo>
                <a:lnTo>
                  <a:pt x="20020" y="17479"/>
                </a:lnTo>
                <a:lnTo>
                  <a:pt x="20020" y="17621"/>
                </a:lnTo>
                <a:lnTo>
                  <a:pt x="20078" y="17621"/>
                </a:lnTo>
                <a:lnTo>
                  <a:pt x="20121" y="17763"/>
                </a:lnTo>
                <a:lnTo>
                  <a:pt x="20121" y="17905"/>
                </a:lnTo>
                <a:lnTo>
                  <a:pt x="20178" y="17905"/>
                </a:lnTo>
                <a:lnTo>
                  <a:pt x="20236" y="18047"/>
                </a:lnTo>
                <a:lnTo>
                  <a:pt x="20236" y="18189"/>
                </a:lnTo>
                <a:lnTo>
                  <a:pt x="20293" y="18189"/>
                </a:lnTo>
                <a:lnTo>
                  <a:pt x="20293" y="18332"/>
                </a:lnTo>
                <a:lnTo>
                  <a:pt x="20336" y="18332"/>
                </a:lnTo>
                <a:lnTo>
                  <a:pt x="20336" y="18474"/>
                </a:lnTo>
                <a:lnTo>
                  <a:pt x="20394" y="18474"/>
                </a:lnTo>
                <a:lnTo>
                  <a:pt x="20394" y="18616"/>
                </a:lnTo>
                <a:lnTo>
                  <a:pt x="20451" y="18616"/>
                </a:lnTo>
                <a:lnTo>
                  <a:pt x="20451" y="18758"/>
                </a:lnTo>
                <a:lnTo>
                  <a:pt x="20509" y="18758"/>
                </a:lnTo>
                <a:lnTo>
                  <a:pt x="20509" y="18900"/>
                </a:lnTo>
                <a:lnTo>
                  <a:pt x="20566" y="18900"/>
                </a:lnTo>
                <a:lnTo>
                  <a:pt x="20566" y="19042"/>
                </a:lnTo>
                <a:lnTo>
                  <a:pt x="20609" y="19042"/>
                </a:lnTo>
                <a:lnTo>
                  <a:pt x="20609" y="19184"/>
                </a:lnTo>
                <a:lnTo>
                  <a:pt x="20666" y="19184"/>
                </a:lnTo>
                <a:lnTo>
                  <a:pt x="20666" y="19326"/>
                </a:lnTo>
                <a:lnTo>
                  <a:pt x="20724" y="19326"/>
                </a:lnTo>
                <a:lnTo>
                  <a:pt x="20781" y="19468"/>
                </a:lnTo>
                <a:lnTo>
                  <a:pt x="20781" y="19611"/>
                </a:lnTo>
                <a:lnTo>
                  <a:pt x="20839" y="19611"/>
                </a:lnTo>
                <a:lnTo>
                  <a:pt x="20882" y="19753"/>
                </a:lnTo>
                <a:lnTo>
                  <a:pt x="20939" y="19895"/>
                </a:lnTo>
                <a:lnTo>
                  <a:pt x="20997" y="20037"/>
                </a:lnTo>
                <a:lnTo>
                  <a:pt x="21054" y="20179"/>
                </a:lnTo>
                <a:lnTo>
                  <a:pt x="21097" y="20179"/>
                </a:lnTo>
                <a:lnTo>
                  <a:pt x="21097" y="20321"/>
                </a:lnTo>
                <a:lnTo>
                  <a:pt x="21155" y="20463"/>
                </a:lnTo>
                <a:lnTo>
                  <a:pt x="21212" y="20463"/>
                </a:lnTo>
                <a:lnTo>
                  <a:pt x="21212" y="20605"/>
                </a:lnTo>
                <a:lnTo>
                  <a:pt x="21270" y="20605"/>
                </a:lnTo>
                <a:lnTo>
                  <a:pt x="21270" y="20747"/>
                </a:lnTo>
                <a:lnTo>
                  <a:pt x="21327" y="20747"/>
                </a:lnTo>
                <a:lnTo>
                  <a:pt x="21327" y="20889"/>
                </a:lnTo>
                <a:lnTo>
                  <a:pt x="21370" y="20889"/>
                </a:lnTo>
                <a:lnTo>
                  <a:pt x="21370" y="21032"/>
                </a:lnTo>
                <a:lnTo>
                  <a:pt x="21428" y="21032"/>
                </a:lnTo>
                <a:lnTo>
                  <a:pt x="21485" y="21174"/>
                </a:lnTo>
                <a:lnTo>
                  <a:pt x="21485" y="21316"/>
                </a:lnTo>
                <a:lnTo>
                  <a:pt x="21543" y="21316"/>
                </a:lnTo>
                <a:lnTo>
                  <a:pt x="21600" y="21316"/>
                </a:lnTo>
                <a:lnTo>
                  <a:pt x="21600" y="21458"/>
                </a:lnTo>
              </a:path>
            </a:pathLst>
          </a:custGeom>
          <a:noFill/>
          <a:ln w="38100" cap="rnd">
            <a:solidFill>
              <a:srgbClr val="FDC13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3012" name="Rectangle 5"/>
          <p:cNvSpPr>
            <a:spLocks/>
          </p:cNvSpPr>
          <p:nvPr/>
        </p:nvSpPr>
        <p:spPr bwMode="auto">
          <a:xfrm rot="-5400000">
            <a:off x="4461669" y="4871244"/>
            <a:ext cx="1173163"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Firing rate </a:t>
            </a:r>
          </a:p>
        </p:txBody>
      </p:sp>
      <p:sp>
        <p:nvSpPr>
          <p:cNvPr id="43013" name="Rectangle 6"/>
          <p:cNvSpPr>
            <a:spLocks/>
          </p:cNvSpPr>
          <p:nvPr/>
        </p:nvSpPr>
        <p:spPr bwMode="auto">
          <a:xfrm>
            <a:off x="6284913" y="4362450"/>
            <a:ext cx="8985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ct val="80000"/>
              </a:lnSpc>
            </a:pPr>
            <a:r>
              <a:rPr lang="en-US" altLang="x-none" sz="1800">
                <a:latin typeface="Calibri" charset="0"/>
                <a:ea typeface="ＭＳ Ｐゴシック" charset="-128"/>
              </a:rPr>
              <a:t>low fMRI</a:t>
            </a:r>
          </a:p>
          <a:p>
            <a:pPr algn="ctr" eaLnBrk="1" hangingPunct="1">
              <a:lnSpc>
                <a:spcPct val="80000"/>
              </a:lnSpc>
            </a:pPr>
            <a:r>
              <a:rPr lang="en-US" altLang="x-none" sz="1800">
                <a:latin typeface="Calibri" charset="0"/>
                <a:ea typeface="ＭＳ Ｐゴシック" charset="-128"/>
              </a:rPr>
              <a:t> signal</a:t>
            </a:r>
          </a:p>
        </p:txBody>
      </p:sp>
      <p:sp>
        <p:nvSpPr>
          <p:cNvPr id="43014" name="Line 7"/>
          <p:cNvSpPr>
            <a:spLocks noChangeShapeType="1"/>
          </p:cNvSpPr>
          <p:nvPr/>
        </p:nvSpPr>
        <p:spPr bwMode="auto">
          <a:xfrm>
            <a:off x="6745288" y="4895850"/>
            <a:ext cx="1587" cy="358775"/>
          </a:xfrm>
          <a:prstGeom prst="line">
            <a:avLst/>
          </a:prstGeom>
          <a:noFill/>
          <a:ln w="12700">
            <a:solidFill>
              <a:srgbClr val="000000"/>
            </a:solidFill>
            <a:round/>
            <a:headEnd/>
            <a:tailEnd type="stealth" w="med" len="lg"/>
          </a:ln>
          <a:extLst>
            <a:ext uri="{909E8E84-426E-40DD-AFC4-6F175D3DCCD1}">
              <a14:hiddenFill xmlns:a14="http://schemas.microsoft.com/office/drawing/2010/main">
                <a:noFill/>
              </a14:hiddenFill>
            </a:ext>
          </a:extLst>
        </p:spPr>
        <p:txBody>
          <a:bodyPr lIns="0" tIns="0" rIns="0" bIns="0"/>
          <a:lstStyle/>
          <a:p>
            <a:endParaRPr lang="en-US"/>
          </a:p>
        </p:txBody>
      </p:sp>
      <p:sp>
        <p:nvSpPr>
          <p:cNvPr id="43015" name="Rectangle 8"/>
          <p:cNvSpPr>
            <a:spLocks/>
          </p:cNvSpPr>
          <p:nvPr/>
        </p:nvSpPr>
        <p:spPr bwMode="auto">
          <a:xfrm>
            <a:off x="5357813" y="3649663"/>
            <a:ext cx="30226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Viewpoint-invariant neurons</a:t>
            </a:r>
          </a:p>
        </p:txBody>
      </p:sp>
      <p:sp>
        <p:nvSpPr>
          <p:cNvPr id="43016" name="Rectangle 9"/>
          <p:cNvSpPr>
            <a:spLocks/>
          </p:cNvSpPr>
          <p:nvPr/>
        </p:nvSpPr>
        <p:spPr bwMode="auto">
          <a:xfrm>
            <a:off x="914400" y="3649663"/>
            <a:ext cx="30083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Viewpoint-selective neurons</a:t>
            </a:r>
          </a:p>
        </p:txBody>
      </p:sp>
      <p:sp>
        <p:nvSpPr>
          <p:cNvPr id="43017" name="Line 10"/>
          <p:cNvSpPr>
            <a:spLocks noChangeShapeType="1"/>
          </p:cNvSpPr>
          <p:nvPr/>
        </p:nvSpPr>
        <p:spPr bwMode="auto">
          <a:xfrm>
            <a:off x="989013" y="5656263"/>
            <a:ext cx="2719387"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3018" name="Rectangle 11"/>
          <p:cNvSpPr>
            <a:spLocks/>
          </p:cNvSpPr>
          <p:nvPr/>
        </p:nvSpPr>
        <p:spPr bwMode="auto">
          <a:xfrm rot="-5400000">
            <a:off x="60326" y="4862512"/>
            <a:ext cx="117475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Firing rate </a:t>
            </a:r>
          </a:p>
        </p:txBody>
      </p:sp>
      <p:sp>
        <p:nvSpPr>
          <p:cNvPr id="43019" name="Line 12"/>
          <p:cNvSpPr>
            <a:spLocks noChangeShapeType="1"/>
          </p:cNvSpPr>
          <p:nvPr/>
        </p:nvSpPr>
        <p:spPr bwMode="auto">
          <a:xfrm>
            <a:off x="979488" y="4473575"/>
            <a:ext cx="1587" cy="11826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3020" name="Freeform 13"/>
          <p:cNvSpPr>
            <a:spLocks/>
          </p:cNvSpPr>
          <p:nvPr/>
        </p:nvSpPr>
        <p:spPr bwMode="auto">
          <a:xfrm>
            <a:off x="2082800" y="5291138"/>
            <a:ext cx="946150" cy="33337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0 h 21600"/>
              <a:gd name="T60" fmla="*/ 2147483647 w 21600"/>
              <a:gd name="T61" fmla="*/ 0 h 21600"/>
              <a:gd name="T62" fmla="*/ 2147483647 w 21600"/>
              <a:gd name="T63" fmla="*/ 0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493"/>
                </a:lnTo>
                <a:lnTo>
                  <a:pt x="35" y="21386"/>
                </a:lnTo>
                <a:lnTo>
                  <a:pt x="105" y="21279"/>
                </a:lnTo>
                <a:lnTo>
                  <a:pt x="105" y="21172"/>
                </a:lnTo>
                <a:lnTo>
                  <a:pt x="140" y="21172"/>
                </a:lnTo>
                <a:lnTo>
                  <a:pt x="140" y="21065"/>
                </a:lnTo>
                <a:lnTo>
                  <a:pt x="210" y="21065"/>
                </a:lnTo>
                <a:lnTo>
                  <a:pt x="210" y="20958"/>
                </a:lnTo>
                <a:lnTo>
                  <a:pt x="245" y="20851"/>
                </a:lnTo>
                <a:lnTo>
                  <a:pt x="315" y="20745"/>
                </a:lnTo>
                <a:lnTo>
                  <a:pt x="350" y="20638"/>
                </a:lnTo>
                <a:lnTo>
                  <a:pt x="419" y="20531"/>
                </a:lnTo>
                <a:lnTo>
                  <a:pt x="419" y="20424"/>
                </a:lnTo>
                <a:lnTo>
                  <a:pt x="454" y="20424"/>
                </a:lnTo>
                <a:lnTo>
                  <a:pt x="454" y="20317"/>
                </a:lnTo>
                <a:lnTo>
                  <a:pt x="524" y="20210"/>
                </a:lnTo>
                <a:lnTo>
                  <a:pt x="524" y="20103"/>
                </a:lnTo>
                <a:lnTo>
                  <a:pt x="594" y="20103"/>
                </a:lnTo>
                <a:lnTo>
                  <a:pt x="594" y="19996"/>
                </a:lnTo>
                <a:lnTo>
                  <a:pt x="629" y="19996"/>
                </a:lnTo>
                <a:lnTo>
                  <a:pt x="629" y="19889"/>
                </a:lnTo>
                <a:lnTo>
                  <a:pt x="699" y="19889"/>
                </a:lnTo>
                <a:lnTo>
                  <a:pt x="699" y="19782"/>
                </a:lnTo>
                <a:lnTo>
                  <a:pt x="734" y="19782"/>
                </a:lnTo>
                <a:lnTo>
                  <a:pt x="734" y="19675"/>
                </a:lnTo>
                <a:lnTo>
                  <a:pt x="804" y="19568"/>
                </a:lnTo>
                <a:lnTo>
                  <a:pt x="839" y="19461"/>
                </a:lnTo>
                <a:lnTo>
                  <a:pt x="839" y="19354"/>
                </a:lnTo>
                <a:lnTo>
                  <a:pt x="909" y="19248"/>
                </a:lnTo>
                <a:lnTo>
                  <a:pt x="944" y="19141"/>
                </a:lnTo>
                <a:lnTo>
                  <a:pt x="944" y="19034"/>
                </a:lnTo>
                <a:lnTo>
                  <a:pt x="1014" y="19034"/>
                </a:lnTo>
                <a:lnTo>
                  <a:pt x="1083" y="18927"/>
                </a:lnTo>
                <a:lnTo>
                  <a:pt x="1083" y="18820"/>
                </a:lnTo>
                <a:lnTo>
                  <a:pt x="1118" y="18820"/>
                </a:lnTo>
                <a:lnTo>
                  <a:pt x="1118" y="18713"/>
                </a:lnTo>
                <a:lnTo>
                  <a:pt x="1188" y="18606"/>
                </a:lnTo>
                <a:lnTo>
                  <a:pt x="1188" y="18499"/>
                </a:lnTo>
                <a:lnTo>
                  <a:pt x="1223" y="18499"/>
                </a:lnTo>
                <a:lnTo>
                  <a:pt x="1223" y="18392"/>
                </a:lnTo>
                <a:lnTo>
                  <a:pt x="1293" y="18392"/>
                </a:lnTo>
                <a:lnTo>
                  <a:pt x="1293" y="18285"/>
                </a:lnTo>
                <a:lnTo>
                  <a:pt x="1328" y="18285"/>
                </a:lnTo>
                <a:lnTo>
                  <a:pt x="1328" y="18178"/>
                </a:lnTo>
                <a:lnTo>
                  <a:pt x="1398" y="18071"/>
                </a:lnTo>
                <a:lnTo>
                  <a:pt x="1398" y="17964"/>
                </a:lnTo>
                <a:lnTo>
                  <a:pt x="1433" y="17964"/>
                </a:lnTo>
                <a:lnTo>
                  <a:pt x="1433" y="17857"/>
                </a:lnTo>
                <a:lnTo>
                  <a:pt x="1503" y="17750"/>
                </a:lnTo>
                <a:lnTo>
                  <a:pt x="1503" y="17644"/>
                </a:lnTo>
                <a:lnTo>
                  <a:pt x="1573" y="17644"/>
                </a:lnTo>
                <a:lnTo>
                  <a:pt x="1573" y="17537"/>
                </a:lnTo>
                <a:lnTo>
                  <a:pt x="1608" y="17537"/>
                </a:lnTo>
                <a:lnTo>
                  <a:pt x="1608" y="17430"/>
                </a:lnTo>
                <a:lnTo>
                  <a:pt x="1678" y="17430"/>
                </a:lnTo>
                <a:lnTo>
                  <a:pt x="1678" y="17323"/>
                </a:lnTo>
                <a:lnTo>
                  <a:pt x="1713" y="17216"/>
                </a:lnTo>
                <a:lnTo>
                  <a:pt x="1713" y="17109"/>
                </a:lnTo>
                <a:lnTo>
                  <a:pt x="1783" y="17109"/>
                </a:lnTo>
                <a:lnTo>
                  <a:pt x="1783" y="17002"/>
                </a:lnTo>
                <a:lnTo>
                  <a:pt x="1817" y="16895"/>
                </a:lnTo>
                <a:lnTo>
                  <a:pt x="1817" y="16788"/>
                </a:lnTo>
                <a:lnTo>
                  <a:pt x="1887" y="16788"/>
                </a:lnTo>
                <a:lnTo>
                  <a:pt x="1922" y="16681"/>
                </a:lnTo>
                <a:lnTo>
                  <a:pt x="1922" y="16574"/>
                </a:lnTo>
                <a:lnTo>
                  <a:pt x="1992" y="16574"/>
                </a:lnTo>
                <a:lnTo>
                  <a:pt x="1992" y="16467"/>
                </a:lnTo>
                <a:lnTo>
                  <a:pt x="2062" y="16360"/>
                </a:lnTo>
                <a:lnTo>
                  <a:pt x="2062" y="16253"/>
                </a:lnTo>
                <a:lnTo>
                  <a:pt x="2097" y="16253"/>
                </a:lnTo>
                <a:lnTo>
                  <a:pt x="2097" y="16147"/>
                </a:lnTo>
                <a:lnTo>
                  <a:pt x="2167" y="16040"/>
                </a:lnTo>
                <a:lnTo>
                  <a:pt x="2167" y="15933"/>
                </a:lnTo>
                <a:lnTo>
                  <a:pt x="2202" y="15933"/>
                </a:lnTo>
                <a:lnTo>
                  <a:pt x="2202" y="15826"/>
                </a:lnTo>
                <a:lnTo>
                  <a:pt x="2272" y="15826"/>
                </a:lnTo>
                <a:lnTo>
                  <a:pt x="2272" y="15719"/>
                </a:lnTo>
                <a:lnTo>
                  <a:pt x="2307" y="15719"/>
                </a:lnTo>
                <a:lnTo>
                  <a:pt x="2307" y="15612"/>
                </a:lnTo>
                <a:lnTo>
                  <a:pt x="2307" y="15505"/>
                </a:lnTo>
                <a:lnTo>
                  <a:pt x="2377" y="15505"/>
                </a:lnTo>
                <a:lnTo>
                  <a:pt x="2377" y="15398"/>
                </a:lnTo>
                <a:lnTo>
                  <a:pt x="2412" y="15398"/>
                </a:lnTo>
                <a:lnTo>
                  <a:pt x="2412" y="15291"/>
                </a:lnTo>
                <a:lnTo>
                  <a:pt x="2412" y="15184"/>
                </a:lnTo>
                <a:lnTo>
                  <a:pt x="2482" y="15184"/>
                </a:lnTo>
                <a:lnTo>
                  <a:pt x="2482" y="15077"/>
                </a:lnTo>
                <a:lnTo>
                  <a:pt x="2551" y="15077"/>
                </a:lnTo>
                <a:lnTo>
                  <a:pt x="2551" y="14970"/>
                </a:lnTo>
                <a:lnTo>
                  <a:pt x="2586" y="14970"/>
                </a:lnTo>
                <a:lnTo>
                  <a:pt x="2586" y="14863"/>
                </a:lnTo>
                <a:lnTo>
                  <a:pt x="2656" y="14756"/>
                </a:lnTo>
                <a:lnTo>
                  <a:pt x="2656" y="14650"/>
                </a:lnTo>
                <a:lnTo>
                  <a:pt x="2691" y="14650"/>
                </a:lnTo>
                <a:lnTo>
                  <a:pt x="2691" y="14543"/>
                </a:lnTo>
                <a:lnTo>
                  <a:pt x="2761" y="14436"/>
                </a:lnTo>
                <a:lnTo>
                  <a:pt x="2761" y="14329"/>
                </a:lnTo>
                <a:lnTo>
                  <a:pt x="2796" y="14329"/>
                </a:lnTo>
                <a:lnTo>
                  <a:pt x="2866" y="14222"/>
                </a:lnTo>
                <a:lnTo>
                  <a:pt x="2866" y="14115"/>
                </a:lnTo>
                <a:lnTo>
                  <a:pt x="2901" y="14008"/>
                </a:lnTo>
                <a:lnTo>
                  <a:pt x="2971" y="13901"/>
                </a:lnTo>
                <a:lnTo>
                  <a:pt x="2971" y="13794"/>
                </a:lnTo>
                <a:lnTo>
                  <a:pt x="3041" y="13687"/>
                </a:lnTo>
                <a:lnTo>
                  <a:pt x="3076" y="13580"/>
                </a:lnTo>
                <a:lnTo>
                  <a:pt x="3146" y="13473"/>
                </a:lnTo>
                <a:lnTo>
                  <a:pt x="3181" y="13366"/>
                </a:lnTo>
                <a:lnTo>
                  <a:pt x="3181" y="13259"/>
                </a:lnTo>
                <a:lnTo>
                  <a:pt x="3250" y="13152"/>
                </a:lnTo>
                <a:lnTo>
                  <a:pt x="3250" y="13046"/>
                </a:lnTo>
                <a:lnTo>
                  <a:pt x="3285" y="13046"/>
                </a:lnTo>
                <a:lnTo>
                  <a:pt x="3285" y="12939"/>
                </a:lnTo>
                <a:lnTo>
                  <a:pt x="3355" y="12832"/>
                </a:lnTo>
                <a:lnTo>
                  <a:pt x="3390" y="12832"/>
                </a:lnTo>
                <a:lnTo>
                  <a:pt x="3390" y="12725"/>
                </a:lnTo>
                <a:lnTo>
                  <a:pt x="3460" y="12618"/>
                </a:lnTo>
                <a:lnTo>
                  <a:pt x="3460" y="12511"/>
                </a:lnTo>
                <a:lnTo>
                  <a:pt x="3530" y="12511"/>
                </a:lnTo>
                <a:lnTo>
                  <a:pt x="3530" y="12404"/>
                </a:lnTo>
                <a:lnTo>
                  <a:pt x="3530" y="12297"/>
                </a:lnTo>
                <a:lnTo>
                  <a:pt x="3565" y="12297"/>
                </a:lnTo>
                <a:lnTo>
                  <a:pt x="3565" y="12190"/>
                </a:lnTo>
                <a:lnTo>
                  <a:pt x="3635" y="12190"/>
                </a:lnTo>
                <a:lnTo>
                  <a:pt x="3635" y="12083"/>
                </a:lnTo>
                <a:lnTo>
                  <a:pt x="3635" y="11976"/>
                </a:lnTo>
                <a:lnTo>
                  <a:pt x="3670" y="11976"/>
                </a:lnTo>
                <a:lnTo>
                  <a:pt x="3740" y="11869"/>
                </a:lnTo>
                <a:lnTo>
                  <a:pt x="3740" y="11762"/>
                </a:lnTo>
                <a:lnTo>
                  <a:pt x="3775" y="11762"/>
                </a:lnTo>
                <a:lnTo>
                  <a:pt x="3775" y="11655"/>
                </a:lnTo>
                <a:lnTo>
                  <a:pt x="3845" y="11549"/>
                </a:lnTo>
                <a:lnTo>
                  <a:pt x="3845" y="11442"/>
                </a:lnTo>
                <a:lnTo>
                  <a:pt x="3880" y="11442"/>
                </a:lnTo>
                <a:lnTo>
                  <a:pt x="3880" y="11335"/>
                </a:lnTo>
                <a:lnTo>
                  <a:pt x="3950" y="11228"/>
                </a:lnTo>
                <a:lnTo>
                  <a:pt x="3950" y="11121"/>
                </a:lnTo>
                <a:lnTo>
                  <a:pt x="4019" y="11121"/>
                </a:lnTo>
                <a:lnTo>
                  <a:pt x="4054" y="11014"/>
                </a:lnTo>
                <a:lnTo>
                  <a:pt x="4054" y="10907"/>
                </a:lnTo>
                <a:lnTo>
                  <a:pt x="4124" y="10800"/>
                </a:lnTo>
                <a:lnTo>
                  <a:pt x="4124" y="10693"/>
                </a:lnTo>
                <a:lnTo>
                  <a:pt x="4159" y="10693"/>
                </a:lnTo>
                <a:lnTo>
                  <a:pt x="4159" y="10586"/>
                </a:lnTo>
                <a:lnTo>
                  <a:pt x="4229" y="10479"/>
                </a:lnTo>
                <a:lnTo>
                  <a:pt x="4229" y="10372"/>
                </a:lnTo>
                <a:lnTo>
                  <a:pt x="4264" y="10372"/>
                </a:lnTo>
                <a:lnTo>
                  <a:pt x="4334" y="10265"/>
                </a:lnTo>
                <a:lnTo>
                  <a:pt x="4334" y="10158"/>
                </a:lnTo>
                <a:lnTo>
                  <a:pt x="4369" y="10158"/>
                </a:lnTo>
                <a:lnTo>
                  <a:pt x="4369" y="10051"/>
                </a:lnTo>
                <a:lnTo>
                  <a:pt x="4439" y="9945"/>
                </a:lnTo>
                <a:lnTo>
                  <a:pt x="4439" y="9838"/>
                </a:lnTo>
                <a:lnTo>
                  <a:pt x="4509" y="9838"/>
                </a:lnTo>
                <a:lnTo>
                  <a:pt x="4509" y="9731"/>
                </a:lnTo>
                <a:lnTo>
                  <a:pt x="4544" y="9624"/>
                </a:lnTo>
                <a:lnTo>
                  <a:pt x="4544" y="9517"/>
                </a:lnTo>
                <a:lnTo>
                  <a:pt x="4614" y="9517"/>
                </a:lnTo>
                <a:lnTo>
                  <a:pt x="4649" y="9410"/>
                </a:lnTo>
                <a:lnTo>
                  <a:pt x="4649" y="9303"/>
                </a:lnTo>
                <a:lnTo>
                  <a:pt x="4718" y="9303"/>
                </a:lnTo>
                <a:lnTo>
                  <a:pt x="4718" y="9196"/>
                </a:lnTo>
                <a:lnTo>
                  <a:pt x="4753" y="9089"/>
                </a:lnTo>
                <a:lnTo>
                  <a:pt x="4753" y="8982"/>
                </a:lnTo>
                <a:lnTo>
                  <a:pt x="4823" y="8982"/>
                </a:lnTo>
                <a:lnTo>
                  <a:pt x="4823" y="8875"/>
                </a:lnTo>
                <a:lnTo>
                  <a:pt x="4858" y="8768"/>
                </a:lnTo>
                <a:lnTo>
                  <a:pt x="4928" y="8768"/>
                </a:lnTo>
                <a:lnTo>
                  <a:pt x="4928" y="8661"/>
                </a:lnTo>
                <a:lnTo>
                  <a:pt x="4963" y="8554"/>
                </a:lnTo>
                <a:lnTo>
                  <a:pt x="4963" y="8448"/>
                </a:lnTo>
                <a:lnTo>
                  <a:pt x="5033" y="8448"/>
                </a:lnTo>
                <a:lnTo>
                  <a:pt x="5033" y="8341"/>
                </a:lnTo>
                <a:lnTo>
                  <a:pt x="5068" y="8341"/>
                </a:lnTo>
                <a:lnTo>
                  <a:pt x="5068" y="8234"/>
                </a:lnTo>
                <a:lnTo>
                  <a:pt x="5068" y="8127"/>
                </a:lnTo>
                <a:lnTo>
                  <a:pt x="5138" y="8127"/>
                </a:lnTo>
                <a:lnTo>
                  <a:pt x="5138" y="8020"/>
                </a:lnTo>
                <a:lnTo>
                  <a:pt x="5208" y="8020"/>
                </a:lnTo>
                <a:lnTo>
                  <a:pt x="5243" y="7913"/>
                </a:lnTo>
                <a:lnTo>
                  <a:pt x="5243" y="7806"/>
                </a:lnTo>
                <a:lnTo>
                  <a:pt x="5313" y="7806"/>
                </a:lnTo>
                <a:lnTo>
                  <a:pt x="5313" y="7699"/>
                </a:lnTo>
                <a:lnTo>
                  <a:pt x="5348" y="7592"/>
                </a:lnTo>
                <a:lnTo>
                  <a:pt x="5417" y="7485"/>
                </a:lnTo>
                <a:lnTo>
                  <a:pt x="5417" y="7378"/>
                </a:lnTo>
                <a:lnTo>
                  <a:pt x="5452" y="7271"/>
                </a:lnTo>
                <a:lnTo>
                  <a:pt x="5522" y="7164"/>
                </a:lnTo>
                <a:lnTo>
                  <a:pt x="5557" y="7164"/>
                </a:lnTo>
                <a:lnTo>
                  <a:pt x="5557" y="7057"/>
                </a:lnTo>
                <a:lnTo>
                  <a:pt x="5627" y="6950"/>
                </a:lnTo>
                <a:lnTo>
                  <a:pt x="5627" y="6844"/>
                </a:lnTo>
                <a:lnTo>
                  <a:pt x="5697" y="6844"/>
                </a:lnTo>
                <a:lnTo>
                  <a:pt x="5697" y="6737"/>
                </a:lnTo>
                <a:lnTo>
                  <a:pt x="5732" y="6737"/>
                </a:lnTo>
                <a:lnTo>
                  <a:pt x="5732" y="6630"/>
                </a:lnTo>
                <a:lnTo>
                  <a:pt x="5802" y="6523"/>
                </a:lnTo>
                <a:lnTo>
                  <a:pt x="5837" y="6416"/>
                </a:lnTo>
                <a:lnTo>
                  <a:pt x="5907" y="6309"/>
                </a:lnTo>
                <a:lnTo>
                  <a:pt x="5942" y="6202"/>
                </a:lnTo>
                <a:lnTo>
                  <a:pt x="5942" y="6095"/>
                </a:lnTo>
                <a:lnTo>
                  <a:pt x="6012" y="6095"/>
                </a:lnTo>
                <a:lnTo>
                  <a:pt x="6012" y="5988"/>
                </a:lnTo>
                <a:lnTo>
                  <a:pt x="6047" y="5988"/>
                </a:lnTo>
                <a:lnTo>
                  <a:pt x="6047" y="5881"/>
                </a:lnTo>
                <a:lnTo>
                  <a:pt x="6117" y="5774"/>
                </a:lnTo>
                <a:lnTo>
                  <a:pt x="6186" y="5667"/>
                </a:lnTo>
                <a:lnTo>
                  <a:pt x="6186" y="5560"/>
                </a:lnTo>
                <a:lnTo>
                  <a:pt x="6221" y="5560"/>
                </a:lnTo>
                <a:lnTo>
                  <a:pt x="6291" y="5560"/>
                </a:lnTo>
                <a:lnTo>
                  <a:pt x="6291" y="5453"/>
                </a:lnTo>
                <a:lnTo>
                  <a:pt x="6326" y="5347"/>
                </a:lnTo>
                <a:lnTo>
                  <a:pt x="6326" y="5240"/>
                </a:lnTo>
                <a:lnTo>
                  <a:pt x="6396" y="5240"/>
                </a:lnTo>
                <a:lnTo>
                  <a:pt x="6396" y="5133"/>
                </a:lnTo>
                <a:lnTo>
                  <a:pt x="6431" y="5026"/>
                </a:lnTo>
                <a:lnTo>
                  <a:pt x="6501" y="5026"/>
                </a:lnTo>
                <a:lnTo>
                  <a:pt x="6501" y="4919"/>
                </a:lnTo>
                <a:lnTo>
                  <a:pt x="6536" y="4812"/>
                </a:lnTo>
                <a:lnTo>
                  <a:pt x="6606" y="4705"/>
                </a:lnTo>
                <a:lnTo>
                  <a:pt x="6676" y="4705"/>
                </a:lnTo>
                <a:lnTo>
                  <a:pt x="6676" y="4598"/>
                </a:lnTo>
                <a:lnTo>
                  <a:pt x="6711" y="4598"/>
                </a:lnTo>
                <a:lnTo>
                  <a:pt x="6711" y="4491"/>
                </a:lnTo>
                <a:lnTo>
                  <a:pt x="6781" y="4384"/>
                </a:lnTo>
                <a:lnTo>
                  <a:pt x="6781" y="4277"/>
                </a:lnTo>
                <a:lnTo>
                  <a:pt x="6816" y="4277"/>
                </a:lnTo>
                <a:lnTo>
                  <a:pt x="6816" y="4170"/>
                </a:lnTo>
                <a:lnTo>
                  <a:pt x="6885" y="4170"/>
                </a:lnTo>
                <a:lnTo>
                  <a:pt x="6885" y="4063"/>
                </a:lnTo>
                <a:lnTo>
                  <a:pt x="6920" y="4063"/>
                </a:lnTo>
                <a:lnTo>
                  <a:pt x="6920" y="3956"/>
                </a:lnTo>
                <a:lnTo>
                  <a:pt x="6990" y="3956"/>
                </a:lnTo>
                <a:lnTo>
                  <a:pt x="7025" y="3850"/>
                </a:lnTo>
                <a:lnTo>
                  <a:pt x="7095" y="3743"/>
                </a:lnTo>
                <a:lnTo>
                  <a:pt x="7165" y="3636"/>
                </a:lnTo>
                <a:lnTo>
                  <a:pt x="7200" y="3529"/>
                </a:lnTo>
                <a:lnTo>
                  <a:pt x="7200" y="3422"/>
                </a:lnTo>
                <a:lnTo>
                  <a:pt x="7270" y="3422"/>
                </a:lnTo>
                <a:lnTo>
                  <a:pt x="7305" y="3315"/>
                </a:lnTo>
                <a:lnTo>
                  <a:pt x="7305" y="3208"/>
                </a:lnTo>
                <a:lnTo>
                  <a:pt x="7375" y="3208"/>
                </a:lnTo>
                <a:lnTo>
                  <a:pt x="7410" y="3208"/>
                </a:lnTo>
                <a:lnTo>
                  <a:pt x="7410" y="3101"/>
                </a:lnTo>
                <a:lnTo>
                  <a:pt x="7480" y="3101"/>
                </a:lnTo>
                <a:lnTo>
                  <a:pt x="7480" y="2994"/>
                </a:lnTo>
                <a:lnTo>
                  <a:pt x="7515" y="2994"/>
                </a:lnTo>
                <a:lnTo>
                  <a:pt x="7515" y="2887"/>
                </a:lnTo>
                <a:lnTo>
                  <a:pt x="7584" y="2887"/>
                </a:lnTo>
                <a:lnTo>
                  <a:pt x="7584" y="2780"/>
                </a:lnTo>
                <a:lnTo>
                  <a:pt x="7654" y="2780"/>
                </a:lnTo>
                <a:lnTo>
                  <a:pt x="7654" y="2673"/>
                </a:lnTo>
                <a:lnTo>
                  <a:pt x="7689" y="2673"/>
                </a:lnTo>
                <a:lnTo>
                  <a:pt x="7689" y="2566"/>
                </a:lnTo>
                <a:lnTo>
                  <a:pt x="7759" y="2566"/>
                </a:lnTo>
                <a:lnTo>
                  <a:pt x="7759" y="2459"/>
                </a:lnTo>
                <a:lnTo>
                  <a:pt x="7794" y="2459"/>
                </a:lnTo>
                <a:lnTo>
                  <a:pt x="7864" y="2459"/>
                </a:lnTo>
                <a:lnTo>
                  <a:pt x="7864" y="2352"/>
                </a:lnTo>
                <a:lnTo>
                  <a:pt x="7899" y="2352"/>
                </a:lnTo>
                <a:lnTo>
                  <a:pt x="7969" y="2246"/>
                </a:lnTo>
                <a:lnTo>
                  <a:pt x="8004" y="2139"/>
                </a:lnTo>
                <a:lnTo>
                  <a:pt x="8074" y="2139"/>
                </a:lnTo>
                <a:lnTo>
                  <a:pt x="8074" y="2032"/>
                </a:lnTo>
                <a:lnTo>
                  <a:pt x="8144" y="2032"/>
                </a:lnTo>
                <a:lnTo>
                  <a:pt x="8144" y="1925"/>
                </a:lnTo>
                <a:lnTo>
                  <a:pt x="8179" y="1925"/>
                </a:lnTo>
                <a:lnTo>
                  <a:pt x="8179" y="1818"/>
                </a:lnTo>
                <a:lnTo>
                  <a:pt x="8249" y="1818"/>
                </a:lnTo>
                <a:lnTo>
                  <a:pt x="8283" y="1711"/>
                </a:lnTo>
                <a:lnTo>
                  <a:pt x="8353" y="1604"/>
                </a:lnTo>
                <a:lnTo>
                  <a:pt x="8388" y="1604"/>
                </a:lnTo>
                <a:lnTo>
                  <a:pt x="8458" y="1604"/>
                </a:lnTo>
                <a:lnTo>
                  <a:pt x="8493" y="1497"/>
                </a:lnTo>
                <a:lnTo>
                  <a:pt x="8563" y="1390"/>
                </a:lnTo>
                <a:lnTo>
                  <a:pt x="8633" y="1390"/>
                </a:lnTo>
                <a:lnTo>
                  <a:pt x="8633" y="1283"/>
                </a:lnTo>
                <a:lnTo>
                  <a:pt x="8668" y="1283"/>
                </a:lnTo>
                <a:lnTo>
                  <a:pt x="8738" y="1176"/>
                </a:lnTo>
                <a:lnTo>
                  <a:pt x="8773" y="1176"/>
                </a:lnTo>
                <a:lnTo>
                  <a:pt x="8773" y="1069"/>
                </a:lnTo>
                <a:lnTo>
                  <a:pt x="8843" y="1069"/>
                </a:lnTo>
                <a:lnTo>
                  <a:pt x="8878" y="962"/>
                </a:lnTo>
                <a:lnTo>
                  <a:pt x="8948" y="962"/>
                </a:lnTo>
                <a:lnTo>
                  <a:pt x="8948" y="855"/>
                </a:lnTo>
                <a:lnTo>
                  <a:pt x="8983" y="855"/>
                </a:lnTo>
                <a:lnTo>
                  <a:pt x="9052" y="855"/>
                </a:lnTo>
                <a:lnTo>
                  <a:pt x="9052" y="749"/>
                </a:lnTo>
                <a:lnTo>
                  <a:pt x="9122" y="749"/>
                </a:lnTo>
                <a:lnTo>
                  <a:pt x="9157" y="749"/>
                </a:lnTo>
                <a:lnTo>
                  <a:pt x="9227" y="749"/>
                </a:lnTo>
                <a:lnTo>
                  <a:pt x="9262" y="642"/>
                </a:lnTo>
                <a:lnTo>
                  <a:pt x="9332" y="642"/>
                </a:lnTo>
                <a:lnTo>
                  <a:pt x="9367" y="642"/>
                </a:lnTo>
                <a:lnTo>
                  <a:pt x="9367" y="535"/>
                </a:lnTo>
                <a:lnTo>
                  <a:pt x="9437" y="535"/>
                </a:lnTo>
                <a:lnTo>
                  <a:pt x="9472" y="428"/>
                </a:lnTo>
                <a:lnTo>
                  <a:pt x="9542" y="428"/>
                </a:lnTo>
                <a:lnTo>
                  <a:pt x="9612" y="428"/>
                </a:lnTo>
                <a:lnTo>
                  <a:pt x="9612" y="321"/>
                </a:lnTo>
                <a:lnTo>
                  <a:pt x="9647" y="321"/>
                </a:lnTo>
                <a:lnTo>
                  <a:pt x="9717" y="321"/>
                </a:lnTo>
                <a:lnTo>
                  <a:pt x="9751" y="321"/>
                </a:lnTo>
                <a:lnTo>
                  <a:pt x="9751" y="214"/>
                </a:lnTo>
                <a:lnTo>
                  <a:pt x="9821" y="214"/>
                </a:lnTo>
                <a:lnTo>
                  <a:pt x="9856" y="214"/>
                </a:lnTo>
                <a:lnTo>
                  <a:pt x="9926" y="107"/>
                </a:lnTo>
                <a:lnTo>
                  <a:pt x="9961" y="107"/>
                </a:lnTo>
                <a:lnTo>
                  <a:pt x="10031" y="107"/>
                </a:lnTo>
                <a:lnTo>
                  <a:pt x="10066" y="107"/>
                </a:lnTo>
                <a:lnTo>
                  <a:pt x="10136" y="0"/>
                </a:lnTo>
                <a:lnTo>
                  <a:pt x="10171" y="0"/>
                </a:lnTo>
                <a:lnTo>
                  <a:pt x="10241" y="0"/>
                </a:lnTo>
                <a:lnTo>
                  <a:pt x="10311" y="0"/>
                </a:lnTo>
                <a:lnTo>
                  <a:pt x="10346" y="0"/>
                </a:lnTo>
                <a:lnTo>
                  <a:pt x="10416" y="0"/>
                </a:lnTo>
                <a:lnTo>
                  <a:pt x="10450" y="0"/>
                </a:lnTo>
                <a:lnTo>
                  <a:pt x="10520" y="0"/>
                </a:lnTo>
                <a:lnTo>
                  <a:pt x="10555" y="0"/>
                </a:lnTo>
                <a:lnTo>
                  <a:pt x="10625" y="0"/>
                </a:lnTo>
                <a:lnTo>
                  <a:pt x="10660" y="0"/>
                </a:lnTo>
                <a:lnTo>
                  <a:pt x="10730" y="0"/>
                </a:lnTo>
                <a:lnTo>
                  <a:pt x="10800" y="0"/>
                </a:lnTo>
                <a:lnTo>
                  <a:pt x="10835" y="0"/>
                </a:lnTo>
                <a:lnTo>
                  <a:pt x="10905" y="0"/>
                </a:lnTo>
                <a:lnTo>
                  <a:pt x="10940" y="0"/>
                </a:lnTo>
                <a:lnTo>
                  <a:pt x="11010" y="0"/>
                </a:lnTo>
                <a:lnTo>
                  <a:pt x="11045" y="0"/>
                </a:lnTo>
                <a:lnTo>
                  <a:pt x="11115" y="0"/>
                </a:lnTo>
                <a:lnTo>
                  <a:pt x="11150" y="0"/>
                </a:lnTo>
                <a:lnTo>
                  <a:pt x="11219" y="0"/>
                </a:lnTo>
                <a:lnTo>
                  <a:pt x="11254" y="0"/>
                </a:lnTo>
                <a:lnTo>
                  <a:pt x="11324" y="0"/>
                </a:lnTo>
                <a:lnTo>
                  <a:pt x="11394" y="0"/>
                </a:lnTo>
                <a:lnTo>
                  <a:pt x="11429" y="0"/>
                </a:lnTo>
                <a:lnTo>
                  <a:pt x="11499" y="0"/>
                </a:lnTo>
                <a:lnTo>
                  <a:pt x="11499" y="107"/>
                </a:lnTo>
                <a:lnTo>
                  <a:pt x="11534" y="107"/>
                </a:lnTo>
                <a:lnTo>
                  <a:pt x="11604" y="107"/>
                </a:lnTo>
                <a:lnTo>
                  <a:pt x="11639" y="107"/>
                </a:lnTo>
                <a:lnTo>
                  <a:pt x="11709" y="107"/>
                </a:lnTo>
                <a:lnTo>
                  <a:pt x="11709" y="214"/>
                </a:lnTo>
                <a:lnTo>
                  <a:pt x="11744" y="214"/>
                </a:lnTo>
                <a:lnTo>
                  <a:pt x="11814" y="214"/>
                </a:lnTo>
                <a:lnTo>
                  <a:pt x="11883" y="321"/>
                </a:lnTo>
                <a:lnTo>
                  <a:pt x="11918" y="321"/>
                </a:lnTo>
                <a:lnTo>
                  <a:pt x="11988" y="321"/>
                </a:lnTo>
                <a:lnTo>
                  <a:pt x="12023" y="428"/>
                </a:lnTo>
                <a:lnTo>
                  <a:pt x="12093" y="428"/>
                </a:lnTo>
                <a:lnTo>
                  <a:pt x="12128" y="428"/>
                </a:lnTo>
                <a:lnTo>
                  <a:pt x="12128" y="535"/>
                </a:lnTo>
                <a:lnTo>
                  <a:pt x="12198" y="535"/>
                </a:lnTo>
                <a:lnTo>
                  <a:pt x="12233" y="642"/>
                </a:lnTo>
                <a:lnTo>
                  <a:pt x="12303" y="642"/>
                </a:lnTo>
                <a:lnTo>
                  <a:pt x="12373" y="642"/>
                </a:lnTo>
                <a:lnTo>
                  <a:pt x="12373" y="749"/>
                </a:lnTo>
                <a:lnTo>
                  <a:pt x="12408" y="749"/>
                </a:lnTo>
                <a:lnTo>
                  <a:pt x="12478" y="749"/>
                </a:lnTo>
                <a:lnTo>
                  <a:pt x="12513" y="749"/>
                </a:lnTo>
                <a:lnTo>
                  <a:pt x="12583" y="855"/>
                </a:lnTo>
                <a:lnTo>
                  <a:pt x="12617" y="855"/>
                </a:lnTo>
                <a:lnTo>
                  <a:pt x="12617" y="962"/>
                </a:lnTo>
                <a:lnTo>
                  <a:pt x="12687" y="962"/>
                </a:lnTo>
                <a:lnTo>
                  <a:pt x="12722" y="962"/>
                </a:lnTo>
                <a:lnTo>
                  <a:pt x="12722" y="1069"/>
                </a:lnTo>
                <a:lnTo>
                  <a:pt x="12792" y="1069"/>
                </a:lnTo>
                <a:lnTo>
                  <a:pt x="12862" y="1176"/>
                </a:lnTo>
                <a:lnTo>
                  <a:pt x="12897" y="1176"/>
                </a:lnTo>
                <a:lnTo>
                  <a:pt x="12897" y="1283"/>
                </a:lnTo>
                <a:lnTo>
                  <a:pt x="12967" y="1283"/>
                </a:lnTo>
                <a:lnTo>
                  <a:pt x="12967" y="1390"/>
                </a:lnTo>
                <a:lnTo>
                  <a:pt x="13002" y="1390"/>
                </a:lnTo>
                <a:lnTo>
                  <a:pt x="13072" y="1390"/>
                </a:lnTo>
                <a:lnTo>
                  <a:pt x="13072" y="1497"/>
                </a:lnTo>
                <a:lnTo>
                  <a:pt x="13107" y="1497"/>
                </a:lnTo>
                <a:lnTo>
                  <a:pt x="13107" y="1604"/>
                </a:lnTo>
                <a:lnTo>
                  <a:pt x="13177" y="1604"/>
                </a:lnTo>
                <a:lnTo>
                  <a:pt x="13212" y="1604"/>
                </a:lnTo>
                <a:lnTo>
                  <a:pt x="13282" y="1604"/>
                </a:lnTo>
                <a:lnTo>
                  <a:pt x="13282" y="1711"/>
                </a:lnTo>
                <a:lnTo>
                  <a:pt x="13351" y="1711"/>
                </a:lnTo>
                <a:lnTo>
                  <a:pt x="13351" y="1818"/>
                </a:lnTo>
                <a:lnTo>
                  <a:pt x="13386" y="1818"/>
                </a:lnTo>
                <a:lnTo>
                  <a:pt x="13386" y="1925"/>
                </a:lnTo>
                <a:lnTo>
                  <a:pt x="13456" y="1925"/>
                </a:lnTo>
                <a:lnTo>
                  <a:pt x="13491" y="2032"/>
                </a:lnTo>
                <a:lnTo>
                  <a:pt x="13561" y="2139"/>
                </a:lnTo>
                <a:lnTo>
                  <a:pt x="13596" y="2139"/>
                </a:lnTo>
                <a:lnTo>
                  <a:pt x="13596" y="2246"/>
                </a:lnTo>
                <a:lnTo>
                  <a:pt x="13666" y="2246"/>
                </a:lnTo>
                <a:lnTo>
                  <a:pt x="13666" y="2352"/>
                </a:lnTo>
                <a:lnTo>
                  <a:pt x="13701" y="2352"/>
                </a:lnTo>
                <a:lnTo>
                  <a:pt x="13701" y="2459"/>
                </a:lnTo>
                <a:lnTo>
                  <a:pt x="13771" y="2459"/>
                </a:lnTo>
                <a:lnTo>
                  <a:pt x="13841" y="2459"/>
                </a:lnTo>
                <a:lnTo>
                  <a:pt x="13841" y="2566"/>
                </a:lnTo>
                <a:lnTo>
                  <a:pt x="13876" y="2566"/>
                </a:lnTo>
                <a:lnTo>
                  <a:pt x="13946" y="2673"/>
                </a:lnTo>
                <a:lnTo>
                  <a:pt x="13946" y="2780"/>
                </a:lnTo>
                <a:lnTo>
                  <a:pt x="13981" y="2780"/>
                </a:lnTo>
                <a:lnTo>
                  <a:pt x="14050" y="2887"/>
                </a:lnTo>
                <a:lnTo>
                  <a:pt x="14050" y="2994"/>
                </a:lnTo>
                <a:lnTo>
                  <a:pt x="14085" y="2994"/>
                </a:lnTo>
                <a:lnTo>
                  <a:pt x="14155" y="3101"/>
                </a:lnTo>
                <a:lnTo>
                  <a:pt x="14155" y="3208"/>
                </a:lnTo>
                <a:lnTo>
                  <a:pt x="14190" y="3208"/>
                </a:lnTo>
                <a:lnTo>
                  <a:pt x="14260" y="3208"/>
                </a:lnTo>
                <a:lnTo>
                  <a:pt x="14260" y="3315"/>
                </a:lnTo>
                <a:lnTo>
                  <a:pt x="14330" y="3315"/>
                </a:lnTo>
                <a:lnTo>
                  <a:pt x="14330" y="3422"/>
                </a:lnTo>
                <a:lnTo>
                  <a:pt x="14365" y="3422"/>
                </a:lnTo>
                <a:lnTo>
                  <a:pt x="14365" y="3529"/>
                </a:lnTo>
                <a:lnTo>
                  <a:pt x="14435" y="3529"/>
                </a:lnTo>
                <a:lnTo>
                  <a:pt x="14435" y="3636"/>
                </a:lnTo>
                <a:lnTo>
                  <a:pt x="14470" y="3636"/>
                </a:lnTo>
                <a:lnTo>
                  <a:pt x="14470" y="3743"/>
                </a:lnTo>
                <a:lnTo>
                  <a:pt x="14540" y="3743"/>
                </a:lnTo>
                <a:lnTo>
                  <a:pt x="14540" y="3850"/>
                </a:lnTo>
                <a:lnTo>
                  <a:pt x="14575" y="3850"/>
                </a:lnTo>
                <a:lnTo>
                  <a:pt x="14575" y="3956"/>
                </a:lnTo>
                <a:lnTo>
                  <a:pt x="14645" y="3956"/>
                </a:lnTo>
                <a:lnTo>
                  <a:pt x="14680" y="4063"/>
                </a:lnTo>
                <a:lnTo>
                  <a:pt x="14750" y="4170"/>
                </a:lnTo>
                <a:lnTo>
                  <a:pt x="14819" y="4277"/>
                </a:lnTo>
                <a:lnTo>
                  <a:pt x="14819" y="4384"/>
                </a:lnTo>
                <a:lnTo>
                  <a:pt x="14854" y="4384"/>
                </a:lnTo>
                <a:lnTo>
                  <a:pt x="14854" y="4491"/>
                </a:lnTo>
                <a:lnTo>
                  <a:pt x="14889" y="4598"/>
                </a:lnTo>
                <a:lnTo>
                  <a:pt x="14959" y="4705"/>
                </a:lnTo>
                <a:lnTo>
                  <a:pt x="15029" y="4705"/>
                </a:lnTo>
                <a:lnTo>
                  <a:pt x="15029" y="4812"/>
                </a:lnTo>
                <a:lnTo>
                  <a:pt x="15064" y="4812"/>
                </a:lnTo>
                <a:lnTo>
                  <a:pt x="15064" y="4919"/>
                </a:lnTo>
                <a:lnTo>
                  <a:pt x="15134" y="5026"/>
                </a:lnTo>
                <a:lnTo>
                  <a:pt x="15169" y="5026"/>
                </a:lnTo>
                <a:lnTo>
                  <a:pt x="15169" y="5133"/>
                </a:lnTo>
                <a:lnTo>
                  <a:pt x="15239" y="5240"/>
                </a:lnTo>
                <a:lnTo>
                  <a:pt x="15274" y="5347"/>
                </a:lnTo>
                <a:lnTo>
                  <a:pt x="15274" y="5453"/>
                </a:lnTo>
                <a:lnTo>
                  <a:pt x="15344" y="5560"/>
                </a:lnTo>
                <a:lnTo>
                  <a:pt x="15379" y="5560"/>
                </a:lnTo>
                <a:lnTo>
                  <a:pt x="15379" y="5667"/>
                </a:lnTo>
                <a:lnTo>
                  <a:pt x="15449" y="5667"/>
                </a:lnTo>
                <a:lnTo>
                  <a:pt x="15449" y="5774"/>
                </a:lnTo>
                <a:lnTo>
                  <a:pt x="15518" y="5774"/>
                </a:lnTo>
                <a:lnTo>
                  <a:pt x="15518" y="5881"/>
                </a:lnTo>
                <a:lnTo>
                  <a:pt x="15553" y="5988"/>
                </a:lnTo>
                <a:lnTo>
                  <a:pt x="15623" y="6095"/>
                </a:lnTo>
                <a:lnTo>
                  <a:pt x="15623" y="6202"/>
                </a:lnTo>
                <a:lnTo>
                  <a:pt x="15658" y="6202"/>
                </a:lnTo>
                <a:lnTo>
                  <a:pt x="15658" y="6309"/>
                </a:lnTo>
                <a:lnTo>
                  <a:pt x="15728" y="6309"/>
                </a:lnTo>
                <a:lnTo>
                  <a:pt x="15728" y="6416"/>
                </a:lnTo>
                <a:lnTo>
                  <a:pt x="15763" y="6416"/>
                </a:lnTo>
                <a:lnTo>
                  <a:pt x="15763" y="6523"/>
                </a:lnTo>
                <a:lnTo>
                  <a:pt x="15833" y="6523"/>
                </a:lnTo>
                <a:lnTo>
                  <a:pt x="15833" y="6630"/>
                </a:lnTo>
                <a:lnTo>
                  <a:pt x="15868" y="6737"/>
                </a:lnTo>
                <a:lnTo>
                  <a:pt x="15938" y="6844"/>
                </a:lnTo>
                <a:lnTo>
                  <a:pt x="15938" y="6950"/>
                </a:lnTo>
                <a:lnTo>
                  <a:pt x="16008" y="6950"/>
                </a:lnTo>
                <a:lnTo>
                  <a:pt x="16008" y="7057"/>
                </a:lnTo>
                <a:lnTo>
                  <a:pt x="16043" y="7164"/>
                </a:lnTo>
                <a:lnTo>
                  <a:pt x="16113" y="7164"/>
                </a:lnTo>
                <a:lnTo>
                  <a:pt x="16113" y="7271"/>
                </a:lnTo>
                <a:lnTo>
                  <a:pt x="16148" y="7271"/>
                </a:lnTo>
                <a:lnTo>
                  <a:pt x="16148" y="7378"/>
                </a:lnTo>
                <a:lnTo>
                  <a:pt x="16217" y="7485"/>
                </a:lnTo>
                <a:lnTo>
                  <a:pt x="16217" y="7592"/>
                </a:lnTo>
                <a:lnTo>
                  <a:pt x="16252" y="7592"/>
                </a:lnTo>
                <a:lnTo>
                  <a:pt x="16252" y="7699"/>
                </a:lnTo>
                <a:lnTo>
                  <a:pt x="16322" y="7806"/>
                </a:lnTo>
                <a:lnTo>
                  <a:pt x="16357" y="7913"/>
                </a:lnTo>
                <a:lnTo>
                  <a:pt x="16357" y="8020"/>
                </a:lnTo>
                <a:lnTo>
                  <a:pt x="16427" y="8020"/>
                </a:lnTo>
                <a:lnTo>
                  <a:pt x="16497" y="8127"/>
                </a:lnTo>
                <a:lnTo>
                  <a:pt x="16497" y="8234"/>
                </a:lnTo>
                <a:lnTo>
                  <a:pt x="16532" y="8341"/>
                </a:lnTo>
                <a:lnTo>
                  <a:pt x="16602" y="8448"/>
                </a:lnTo>
                <a:lnTo>
                  <a:pt x="16602" y="8554"/>
                </a:lnTo>
                <a:lnTo>
                  <a:pt x="16637" y="8554"/>
                </a:lnTo>
                <a:lnTo>
                  <a:pt x="16637" y="8661"/>
                </a:lnTo>
                <a:lnTo>
                  <a:pt x="16707" y="8768"/>
                </a:lnTo>
                <a:lnTo>
                  <a:pt x="16742" y="8768"/>
                </a:lnTo>
                <a:lnTo>
                  <a:pt x="16742" y="8875"/>
                </a:lnTo>
                <a:lnTo>
                  <a:pt x="16812" y="8982"/>
                </a:lnTo>
                <a:lnTo>
                  <a:pt x="16812" y="9089"/>
                </a:lnTo>
                <a:lnTo>
                  <a:pt x="16847" y="9089"/>
                </a:lnTo>
                <a:lnTo>
                  <a:pt x="16847" y="9196"/>
                </a:lnTo>
                <a:lnTo>
                  <a:pt x="16917" y="9303"/>
                </a:lnTo>
                <a:lnTo>
                  <a:pt x="16917" y="9410"/>
                </a:lnTo>
                <a:lnTo>
                  <a:pt x="16986" y="9410"/>
                </a:lnTo>
                <a:lnTo>
                  <a:pt x="16986" y="9517"/>
                </a:lnTo>
                <a:lnTo>
                  <a:pt x="17021" y="9517"/>
                </a:lnTo>
                <a:lnTo>
                  <a:pt x="17021" y="9624"/>
                </a:lnTo>
                <a:lnTo>
                  <a:pt x="17091" y="9624"/>
                </a:lnTo>
                <a:lnTo>
                  <a:pt x="17091" y="9731"/>
                </a:lnTo>
                <a:lnTo>
                  <a:pt x="17126" y="9838"/>
                </a:lnTo>
                <a:lnTo>
                  <a:pt x="17126" y="9945"/>
                </a:lnTo>
                <a:lnTo>
                  <a:pt x="17196" y="9945"/>
                </a:lnTo>
                <a:lnTo>
                  <a:pt x="17196" y="10051"/>
                </a:lnTo>
                <a:lnTo>
                  <a:pt x="17231" y="10158"/>
                </a:lnTo>
                <a:lnTo>
                  <a:pt x="17231" y="10265"/>
                </a:lnTo>
                <a:lnTo>
                  <a:pt x="17301" y="10265"/>
                </a:lnTo>
                <a:lnTo>
                  <a:pt x="17301" y="10372"/>
                </a:lnTo>
                <a:lnTo>
                  <a:pt x="17336" y="10372"/>
                </a:lnTo>
                <a:lnTo>
                  <a:pt x="17336" y="10479"/>
                </a:lnTo>
                <a:lnTo>
                  <a:pt x="17406" y="10479"/>
                </a:lnTo>
                <a:lnTo>
                  <a:pt x="17406" y="10586"/>
                </a:lnTo>
                <a:lnTo>
                  <a:pt x="17476" y="10693"/>
                </a:lnTo>
                <a:lnTo>
                  <a:pt x="17476" y="10800"/>
                </a:lnTo>
                <a:lnTo>
                  <a:pt x="17511" y="10800"/>
                </a:lnTo>
                <a:lnTo>
                  <a:pt x="17511" y="10907"/>
                </a:lnTo>
                <a:lnTo>
                  <a:pt x="17511" y="11014"/>
                </a:lnTo>
                <a:lnTo>
                  <a:pt x="17581" y="11014"/>
                </a:lnTo>
                <a:lnTo>
                  <a:pt x="17581" y="11121"/>
                </a:lnTo>
                <a:lnTo>
                  <a:pt x="17616" y="11121"/>
                </a:lnTo>
                <a:lnTo>
                  <a:pt x="17616" y="11228"/>
                </a:lnTo>
                <a:lnTo>
                  <a:pt x="17685" y="11228"/>
                </a:lnTo>
                <a:lnTo>
                  <a:pt x="17685" y="11335"/>
                </a:lnTo>
                <a:lnTo>
                  <a:pt x="17720" y="11442"/>
                </a:lnTo>
                <a:lnTo>
                  <a:pt x="17720" y="11549"/>
                </a:lnTo>
                <a:lnTo>
                  <a:pt x="17790" y="11549"/>
                </a:lnTo>
                <a:lnTo>
                  <a:pt x="17790" y="11655"/>
                </a:lnTo>
                <a:lnTo>
                  <a:pt x="17825" y="11762"/>
                </a:lnTo>
                <a:lnTo>
                  <a:pt x="17825" y="11869"/>
                </a:lnTo>
                <a:lnTo>
                  <a:pt x="17895" y="11869"/>
                </a:lnTo>
                <a:lnTo>
                  <a:pt x="17895" y="11976"/>
                </a:lnTo>
                <a:lnTo>
                  <a:pt x="17965" y="11976"/>
                </a:lnTo>
                <a:lnTo>
                  <a:pt x="17965" y="12083"/>
                </a:lnTo>
                <a:lnTo>
                  <a:pt x="18000" y="12190"/>
                </a:lnTo>
                <a:lnTo>
                  <a:pt x="18070" y="12297"/>
                </a:lnTo>
                <a:lnTo>
                  <a:pt x="18070" y="12404"/>
                </a:lnTo>
                <a:lnTo>
                  <a:pt x="18105" y="12511"/>
                </a:lnTo>
                <a:lnTo>
                  <a:pt x="18175" y="12618"/>
                </a:lnTo>
                <a:lnTo>
                  <a:pt x="18175" y="12725"/>
                </a:lnTo>
                <a:lnTo>
                  <a:pt x="18210" y="12832"/>
                </a:lnTo>
                <a:lnTo>
                  <a:pt x="18280" y="12832"/>
                </a:lnTo>
                <a:lnTo>
                  <a:pt x="18280" y="12939"/>
                </a:lnTo>
                <a:lnTo>
                  <a:pt x="18315" y="13046"/>
                </a:lnTo>
                <a:lnTo>
                  <a:pt x="18384" y="13152"/>
                </a:lnTo>
                <a:lnTo>
                  <a:pt x="18384" y="13259"/>
                </a:lnTo>
                <a:lnTo>
                  <a:pt x="18454" y="13366"/>
                </a:lnTo>
                <a:lnTo>
                  <a:pt x="18454" y="13473"/>
                </a:lnTo>
                <a:lnTo>
                  <a:pt x="18489" y="13473"/>
                </a:lnTo>
                <a:lnTo>
                  <a:pt x="18489" y="13580"/>
                </a:lnTo>
                <a:lnTo>
                  <a:pt x="18559" y="13580"/>
                </a:lnTo>
                <a:lnTo>
                  <a:pt x="18559" y="13687"/>
                </a:lnTo>
                <a:lnTo>
                  <a:pt x="18594" y="13687"/>
                </a:lnTo>
                <a:lnTo>
                  <a:pt x="18594" y="13794"/>
                </a:lnTo>
                <a:lnTo>
                  <a:pt x="18594" y="13901"/>
                </a:lnTo>
                <a:lnTo>
                  <a:pt x="18664" y="13901"/>
                </a:lnTo>
                <a:lnTo>
                  <a:pt x="18664" y="14008"/>
                </a:lnTo>
                <a:lnTo>
                  <a:pt x="18699" y="14008"/>
                </a:lnTo>
                <a:lnTo>
                  <a:pt x="18699" y="14115"/>
                </a:lnTo>
                <a:lnTo>
                  <a:pt x="18699" y="14222"/>
                </a:lnTo>
                <a:lnTo>
                  <a:pt x="18769" y="14222"/>
                </a:lnTo>
                <a:lnTo>
                  <a:pt x="18769" y="14329"/>
                </a:lnTo>
                <a:lnTo>
                  <a:pt x="18804" y="14329"/>
                </a:lnTo>
                <a:lnTo>
                  <a:pt x="18804" y="14436"/>
                </a:lnTo>
                <a:lnTo>
                  <a:pt x="18874" y="14436"/>
                </a:lnTo>
                <a:lnTo>
                  <a:pt x="18874" y="14543"/>
                </a:lnTo>
                <a:lnTo>
                  <a:pt x="18944" y="14650"/>
                </a:lnTo>
                <a:lnTo>
                  <a:pt x="18944" y="14756"/>
                </a:lnTo>
                <a:lnTo>
                  <a:pt x="18979" y="14756"/>
                </a:lnTo>
                <a:lnTo>
                  <a:pt x="18979" y="14863"/>
                </a:lnTo>
                <a:lnTo>
                  <a:pt x="19049" y="14970"/>
                </a:lnTo>
                <a:lnTo>
                  <a:pt x="19049" y="15077"/>
                </a:lnTo>
                <a:lnTo>
                  <a:pt x="19083" y="15077"/>
                </a:lnTo>
                <a:lnTo>
                  <a:pt x="19153" y="15184"/>
                </a:lnTo>
                <a:lnTo>
                  <a:pt x="19153" y="15291"/>
                </a:lnTo>
                <a:lnTo>
                  <a:pt x="19188" y="15398"/>
                </a:lnTo>
                <a:lnTo>
                  <a:pt x="19258" y="15505"/>
                </a:lnTo>
                <a:lnTo>
                  <a:pt x="19258" y="15612"/>
                </a:lnTo>
                <a:lnTo>
                  <a:pt x="19293" y="15719"/>
                </a:lnTo>
                <a:lnTo>
                  <a:pt x="19363" y="15826"/>
                </a:lnTo>
                <a:lnTo>
                  <a:pt x="19363" y="15933"/>
                </a:lnTo>
                <a:lnTo>
                  <a:pt x="19433" y="15933"/>
                </a:lnTo>
                <a:lnTo>
                  <a:pt x="19468" y="16040"/>
                </a:lnTo>
                <a:lnTo>
                  <a:pt x="19468" y="16147"/>
                </a:lnTo>
                <a:lnTo>
                  <a:pt x="19538" y="16253"/>
                </a:lnTo>
                <a:lnTo>
                  <a:pt x="19573" y="16360"/>
                </a:lnTo>
                <a:lnTo>
                  <a:pt x="19573" y="16467"/>
                </a:lnTo>
                <a:lnTo>
                  <a:pt x="19643" y="16574"/>
                </a:lnTo>
                <a:lnTo>
                  <a:pt x="19678" y="16681"/>
                </a:lnTo>
                <a:lnTo>
                  <a:pt x="19678" y="16788"/>
                </a:lnTo>
                <a:lnTo>
                  <a:pt x="19748" y="16788"/>
                </a:lnTo>
                <a:lnTo>
                  <a:pt x="19783" y="16895"/>
                </a:lnTo>
                <a:lnTo>
                  <a:pt x="19783" y="17002"/>
                </a:lnTo>
                <a:lnTo>
                  <a:pt x="19852" y="17109"/>
                </a:lnTo>
                <a:lnTo>
                  <a:pt x="19887" y="17216"/>
                </a:lnTo>
                <a:lnTo>
                  <a:pt x="19887" y="17323"/>
                </a:lnTo>
                <a:lnTo>
                  <a:pt x="19957" y="17430"/>
                </a:lnTo>
                <a:lnTo>
                  <a:pt x="19992" y="17537"/>
                </a:lnTo>
                <a:lnTo>
                  <a:pt x="20062" y="17644"/>
                </a:lnTo>
                <a:lnTo>
                  <a:pt x="20132" y="17750"/>
                </a:lnTo>
                <a:lnTo>
                  <a:pt x="20132" y="17857"/>
                </a:lnTo>
                <a:lnTo>
                  <a:pt x="20167" y="17964"/>
                </a:lnTo>
                <a:lnTo>
                  <a:pt x="20237" y="18071"/>
                </a:lnTo>
                <a:lnTo>
                  <a:pt x="20237" y="18178"/>
                </a:lnTo>
                <a:lnTo>
                  <a:pt x="20272" y="18285"/>
                </a:lnTo>
                <a:lnTo>
                  <a:pt x="20272" y="18392"/>
                </a:lnTo>
                <a:lnTo>
                  <a:pt x="20342" y="18392"/>
                </a:lnTo>
                <a:lnTo>
                  <a:pt x="20377" y="18499"/>
                </a:lnTo>
                <a:lnTo>
                  <a:pt x="20377" y="18606"/>
                </a:lnTo>
                <a:lnTo>
                  <a:pt x="20447" y="18606"/>
                </a:lnTo>
                <a:lnTo>
                  <a:pt x="20447" y="18713"/>
                </a:lnTo>
                <a:lnTo>
                  <a:pt x="20482" y="18820"/>
                </a:lnTo>
                <a:lnTo>
                  <a:pt x="20482" y="18927"/>
                </a:lnTo>
                <a:lnTo>
                  <a:pt x="20551" y="18927"/>
                </a:lnTo>
                <a:lnTo>
                  <a:pt x="20551" y="19034"/>
                </a:lnTo>
                <a:lnTo>
                  <a:pt x="20621" y="19034"/>
                </a:lnTo>
                <a:lnTo>
                  <a:pt x="20621" y="19141"/>
                </a:lnTo>
                <a:lnTo>
                  <a:pt x="20656" y="19141"/>
                </a:lnTo>
                <a:lnTo>
                  <a:pt x="20656" y="19248"/>
                </a:lnTo>
                <a:lnTo>
                  <a:pt x="20726" y="19248"/>
                </a:lnTo>
                <a:lnTo>
                  <a:pt x="20726" y="19354"/>
                </a:lnTo>
                <a:lnTo>
                  <a:pt x="20761" y="19461"/>
                </a:lnTo>
                <a:lnTo>
                  <a:pt x="20761" y="19568"/>
                </a:lnTo>
                <a:lnTo>
                  <a:pt x="20831" y="19568"/>
                </a:lnTo>
                <a:lnTo>
                  <a:pt x="20831" y="19675"/>
                </a:lnTo>
                <a:lnTo>
                  <a:pt x="20866" y="19782"/>
                </a:lnTo>
                <a:lnTo>
                  <a:pt x="20936" y="19889"/>
                </a:lnTo>
                <a:lnTo>
                  <a:pt x="20971" y="19996"/>
                </a:lnTo>
                <a:lnTo>
                  <a:pt x="21041" y="20103"/>
                </a:lnTo>
                <a:lnTo>
                  <a:pt x="21041" y="20210"/>
                </a:lnTo>
                <a:lnTo>
                  <a:pt x="21111" y="20210"/>
                </a:lnTo>
                <a:lnTo>
                  <a:pt x="21111" y="20317"/>
                </a:lnTo>
                <a:lnTo>
                  <a:pt x="21146" y="20424"/>
                </a:lnTo>
                <a:lnTo>
                  <a:pt x="21146" y="20531"/>
                </a:lnTo>
                <a:lnTo>
                  <a:pt x="21216" y="20531"/>
                </a:lnTo>
                <a:lnTo>
                  <a:pt x="21216" y="20638"/>
                </a:lnTo>
                <a:lnTo>
                  <a:pt x="21250" y="20638"/>
                </a:lnTo>
                <a:lnTo>
                  <a:pt x="21250" y="20745"/>
                </a:lnTo>
                <a:lnTo>
                  <a:pt x="21320" y="20745"/>
                </a:lnTo>
                <a:lnTo>
                  <a:pt x="21320" y="20851"/>
                </a:lnTo>
                <a:lnTo>
                  <a:pt x="21355" y="20851"/>
                </a:lnTo>
                <a:lnTo>
                  <a:pt x="21355" y="20958"/>
                </a:lnTo>
                <a:lnTo>
                  <a:pt x="21425" y="21065"/>
                </a:lnTo>
                <a:lnTo>
                  <a:pt x="21460" y="21172"/>
                </a:lnTo>
                <a:lnTo>
                  <a:pt x="21460" y="21279"/>
                </a:lnTo>
                <a:lnTo>
                  <a:pt x="21530" y="21279"/>
                </a:lnTo>
                <a:lnTo>
                  <a:pt x="21530" y="21386"/>
                </a:lnTo>
                <a:lnTo>
                  <a:pt x="21600" y="21386"/>
                </a:lnTo>
                <a:lnTo>
                  <a:pt x="21600" y="21493"/>
                </a:lnTo>
              </a:path>
            </a:pathLst>
          </a:custGeom>
          <a:noFill/>
          <a:ln w="38100" cap="rnd">
            <a:solidFill>
              <a:srgbClr val="FDC13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3021" name="Rectangle 14"/>
          <p:cNvSpPr>
            <a:spLocks/>
          </p:cNvSpPr>
          <p:nvPr/>
        </p:nvSpPr>
        <p:spPr bwMode="auto">
          <a:xfrm>
            <a:off x="0" y="421957"/>
            <a:ext cx="91440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3200" dirty="0">
                <a:latin typeface="Calibri" charset="0"/>
                <a:ea typeface="ＭＳ Ｐゴシック" charset="-128"/>
                <a:sym typeface="Arial Bold" charset="0"/>
              </a:rPr>
              <a:t>A </a:t>
            </a:r>
            <a:r>
              <a:rPr lang="en-US" altLang="x-none" sz="3200" dirty="0" smtClean="0">
                <a:latin typeface="Calibri" charset="0"/>
                <a:ea typeface="ＭＳ Ｐゴシック" charset="-128"/>
                <a:sym typeface="Arial Bold" charset="0"/>
              </a:rPr>
              <a:t>block </a:t>
            </a:r>
            <a:r>
              <a:rPr lang="en-US" altLang="x-none" sz="3200" dirty="0">
                <a:latin typeface="Calibri" charset="0"/>
                <a:ea typeface="ＭＳ Ｐゴシック" charset="-128"/>
                <a:sym typeface="Arial Bold" charset="0"/>
              </a:rPr>
              <a:t>of </a:t>
            </a:r>
            <a:r>
              <a:rPr lang="en-US" altLang="x-none" sz="3200" dirty="0" smtClean="0">
                <a:latin typeface="Calibri" charset="0"/>
                <a:ea typeface="ＭＳ Ｐゴシック" charset="-128"/>
                <a:sym typeface="Arial Bold" charset="0"/>
              </a:rPr>
              <a:t>identical images</a:t>
            </a:r>
            <a:endParaRPr lang="en-US" altLang="x-none" sz="3200" dirty="0">
              <a:latin typeface="Calibri" charset="0"/>
              <a:ea typeface="ＭＳ Ｐゴシック" charset="-128"/>
              <a:sym typeface="Arial Bold" charset="0"/>
            </a:endParaRPr>
          </a:p>
        </p:txBody>
      </p:sp>
      <p:sp>
        <p:nvSpPr>
          <p:cNvPr id="43022" name="Rectangle 15"/>
          <p:cNvSpPr>
            <a:spLocks/>
          </p:cNvSpPr>
          <p:nvPr/>
        </p:nvSpPr>
        <p:spPr bwMode="auto">
          <a:xfrm>
            <a:off x="2101850" y="4362450"/>
            <a:ext cx="8985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ct val="80000"/>
              </a:lnSpc>
            </a:pPr>
            <a:r>
              <a:rPr lang="en-US" altLang="x-none" sz="1800">
                <a:latin typeface="Calibri" charset="0"/>
                <a:ea typeface="ＭＳ Ｐゴシック" charset="-128"/>
              </a:rPr>
              <a:t>low fMRI</a:t>
            </a:r>
          </a:p>
          <a:p>
            <a:pPr algn="ctr" eaLnBrk="1" hangingPunct="1">
              <a:lnSpc>
                <a:spcPct val="80000"/>
              </a:lnSpc>
            </a:pPr>
            <a:r>
              <a:rPr lang="en-US" altLang="x-none" sz="1800">
                <a:latin typeface="Calibri" charset="0"/>
                <a:ea typeface="ＭＳ Ｐゴシック" charset="-128"/>
              </a:rPr>
              <a:t>signal</a:t>
            </a:r>
          </a:p>
        </p:txBody>
      </p:sp>
      <p:sp>
        <p:nvSpPr>
          <p:cNvPr id="43023" name="Line 16"/>
          <p:cNvSpPr>
            <a:spLocks noChangeShapeType="1"/>
          </p:cNvSpPr>
          <p:nvPr/>
        </p:nvSpPr>
        <p:spPr bwMode="auto">
          <a:xfrm>
            <a:off x="2524125" y="4895850"/>
            <a:ext cx="1588" cy="358775"/>
          </a:xfrm>
          <a:prstGeom prst="line">
            <a:avLst/>
          </a:prstGeom>
          <a:noFill/>
          <a:ln w="12700">
            <a:solidFill>
              <a:srgbClr val="000000"/>
            </a:solidFill>
            <a:round/>
            <a:headEnd/>
            <a:tailEnd type="stealth" w="med" len="lg"/>
          </a:ln>
          <a:extLst>
            <a:ext uri="{909E8E84-426E-40DD-AFC4-6F175D3DCCD1}">
              <a14:hiddenFill xmlns:a14="http://schemas.microsoft.com/office/drawing/2010/main">
                <a:noFill/>
              </a14:hiddenFill>
            </a:ext>
          </a:extLst>
        </p:spPr>
        <p:txBody>
          <a:bodyPr lIns="0" tIns="0" rIns="0" bIns="0"/>
          <a:lstStyle/>
          <a:p>
            <a:endParaRPr lang="en-US"/>
          </a:p>
        </p:txBody>
      </p:sp>
      <p:sp>
        <p:nvSpPr>
          <p:cNvPr id="43024" name="Rectangle 17"/>
          <p:cNvSpPr>
            <a:spLocks/>
          </p:cNvSpPr>
          <p:nvPr/>
        </p:nvSpPr>
        <p:spPr bwMode="auto">
          <a:xfrm>
            <a:off x="1565275" y="5676900"/>
            <a:ext cx="14636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viewing angle</a:t>
            </a:r>
          </a:p>
        </p:txBody>
      </p:sp>
      <p:sp>
        <p:nvSpPr>
          <p:cNvPr id="43025" name="Rectangle 18"/>
          <p:cNvSpPr>
            <a:spLocks/>
          </p:cNvSpPr>
          <p:nvPr/>
        </p:nvSpPr>
        <p:spPr bwMode="auto">
          <a:xfrm>
            <a:off x="5957888" y="5676900"/>
            <a:ext cx="14636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viewing angle</a:t>
            </a:r>
          </a:p>
        </p:txBody>
      </p:sp>
      <p:sp>
        <p:nvSpPr>
          <p:cNvPr id="43026" name="Rectangle 19"/>
          <p:cNvSpPr>
            <a:spLocks/>
          </p:cNvSpPr>
          <p:nvPr/>
        </p:nvSpPr>
        <p:spPr bwMode="auto">
          <a:xfrm>
            <a:off x="781050" y="5675313"/>
            <a:ext cx="171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0</a:t>
            </a:r>
          </a:p>
        </p:txBody>
      </p:sp>
      <p:sp>
        <p:nvSpPr>
          <p:cNvPr id="43027" name="Rectangle 20"/>
          <p:cNvSpPr>
            <a:spLocks/>
          </p:cNvSpPr>
          <p:nvPr/>
        </p:nvSpPr>
        <p:spPr bwMode="auto">
          <a:xfrm>
            <a:off x="3557588" y="5676900"/>
            <a:ext cx="30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90</a:t>
            </a:r>
          </a:p>
        </p:txBody>
      </p:sp>
      <p:sp>
        <p:nvSpPr>
          <p:cNvPr id="43028" name="Rectangle 21"/>
          <p:cNvSpPr>
            <a:spLocks/>
          </p:cNvSpPr>
          <p:nvPr/>
        </p:nvSpPr>
        <p:spPr bwMode="auto">
          <a:xfrm>
            <a:off x="5146675" y="5675313"/>
            <a:ext cx="171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0</a:t>
            </a:r>
          </a:p>
        </p:txBody>
      </p:sp>
      <p:sp>
        <p:nvSpPr>
          <p:cNvPr id="43029" name="Rectangle 22"/>
          <p:cNvSpPr>
            <a:spLocks/>
          </p:cNvSpPr>
          <p:nvPr/>
        </p:nvSpPr>
        <p:spPr bwMode="auto">
          <a:xfrm>
            <a:off x="7924800" y="5676900"/>
            <a:ext cx="30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90</a:t>
            </a:r>
          </a:p>
        </p:txBody>
      </p:sp>
      <p:sp>
        <p:nvSpPr>
          <p:cNvPr id="43030" name="Rectangle 23"/>
          <p:cNvSpPr>
            <a:spLocks/>
          </p:cNvSpPr>
          <p:nvPr/>
        </p:nvSpPr>
        <p:spPr bwMode="auto">
          <a:xfrm>
            <a:off x="4130675" y="1946275"/>
            <a:ext cx="57150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1273" bIns="0"/>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0">
                <a:latin typeface="Calibri" charset="0"/>
                <a:ea typeface="ＭＳ Ｐゴシック" charset="-128"/>
              </a:rPr>
              <a:t>?</a:t>
            </a:r>
          </a:p>
        </p:txBody>
      </p:sp>
      <p:sp>
        <p:nvSpPr>
          <p:cNvPr id="43031" name="Rectangle 24"/>
          <p:cNvSpPr>
            <a:spLocks/>
          </p:cNvSpPr>
          <p:nvPr/>
        </p:nvSpPr>
        <p:spPr bwMode="auto">
          <a:xfrm>
            <a:off x="1703388" y="1793875"/>
            <a:ext cx="1419225" cy="1379538"/>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32" name="Oval 25"/>
          <p:cNvSpPr>
            <a:spLocks/>
          </p:cNvSpPr>
          <p:nvPr/>
        </p:nvSpPr>
        <p:spPr bwMode="auto">
          <a:xfrm>
            <a:off x="2327275" y="2457450"/>
            <a:ext cx="100013"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33" name="Oval 26"/>
          <p:cNvSpPr>
            <a:spLocks/>
          </p:cNvSpPr>
          <p:nvPr/>
        </p:nvSpPr>
        <p:spPr bwMode="auto">
          <a:xfrm>
            <a:off x="2725738" y="2713038"/>
            <a:ext cx="100012" cy="100012"/>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34" name="Oval 27"/>
          <p:cNvSpPr>
            <a:spLocks/>
          </p:cNvSpPr>
          <p:nvPr/>
        </p:nvSpPr>
        <p:spPr bwMode="auto">
          <a:xfrm>
            <a:off x="2214563" y="1895475"/>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35" name="Oval 28"/>
          <p:cNvSpPr>
            <a:spLocks/>
          </p:cNvSpPr>
          <p:nvPr/>
        </p:nvSpPr>
        <p:spPr bwMode="auto">
          <a:xfrm>
            <a:off x="2782888" y="2305050"/>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36" name="Oval 29"/>
          <p:cNvSpPr>
            <a:spLocks/>
          </p:cNvSpPr>
          <p:nvPr/>
        </p:nvSpPr>
        <p:spPr bwMode="auto">
          <a:xfrm>
            <a:off x="2384425" y="2201863"/>
            <a:ext cx="100013" cy="100012"/>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37" name="Oval 30"/>
          <p:cNvSpPr>
            <a:spLocks/>
          </p:cNvSpPr>
          <p:nvPr/>
        </p:nvSpPr>
        <p:spPr bwMode="auto">
          <a:xfrm>
            <a:off x="2611438" y="2151063"/>
            <a:ext cx="100012" cy="100012"/>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38" name="Oval 31"/>
          <p:cNvSpPr>
            <a:spLocks/>
          </p:cNvSpPr>
          <p:nvPr/>
        </p:nvSpPr>
        <p:spPr bwMode="auto">
          <a:xfrm>
            <a:off x="2441575" y="1844675"/>
            <a:ext cx="100013"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39" name="Oval 32"/>
          <p:cNvSpPr>
            <a:spLocks/>
          </p:cNvSpPr>
          <p:nvPr/>
        </p:nvSpPr>
        <p:spPr bwMode="auto">
          <a:xfrm>
            <a:off x="2611438" y="1962150"/>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0" name="Oval 33"/>
          <p:cNvSpPr>
            <a:spLocks/>
          </p:cNvSpPr>
          <p:nvPr/>
        </p:nvSpPr>
        <p:spPr bwMode="auto">
          <a:xfrm>
            <a:off x="2782888" y="1895475"/>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1" name="Oval 34"/>
          <p:cNvSpPr>
            <a:spLocks/>
          </p:cNvSpPr>
          <p:nvPr/>
        </p:nvSpPr>
        <p:spPr bwMode="auto">
          <a:xfrm>
            <a:off x="2725738" y="2508250"/>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2" name="Oval 35"/>
          <p:cNvSpPr>
            <a:spLocks/>
          </p:cNvSpPr>
          <p:nvPr/>
        </p:nvSpPr>
        <p:spPr bwMode="auto">
          <a:xfrm>
            <a:off x="2214563" y="2049463"/>
            <a:ext cx="100012" cy="100012"/>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3" name="Oval 36"/>
          <p:cNvSpPr>
            <a:spLocks/>
          </p:cNvSpPr>
          <p:nvPr/>
        </p:nvSpPr>
        <p:spPr bwMode="auto">
          <a:xfrm>
            <a:off x="1760538" y="2151063"/>
            <a:ext cx="100012" cy="100012"/>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4" name="Oval 37"/>
          <p:cNvSpPr>
            <a:spLocks/>
          </p:cNvSpPr>
          <p:nvPr/>
        </p:nvSpPr>
        <p:spPr bwMode="auto">
          <a:xfrm>
            <a:off x="2100263" y="2252663"/>
            <a:ext cx="100012" cy="100012"/>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5" name="Oval 38"/>
          <p:cNvSpPr>
            <a:spLocks/>
          </p:cNvSpPr>
          <p:nvPr/>
        </p:nvSpPr>
        <p:spPr bwMode="auto">
          <a:xfrm>
            <a:off x="1873250" y="1946275"/>
            <a:ext cx="100013" cy="100013"/>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6" name="Oval 39"/>
          <p:cNvSpPr>
            <a:spLocks/>
          </p:cNvSpPr>
          <p:nvPr/>
        </p:nvSpPr>
        <p:spPr bwMode="auto">
          <a:xfrm>
            <a:off x="2044700" y="2457450"/>
            <a:ext cx="100013" cy="100013"/>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7" name="Oval 40"/>
          <p:cNvSpPr>
            <a:spLocks/>
          </p:cNvSpPr>
          <p:nvPr/>
        </p:nvSpPr>
        <p:spPr bwMode="auto">
          <a:xfrm>
            <a:off x="1816100" y="2355850"/>
            <a:ext cx="100013" cy="100013"/>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8" name="Oval 41"/>
          <p:cNvSpPr>
            <a:spLocks/>
          </p:cNvSpPr>
          <p:nvPr/>
        </p:nvSpPr>
        <p:spPr bwMode="auto">
          <a:xfrm>
            <a:off x="1892300" y="278923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49" name="Oval 42"/>
          <p:cNvSpPr>
            <a:spLocks/>
          </p:cNvSpPr>
          <p:nvPr/>
        </p:nvSpPr>
        <p:spPr bwMode="auto">
          <a:xfrm>
            <a:off x="2346325" y="268763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0" name="Oval 43"/>
          <p:cNvSpPr>
            <a:spLocks/>
          </p:cNvSpPr>
          <p:nvPr/>
        </p:nvSpPr>
        <p:spPr bwMode="auto">
          <a:xfrm>
            <a:off x="2517775" y="2943225"/>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1" name="Oval 44"/>
          <p:cNvSpPr>
            <a:spLocks/>
          </p:cNvSpPr>
          <p:nvPr/>
        </p:nvSpPr>
        <p:spPr bwMode="auto">
          <a:xfrm>
            <a:off x="1722438" y="2613025"/>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2" name="Oval 45"/>
          <p:cNvSpPr>
            <a:spLocks/>
          </p:cNvSpPr>
          <p:nvPr/>
        </p:nvSpPr>
        <p:spPr bwMode="auto">
          <a:xfrm>
            <a:off x="2062163" y="268763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3" name="Oval 46"/>
          <p:cNvSpPr>
            <a:spLocks/>
          </p:cNvSpPr>
          <p:nvPr/>
        </p:nvSpPr>
        <p:spPr bwMode="auto">
          <a:xfrm>
            <a:off x="1778000" y="3044825"/>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4" name="Oval 47"/>
          <p:cNvSpPr>
            <a:spLocks/>
          </p:cNvSpPr>
          <p:nvPr/>
        </p:nvSpPr>
        <p:spPr bwMode="auto">
          <a:xfrm>
            <a:off x="2801938" y="2994025"/>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5" name="Oval 48"/>
          <p:cNvSpPr>
            <a:spLocks/>
          </p:cNvSpPr>
          <p:nvPr/>
        </p:nvSpPr>
        <p:spPr bwMode="auto">
          <a:xfrm>
            <a:off x="2233613" y="2841625"/>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6" name="Oval 49"/>
          <p:cNvSpPr>
            <a:spLocks/>
          </p:cNvSpPr>
          <p:nvPr/>
        </p:nvSpPr>
        <p:spPr bwMode="auto">
          <a:xfrm>
            <a:off x="2894013" y="2173288"/>
            <a:ext cx="100012"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7" name="Oval 50"/>
          <p:cNvSpPr>
            <a:spLocks/>
          </p:cNvSpPr>
          <p:nvPr/>
        </p:nvSpPr>
        <p:spPr bwMode="auto">
          <a:xfrm>
            <a:off x="2922588" y="2452688"/>
            <a:ext cx="100012"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8" name="Oval 51"/>
          <p:cNvSpPr>
            <a:spLocks/>
          </p:cNvSpPr>
          <p:nvPr/>
        </p:nvSpPr>
        <p:spPr bwMode="auto">
          <a:xfrm>
            <a:off x="2503488" y="2352675"/>
            <a:ext cx="100012" cy="100013"/>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59" name="Oval 52"/>
          <p:cNvSpPr>
            <a:spLocks/>
          </p:cNvSpPr>
          <p:nvPr/>
        </p:nvSpPr>
        <p:spPr bwMode="auto">
          <a:xfrm>
            <a:off x="2552700" y="2582863"/>
            <a:ext cx="100013"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0" name="Oval 53"/>
          <p:cNvSpPr>
            <a:spLocks/>
          </p:cNvSpPr>
          <p:nvPr/>
        </p:nvSpPr>
        <p:spPr bwMode="auto">
          <a:xfrm>
            <a:off x="2903538" y="2643188"/>
            <a:ext cx="100012"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1" name="Oval 54"/>
          <p:cNvSpPr>
            <a:spLocks/>
          </p:cNvSpPr>
          <p:nvPr/>
        </p:nvSpPr>
        <p:spPr bwMode="auto">
          <a:xfrm>
            <a:off x="2882900" y="2833688"/>
            <a:ext cx="100013"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2" name="Rectangle 55"/>
          <p:cNvSpPr>
            <a:spLocks/>
          </p:cNvSpPr>
          <p:nvPr/>
        </p:nvSpPr>
        <p:spPr bwMode="auto">
          <a:xfrm>
            <a:off x="6194425" y="1793875"/>
            <a:ext cx="1419225" cy="1379538"/>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3" name="Oval 56"/>
          <p:cNvSpPr>
            <a:spLocks/>
          </p:cNvSpPr>
          <p:nvPr/>
        </p:nvSpPr>
        <p:spPr bwMode="auto">
          <a:xfrm>
            <a:off x="6813550" y="24526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4" name="Oval 57"/>
          <p:cNvSpPr>
            <a:spLocks/>
          </p:cNvSpPr>
          <p:nvPr/>
        </p:nvSpPr>
        <p:spPr bwMode="auto">
          <a:xfrm>
            <a:off x="7213600" y="271303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5" name="Oval 58"/>
          <p:cNvSpPr>
            <a:spLocks/>
          </p:cNvSpPr>
          <p:nvPr/>
        </p:nvSpPr>
        <p:spPr bwMode="auto">
          <a:xfrm>
            <a:off x="6704013" y="189388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6" name="Oval 59"/>
          <p:cNvSpPr>
            <a:spLocks/>
          </p:cNvSpPr>
          <p:nvPr/>
        </p:nvSpPr>
        <p:spPr bwMode="auto">
          <a:xfrm>
            <a:off x="7273925" y="2303463"/>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7" name="Oval 60"/>
          <p:cNvSpPr>
            <a:spLocks/>
          </p:cNvSpPr>
          <p:nvPr/>
        </p:nvSpPr>
        <p:spPr bwMode="auto">
          <a:xfrm>
            <a:off x="6873875" y="2203450"/>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8" name="Oval 61"/>
          <p:cNvSpPr>
            <a:spLocks/>
          </p:cNvSpPr>
          <p:nvPr/>
        </p:nvSpPr>
        <p:spPr bwMode="auto">
          <a:xfrm>
            <a:off x="7104063" y="2152650"/>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69" name="Oval 62"/>
          <p:cNvSpPr>
            <a:spLocks/>
          </p:cNvSpPr>
          <p:nvPr/>
        </p:nvSpPr>
        <p:spPr bwMode="auto">
          <a:xfrm>
            <a:off x="6934200" y="18430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0" name="Oval 63"/>
          <p:cNvSpPr>
            <a:spLocks/>
          </p:cNvSpPr>
          <p:nvPr/>
        </p:nvSpPr>
        <p:spPr bwMode="auto">
          <a:xfrm>
            <a:off x="7104063" y="196373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1" name="Oval 64"/>
          <p:cNvSpPr>
            <a:spLocks/>
          </p:cNvSpPr>
          <p:nvPr/>
        </p:nvSpPr>
        <p:spPr bwMode="auto">
          <a:xfrm>
            <a:off x="7273925" y="18938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2" name="Oval 65"/>
          <p:cNvSpPr>
            <a:spLocks/>
          </p:cNvSpPr>
          <p:nvPr/>
        </p:nvSpPr>
        <p:spPr bwMode="auto">
          <a:xfrm>
            <a:off x="7213600" y="2513013"/>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3" name="Oval 66"/>
          <p:cNvSpPr>
            <a:spLocks/>
          </p:cNvSpPr>
          <p:nvPr/>
        </p:nvSpPr>
        <p:spPr bwMode="auto">
          <a:xfrm>
            <a:off x="6704013" y="205263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4" name="Oval 67"/>
          <p:cNvSpPr>
            <a:spLocks/>
          </p:cNvSpPr>
          <p:nvPr/>
        </p:nvSpPr>
        <p:spPr bwMode="auto">
          <a:xfrm>
            <a:off x="6254750" y="2152650"/>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5" name="Oval 68"/>
          <p:cNvSpPr>
            <a:spLocks/>
          </p:cNvSpPr>
          <p:nvPr/>
        </p:nvSpPr>
        <p:spPr bwMode="auto">
          <a:xfrm>
            <a:off x="6594475" y="2252663"/>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6" name="Oval 69"/>
          <p:cNvSpPr>
            <a:spLocks/>
          </p:cNvSpPr>
          <p:nvPr/>
        </p:nvSpPr>
        <p:spPr bwMode="auto">
          <a:xfrm>
            <a:off x="6364288" y="1943100"/>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7" name="Oval 70"/>
          <p:cNvSpPr>
            <a:spLocks/>
          </p:cNvSpPr>
          <p:nvPr/>
        </p:nvSpPr>
        <p:spPr bwMode="auto">
          <a:xfrm>
            <a:off x="6534150" y="24526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8" name="Oval 71"/>
          <p:cNvSpPr>
            <a:spLocks/>
          </p:cNvSpPr>
          <p:nvPr/>
        </p:nvSpPr>
        <p:spPr bwMode="auto">
          <a:xfrm>
            <a:off x="6303963" y="2352675"/>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79" name="Oval 72"/>
          <p:cNvSpPr>
            <a:spLocks/>
          </p:cNvSpPr>
          <p:nvPr/>
        </p:nvSpPr>
        <p:spPr bwMode="auto">
          <a:xfrm>
            <a:off x="6424613" y="276383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0" name="Oval 73"/>
          <p:cNvSpPr>
            <a:spLocks/>
          </p:cNvSpPr>
          <p:nvPr/>
        </p:nvSpPr>
        <p:spPr bwMode="auto">
          <a:xfrm>
            <a:off x="6873875" y="2663825"/>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1" name="Oval 74"/>
          <p:cNvSpPr>
            <a:spLocks/>
          </p:cNvSpPr>
          <p:nvPr/>
        </p:nvSpPr>
        <p:spPr bwMode="auto">
          <a:xfrm>
            <a:off x="7043738" y="2913063"/>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2" name="Oval 75"/>
          <p:cNvSpPr>
            <a:spLocks/>
          </p:cNvSpPr>
          <p:nvPr/>
        </p:nvSpPr>
        <p:spPr bwMode="auto">
          <a:xfrm>
            <a:off x="6254750" y="2582863"/>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3" name="Oval 76"/>
          <p:cNvSpPr>
            <a:spLocks/>
          </p:cNvSpPr>
          <p:nvPr/>
        </p:nvSpPr>
        <p:spPr bwMode="auto">
          <a:xfrm>
            <a:off x="6594475" y="2663825"/>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4" name="Oval 77"/>
          <p:cNvSpPr>
            <a:spLocks/>
          </p:cNvSpPr>
          <p:nvPr/>
        </p:nvSpPr>
        <p:spPr bwMode="auto">
          <a:xfrm>
            <a:off x="6303963" y="302418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5" name="Oval 78"/>
          <p:cNvSpPr>
            <a:spLocks/>
          </p:cNvSpPr>
          <p:nvPr/>
        </p:nvSpPr>
        <p:spPr bwMode="auto">
          <a:xfrm>
            <a:off x="7334250" y="29733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6" name="Oval 79"/>
          <p:cNvSpPr>
            <a:spLocks/>
          </p:cNvSpPr>
          <p:nvPr/>
        </p:nvSpPr>
        <p:spPr bwMode="auto">
          <a:xfrm>
            <a:off x="6764338" y="2813050"/>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7" name="Oval 80"/>
          <p:cNvSpPr>
            <a:spLocks/>
          </p:cNvSpPr>
          <p:nvPr/>
        </p:nvSpPr>
        <p:spPr bwMode="auto">
          <a:xfrm>
            <a:off x="7383463" y="217328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8" name="Oval 81"/>
          <p:cNvSpPr>
            <a:spLocks/>
          </p:cNvSpPr>
          <p:nvPr/>
        </p:nvSpPr>
        <p:spPr bwMode="auto">
          <a:xfrm>
            <a:off x="7413625" y="24526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89" name="Oval 82"/>
          <p:cNvSpPr>
            <a:spLocks/>
          </p:cNvSpPr>
          <p:nvPr/>
        </p:nvSpPr>
        <p:spPr bwMode="auto">
          <a:xfrm>
            <a:off x="6994525" y="2352675"/>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90" name="Oval 83"/>
          <p:cNvSpPr>
            <a:spLocks/>
          </p:cNvSpPr>
          <p:nvPr/>
        </p:nvSpPr>
        <p:spPr bwMode="auto">
          <a:xfrm>
            <a:off x="7043738" y="2582863"/>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91" name="Oval 84"/>
          <p:cNvSpPr>
            <a:spLocks/>
          </p:cNvSpPr>
          <p:nvPr/>
        </p:nvSpPr>
        <p:spPr bwMode="auto">
          <a:xfrm>
            <a:off x="7394575" y="26431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92" name="Oval 85"/>
          <p:cNvSpPr>
            <a:spLocks/>
          </p:cNvSpPr>
          <p:nvPr/>
        </p:nvSpPr>
        <p:spPr bwMode="auto">
          <a:xfrm>
            <a:off x="7373938" y="283368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93" name="Oval 86"/>
          <p:cNvSpPr>
            <a:spLocks/>
          </p:cNvSpPr>
          <p:nvPr/>
        </p:nvSpPr>
        <p:spPr bwMode="auto">
          <a:xfrm>
            <a:off x="7834313" y="2203450"/>
            <a:ext cx="100012" cy="100013"/>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3094" name="Rectangle 87"/>
          <p:cNvSpPr>
            <a:spLocks/>
          </p:cNvSpPr>
          <p:nvPr/>
        </p:nvSpPr>
        <p:spPr bwMode="auto">
          <a:xfrm>
            <a:off x="7913688" y="2070100"/>
            <a:ext cx="8921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Neuron</a:t>
            </a:r>
          </a:p>
        </p:txBody>
      </p:sp>
      <p:pic>
        <p:nvPicPr>
          <p:cNvPr id="43095" name="Picture 88"/>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08475" y="1012825"/>
            <a:ext cx="625475"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3096" name="Rectangle 89"/>
          <p:cNvSpPr>
            <a:spLocks/>
          </p:cNvSpPr>
          <p:nvPr/>
        </p:nvSpPr>
        <p:spPr bwMode="auto">
          <a:xfrm>
            <a:off x="2773363" y="782638"/>
            <a:ext cx="3303587" cy="673100"/>
          </a:xfrm>
          <a:prstGeom prst="rect">
            <a:avLst/>
          </a:prstGeom>
          <a:noFill/>
          <a:ln w="9525">
            <a:solidFill>
              <a:srgbClr val="CCCC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pic>
        <p:nvPicPr>
          <p:cNvPr id="43097" name="Picture 90"/>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65700" y="1003300"/>
            <a:ext cx="622300"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3098" name="Picture 91"/>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26100" y="1003300"/>
            <a:ext cx="622300"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3099" name="Picture 9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43313" y="1003300"/>
            <a:ext cx="622300"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3100" name="Picture 93"/>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82913" y="1003300"/>
            <a:ext cx="622300"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0" y="661125"/>
            <a:ext cx="8915400" cy="1112837"/>
          </a:xfrm>
        </p:spPr>
        <p:txBody>
          <a:bodyPr/>
          <a:lstStyle/>
          <a:p>
            <a:pPr marL="39686" indent="0" eaLnBrk="1" hangingPunct="1">
              <a:defRPr/>
            </a:pPr>
            <a:r>
              <a:rPr lang="en-US" sz="3200" b="1" dirty="0" err="1" smtClean="0">
                <a:solidFill>
                  <a:srgbClr val="5E5EB9"/>
                </a:solidFill>
                <a:latin typeface="Calibri"/>
                <a:cs typeface="Calibri"/>
              </a:rPr>
              <a:t>Univariate</a:t>
            </a:r>
            <a:r>
              <a:rPr lang="en-US" sz="3200" b="1" dirty="0" smtClean="0">
                <a:solidFill>
                  <a:srgbClr val="5E5EB9"/>
                </a:solidFill>
                <a:latin typeface="Calibri"/>
                <a:cs typeface="Calibri"/>
              </a:rPr>
              <a:t> analyses in </a:t>
            </a:r>
            <a:r>
              <a:rPr lang="en-US" sz="3200" b="1" smtClean="0">
                <a:solidFill>
                  <a:srgbClr val="5E5EB9"/>
                </a:solidFill>
                <a:latin typeface="Calibri"/>
                <a:cs typeface="Calibri"/>
              </a:rPr>
              <a:t>fMRI have </a:t>
            </a:r>
            <a:r>
              <a:rPr lang="en-US" sz="3200" b="1" dirty="0" smtClean="0">
                <a:solidFill>
                  <a:srgbClr val="5E5EB9"/>
                </a:solidFill>
                <a:latin typeface="Calibri"/>
                <a:cs typeface="Calibri"/>
              </a:rPr>
              <a:t>limitations. </a:t>
            </a:r>
          </a:p>
        </p:txBody>
      </p:sp>
      <p:pic>
        <p:nvPicPr>
          <p:cNvPr id="19458" name="Picture 4" descr="ffa-glm-solution.jpg"/>
          <p:cNvPicPr>
            <a:picLocks noChangeAspect="1"/>
          </p:cNvPicPr>
          <p:nvPr/>
        </p:nvPicPr>
        <p:blipFill>
          <a:blip r:embed="rId2">
            <a:extLst>
              <a:ext uri="{28A0092B-C50C-407E-A947-70E740481C1C}">
                <a14:useLocalDpi xmlns:a14="http://schemas.microsoft.com/office/drawing/2010/main" val="0"/>
              </a:ext>
            </a:extLst>
          </a:blip>
          <a:srcRect l="56749"/>
          <a:stretch>
            <a:fillRect/>
          </a:stretch>
        </p:blipFill>
        <p:spPr bwMode="auto">
          <a:xfrm>
            <a:off x="381000" y="3124200"/>
            <a:ext cx="2676525" cy="254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59" name="Picture 6" descr="ppa-glm-solutionjpg.jpg"/>
          <p:cNvPicPr>
            <a:picLocks noChangeAspect="1"/>
          </p:cNvPicPr>
          <p:nvPr/>
        </p:nvPicPr>
        <p:blipFill>
          <a:blip r:embed="rId3">
            <a:clrChange>
              <a:clrFrom>
                <a:srgbClr val="FFFFFE"/>
              </a:clrFrom>
              <a:clrTo>
                <a:srgbClr val="FFFFFE">
                  <a:alpha val="0"/>
                </a:srgbClr>
              </a:clrTo>
            </a:clrChange>
            <a:extLst>
              <a:ext uri="{28A0092B-C50C-407E-A947-70E740481C1C}">
                <a14:useLocalDpi xmlns:a14="http://schemas.microsoft.com/office/drawing/2010/main" val="0"/>
              </a:ext>
            </a:extLst>
          </a:blip>
          <a:srcRect/>
          <a:stretch>
            <a:fillRect/>
          </a:stretch>
        </p:blipFill>
        <p:spPr bwMode="auto">
          <a:xfrm>
            <a:off x="2820988" y="3581400"/>
            <a:ext cx="989012"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460" name="Group 6"/>
          <p:cNvGrpSpPr>
            <a:grpSpLocks/>
          </p:cNvGrpSpPr>
          <p:nvPr/>
        </p:nvGrpSpPr>
        <p:grpSpPr bwMode="auto">
          <a:xfrm>
            <a:off x="4724400" y="5486400"/>
            <a:ext cx="3657600" cy="609600"/>
            <a:chOff x="2667000" y="990600"/>
            <a:chExt cx="3657600" cy="609600"/>
          </a:xfrm>
        </p:grpSpPr>
        <p:sp>
          <p:nvSpPr>
            <p:cNvPr id="8" name="Rectangle 7"/>
            <p:cNvSpPr>
              <a:spLocks noChangeArrowheads="1"/>
            </p:cNvSpPr>
            <p:nvPr/>
          </p:nvSpPr>
          <p:spPr bwMode="auto">
            <a:xfrm>
              <a:off x="2667000" y="1027251"/>
              <a:ext cx="3657600" cy="572949"/>
            </a:xfrm>
            <a:prstGeom prst="rect">
              <a:avLst/>
            </a:prstGeom>
            <a:solidFill>
              <a:srgbClr val="FF0000">
                <a:alpha val="61960"/>
              </a:srgbClr>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a:solidFill>
                  <a:srgbClr val="FFFFFF"/>
                </a:solidFill>
              </a:endParaRPr>
            </a:p>
          </p:txBody>
        </p:sp>
        <p:sp>
          <p:nvSpPr>
            <p:cNvPr id="19468" name="Rectangle 379"/>
            <p:cNvSpPr>
              <a:spLocks noChangeArrowheads="1"/>
            </p:cNvSpPr>
            <p:nvPr/>
          </p:nvSpPr>
          <p:spPr bwMode="auto">
            <a:xfrm>
              <a:off x="5698756" y="1244322"/>
              <a:ext cx="351184" cy="183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rPr>
                <a:t>Word</a:t>
              </a:r>
            </a:p>
          </p:txBody>
        </p:sp>
        <p:sp>
          <p:nvSpPr>
            <p:cNvPr id="19469" name="Rectangle 381"/>
            <p:cNvSpPr>
              <a:spLocks noChangeArrowheads="1"/>
            </p:cNvSpPr>
            <p:nvPr/>
          </p:nvSpPr>
          <p:spPr bwMode="auto">
            <a:xfrm>
              <a:off x="6053449" y="1244322"/>
              <a:ext cx="233074" cy="183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rPr>
                <a:t>123</a:t>
              </a:r>
            </a:p>
          </p:txBody>
        </p:sp>
        <p:pic>
          <p:nvPicPr>
            <p:cNvPr id="19470" name="Picture 10"/>
            <p:cNvPicPr>
              <a:picLocks noChangeAspect="1"/>
            </p:cNvPicPr>
            <p:nvPr/>
          </p:nvPicPr>
          <p:blipFill>
            <a:blip r:embed="rId4">
              <a:extLst>
                <a:ext uri="{28A0092B-C50C-407E-A947-70E740481C1C}">
                  <a14:useLocalDpi xmlns:a14="http://schemas.microsoft.com/office/drawing/2010/main" val="0"/>
                </a:ext>
              </a:extLst>
            </a:blip>
            <a:srcRect l="3969" t="43576" r="58730" b="14847"/>
            <a:stretch>
              <a:fillRect/>
            </a:stretch>
          </p:blipFill>
          <p:spPr bwMode="auto">
            <a:xfrm>
              <a:off x="4234795" y="1137485"/>
              <a:ext cx="450504"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71" name="Picture 11"/>
            <p:cNvPicPr>
              <a:picLocks noChangeAspect="1"/>
            </p:cNvPicPr>
            <p:nvPr/>
          </p:nvPicPr>
          <p:blipFill>
            <a:blip r:embed="rId5">
              <a:extLst>
                <a:ext uri="{28A0092B-C50C-407E-A947-70E740481C1C}">
                  <a14:useLocalDpi xmlns:a14="http://schemas.microsoft.com/office/drawing/2010/main" val="0"/>
                </a:ext>
              </a:extLst>
            </a:blip>
            <a:srcRect l="67596" t="28854" r="2338" b="11024"/>
            <a:stretch>
              <a:fillRect/>
            </a:stretch>
          </p:blipFill>
          <p:spPr bwMode="auto">
            <a:xfrm>
              <a:off x="4707860" y="1137485"/>
              <a:ext cx="318670"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72" name="Picture 12"/>
            <p:cNvPicPr>
              <a:picLocks noChangeAspect="1"/>
            </p:cNvPicPr>
            <p:nvPr/>
          </p:nvPicPr>
          <p:blipFill>
            <a:blip r:embed="rId6">
              <a:extLst>
                <a:ext uri="{28A0092B-C50C-407E-A947-70E740481C1C}">
                  <a14:useLocalDpi xmlns:a14="http://schemas.microsoft.com/office/drawing/2010/main" val="0"/>
                </a:ext>
              </a:extLst>
            </a:blip>
            <a:srcRect l="17191" t="28258" r="71889" b="45200"/>
            <a:stretch>
              <a:fillRect/>
            </a:stretch>
          </p:blipFill>
          <p:spPr bwMode="auto">
            <a:xfrm>
              <a:off x="5049090" y="1137485"/>
              <a:ext cx="355936"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3"/>
            <p:cNvPicPr>
              <a:picLocks noChangeAspect="1"/>
            </p:cNvPicPr>
            <p:nvPr/>
          </p:nvPicPr>
          <p:blipFill rotWithShape="1">
            <a:blip r:embed="rId7">
              <a:extLst/>
            </a:blip>
            <a:srcRect l="65319" t="18202" r="12721" b="26771"/>
            <a:stretch/>
          </p:blipFill>
          <p:spPr>
            <a:xfrm>
              <a:off x="2733960" y="1137485"/>
              <a:ext cx="351201" cy="387641"/>
            </a:xfrm>
            <a:prstGeom prst="ellipse">
              <a:avLst/>
            </a:prstGeom>
          </p:spPr>
        </p:pic>
        <p:pic>
          <p:nvPicPr>
            <p:cNvPr id="19474" name="Picture 14"/>
            <p:cNvPicPr>
              <a:picLocks/>
            </p:cNvPicPr>
            <p:nvPr/>
          </p:nvPicPr>
          <p:blipFill>
            <a:blip r:embed="rId8">
              <a:extLst>
                <a:ext uri="{28A0092B-C50C-407E-A947-70E740481C1C}">
                  <a14:useLocalDpi xmlns:a14="http://schemas.microsoft.com/office/drawing/2010/main" val="0"/>
                </a:ext>
              </a:extLst>
            </a:blip>
            <a:srcRect l="6885" t="30186" r="60059" b="10776"/>
            <a:stretch>
              <a:fillRect/>
            </a:stretch>
          </p:blipFill>
          <p:spPr bwMode="auto">
            <a:xfrm>
              <a:off x="3312670" y="1137485"/>
              <a:ext cx="450894"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75" name="Picture 15"/>
            <p:cNvPicPr>
              <a:picLocks/>
            </p:cNvPicPr>
            <p:nvPr/>
          </p:nvPicPr>
          <p:blipFill>
            <a:blip r:embed="rId9">
              <a:extLst>
                <a:ext uri="{28A0092B-C50C-407E-A947-70E740481C1C}">
                  <a14:useLocalDpi xmlns:a14="http://schemas.microsoft.com/office/drawing/2010/main" val="0"/>
                </a:ext>
              </a:extLst>
            </a:blip>
            <a:srcRect l="56819" t="11111" r="8841" b="25363"/>
            <a:stretch>
              <a:fillRect/>
            </a:stretch>
          </p:blipFill>
          <p:spPr bwMode="auto">
            <a:xfrm>
              <a:off x="3786125" y="1144874"/>
              <a:ext cx="426109" cy="37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76" name="Picture 16"/>
            <p:cNvPicPr>
              <a:picLocks noChangeAspect="1"/>
            </p:cNvPicPr>
            <p:nvPr/>
          </p:nvPicPr>
          <p:blipFill>
            <a:blip r:embed="rId6">
              <a:clrChange>
                <a:clrFrom>
                  <a:srgbClr val="F7F7F9"/>
                </a:clrFrom>
                <a:clrTo>
                  <a:srgbClr val="F7F7F9">
                    <a:alpha val="0"/>
                  </a:srgbClr>
                </a:clrTo>
              </a:clrChange>
              <a:extLst>
                <a:ext uri="{28A0092B-C50C-407E-A947-70E740481C1C}">
                  <a14:useLocalDpi xmlns:a14="http://schemas.microsoft.com/office/drawing/2010/main" val="0"/>
                </a:ext>
              </a:extLst>
            </a:blip>
            <a:srcRect l="66267" t="13324" r="12830" b="13943"/>
            <a:stretch>
              <a:fillRect/>
            </a:stretch>
          </p:blipFill>
          <p:spPr bwMode="auto">
            <a:xfrm>
              <a:off x="5427587" y="1137485"/>
              <a:ext cx="248609"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77" name="TextBox 17"/>
            <p:cNvSpPr txBox="1">
              <a:spLocks noChangeArrowheads="1"/>
            </p:cNvSpPr>
            <p:nvPr/>
          </p:nvSpPr>
          <p:spPr bwMode="auto">
            <a:xfrm>
              <a:off x="2986290" y="990600"/>
              <a:ext cx="424315"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3200"/>
                <a:t>&gt;</a:t>
              </a:r>
            </a:p>
          </p:txBody>
        </p:sp>
      </p:grpSp>
      <p:pic>
        <p:nvPicPr>
          <p:cNvPr id="19461" name="Picture 19"/>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r="73521"/>
          <a:stretch>
            <a:fillRect/>
          </a:stretch>
        </p:blipFill>
        <p:spPr bwMode="auto">
          <a:xfrm>
            <a:off x="4876800" y="1676400"/>
            <a:ext cx="142240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2" name="Picture 20"/>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l="73053"/>
          <a:stretch>
            <a:fillRect/>
          </a:stretch>
        </p:blipFill>
        <p:spPr bwMode="auto">
          <a:xfrm>
            <a:off x="6324600" y="1676400"/>
            <a:ext cx="144780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3" name="Picture 21"/>
          <p:cNvPicPr>
            <a:picLocks/>
          </p:cNvPicPr>
          <p:nvPr/>
        </p:nvPicPr>
        <p:blipFill>
          <a:blip r:embed="rId11">
            <a:clrChange>
              <a:clrFrom>
                <a:srgbClr val="E0E0E0"/>
              </a:clrFrom>
              <a:clrTo>
                <a:srgbClr val="E0E0E0">
                  <a:alpha val="0"/>
                </a:srgbClr>
              </a:clrTo>
            </a:clrChange>
            <a:extLst>
              <a:ext uri="{28A0092B-C50C-407E-A947-70E740481C1C}">
                <a14:useLocalDpi xmlns:a14="http://schemas.microsoft.com/office/drawing/2010/main" val="0"/>
              </a:ext>
            </a:extLst>
          </a:blip>
          <a:srcRect l="4274" t="93716" r="23077" b="3020"/>
          <a:stretch>
            <a:fillRect/>
          </a:stretch>
        </p:blipFill>
        <p:spPr bwMode="auto">
          <a:xfrm rot="-5400000">
            <a:off x="7541419" y="4726781"/>
            <a:ext cx="9144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4" name="TextBox 22"/>
          <p:cNvSpPr txBox="1">
            <a:spLocks noChangeArrowheads="1"/>
          </p:cNvSpPr>
          <p:nvPr/>
        </p:nvSpPr>
        <p:spPr bwMode="auto">
          <a:xfrm>
            <a:off x="8001000" y="4267200"/>
            <a:ext cx="288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8</a:t>
            </a:r>
          </a:p>
        </p:txBody>
      </p:sp>
      <p:sp>
        <p:nvSpPr>
          <p:cNvPr id="19465" name="TextBox 23"/>
          <p:cNvSpPr txBox="1">
            <a:spLocks noChangeArrowheads="1"/>
          </p:cNvSpPr>
          <p:nvPr/>
        </p:nvSpPr>
        <p:spPr bwMode="auto">
          <a:xfrm>
            <a:off x="8001000" y="4953000"/>
            <a:ext cx="288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3</a:t>
            </a:r>
          </a:p>
        </p:txBody>
      </p:sp>
      <p:sp>
        <p:nvSpPr>
          <p:cNvPr id="19466" name="TextBox 24"/>
          <p:cNvSpPr txBox="1">
            <a:spLocks noChangeArrowheads="1"/>
          </p:cNvSpPr>
          <p:nvPr/>
        </p:nvSpPr>
        <p:spPr bwMode="auto">
          <a:xfrm rot="-5400000">
            <a:off x="8085137" y="4640263"/>
            <a:ext cx="7794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T value</a:t>
            </a:r>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1"/>
          <p:cNvSpPr>
            <a:spLocks/>
          </p:cNvSpPr>
          <p:nvPr/>
        </p:nvSpPr>
        <p:spPr bwMode="auto">
          <a:xfrm>
            <a:off x="1584325" y="4038600"/>
            <a:ext cx="156210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high fMRI signal</a:t>
            </a:r>
          </a:p>
        </p:txBody>
      </p:sp>
      <p:grpSp>
        <p:nvGrpSpPr>
          <p:cNvPr id="44035" name="Group 9"/>
          <p:cNvGrpSpPr>
            <a:grpSpLocks/>
          </p:cNvGrpSpPr>
          <p:nvPr/>
        </p:nvGrpSpPr>
        <p:grpSpPr bwMode="auto">
          <a:xfrm>
            <a:off x="3090863" y="990600"/>
            <a:ext cx="3314700" cy="673100"/>
            <a:chOff x="0" y="0"/>
            <a:chExt cx="2088" cy="424"/>
          </a:xfrm>
        </p:grpSpPr>
        <p:pic>
          <p:nvPicPr>
            <p:cNvPr id="44127" name="Picture 3"/>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7" y="0"/>
              <a:ext cx="393"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128" name="Picture 4"/>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1" y="0"/>
              <a:ext cx="393"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129" name="Picture 5"/>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5" y="0"/>
              <a:ext cx="393"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130" name="Picture 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392"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131" name="Picture 7"/>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3" y="0"/>
              <a:ext cx="393"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4132" name="Rectangle 8"/>
            <p:cNvSpPr>
              <a:spLocks/>
            </p:cNvSpPr>
            <p:nvPr/>
          </p:nvSpPr>
          <p:spPr bwMode="auto">
            <a:xfrm>
              <a:off x="0" y="0"/>
              <a:ext cx="2080" cy="424"/>
            </a:xfrm>
            <a:prstGeom prst="rect">
              <a:avLst/>
            </a:prstGeom>
            <a:noFill/>
            <a:ln w="9525">
              <a:solidFill>
                <a:srgbClr val="CCCC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grpSp>
      <p:sp>
        <p:nvSpPr>
          <p:cNvPr id="44036" name="Line 10"/>
          <p:cNvSpPr>
            <a:spLocks noChangeShapeType="1"/>
          </p:cNvSpPr>
          <p:nvPr/>
        </p:nvSpPr>
        <p:spPr bwMode="auto">
          <a:xfrm>
            <a:off x="984250" y="5640388"/>
            <a:ext cx="2719388" cy="1587"/>
          </a:xfrm>
          <a:prstGeom prst="line">
            <a:avLst/>
          </a:prstGeom>
          <a:noFill/>
          <a:ln w="12700">
            <a:solidFill>
              <a:srgbClr val="CCCC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4037" name="Freeform 11"/>
          <p:cNvSpPr>
            <a:spLocks/>
          </p:cNvSpPr>
          <p:nvPr/>
        </p:nvSpPr>
        <p:spPr bwMode="auto">
          <a:xfrm>
            <a:off x="1119188" y="4643438"/>
            <a:ext cx="989012" cy="96678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504"/>
                </a:lnTo>
                <a:lnTo>
                  <a:pt x="35" y="21407"/>
                </a:lnTo>
                <a:lnTo>
                  <a:pt x="105" y="21311"/>
                </a:lnTo>
                <a:lnTo>
                  <a:pt x="105" y="21214"/>
                </a:lnTo>
                <a:lnTo>
                  <a:pt x="140" y="21214"/>
                </a:lnTo>
                <a:lnTo>
                  <a:pt x="140" y="21118"/>
                </a:lnTo>
                <a:lnTo>
                  <a:pt x="210" y="21118"/>
                </a:lnTo>
                <a:lnTo>
                  <a:pt x="210" y="21021"/>
                </a:lnTo>
                <a:lnTo>
                  <a:pt x="245" y="20925"/>
                </a:lnTo>
                <a:lnTo>
                  <a:pt x="315" y="20829"/>
                </a:lnTo>
                <a:lnTo>
                  <a:pt x="315" y="20732"/>
                </a:lnTo>
                <a:lnTo>
                  <a:pt x="350" y="20636"/>
                </a:lnTo>
                <a:lnTo>
                  <a:pt x="419" y="20539"/>
                </a:lnTo>
                <a:lnTo>
                  <a:pt x="419" y="20443"/>
                </a:lnTo>
                <a:lnTo>
                  <a:pt x="454" y="20443"/>
                </a:lnTo>
                <a:lnTo>
                  <a:pt x="454" y="20346"/>
                </a:lnTo>
                <a:lnTo>
                  <a:pt x="524" y="20250"/>
                </a:lnTo>
                <a:lnTo>
                  <a:pt x="524" y="20154"/>
                </a:lnTo>
                <a:lnTo>
                  <a:pt x="594" y="20154"/>
                </a:lnTo>
                <a:lnTo>
                  <a:pt x="594" y="20057"/>
                </a:lnTo>
                <a:lnTo>
                  <a:pt x="629" y="20057"/>
                </a:lnTo>
                <a:lnTo>
                  <a:pt x="629" y="19961"/>
                </a:lnTo>
                <a:lnTo>
                  <a:pt x="699" y="19896"/>
                </a:lnTo>
                <a:lnTo>
                  <a:pt x="699" y="19800"/>
                </a:lnTo>
                <a:lnTo>
                  <a:pt x="734" y="19800"/>
                </a:lnTo>
                <a:lnTo>
                  <a:pt x="734" y="19704"/>
                </a:lnTo>
                <a:lnTo>
                  <a:pt x="804" y="19607"/>
                </a:lnTo>
                <a:lnTo>
                  <a:pt x="839" y="19511"/>
                </a:lnTo>
                <a:lnTo>
                  <a:pt x="839" y="19414"/>
                </a:lnTo>
                <a:lnTo>
                  <a:pt x="909" y="19318"/>
                </a:lnTo>
                <a:lnTo>
                  <a:pt x="944" y="19221"/>
                </a:lnTo>
                <a:lnTo>
                  <a:pt x="944" y="19125"/>
                </a:lnTo>
                <a:lnTo>
                  <a:pt x="1014" y="19061"/>
                </a:lnTo>
                <a:lnTo>
                  <a:pt x="1083" y="18964"/>
                </a:lnTo>
                <a:lnTo>
                  <a:pt x="1083" y="18868"/>
                </a:lnTo>
                <a:lnTo>
                  <a:pt x="1118" y="18868"/>
                </a:lnTo>
                <a:lnTo>
                  <a:pt x="1118" y="18771"/>
                </a:lnTo>
                <a:lnTo>
                  <a:pt x="1188" y="18675"/>
                </a:lnTo>
                <a:lnTo>
                  <a:pt x="1188" y="18579"/>
                </a:lnTo>
                <a:lnTo>
                  <a:pt x="1223" y="18579"/>
                </a:lnTo>
                <a:lnTo>
                  <a:pt x="1223" y="18482"/>
                </a:lnTo>
                <a:lnTo>
                  <a:pt x="1293" y="18386"/>
                </a:lnTo>
                <a:lnTo>
                  <a:pt x="1293" y="18289"/>
                </a:lnTo>
                <a:lnTo>
                  <a:pt x="1328" y="18289"/>
                </a:lnTo>
                <a:lnTo>
                  <a:pt x="1328" y="18193"/>
                </a:lnTo>
                <a:lnTo>
                  <a:pt x="1398" y="18096"/>
                </a:lnTo>
                <a:lnTo>
                  <a:pt x="1398" y="18000"/>
                </a:lnTo>
                <a:lnTo>
                  <a:pt x="1433" y="18000"/>
                </a:lnTo>
                <a:lnTo>
                  <a:pt x="1433" y="17904"/>
                </a:lnTo>
                <a:lnTo>
                  <a:pt x="1503" y="17807"/>
                </a:lnTo>
                <a:lnTo>
                  <a:pt x="1503" y="17711"/>
                </a:lnTo>
                <a:lnTo>
                  <a:pt x="1573" y="17711"/>
                </a:lnTo>
                <a:lnTo>
                  <a:pt x="1573" y="17614"/>
                </a:lnTo>
                <a:lnTo>
                  <a:pt x="1608" y="17518"/>
                </a:lnTo>
                <a:lnTo>
                  <a:pt x="1608" y="17421"/>
                </a:lnTo>
                <a:lnTo>
                  <a:pt x="1678" y="17421"/>
                </a:lnTo>
                <a:lnTo>
                  <a:pt x="1678" y="17357"/>
                </a:lnTo>
                <a:lnTo>
                  <a:pt x="1713" y="17261"/>
                </a:lnTo>
                <a:lnTo>
                  <a:pt x="1713" y="17164"/>
                </a:lnTo>
                <a:lnTo>
                  <a:pt x="1783" y="17164"/>
                </a:lnTo>
                <a:lnTo>
                  <a:pt x="1783" y="17068"/>
                </a:lnTo>
                <a:lnTo>
                  <a:pt x="1817" y="16971"/>
                </a:lnTo>
                <a:lnTo>
                  <a:pt x="1817" y="16875"/>
                </a:lnTo>
                <a:lnTo>
                  <a:pt x="1887" y="16875"/>
                </a:lnTo>
                <a:lnTo>
                  <a:pt x="1887" y="16779"/>
                </a:lnTo>
                <a:lnTo>
                  <a:pt x="1922" y="16682"/>
                </a:lnTo>
                <a:lnTo>
                  <a:pt x="1922" y="16586"/>
                </a:lnTo>
                <a:lnTo>
                  <a:pt x="1992" y="16586"/>
                </a:lnTo>
                <a:lnTo>
                  <a:pt x="1992" y="16489"/>
                </a:lnTo>
                <a:lnTo>
                  <a:pt x="2062" y="16393"/>
                </a:lnTo>
                <a:lnTo>
                  <a:pt x="2062" y="16296"/>
                </a:lnTo>
                <a:lnTo>
                  <a:pt x="2097" y="16296"/>
                </a:lnTo>
                <a:lnTo>
                  <a:pt x="2097" y="16200"/>
                </a:lnTo>
                <a:lnTo>
                  <a:pt x="2167" y="16104"/>
                </a:lnTo>
                <a:lnTo>
                  <a:pt x="2167" y="16007"/>
                </a:lnTo>
                <a:lnTo>
                  <a:pt x="2202" y="16007"/>
                </a:lnTo>
                <a:lnTo>
                  <a:pt x="2202" y="15911"/>
                </a:lnTo>
                <a:lnTo>
                  <a:pt x="2202" y="15814"/>
                </a:lnTo>
                <a:lnTo>
                  <a:pt x="2272" y="15814"/>
                </a:lnTo>
                <a:lnTo>
                  <a:pt x="2272" y="15750"/>
                </a:lnTo>
                <a:lnTo>
                  <a:pt x="2307" y="15750"/>
                </a:lnTo>
                <a:lnTo>
                  <a:pt x="2307" y="15654"/>
                </a:lnTo>
                <a:lnTo>
                  <a:pt x="2307" y="15557"/>
                </a:lnTo>
                <a:lnTo>
                  <a:pt x="2377" y="15557"/>
                </a:lnTo>
                <a:lnTo>
                  <a:pt x="2377" y="15461"/>
                </a:lnTo>
                <a:lnTo>
                  <a:pt x="2412" y="15461"/>
                </a:lnTo>
                <a:lnTo>
                  <a:pt x="2412" y="15364"/>
                </a:lnTo>
                <a:lnTo>
                  <a:pt x="2412" y="15268"/>
                </a:lnTo>
                <a:lnTo>
                  <a:pt x="2482" y="15268"/>
                </a:lnTo>
                <a:lnTo>
                  <a:pt x="2482" y="15171"/>
                </a:lnTo>
                <a:lnTo>
                  <a:pt x="2551" y="15075"/>
                </a:lnTo>
                <a:lnTo>
                  <a:pt x="2551" y="14979"/>
                </a:lnTo>
                <a:lnTo>
                  <a:pt x="2586" y="14979"/>
                </a:lnTo>
                <a:lnTo>
                  <a:pt x="2586" y="14882"/>
                </a:lnTo>
                <a:lnTo>
                  <a:pt x="2656" y="14786"/>
                </a:lnTo>
                <a:lnTo>
                  <a:pt x="2656" y="14689"/>
                </a:lnTo>
                <a:lnTo>
                  <a:pt x="2691" y="14689"/>
                </a:lnTo>
                <a:lnTo>
                  <a:pt x="2691" y="14593"/>
                </a:lnTo>
                <a:lnTo>
                  <a:pt x="2761" y="14496"/>
                </a:lnTo>
                <a:lnTo>
                  <a:pt x="2761" y="14400"/>
                </a:lnTo>
                <a:lnTo>
                  <a:pt x="2796" y="14304"/>
                </a:lnTo>
                <a:lnTo>
                  <a:pt x="2866" y="14207"/>
                </a:lnTo>
                <a:lnTo>
                  <a:pt x="2866" y="14111"/>
                </a:lnTo>
                <a:lnTo>
                  <a:pt x="2901" y="14046"/>
                </a:lnTo>
                <a:lnTo>
                  <a:pt x="2971" y="13950"/>
                </a:lnTo>
                <a:lnTo>
                  <a:pt x="2971" y="13854"/>
                </a:lnTo>
                <a:lnTo>
                  <a:pt x="3041" y="13757"/>
                </a:lnTo>
                <a:lnTo>
                  <a:pt x="3076" y="13661"/>
                </a:lnTo>
                <a:lnTo>
                  <a:pt x="3076" y="13564"/>
                </a:lnTo>
                <a:lnTo>
                  <a:pt x="3146" y="13468"/>
                </a:lnTo>
                <a:lnTo>
                  <a:pt x="3181" y="13371"/>
                </a:lnTo>
                <a:lnTo>
                  <a:pt x="3181" y="13275"/>
                </a:lnTo>
                <a:lnTo>
                  <a:pt x="3250" y="13211"/>
                </a:lnTo>
                <a:lnTo>
                  <a:pt x="3250" y="13114"/>
                </a:lnTo>
                <a:lnTo>
                  <a:pt x="3285" y="13114"/>
                </a:lnTo>
                <a:lnTo>
                  <a:pt x="3285" y="13018"/>
                </a:lnTo>
                <a:lnTo>
                  <a:pt x="3355" y="12921"/>
                </a:lnTo>
                <a:lnTo>
                  <a:pt x="3355" y="12825"/>
                </a:lnTo>
                <a:lnTo>
                  <a:pt x="3390" y="12825"/>
                </a:lnTo>
                <a:lnTo>
                  <a:pt x="3390" y="12729"/>
                </a:lnTo>
                <a:lnTo>
                  <a:pt x="3460" y="12632"/>
                </a:lnTo>
                <a:lnTo>
                  <a:pt x="3460" y="12536"/>
                </a:lnTo>
                <a:lnTo>
                  <a:pt x="3530" y="12536"/>
                </a:lnTo>
                <a:lnTo>
                  <a:pt x="3530" y="12439"/>
                </a:lnTo>
                <a:lnTo>
                  <a:pt x="3530" y="12343"/>
                </a:lnTo>
                <a:lnTo>
                  <a:pt x="3565" y="12343"/>
                </a:lnTo>
                <a:lnTo>
                  <a:pt x="3565" y="12246"/>
                </a:lnTo>
                <a:lnTo>
                  <a:pt x="3635" y="12246"/>
                </a:lnTo>
                <a:lnTo>
                  <a:pt x="3635" y="12150"/>
                </a:lnTo>
                <a:lnTo>
                  <a:pt x="3635" y="12054"/>
                </a:lnTo>
                <a:lnTo>
                  <a:pt x="3670" y="12054"/>
                </a:lnTo>
                <a:lnTo>
                  <a:pt x="3670" y="11957"/>
                </a:lnTo>
                <a:lnTo>
                  <a:pt x="3740" y="11861"/>
                </a:lnTo>
                <a:lnTo>
                  <a:pt x="3740" y="11764"/>
                </a:lnTo>
                <a:lnTo>
                  <a:pt x="3775" y="11764"/>
                </a:lnTo>
                <a:lnTo>
                  <a:pt x="3775" y="11668"/>
                </a:lnTo>
                <a:lnTo>
                  <a:pt x="3845" y="11604"/>
                </a:lnTo>
                <a:lnTo>
                  <a:pt x="3845" y="11507"/>
                </a:lnTo>
                <a:lnTo>
                  <a:pt x="3880" y="11507"/>
                </a:lnTo>
                <a:lnTo>
                  <a:pt x="3880" y="11411"/>
                </a:lnTo>
                <a:lnTo>
                  <a:pt x="3950" y="11314"/>
                </a:lnTo>
                <a:lnTo>
                  <a:pt x="3950" y="11218"/>
                </a:lnTo>
                <a:lnTo>
                  <a:pt x="4019" y="11121"/>
                </a:lnTo>
                <a:lnTo>
                  <a:pt x="4054" y="11025"/>
                </a:lnTo>
                <a:lnTo>
                  <a:pt x="4054" y="10929"/>
                </a:lnTo>
                <a:lnTo>
                  <a:pt x="4124" y="10832"/>
                </a:lnTo>
                <a:lnTo>
                  <a:pt x="4124" y="10736"/>
                </a:lnTo>
                <a:lnTo>
                  <a:pt x="4159" y="10736"/>
                </a:lnTo>
                <a:lnTo>
                  <a:pt x="4159" y="10639"/>
                </a:lnTo>
                <a:lnTo>
                  <a:pt x="4229" y="10543"/>
                </a:lnTo>
                <a:lnTo>
                  <a:pt x="4229" y="10446"/>
                </a:lnTo>
                <a:lnTo>
                  <a:pt x="4264" y="10446"/>
                </a:lnTo>
                <a:lnTo>
                  <a:pt x="4264" y="10350"/>
                </a:lnTo>
                <a:lnTo>
                  <a:pt x="4334" y="10254"/>
                </a:lnTo>
                <a:lnTo>
                  <a:pt x="4334" y="10157"/>
                </a:lnTo>
                <a:lnTo>
                  <a:pt x="4369" y="10157"/>
                </a:lnTo>
                <a:lnTo>
                  <a:pt x="4369" y="10061"/>
                </a:lnTo>
                <a:lnTo>
                  <a:pt x="4439" y="9964"/>
                </a:lnTo>
                <a:lnTo>
                  <a:pt x="4439" y="9900"/>
                </a:lnTo>
                <a:lnTo>
                  <a:pt x="4509" y="9900"/>
                </a:lnTo>
                <a:lnTo>
                  <a:pt x="4509" y="9804"/>
                </a:lnTo>
                <a:lnTo>
                  <a:pt x="4544" y="9707"/>
                </a:lnTo>
                <a:lnTo>
                  <a:pt x="4544" y="9611"/>
                </a:lnTo>
                <a:lnTo>
                  <a:pt x="4614" y="9611"/>
                </a:lnTo>
                <a:lnTo>
                  <a:pt x="4614" y="9514"/>
                </a:lnTo>
                <a:lnTo>
                  <a:pt x="4649" y="9418"/>
                </a:lnTo>
                <a:lnTo>
                  <a:pt x="4649" y="9321"/>
                </a:lnTo>
                <a:lnTo>
                  <a:pt x="4718" y="9321"/>
                </a:lnTo>
                <a:lnTo>
                  <a:pt x="4718" y="9225"/>
                </a:lnTo>
                <a:lnTo>
                  <a:pt x="4753" y="9129"/>
                </a:lnTo>
                <a:lnTo>
                  <a:pt x="4753" y="9032"/>
                </a:lnTo>
                <a:lnTo>
                  <a:pt x="4823" y="9032"/>
                </a:lnTo>
                <a:lnTo>
                  <a:pt x="4823" y="8936"/>
                </a:lnTo>
                <a:lnTo>
                  <a:pt x="4858" y="8839"/>
                </a:lnTo>
                <a:lnTo>
                  <a:pt x="4858" y="8775"/>
                </a:lnTo>
                <a:lnTo>
                  <a:pt x="4928" y="8775"/>
                </a:lnTo>
                <a:lnTo>
                  <a:pt x="4928" y="8679"/>
                </a:lnTo>
                <a:lnTo>
                  <a:pt x="4963" y="8582"/>
                </a:lnTo>
                <a:lnTo>
                  <a:pt x="4963" y="8486"/>
                </a:lnTo>
                <a:lnTo>
                  <a:pt x="5033" y="8486"/>
                </a:lnTo>
                <a:lnTo>
                  <a:pt x="5033" y="8389"/>
                </a:lnTo>
                <a:lnTo>
                  <a:pt x="5068" y="8389"/>
                </a:lnTo>
                <a:lnTo>
                  <a:pt x="5068" y="8293"/>
                </a:lnTo>
                <a:lnTo>
                  <a:pt x="5068" y="8196"/>
                </a:lnTo>
                <a:lnTo>
                  <a:pt x="5138" y="8196"/>
                </a:lnTo>
                <a:lnTo>
                  <a:pt x="5138" y="8100"/>
                </a:lnTo>
                <a:lnTo>
                  <a:pt x="5208" y="8100"/>
                </a:lnTo>
                <a:lnTo>
                  <a:pt x="5208" y="8004"/>
                </a:lnTo>
                <a:lnTo>
                  <a:pt x="5243" y="7907"/>
                </a:lnTo>
                <a:lnTo>
                  <a:pt x="5243" y="7811"/>
                </a:lnTo>
                <a:lnTo>
                  <a:pt x="5313" y="7811"/>
                </a:lnTo>
                <a:lnTo>
                  <a:pt x="5313" y="7714"/>
                </a:lnTo>
                <a:lnTo>
                  <a:pt x="5348" y="7618"/>
                </a:lnTo>
                <a:lnTo>
                  <a:pt x="5417" y="7521"/>
                </a:lnTo>
                <a:lnTo>
                  <a:pt x="5417" y="7457"/>
                </a:lnTo>
                <a:lnTo>
                  <a:pt x="5452" y="7361"/>
                </a:lnTo>
                <a:lnTo>
                  <a:pt x="5522" y="7264"/>
                </a:lnTo>
                <a:lnTo>
                  <a:pt x="5522" y="7168"/>
                </a:lnTo>
                <a:lnTo>
                  <a:pt x="5557" y="7168"/>
                </a:lnTo>
                <a:lnTo>
                  <a:pt x="5557" y="7071"/>
                </a:lnTo>
                <a:lnTo>
                  <a:pt x="5627" y="6975"/>
                </a:lnTo>
                <a:lnTo>
                  <a:pt x="5627" y="6879"/>
                </a:lnTo>
                <a:lnTo>
                  <a:pt x="5697" y="6879"/>
                </a:lnTo>
                <a:lnTo>
                  <a:pt x="5697" y="6782"/>
                </a:lnTo>
                <a:lnTo>
                  <a:pt x="5732" y="6782"/>
                </a:lnTo>
                <a:lnTo>
                  <a:pt x="5732" y="6686"/>
                </a:lnTo>
                <a:lnTo>
                  <a:pt x="5802" y="6589"/>
                </a:lnTo>
                <a:lnTo>
                  <a:pt x="5837" y="6493"/>
                </a:lnTo>
                <a:lnTo>
                  <a:pt x="5837" y="6396"/>
                </a:lnTo>
                <a:lnTo>
                  <a:pt x="5907" y="6300"/>
                </a:lnTo>
                <a:lnTo>
                  <a:pt x="5942" y="6204"/>
                </a:lnTo>
                <a:lnTo>
                  <a:pt x="5942" y="6107"/>
                </a:lnTo>
                <a:lnTo>
                  <a:pt x="6012" y="6107"/>
                </a:lnTo>
                <a:lnTo>
                  <a:pt x="6012" y="6011"/>
                </a:lnTo>
                <a:lnTo>
                  <a:pt x="6047" y="6011"/>
                </a:lnTo>
                <a:lnTo>
                  <a:pt x="6047" y="5914"/>
                </a:lnTo>
                <a:lnTo>
                  <a:pt x="6117" y="5818"/>
                </a:lnTo>
                <a:lnTo>
                  <a:pt x="6186" y="5754"/>
                </a:lnTo>
                <a:lnTo>
                  <a:pt x="6186" y="5657"/>
                </a:lnTo>
                <a:lnTo>
                  <a:pt x="6221" y="5657"/>
                </a:lnTo>
                <a:lnTo>
                  <a:pt x="6221" y="5561"/>
                </a:lnTo>
                <a:lnTo>
                  <a:pt x="6291" y="5561"/>
                </a:lnTo>
                <a:lnTo>
                  <a:pt x="6291" y="5464"/>
                </a:lnTo>
                <a:lnTo>
                  <a:pt x="6326" y="5368"/>
                </a:lnTo>
                <a:lnTo>
                  <a:pt x="6326" y="5271"/>
                </a:lnTo>
                <a:lnTo>
                  <a:pt x="6396" y="5271"/>
                </a:lnTo>
                <a:lnTo>
                  <a:pt x="6396" y="5175"/>
                </a:lnTo>
                <a:lnTo>
                  <a:pt x="6431" y="5079"/>
                </a:lnTo>
                <a:lnTo>
                  <a:pt x="6501" y="5079"/>
                </a:lnTo>
                <a:lnTo>
                  <a:pt x="6501" y="4982"/>
                </a:lnTo>
                <a:lnTo>
                  <a:pt x="6536" y="4886"/>
                </a:lnTo>
                <a:lnTo>
                  <a:pt x="6606" y="4789"/>
                </a:lnTo>
                <a:lnTo>
                  <a:pt x="6606" y="4693"/>
                </a:lnTo>
                <a:lnTo>
                  <a:pt x="6676" y="4693"/>
                </a:lnTo>
                <a:lnTo>
                  <a:pt x="6676" y="4596"/>
                </a:lnTo>
                <a:lnTo>
                  <a:pt x="6711" y="4596"/>
                </a:lnTo>
                <a:lnTo>
                  <a:pt x="6711" y="4500"/>
                </a:lnTo>
                <a:lnTo>
                  <a:pt x="6781" y="4404"/>
                </a:lnTo>
                <a:lnTo>
                  <a:pt x="6781" y="4307"/>
                </a:lnTo>
                <a:lnTo>
                  <a:pt x="6816" y="4307"/>
                </a:lnTo>
                <a:lnTo>
                  <a:pt x="6816" y="4211"/>
                </a:lnTo>
                <a:lnTo>
                  <a:pt x="6885" y="4211"/>
                </a:lnTo>
                <a:lnTo>
                  <a:pt x="6885" y="4146"/>
                </a:lnTo>
                <a:lnTo>
                  <a:pt x="6920" y="4146"/>
                </a:lnTo>
                <a:lnTo>
                  <a:pt x="6920" y="4050"/>
                </a:lnTo>
                <a:lnTo>
                  <a:pt x="6990" y="4050"/>
                </a:lnTo>
                <a:lnTo>
                  <a:pt x="6990" y="3954"/>
                </a:lnTo>
                <a:lnTo>
                  <a:pt x="7025" y="3857"/>
                </a:lnTo>
                <a:lnTo>
                  <a:pt x="7095" y="3761"/>
                </a:lnTo>
                <a:lnTo>
                  <a:pt x="7165" y="3664"/>
                </a:lnTo>
                <a:lnTo>
                  <a:pt x="7200" y="3568"/>
                </a:lnTo>
                <a:lnTo>
                  <a:pt x="7200" y="3471"/>
                </a:lnTo>
                <a:lnTo>
                  <a:pt x="7270" y="3471"/>
                </a:lnTo>
                <a:lnTo>
                  <a:pt x="7305" y="3375"/>
                </a:lnTo>
                <a:lnTo>
                  <a:pt x="7305" y="3311"/>
                </a:lnTo>
                <a:lnTo>
                  <a:pt x="7375" y="3311"/>
                </a:lnTo>
                <a:lnTo>
                  <a:pt x="7375" y="3214"/>
                </a:lnTo>
                <a:lnTo>
                  <a:pt x="7410" y="3214"/>
                </a:lnTo>
                <a:lnTo>
                  <a:pt x="7410" y="3118"/>
                </a:lnTo>
                <a:lnTo>
                  <a:pt x="7480" y="3118"/>
                </a:lnTo>
                <a:lnTo>
                  <a:pt x="7480" y="3021"/>
                </a:lnTo>
                <a:lnTo>
                  <a:pt x="7515" y="3021"/>
                </a:lnTo>
                <a:lnTo>
                  <a:pt x="7515" y="2925"/>
                </a:lnTo>
                <a:lnTo>
                  <a:pt x="7584" y="2925"/>
                </a:lnTo>
                <a:lnTo>
                  <a:pt x="7584" y="2829"/>
                </a:lnTo>
                <a:lnTo>
                  <a:pt x="7654" y="2829"/>
                </a:lnTo>
                <a:lnTo>
                  <a:pt x="7654" y="2732"/>
                </a:lnTo>
                <a:lnTo>
                  <a:pt x="7689" y="2732"/>
                </a:lnTo>
                <a:lnTo>
                  <a:pt x="7689" y="2636"/>
                </a:lnTo>
                <a:lnTo>
                  <a:pt x="7759" y="2636"/>
                </a:lnTo>
                <a:lnTo>
                  <a:pt x="7759" y="2539"/>
                </a:lnTo>
                <a:lnTo>
                  <a:pt x="7794" y="2539"/>
                </a:lnTo>
                <a:lnTo>
                  <a:pt x="7864" y="2443"/>
                </a:lnTo>
                <a:lnTo>
                  <a:pt x="7864" y="2346"/>
                </a:lnTo>
                <a:lnTo>
                  <a:pt x="7899" y="2346"/>
                </a:lnTo>
                <a:lnTo>
                  <a:pt x="7969" y="2250"/>
                </a:lnTo>
                <a:lnTo>
                  <a:pt x="8004" y="2154"/>
                </a:lnTo>
                <a:lnTo>
                  <a:pt x="8074" y="2154"/>
                </a:lnTo>
                <a:lnTo>
                  <a:pt x="8074" y="2057"/>
                </a:lnTo>
                <a:lnTo>
                  <a:pt x="8144" y="2057"/>
                </a:lnTo>
                <a:lnTo>
                  <a:pt x="8144" y="1961"/>
                </a:lnTo>
                <a:lnTo>
                  <a:pt x="8179" y="1961"/>
                </a:lnTo>
                <a:lnTo>
                  <a:pt x="8179" y="1864"/>
                </a:lnTo>
                <a:lnTo>
                  <a:pt x="8249" y="1864"/>
                </a:lnTo>
                <a:lnTo>
                  <a:pt x="8283" y="1768"/>
                </a:lnTo>
                <a:lnTo>
                  <a:pt x="8353" y="1671"/>
                </a:lnTo>
                <a:lnTo>
                  <a:pt x="8388" y="1671"/>
                </a:lnTo>
                <a:lnTo>
                  <a:pt x="8388" y="1607"/>
                </a:lnTo>
                <a:lnTo>
                  <a:pt x="8458" y="1607"/>
                </a:lnTo>
                <a:lnTo>
                  <a:pt x="8493" y="1511"/>
                </a:lnTo>
                <a:lnTo>
                  <a:pt x="8563" y="1414"/>
                </a:lnTo>
                <a:lnTo>
                  <a:pt x="8633" y="1414"/>
                </a:lnTo>
                <a:lnTo>
                  <a:pt x="8633" y="1318"/>
                </a:lnTo>
                <a:lnTo>
                  <a:pt x="8668" y="1318"/>
                </a:lnTo>
                <a:lnTo>
                  <a:pt x="8738" y="1221"/>
                </a:lnTo>
                <a:lnTo>
                  <a:pt x="8773" y="1221"/>
                </a:lnTo>
                <a:lnTo>
                  <a:pt x="8773" y="1125"/>
                </a:lnTo>
                <a:lnTo>
                  <a:pt x="8843" y="1125"/>
                </a:lnTo>
                <a:lnTo>
                  <a:pt x="8878" y="1029"/>
                </a:lnTo>
                <a:lnTo>
                  <a:pt x="8948" y="1029"/>
                </a:lnTo>
                <a:lnTo>
                  <a:pt x="8948" y="932"/>
                </a:lnTo>
                <a:lnTo>
                  <a:pt x="8983" y="932"/>
                </a:lnTo>
                <a:lnTo>
                  <a:pt x="9052" y="932"/>
                </a:lnTo>
                <a:lnTo>
                  <a:pt x="9052" y="836"/>
                </a:lnTo>
                <a:lnTo>
                  <a:pt x="9122" y="836"/>
                </a:lnTo>
                <a:lnTo>
                  <a:pt x="9157" y="836"/>
                </a:lnTo>
                <a:lnTo>
                  <a:pt x="9157" y="739"/>
                </a:lnTo>
                <a:lnTo>
                  <a:pt x="9227" y="739"/>
                </a:lnTo>
                <a:lnTo>
                  <a:pt x="9262" y="643"/>
                </a:lnTo>
                <a:lnTo>
                  <a:pt x="9332" y="643"/>
                </a:lnTo>
                <a:lnTo>
                  <a:pt x="9367" y="643"/>
                </a:lnTo>
                <a:lnTo>
                  <a:pt x="9367" y="546"/>
                </a:lnTo>
                <a:lnTo>
                  <a:pt x="9437" y="546"/>
                </a:lnTo>
                <a:lnTo>
                  <a:pt x="9472" y="450"/>
                </a:lnTo>
                <a:lnTo>
                  <a:pt x="9542" y="450"/>
                </a:lnTo>
                <a:lnTo>
                  <a:pt x="9612" y="450"/>
                </a:lnTo>
                <a:lnTo>
                  <a:pt x="9612" y="354"/>
                </a:lnTo>
                <a:lnTo>
                  <a:pt x="9647" y="354"/>
                </a:lnTo>
                <a:lnTo>
                  <a:pt x="9717" y="354"/>
                </a:lnTo>
                <a:lnTo>
                  <a:pt x="9751" y="354"/>
                </a:lnTo>
                <a:lnTo>
                  <a:pt x="9751" y="257"/>
                </a:lnTo>
                <a:lnTo>
                  <a:pt x="9821" y="257"/>
                </a:lnTo>
                <a:lnTo>
                  <a:pt x="9856" y="257"/>
                </a:lnTo>
                <a:lnTo>
                  <a:pt x="9926" y="161"/>
                </a:lnTo>
                <a:lnTo>
                  <a:pt x="9961" y="161"/>
                </a:lnTo>
                <a:lnTo>
                  <a:pt x="10031" y="161"/>
                </a:lnTo>
                <a:lnTo>
                  <a:pt x="10066" y="161"/>
                </a:lnTo>
                <a:lnTo>
                  <a:pt x="10136" y="64"/>
                </a:lnTo>
                <a:lnTo>
                  <a:pt x="10171" y="64"/>
                </a:lnTo>
                <a:lnTo>
                  <a:pt x="10241" y="64"/>
                </a:lnTo>
                <a:lnTo>
                  <a:pt x="10311" y="64"/>
                </a:lnTo>
                <a:lnTo>
                  <a:pt x="10346" y="64"/>
                </a:lnTo>
                <a:lnTo>
                  <a:pt x="10416" y="64"/>
                </a:lnTo>
                <a:lnTo>
                  <a:pt x="10416" y="0"/>
                </a:lnTo>
                <a:lnTo>
                  <a:pt x="10450" y="0"/>
                </a:lnTo>
                <a:lnTo>
                  <a:pt x="10520" y="0"/>
                </a:lnTo>
                <a:lnTo>
                  <a:pt x="10555" y="0"/>
                </a:lnTo>
                <a:lnTo>
                  <a:pt x="10625" y="0"/>
                </a:lnTo>
                <a:lnTo>
                  <a:pt x="10660" y="0"/>
                </a:lnTo>
                <a:lnTo>
                  <a:pt x="10730" y="0"/>
                </a:lnTo>
                <a:lnTo>
                  <a:pt x="10800" y="0"/>
                </a:lnTo>
                <a:lnTo>
                  <a:pt x="10835" y="0"/>
                </a:lnTo>
                <a:lnTo>
                  <a:pt x="10905" y="0"/>
                </a:lnTo>
                <a:lnTo>
                  <a:pt x="10940" y="0"/>
                </a:lnTo>
                <a:lnTo>
                  <a:pt x="11010" y="0"/>
                </a:lnTo>
                <a:lnTo>
                  <a:pt x="11045" y="0"/>
                </a:lnTo>
                <a:lnTo>
                  <a:pt x="11115" y="0"/>
                </a:lnTo>
                <a:lnTo>
                  <a:pt x="11150" y="0"/>
                </a:lnTo>
                <a:lnTo>
                  <a:pt x="11150" y="64"/>
                </a:lnTo>
                <a:lnTo>
                  <a:pt x="11219" y="64"/>
                </a:lnTo>
                <a:lnTo>
                  <a:pt x="11254" y="64"/>
                </a:lnTo>
                <a:lnTo>
                  <a:pt x="11324" y="64"/>
                </a:lnTo>
                <a:lnTo>
                  <a:pt x="11394" y="64"/>
                </a:lnTo>
                <a:lnTo>
                  <a:pt x="11429" y="64"/>
                </a:lnTo>
                <a:lnTo>
                  <a:pt x="11499" y="64"/>
                </a:lnTo>
                <a:lnTo>
                  <a:pt x="11499" y="161"/>
                </a:lnTo>
                <a:lnTo>
                  <a:pt x="11534" y="161"/>
                </a:lnTo>
                <a:lnTo>
                  <a:pt x="11604" y="161"/>
                </a:lnTo>
                <a:lnTo>
                  <a:pt x="11639" y="161"/>
                </a:lnTo>
                <a:lnTo>
                  <a:pt x="11709" y="161"/>
                </a:lnTo>
                <a:lnTo>
                  <a:pt x="11709" y="257"/>
                </a:lnTo>
                <a:lnTo>
                  <a:pt x="11744" y="257"/>
                </a:lnTo>
                <a:lnTo>
                  <a:pt x="11814" y="257"/>
                </a:lnTo>
                <a:lnTo>
                  <a:pt x="11883" y="354"/>
                </a:lnTo>
                <a:lnTo>
                  <a:pt x="11918" y="354"/>
                </a:lnTo>
                <a:lnTo>
                  <a:pt x="11988" y="354"/>
                </a:lnTo>
                <a:lnTo>
                  <a:pt x="12023" y="450"/>
                </a:lnTo>
                <a:lnTo>
                  <a:pt x="12093" y="450"/>
                </a:lnTo>
                <a:lnTo>
                  <a:pt x="12128" y="450"/>
                </a:lnTo>
                <a:lnTo>
                  <a:pt x="12128" y="546"/>
                </a:lnTo>
                <a:lnTo>
                  <a:pt x="12198" y="546"/>
                </a:lnTo>
                <a:lnTo>
                  <a:pt x="12233" y="643"/>
                </a:lnTo>
                <a:lnTo>
                  <a:pt x="12303" y="643"/>
                </a:lnTo>
                <a:lnTo>
                  <a:pt x="12373" y="643"/>
                </a:lnTo>
                <a:lnTo>
                  <a:pt x="12373" y="739"/>
                </a:lnTo>
                <a:lnTo>
                  <a:pt x="12408" y="739"/>
                </a:lnTo>
                <a:lnTo>
                  <a:pt x="12478" y="836"/>
                </a:lnTo>
                <a:lnTo>
                  <a:pt x="12513" y="836"/>
                </a:lnTo>
                <a:lnTo>
                  <a:pt x="12583" y="932"/>
                </a:lnTo>
                <a:lnTo>
                  <a:pt x="12617" y="932"/>
                </a:lnTo>
                <a:lnTo>
                  <a:pt x="12617" y="1029"/>
                </a:lnTo>
                <a:lnTo>
                  <a:pt x="12687" y="1029"/>
                </a:lnTo>
                <a:lnTo>
                  <a:pt x="12722" y="1029"/>
                </a:lnTo>
                <a:lnTo>
                  <a:pt x="12722" y="1125"/>
                </a:lnTo>
                <a:lnTo>
                  <a:pt x="12792" y="1125"/>
                </a:lnTo>
                <a:lnTo>
                  <a:pt x="12862" y="1221"/>
                </a:lnTo>
                <a:lnTo>
                  <a:pt x="12897" y="1221"/>
                </a:lnTo>
                <a:lnTo>
                  <a:pt x="12897" y="1318"/>
                </a:lnTo>
                <a:lnTo>
                  <a:pt x="12967" y="1318"/>
                </a:lnTo>
                <a:lnTo>
                  <a:pt x="12967" y="1414"/>
                </a:lnTo>
                <a:lnTo>
                  <a:pt x="13002" y="1414"/>
                </a:lnTo>
                <a:lnTo>
                  <a:pt x="13072" y="1414"/>
                </a:lnTo>
                <a:lnTo>
                  <a:pt x="13072" y="1511"/>
                </a:lnTo>
                <a:lnTo>
                  <a:pt x="13107" y="1511"/>
                </a:lnTo>
                <a:lnTo>
                  <a:pt x="13107" y="1607"/>
                </a:lnTo>
                <a:lnTo>
                  <a:pt x="13177" y="1607"/>
                </a:lnTo>
                <a:lnTo>
                  <a:pt x="13212" y="1671"/>
                </a:lnTo>
                <a:lnTo>
                  <a:pt x="13282" y="1671"/>
                </a:lnTo>
                <a:lnTo>
                  <a:pt x="13282" y="1768"/>
                </a:lnTo>
                <a:lnTo>
                  <a:pt x="13351" y="1768"/>
                </a:lnTo>
                <a:lnTo>
                  <a:pt x="13351" y="1864"/>
                </a:lnTo>
                <a:lnTo>
                  <a:pt x="13386" y="1864"/>
                </a:lnTo>
                <a:lnTo>
                  <a:pt x="13386" y="1961"/>
                </a:lnTo>
                <a:lnTo>
                  <a:pt x="13456" y="1961"/>
                </a:lnTo>
                <a:lnTo>
                  <a:pt x="13491" y="2057"/>
                </a:lnTo>
                <a:lnTo>
                  <a:pt x="13561" y="2154"/>
                </a:lnTo>
                <a:lnTo>
                  <a:pt x="13596" y="2154"/>
                </a:lnTo>
                <a:lnTo>
                  <a:pt x="13596" y="2250"/>
                </a:lnTo>
                <a:lnTo>
                  <a:pt x="13666" y="2250"/>
                </a:lnTo>
                <a:lnTo>
                  <a:pt x="13666" y="2346"/>
                </a:lnTo>
                <a:lnTo>
                  <a:pt x="13701" y="2346"/>
                </a:lnTo>
                <a:lnTo>
                  <a:pt x="13701" y="2443"/>
                </a:lnTo>
                <a:lnTo>
                  <a:pt x="13771" y="2443"/>
                </a:lnTo>
                <a:lnTo>
                  <a:pt x="13771" y="2539"/>
                </a:lnTo>
                <a:lnTo>
                  <a:pt x="13841" y="2539"/>
                </a:lnTo>
                <a:lnTo>
                  <a:pt x="13841" y="2636"/>
                </a:lnTo>
                <a:lnTo>
                  <a:pt x="13876" y="2636"/>
                </a:lnTo>
                <a:lnTo>
                  <a:pt x="13946" y="2732"/>
                </a:lnTo>
                <a:lnTo>
                  <a:pt x="13946" y="2829"/>
                </a:lnTo>
                <a:lnTo>
                  <a:pt x="13981" y="2829"/>
                </a:lnTo>
                <a:lnTo>
                  <a:pt x="14050" y="2925"/>
                </a:lnTo>
                <a:lnTo>
                  <a:pt x="14050" y="3021"/>
                </a:lnTo>
                <a:lnTo>
                  <a:pt x="14085" y="3021"/>
                </a:lnTo>
                <a:lnTo>
                  <a:pt x="14155" y="3118"/>
                </a:lnTo>
                <a:lnTo>
                  <a:pt x="14155" y="3214"/>
                </a:lnTo>
                <a:lnTo>
                  <a:pt x="14190" y="3214"/>
                </a:lnTo>
                <a:lnTo>
                  <a:pt x="14260" y="3311"/>
                </a:lnTo>
                <a:lnTo>
                  <a:pt x="14260" y="3375"/>
                </a:lnTo>
                <a:lnTo>
                  <a:pt x="14330" y="3375"/>
                </a:lnTo>
                <a:lnTo>
                  <a:pt x="14330" y="3471"/>
                </a:lnTo>
                <a:lnTo>
                  <a:pt x="14365" y="3471"/>
                </a:lnTo>
                <a:lnTo>
                  <a:pt x="14365" y="3568"/>
                </a:lnTo>
                <a:lnTo>
                  <a:pt x="14435" y="3568"/>
                </a:lnTo>
                <a:lnTo>
                  <a:pt x="14435" y="3664"/>
                </a:lnTo>
                <a:lnTo>
                  <a:pt x="14470" y="3664"/>
                </a:lnTo>
                <a:lnTo>
                  <a:pt x="14470" y="3761"/>
                </a:lnTo>
                <a:lnTo>
                  <a:pt x="14540" y="3761"/>
                </a:lnTo>
                <a:lnTo>
                  <a:pt x="14540" y="3857"/>
                </a:lnTo>
                <a:lnTo>
                  <a:pt x="14575" y="3857"/>
                </a:lnTo>
                <a:lnTo>
                  <a:pt x="14575" y="3954"/>
                </a:lnTo>
                <a:lnTo>
                  <a:pt x="14645" y="4050"/>
                </a:lnTo>
                <a:lnTo>
                  <a:pt x="14680" y="4146"/>
                </a:lnTo>
                <a:lnTo>
                  <a:pt x="14750" y="4211"/>
                </a:lnTo>
                <a:lnTo>
                  <a:pt x="14819" y="4307"/>
                </a:lnTo>
                <a:lnTo>
                  <a:pt x="14819" y="4404"/>
                </a:lnTo>
                <a:lnTo>
                  <a:pt x="14854" y="4404"/>
                </a:lnTo>
                <a:lnTo>
                  <a:pt x="14854" y="4500"/>
                </a:lnTo>
                <a:lnTo>
                  <a:pt x="14889" y="4596"/>
                </a:lnTo>
                <a:lnTo>
                  <a:pt x="14959" y="4693"/>
                </a:lnTo>
                <a:lnTo>
                  <a:pt x="14959" y="4789"/>
                </a:lnTo>
                <a:lnTo>
                  <a:pt x="15029" y="4789"/>
                </a:lnTo>
                <a:lnTo>
                  <a:pt x="15029" y="4886"/>
                </a:lnTo>
                <a:lnTo>
                  <a:pt x="15064" y="4886"/>
                </a:lnTo>
                <a:lnTo>
                  <a:pt x="15064" y="4982"/>
                </a:lnTo>
                <a:lnTo>
                  <a:pt x="15134" y="5079"/>
                </a:lnTo>
                <a:lnTo>
                  <a:pt x="15169" y="5079"/>
                </a:lnTo>
                <a:lnTo>
                  <a:pt x="15169" y="5175"/>
                </a:lnTo>
                <a:lnTo>
                  <a:pt x="15239" y="5271"/>
                </a:lnTo>
                <a:lnTo>
                  <a:pt x="15274" y="5368"/>
                </a:lnTo>
                <a:lnTo>
                  <a:pt x="15274" y="5464"/>
                </a:lnTo>
                <a:lnTo>
                  <a:pt x="15344" y="5561"/>
                </a:lnTo>
                <a:lnTo>
                  <a:pt x="15379" y="5657"/>
                </a:lnTo>
                <a:lnTo>
                  <a:pt x="15379" y="5754"/>
                </a:lnTo>
                <a:lnTo>
                  <a:pt x="15449" y="5754"/>
                </a:lnTo>
                <a:lnTo>
                  <a:pt x="15449" y="5818"/>
                </a:lnTo>
                <a:lnTo>
                  <a:pt x="15518" y="5818"/>
                </a:lnTo>
                <a:lnTo>
                  <a:pt x="15518" y="5914"/>
                </a:lnTo>
                <a:lnTo>
                  <a:pt x="15553" y="6011"/>
                </a:lnTo>
                <a:lnTo>
                  <a:pt x="15623" y="6107"/>
                </a:lnTo>
                <a:lnTo>
                  <a:pt x="15623" y="6204"/>
                </a:lnTo>
                <a:lnTo>
                  <a:pt x="15658" y="6204"/>
                </a:lnTo>
                <a:lnTo>
                  <a:pt x="15658" y="6300"/>
                </a:lnTo>
                <a:lnTo>
                  <a:pt x="15728" y="6300"/>
                </a:lnTo>
                <a:lnTo>
                  <a:pt x="15728" y="6396"/>
                </a:lnTo>
                <a:lnTo>
                  <a:pt x="15763" y="6493"/>
                </a:lnTo>
                <a:lnTo>
                  <a:pt x="15763" y="6589"/>
                </a:lnTo>
                <a:lnTo>
                  <a:pt x="15833" y="6589"/>
                </a:lnTo>
                <a:lnTo>
                  <a:pt x="15833" y="6686"/>
                </a:lnTo>
                <a:lnTo>
                  <a:pt x="15868" y="6782"/>
                </a:lnTo>
                <a:lnTo>
                  <a:pt x="15938" y="6879"/>
                </a:lnTo>
                <a:lnTo>
                  <a:pt x="15938" y="6975"/>
                </a:lnTo>
                <a:lnTo>
                  <a:pt x="16008" y="6975"/>
                </a:lnTo>
                <a:lnTo>
                  <a:pt x="16008" y="7071"/>
                </a:lnTo>
                <a:lnTo>
                  <a:pt x="16043" y="7168"/>
                </a:lnTo>
                <a:lnTo>
                  <a:pt x="16043" y="7264"/>
                </a:lnTo>
                <a:lnTo>
                  <a:pt x="16113" y="7264"/>
                </a:lnTo>
                <a:lnTo>
                  <a:pt x="16113" y="7361"/>
                </a:lnTo>
                <a:lnTo>
                  <a:pt x="16148" y="7361"/>
                </a:lnTo>
                <a:lnTo>
                  <a:pt x="16148" y="7457"/>
                </a:lnTo>
                <a:lnTo>
                  <a:pt x="16217" y="7521"/>
                </a:lnTo>
                <a:lnTo>
                  <a:pt x="16217" y="7618"/>
                </a:lnTo>
                <a:lnTo>
                  <a:pt x="16252" y="7618"/>
                </a:lnTo>
                <a:lnTo>
                  <a:pt x="16252" y="7714"/>
                </a:lnTo>
                <a:lnTo>
                  <a:pt x="16322" y="7811"/>
                </a:lnTo>
                <a:lnTo>
                  <a:pt x="16357" y="7907"/>
                </a:lnTo>
                <a:lnTo>
                  <a:pt x="16357" y="8004"/>
                </a:lnTo>
                <a:lnTo>
                  <a:pt x="16427" y="8100"/>
                </a:lnTo>
                <a:lnTo>
                  <a:pt x="16497" y="8196"/>
                </a:lnTo>
                <a:lnTo>
                  <a:pt x="16497" y="8293"/>
                </a:lnTo>
                <a:lnTo>
                  <a:pt x="16532" y="8389"/>
                </a:lnTo>
                <a:lnTo>
                  <a:pt x="16602" y="8486"/>
                </a:lnTo>
                <a:lnTo>
                  <a:pt x="16602" y="8582"/>
                </a:lnTo>
                <a:lnTo>
                  <a:pt x="16637" y="8582"/>
                </a:lnTo>
                <a:lnTo>
                  <a:pt x="16637" y="8679"/>
                </a:lnTo>
                <a:lnTo>
                  <a:pt x="16707" y="8775"/>
                </a:lnTo>
                <a:lnTo>
                  <a:pt x="16707" y="8839"/>
                </a:lnTo>
                <a:lnTo>
                  <a:pt x="16742" y="8839"/>
                </a:lnTo>
                <a:lnTo>
                  <a:pt x="16742" y="8936"/>
                </a:lnTo>
                <a:lnTo>
                  <a:pt x="16812" y="9032"/>
                </a:lnTo>
                <a:lnTo>
                  <a:pt x="16812" y="9129"/>
                </a:lnTo>
                <a:lnTo>
                  <a:pt x="16847" y="9129"/>
                </a:lnTo>
                <a:lnTo>
                  <a:pt x="16847" y="9225"/>
                </a:lnTo>
                <a:lnTo>
                  <a:pt x="16917" y="9321"/>
                </a:lnTo>
                <a:lnTo>
                  <a:pt x="16917" y="9418"/>
                </a:lnTo>
                <a:lnTo>
                  <a:pt x="16986" y="9418"/>
                </a:lnTo>
                <a:lnTo>
                  <a:pt x="16986" y="9514"/>
                </a:lnTo>
                <a:lnTo>
                  <a:pt x="17021" y="9611"/>
                </a:lnTo>
                <a:lnTo>
                  <a:pt x="17021" y="9707"/>
                </a:lnTo>
                <a:lnTo>
                  <a:pt x="17091" y="9707"/>
                </a:lnTo>
                <a:lnTo>
                  <a:pt x="17091" y="9804"/>
                </a:lnTo>
                <a:lnTo>
                  <a:pt x="17126" y="9900"/>
                </a:lnTo>
                <a:lnTo>
                  <a:pt x="17126" y="9964"/>
                </a:lnTo>
                <a:lnTo>
                  <a:pt x="17196" y="9964"/>
                </a:lnTo>
                <a:lnTo>
                  <a:pt x="17196" y="10061"/>
                </a:lnTo>
                <a:lnTo>
                  <a:pt x="17231" y="10157"/>
                </a:lnTo>
                <a:lnTo>
                  <a:pt x="17231" y="10254"/>
                </a:lnTo>
                <a:lnTo>
                  <a:pt x="17301" y="10254"/>
                </a:lnTo>
                <a:lnTo>
                  <a:pt x="17301" y="10350"/>
                </a:lnTo>
                <a:lnTo>
                  <a:pt x="17336" y="10446"/>
                </a:lnTo>
                <a:lnTo>
                  <a:pt x="17336" y="10543"/>
                </a:lnTo>
                <a:lnTo>
                  <a:pt x="17406" y="10543"/>
                </a:lnTo>
                <a:lnTo>
                  <a:pt x="17406" y="10639"/>
                </a:lnTo>
                <a:lnTo>
                  <a:pt x="17476" y="10736"/>
                </a:lnTo>
                <a:lnTo>
                  <a:pt x="17476" y="10832"/>
                </a:lnTo>
                <a:lnTo>
                  <a:pt x="17511" y="10832"/>
                </a:lnTo>
                <a:lnTo>
                  <a:pt x="17511" y="10929"/>
                </a:lnTo>
                <a:lnTo>
                  <a:pt x="17511" y="11025"/>
                </a:lnTo>
                <a:lnTo>
                  <a:pt x="17581" y="11025"/>
                </a:lnTo>
                <a:lnTo>
                  <a:pt x="17581" y="11121"/>
                </a:lnTo>
                <a:lnTo>
                  <a:pt x="17616" y="11121"/>
                </a:lnTo>
                <a:lnTo>
                  <a:pt x="17616" y="11218"/>
                </a:lnTo>
                <a:lnTo>
                  <a:pt x="17616" y="11314"/>
                </a:lnTo>
                <a:lnTo>
                  <a:pt x="17685" y="11314"/>
                </a:lnTo>
                <a:lnTo>
                  <a:pt x="17685" y="11411"/>
                </a:lnTo>
                <a:lnTo>
                  <a:pt x="17720" y="11507"/>
                </a:lnTo>
                <a:lnTo>
                  <a:pt x="17720" y="11604"/>
                </a:lnTo>
                <a:lnTo>
                  <a:pt x="17790" y="11604"/>
                </a:lnTo>
                <a:lnTo>
                  <a:pt x="17790" y="11668"/>
                </a:lnTo>
                <a:lnTo>
                  <a:pt x="17825" y="11764"/>
                </a:lnTo>
                <a:lnTo>
                  <a:pt x="17825" y="11861"/>
                </a:lnTo>
                <a:lnTo>
                  <a:pt x="17895" y="11861"/>
                </a:lnTo>
                <a:lnTo>
                  <a:pt x="17895" y="11957"/>
                </a:lnTo>
                <a:lnTo>
                  <a:pt x="17965" y="12054"/>
                </a:lnTo>
                <a:lnTo>
                  <a:pt x="17965" y="12150"/>
                </a:lnTo>
                <a:lnTo>
                  <a:pt x="18000" y="12246"/>
                </a:lnTo>
                <a:lnTo>
                  <a:pt x="18070" y="12343"/>
                </a:lnTo>
                <a:lnTo>
                  <a:pt x="18070" y="12439"/>
                </a:lnTo>
                <a:lnTo>
                  <a:pt x="18105" y="12536"/>
                </a:lnTo>
                <a:lnTo>
                  <a:pt x="18175" y="12632"/>
                </a:lnTo>
                <a:lnTo>
                  <a:pt x="18175" y="12729"/>
                </a:lnTo>
                <a:lnTo>
                  <a:pt x="18210" y="12825"/>
                </a:lnTo>
                <a:lnTo>
                  <a:pt x="18280" y="12921"/>
                </a:lnTo>
                <a:lnTo>
                  <a:pt x="18280" y="13018"/>
                </a:lnTo>
                <a:lnTo>
                  <a:pt x="18315" y="13114"/>
                </a:lnTo>
                <a:lnTo>
                  <a:pt x="18384" y="13211"/>
                </a:lnTo>
                <a:lnTo>
                  <a:pt x="18384" y="13275"/>
                </a:lnTo>
                <a:lnTo>
                  <a:pt x="18454" y="13371"/>
                </a:lnTo>
                <a:lnTo>
                  <a:pt x="18454" y="13468"/>
                </a:lnTo>
                <a:lnTo>
                  <a:pt x="18489" y="13468"/>
                </a:lnTo>
                <a:lnTo>
                  <a:pt x="18489" y="13564"/>
                </a:lnTo>
                <a:lnTo>
                  <a:pt x="18559" y="13661"/>
                </a:lnTo>
                <a:lnTo>
                  <a:pt x="18559" y="13757"/>
                </a:lnTo>
                <a:lnTo>
                  <a:pt x="18594" y="13757"/>
                </a:lnTo>
                <a:lnTo>
                  <a:pt x="18594" y="13854"/>
                </a:lnTo>
                <a:lnTo>
                  <a:pt x="18594" y="13950"/>
                </a:lnTo>
                <a:lnTo>
                  <a:pt x="18664" y="13950"/>
                </a:lnTo>
                <a:lnTo>
                  <a:pt x="18664" y="14046"/>
                </a:lnTo>
                <a:lnTo>
                  <a:pt x="18699" y="14046"/>
                </a:lnTo>
                <a:lnTo>
                  <a:pt x="18699" y="14111"/>
                </a:lnTo>
                <a:lnTo>
                  <a:pt x="18699" y="14207"/>
                </a:lnTo>
                <a:lnTo>
                  <a:pt x="18769" y="14207"/>
                </a:lnTo>
                <a:lnTo>
                  <a:pt x="18769" y="14304"/>
                </a:lnTo>
                <a:lnTo>
                  <a:pt x="18804" y="14304"/>
                </a:lnTo>
                <a:lnTo>
                  <a:pt x="18804" y="14400"/>
                </a:lnTo>
                <a:lnTo>
                  <a:pt x="18804" y="14496"/>
                </a:lnTo>
                <a:lnTo>
                  <a:pt x="18874" y="14496"/>
                </a:lnTo>
                <a:lnTo>
                  <a:pt x="18874" y="14593"/>
                </a:lnTo>
                <a:lnTo>
                  <a:pt x="18944" y="14689"/>
                </a:lnTo>
                <a:lnTo>
                  <a:pt x="18944" y="14786"/>
                </a:lnTo>
                <a:lnTo>
                  <a:pt x="18979" y="14786"/>
                </a:lnTo>
                <a:lnTo>
                  <a:pt x="18979" y="14882"/>
                </a:lnTo>
                <a:lnTo>
                  <a:pt x="19049" y="14979"/>
                </a:lnTo>
                <a:lnTo>
                  <a:pt x="19049" y="15075"/>
                </a:lnTo>
                <a:lnTo>
                  <a:pt x="19083" y="15075"/>
                </a:lnTo>
                <a:lnTo>
                  <a:pt x="19083" y="15171"/>
                </a:lnTo>
                <a:lnTo>
                  <a:pt x="19153" y="15268"/>
                </a:lnTo>
                <a:lnTo>
                  <a:pt x="19153" y="15364"/>
                </a:lnTo>
                <a:lnTo>
                  <a:pt x="19188" y="15461"/>
                </a:lnTo>
                <a:lnTo>
                  <a:pt x="19258" y="15557"/>
                </a:lnTo>
                <a:lnTo>
                  <a:pt x="19258" y="15654"/>
                </a:lnTo>
                <a:lnTo>
                  <a:pt x="19293" y="15750"/>
                </a:lnTo>
                <a:lnTo>
                  <a:pt x="19363" y="15814"/>
                </a:lnTo>
                <a:lnTo>
                  <a:pt x="19363" y="15911"/>
                </a:lnTo>
                <a:lnTo>
                  <a:pt x="19433" y="16007"/>
                </a:lnTo>
                <a:lnTo>
                  <a:pt x="19468" y="16104"/>
                </a:lnTo>
                <a:lnTo>
                  <a:pt x="19468" y="16200"/>
                </a:lnTo>
                <a:lnTo>
                  <a:pt x="19538" y="16296"/>
                </a:lnTo>
                <a:lnTo>
                  <a:pt x="19573" y="16393"/>
                </a:lnTo>
                <a:lnTo>
                  <a:pt x="19573" y="16489"/>
                </a:lnTo>
                <a:lnTo>
                  <a:pt x="19643" y="16586"/>
                </a:lnTo>
                <a:lnTo>
                  <a:pt x="19678" y="16682"/>
                </a:lnTo>
                <a:lnTo>
                  <a:pt x="19678" y="16779"/>
                </a:lnTo>
                <a:lnTo>
                  <a:pt x="19748" y="16875"/>
                </a:lnTo>
                <a:lnTo>
                  <a:pt x="19783" y="16971"/>
                </a:lnTo>
                <a:lnTo>
                  <a:pt x="19783" y="17068"/>
                </a:lnTo>
                <a:lnTo>
                  <a:pt x="19852" y="17164"/>
                </a:lnTo>
                <a:lnTo>
                  <a:pt x="19887" y="17261"/>
                </a:lnTo>
                <a:lnTo>
                  <a:pt x="19887" y="17357"/>
                </a:lnTo>
                <a:lnTo>
                  <a:pt x="19957" y="17421"/>
                </a:lnTo>
                <a:lnTo>
                  <a:pt x="19992" y="17518"/>
                </a:lnTo>
                <a:lnTo>
                  <a:pt x="19992" y="17614"/>
                </a:lnTo>
                <a:lnTo>
                  <a:pt x="20062" y="17711"/>
                </a:lnTo>
                <a:lnTo>
                  <a:pt x="20132" y="17807"/>
                </a:lnTo>
                <a:lnTo>
                  <a:pt x="20132" y="17904"/>
                </a:lnTo>
                <a:lnTo>
                  <a:pt x="20167" y="18000"/>
                </a:lnTo>
                <a:lnTo>
                  <a:pt x="20237" y="18096"/>
                </a:lnTo>
                <a:lnTo>
                  <a:pt x="20237" y="18193"/>
                </a:lnTo>
                <a:lnTo>
                  <a:pt x="20272" y="18289"/>
                </a:lnTo>
                <a:lnTo>
                  <a:pt x="20272" y="18386"/>
                </a:lnTo>
                <a:lnTo>
                  <a:pt x="20342" y="18386"/>
                </a:lnTo>
                <a:lnTo>
                  <a:pt x="20342" y="18482"/>
                </a:lnTo>
                <a:lnTo>
                  <a:pt x="20377" y="18579"/>
                </a:lnTo>
                <a:lnTo>
                  <a:pt x="20377" y="18675"/>
                </a:lnTo>
                <a:lnTo>
                  <a:pt x="20447" y="18675"/>
                </a:lnTo>
                <a:lnTo>
                  <a:pt x="20447" y="18771"/>
                </a:lnTo>
                <a:lnTo>
                  <a:pt x="20482" y="18868"/>
                </a:lnTo>
                <a:lnTo>
                  <a:pt x="20482" y="18964"/>
                </a:lnTo>
                <a:lnTo>
                  <a:pt x="20551" y="18964"/>
                </a:lnTo>
                <a:lnTo>
                  <a:pt x="20551" y="19061"/>
                </a:lnTo>
                <a:lnTo>
                  <a:pt x="20621" y="19061"/>
                </a:lnTo>
                <a:lnTo>
                  <a:pt x="20621" y="19125"/>
                </a:lnTo>
                <a:lnTo>
                  <a:pt x="20621" y="19221"/>
                </a:lnTo>
                <a:lnTo>
                  <a:pt x="20656" y="19221"/>
                </a:lnTo>
                <a:lnTo>
                  <a:pt x="20656" y="19318"/>
                </a:lnTo>
                <a:lnTo>
                  <a:pt x="20726" y="19318"/>
                </a:lnTo>
                <a:lnTo>
                  <a:pt x="20726" y="19414"/>
                </a:lnTo>
                <a:lnTo>
                  <a:pt x="20761" y="19511"/>
                </a:lnTo>
                <a:lnTo>
                  <a:pt x="20761" y="19607"/>
                </a:lnTo>
                <a:lnTo>
                  <a:pt x="20831" y="19607"/>
                </a:lnTo>
                <a:lnTo>
                  <a:pt x="20831" y="19704"/>
                </a:lnTo>
                <a:lnTo>
                  <a:pt x="20866" y="19800"/>
                </a:lnTo>
                <a:lnTo>
                  <a:pt x="20936" y="19896"/>
                </a:lnTo>
                <a:lnTo>
                  <a:pt x="20936" y="19961"/>
                </a:lnTo>
                <a:lnTo>
                  <a:pt x="20971" y="20057"/>
                </a:lnTo>
                <a:lnTo>
                  <a:pt x="21041" y="20154"/>
                </a:lnTo>
                <a:lnTo>
                  <a:pt x="21041" y="20250"/>
                </a:lnTo>
                <a:lnTo>
                  <a:pt x="21111" y="20250"/>
                </a:lnTo>
                <a:lnTo>
                  <a:pt x="21111" y="20346"/>
                </a:lnTo>
                <a:lnTo>
                  <a:pt x="21146" y="20443"/>
                </a:lnTo>
                <a:lnTo>
                  <a:pt x="21146" y="20539"/>
                </a:lnTo>
                <a:lnTo>
                  <a:pt x="21216" y="20539"/>
                </a:lnTo>
                <a:lnTo>
                  <a:pt x="21216" y="20636"/>
                </a:lnTo>
                <a:lnTo>
                  <a:pt x="21250" y="20636"/>
                </a:lnTo>
                <a:lnTo>
                  <a:pt x="21250" y="20732"/>
                </a:lnTo>
                <a:lnTo>
                  <a:pt x="21320" y="20829"/>
                </a:lnTo>
                <a:lnTo>
                  <a:pt x="21320" y="20925"/>
                </a:lnTo>
                <a:lnTo>
                  <a:pt x="21355" y="20925"/>
                </a:lnTo>
                <a:lnTo>
                  <a:pt x="21355" y="21021"/>
                </a:lnTo>
                <a:lnTo>
                  <a:pt x="21425" y="21118"/>
                </a:lnTo>
                <a:lnTo>
                  <a:pt x="21460" y="21214"/>
                </a:lnTo>
                <a:lnTo>
                  <a:pt x="21460" y="21311"/>
                </a:lnTo>
                <a:lnTo>
                  <a:pt x="21530" y="21311"/>
                </a:lnTo>
                <a:lnTo>
                  <a:pt x="21530" y="21407"/>
                </a:lnTo>
                <a:lnTo>
                  <a:pt x="21600" y="21407"/>
                </a:lnTo>
                <a:lnTo>
                  <a:pt x="21600" y="21504"/>
                </a:lnTo>
              </a:path>
            </a:pathLst>
          </a:custGeom>
          <a:noFill/>
          <a:ln w="38100" cap="rnd">
            <a:solidFill>
              <a:srgbClr val="00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4038" name="Line 12"/>
          <p:cNvSpPr>
            <a:spLocks noChangeShapeType="1"/>
          </p:cNvSpPr>
          <p:nvPr/>
        </p:nvSpPr>
        <p:spPr bwMode="auto">
          <a:xfrm>
            <a:off x="976313" y="4589463"/>
            <a:ext cx="1587" cy="1050925"/>
          </a:xfrm>
          <a:prstGeom prst="line">
            <a:avLst/>
          </a:prstGeom>
          <a:noFill/>
          <a:ln w="12700">
            <a:solidFill>
              <a:srgbClr val="CCCC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4039" name="Freeform 13"/>
          <p:cNvSpPr>
            <a:spLocks/>
          </p:cNvSpPr>
          <p:nvPr/>
        </p:nvSpPr>
        <p:spPr bwMode="auto">
          <a:xfrm>
            <a:off x="1514475" y="4643438"/>
            <a:ext cx="989013" cy="96678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504"/>
                </a:lnTo>
                <a:lnTo>
                  <a:pt x="35" y="21407"/>
                </a:lnTo>
                <a:lnTo>
                  <a:pt x="105" y="21311"/>
                </a:lnTo>
                <a:lnTo>
                  <a:pt x="105" y="21214"/>
                </a:lnTo>
                <a:lnTo>
                  <a:pt x="140" y="21214"/>
                </a:lnTo>
                <a:lnTo>
                  <a:pt x="140" y="21118"/>
                </a:lnTo>
                <a:lnTo>
                  <a:pt x="210" y="21118"/>
                </a:lnTo>
                <a:lnTo>
                  <a:pt x="210" y="21021"/>
                </a:lnTo>
                <a:lnTo>
                  <a:pt x="245" y="20925"/>
                </a:lnTo>
                <a:lnTo>
                  <a:pt x="315" y="20829"/>
                </a:lnTo>
                <a:lnTo>
                  <a:pt x="315" y="20732"/>
                </a:lnTo>
                <a:lnTo>
                  <a:pt x="350" y="20636"/>
                </a:lnTo>
                <a:lnTo>
                  <a:pt x="419" y="20539"/>
                </a:lnTo>
                <a:lnTo>
                  <a:pt x="419" y="20443"/>
                </a:lnTo>
                <a:lnTo>
                  <a:pt x="454" y="20443"/>
                </a:lnTo>
                <a:lnTo>
                  <a:pt x="454" y="20346"/>
                </a:lnTo>
                <a:lnTo>
                  <a:pt x="524" y="20250"/>
                </a:lnTo>
                <a:lnTo>
                  <a:pt x="524" y="20154"/>
                </a:lnTo>
                <a:lnTo>
                  <a:pt x="594" y="20154"/>
                </a:lnTo>
                <a:lnTo>
                  <a:pt x="594" y="20057"/>
                </a:lnTo>
                <a:lnTo>
                  <a:pt x="629" y="20057"/>
                </a:lnTo>
                <a:lnTo>
                  <a:pt x="629" y="19961"/>
                </a:lnTo>
                <a:lnTo>
                  <a:pt x="699" y="19896"/>
                </a:lnTo>
                <a:lnTo>
                  <a:pt x="699" y="19800"/>
                </a:lnTo>
                <a:lnTo>
                  <a:pt x="734" y="19800"/>
                </a:lnTo>
                <a:lnTo>
                  <a:pt x="734" y="19704"/>
                </a:lnTo>
                <a:lnTo>
                  <a:pt x="804" y="19607"/>
                </a:lnTo>
                <a:lnTo>
                  <a:pt x="839" y="19511"/>
                </a:lnTo>
                <a:lnTo>
                  <a:pt x="839" y="19414"/>
                </a:lnTo>
                <a:lnTo>
                  <a:pt x="909" y="19318"/>
                </a:lnTo>
                <a:lnTo>
                  <a:pt x="944" y="19221"/>
                </a:lnTo>
                <a:lnTo>
                  <a:pt x="944" y="19125"/>
                </a:lnTo>
                <a:lnTo>
                  <a:pt x="1014" y="19061"/>
                </a:lnTo>
                <a:lnTo>
                  <a:pt x="1083" y="18964"/>
                </a:lnTo>
                <a:lnTo>
                  <a:pt x="1083" y="18868"/>
                </a:lnTo>
                <a:lnTo>
                  <a:pt x="1118" y="18868"/>
                </a:lnTo>
                <a:lnTo>
                  <a:pt x="1118" y="18771"/>
                </a:lnTo>
                <a:lnTo>
                  <a:pt x="1188" y="18675"/>
                </a:lnTo>
                <a:lnTo>
                  <a:pt x="1188" y="18579"/>
                </a:lnTo>
                <a:lnTo>
                  <a:pt x="1223" y="18579"/>
                </a:lnTo>
                <a:lnTo>
                  <a:pt x="1223" y="18482"/>
                </a:lnTo>
                <a:lnTo>
                  <a:pt x="1293" y="18386"/>
                </a:lnTo>
                <a:lnTo>
                  <a:pt x="1293" y="18289"/>
                </a:lnTo>
                <a:lnTo>
                  <a:pt x="1328" y="18289"/>
                </a:lnTo>
                <a:lnTo>
                  <a:pt x="1328" y="18193"/>
                </a:lnTo>
                <a:lnTo>
                  <a:pt x="1398" y="18096"/>
                </a:lnTo>
                <a:lnTo>
                  <a:pt x="1398" y="18000"/>
                </a:lnTo>
                <a:lnTo>
                  <a:pt x="1433" y="18000"/>
                </a:lnTo>
                <a:lnTo>
                  <a:pt x="1433" y="17904"/>
                </a:lnTo>
                <a:lnTo>
                  <a:pt x="1503" y="17807"/>
                </a:lnTo>
                <a:lnTo>
                  <a:pt x="1503" y="17711"/>
                </a:lnTo>
                <a:lnTo>
                  <a:pt x="1573" y="17711"/>
                </a:lnTo>
                <a:lnTo>
                  <a:pt x="1573" y="17614"/>
                </a:lnTo>
                <a:lnTo>
                  <a:pt x="1608" y="17518"/>
                </a:lnTo>
                <a:lnTo>
                  <a:pt x="1608" y="17421"/>
                </a:lnTo>
                <a:lnTo>
                  <a:pt x="1678" y="17421"/>
                </a:lnTo>
                <a:lnTo>
                  <a:pt x="1678" y="17357"/>
                </a:lnTo>
                <a:lnTo>
                  <a:pt x="1713" y="17261"/>
                </a:lnTo>
                <a:lnTo>
                  <a:pt x="1713" y="17164"/>
                </a:lnTo>
                <a:lnTo>
                  <a:pt x="1783" y="17164"/>
                </a:lnTo>
                <a:lnTo>
                  <a:pt x="1783" y="17068"/>
                </a:lnTo>
                <a:lnTo>
                  <a:pt x="1817" y="16971"/>
                </a:lnTo>
                <a:lnTo>
                  <a:pt x="1817" y="16875"/>
                </a:lnTo>
                <a:lnTo>
                  <a:pt x="1887" y="16875"/>
                </a:lnTo>
                <a:lnTo>
                  <a:pt x="1887" y="16779"/>
                </a:lnTo>
                <a:lnTo>
                  <a:pt x="1922" y="16682"/>
                </a:lnTo>
                <a:lnTo>
                  <a:pt x="1922" y="16586"/>
                </a:lnTo>
                <a:lnTo>
                  <a:pt x="1992" y="16586"/>
                </a:lnTo>
                <a:lnTo>
                  <a:pt x="1992" y="16489"/>
                </a:lnTo>
                <a:lnTo>
                  <a:pt x="2062" y="16393"/>
                </a:lnTo>
                <a:lnTo>
                  <a:pt x="2062" y="16296"/>
                </a:lnTo>
                <a:lnTo>
                  <a:pt x="2097" y="16296"/>
                </a:lnTo>
                <a:lnTo>
                  <a:pt x="2097" y="16200"/>
                </a:lnTo>
                <a:lnTo>
                  <a:pt x="2167" y="16104"/>
                </a:lnTo>
                <a:lnTo>
                  <a:pt x="2167" y="16007"/>
                </a:lnTo>
                <a:lnTo>
                  <a:pt x="2202" y="16007"/>
                </a:lnTo>
                <a:lnTo>
                  <a:pt x="2202" y="15911"/>
                </a:lnTo>
                <a:lnTo>
                  <a:pt x="2202" y="15814"/>
                </a:lnTo>
                <a:lnTo>
                  <a:pt x="2272" y="15814"/>
                </a:lnTo>
                <a:lnTo>
                  <a:pt x="2272" y="15750"/>
                </a:lnTo>
                <a:lnTo>
                  <a:pt x="2307" y="15750"/>
                </a:lnTo>
                <a:lnTo>
                  <a:pt x="2307" y="15654"/>
                </a:lnTo>
                <a:lnTo>
                  <a:pt x="2307" y="15557"/>
                </a:lnTo>
                <a:lnTo>
                  <a:pt x="2377" y="15557"/>
                </a:lnTo>
                <a:lnTo>
                  <a:pt x="2377" y="15461"/>
                </a:lnTo>
                <a:lnTo>
                  <a:pt x="2412" y="15461"/>
                </a:lnTo>
                <a:lnTo>
                  <a:pt x="2412" y="15364"/>
                </a:lnTo>
                <a:lnTo>
                  <a:pt x="2412" y="15268"/>
                </a:lnTo>
                <a:lnTo>
                  <a:pt x="2482" y="15268"/>
                </a:lnTo>
                <a:lnTo>
                  <a:pt x="2482" y="15171"/>
                </a:lnTo>
                <a:lnTo>
                  <a:pt x="2551" y="15075"/>
                </a:lnTo>
                <a:lnTo>
                  <a:pt x="2551" y="14979"/>
                </a:lnTo>
                <a:lnTo>
                  <a:pt x="2586" y="14979"/>
                </a:lnTo>
                <a:lnTo>
                  <a:pt x="2586" y="14882"/>
                </a:lnTo>
                <a:lnTo>
                  <a:pt x="2656" y="14786"/>
                </a:lnTo>
                <a:lnTo>
                  <a:pt x="2656" y="14689"/>
                </a:lnTo>
                <a:lnTo>
                  <a:pt x="2691" y="14689"/>
                </a:lnTo>
                <a:lnTo>
                  <a:pt x="2691" y="14593"/>
                </a:lnTo>
                <a:lnTo>
                  <a:pt x="2761" y="14496"/>
                </a:lnTo>
                <a:lnTo>
                  <a:pt x="2761" y="14400"/>
                </a:lnTo>
                <a:lnTo>
                  <a:pt x="2796" y="14304"/>
                </a:lnTo>
                <a:lnTo>
                  <a:pt x="2866" y="14207"/>
                </a:lnTo>
                <a:lnTo>
                  <a:pt x="2866" y="14111"/>
                </a:lnTo>
                <a:lnTo>
                  <a:pt x="2901" y="14046"/>
                </a:lnTo>
                <a:lnTo>
                  <a:pt x="2971" y="13950"/>
                </a:lnTo>
                <a:lnTo>
                  <a:pt x="2971" y="13854"/>
                </a:lnTo>
                <a:lnTo>
                  <a:pt x="3041" y="13757"/>
                </a:lnTo>
                <a:lnTo>
                  <a:pt x="3076" y="13661"/>
                </a:lnTo>
                <a:lnTo>
                  <a:pt x="3076" y="13564"/>
                </a:lnTo>
                <a:lnTo>
                  <a:pt x="3146" y="13468"/>
                </a:lnTo>
                <a:lnTo>
                  <a:pt x="3181" y="13371"/>
                </a:lnTo>
                <a:lnTo>
                  <a:pt x="3181" y="13275"/>
                </a:lnTo>
                <a:lnTo>
                  <a:pt x="3250" y="13211"/>
                </a:lnTo>
                <a:lnTo>
                  <a:pt x="3250" y="13114"/>
                </a:lnTo>
                <a:lnTo>
                  <a:pt x="3285" y="13114"/>
                </a:lnTo>
                <a:lnTo>
                  <a:pt x="3285" y="13018"/>
                </a:lnTo>
                <a:lnTo>
                  <a:pt x="3355" y="12921"/>
                </a:lnTo>
                <a:lnTo>
                  <a:pt x="3355" y="12825"/>
                </a:lnTo>
                <a:lnTo>
                  <a:pt x="3390" y="12825"/>
                </a:lnTo>
                <a:lnTo>
                  <a:pt x="3390" y="12729"/>
                </a:lnTo>
                <a:lnTo>
                  <a:pt x="3460" y="12632"/>
                </a:lnTo>
                <a:lnTo>
                  <a:pt x="3460" y="12536"/>
                </a:lnTo>
                <a:lnTo>
                  <a:pt x="3530" y="12536"/>
                </a:lnTo>
                <a:lnTo>
                  <a:pt x="3530" y="12439"/>
                </a:lnTo>
                <a:lnTo>
                  <a:pt x="3530" y="12343"/>
                </a:lnTo>
                <a:lnTo>
                  <a:pt x="3565" y="12343"/>
                </a:lnTo>
                <a:lnTo>
                  <a:pt x="3565" y="12246"/>
                </a:lnTo>
                <a:lnTo>
                  <a:pt x="3635" y="12246"/>
                </a:lnTo>
                <a:lnTo>
                  <a:pt x="3635" y="12150"/>
                </a:lnTo>
                <a:lnTo>
                  <a:pt x="3635" y="12054"/>
                </a:lnTo>
                <a:lnTo>
                  <a:pt x="3670" y="12054"/>
                </a:lnTo>
                <a:lnTo>
                  <a:pt x="3670" y="11957"/>
                </a:lnTo>
                <a:lnTo>
                  <a:pt x="3740" y="11861"/>
                </a:lnTo>
                <a:lnTo>
                  <a:pt x="3740" y="11764"/>
                </a:lnTo>
                <a:lnTo>
                  <a:pt x="3775" y="11764"/>
                </a:lnTo>
                <a:lnTo>
                  <a:pt x="3775" y="11668"/>
                </a:lnTo>
                <a:lnTo>
                  <a:pt x="3845" y="11604"/>
                </a:lnTo>
                <a:lnTo>
                  <a:pt x="3845" y="11507"/>
                </a:lnTo>
                <a:lnTo>
                  <a:pt x="3880" y="11507"/>
                </a:lnTo>
                <a:lnTo>
                  <a:pt x="3880" y="11411"/>
                </a:lnTo>
                <a:lnTo>
                  <a:pt x="3950" y="11314"/>
                </a:lnTo>
                <a:lnTo>
                  <a:pt x="3950" y="11218"/>
                </a:lnTo>
                <a:lnTo>
                  <a:pt x="4019" y="11121"/>
                </a:lnTo>
                <a:lnTo>
                  <a:pt x="4054" y="11025"/>
                </a:lnTo>
                <a:lnTo>
                  <a:pt x="4054" y="10929"/>
                </a:lnTo>
                <a:lnTo>
                  <a:pt x="4124" y="10832"/>
                </a:lnTo>
                <a:lnTo>
                  <a:pt x="4124" y="10736"/>
                </a:lnTo>
                <a:lnTo>
                  <a:pt x="4159" y="10736"/>
                </a:lnTo>
                <a:lnTo>
                  <a:pt x="4159" y="10639"/>
                </a:lnTo>
                <a:lnTo>
                  <a:pt x="4229" y="10543"/>
                </a:lnTo>
                <a:lnTo>
                  <a:pt x="4229" y="10446"/>
                </a:lnTo>
                <a:lnTo>
                  <a:pt x="4264" y="10446"/>
                </a:lnTo>
                <a:lnTo>
                  <a:pt x="4264" y="10350"/>
                </a:lnTo>
                <a:lnTo>
                  <a:pt x="4334" y="10254"/>
                </a:lnTo>
                <a:lnTo>
                  <a:pt x="4334" y="10157"/>
                </a:lnTo>
                <a:lnTo>
                  <a:pt x="4369" y="10157"/>
                </a:lnTo>
                <a:lnTo>
                  <a:pt x="4369" y="10061"/>
                </a:lnTo>
                <a:lnTo>
                  <a:pt x="4439" y="9964"/>
                </a:lnTo>
                <a:lnTo>
                  <a:pt x="4439" y="9900"/>
                </a:lnTo>
                <a:lnTo>
                  <a:pt x="4509" y="9900"/>
                </a:lnTo>
                <a:lnTo>
                  <a:pt x="4509" y="9804"/>
                </a:lnTo>
                <a:lnTo>
                  <a:pt x="4544" y="9707"/>
                </a:lnTo>
                <a:lnTo>
                  <a:pt x="4544" y="9611"/>
                </a:lnTo>
                <a:lnTo>
                  <a:pt x="4614" y="9611"/>
                </a:lnTo>
                <a:lnTo>
                  <a:pt x="4614" y="9514"/>
                </a:lnTo>
                <a:lnTo>
                  <a:pt x="4649" y="9418"/>
                </a:lnTo>
                <a:lnTo>
                  <a:pt x="4649" y="9321"/>
                </a:lnTo>
                <a:lnTo>
                  <a:pt x="4718" y="9321"/>
                </a:lnTo>
                <a:lnTo>
                  <a:pt x="4718" y="9225"/>
                </a:lnTo>
                <a:lnTo>
                  <a:pt x="4753" y="9129"/>
                </a:lnTo>
                <a:lnTo>
                  <a:pt x="4753" y="9032"/>
                </a:lnTo>
                <a:lnTo>
                  <a:pt x="4823" y="9032"/>
                </a:lnTo>
                <a:lnTo>
                  <a:pt x="4823" y="8936"/>
                </a:lnTo>
                <a:lnTo>
                  <a:pt x="4858" y="8839"/>
                </a:lnTo>
                <a:lnTo>
                  <a:pt x="4858" y="8775"/>
                </a:lnTo>
                <a:lnTo>
                  <a:pt x="4928" y="8775"/>
                </a:lnTo>
                <a:lnTo>
                  <a:pt x="4928" y="8679"/>
                </a:lnTo>
                <a:lnTo>
                  <a:pt x="4963" y="8582"/>
                </a:lnTo>
                <a:lnTo>
                  <a:pt x="4963" y="8486"/>
                </a:lnTo>
                <a:lnTo>
                  <a:pt x="5033" y="8486"/>
                </a:lnTo>
                <a:lnTo>
                  <a:pt x="5033" y="8389"/>
                </a:lnTo>
                <a:lnTo>
                  <a:pt x="5068" y="8389"/>
                </a:lnTo>
                <a:lnTo>
                  <a:pt x="5068" y="8293"/>
                </a:lnTo>
                <a:lnTo>
                  <a:pt x="5068" y="8196"/>
                </a:lnTo>
                <a:lnTo>
                  <a:pt x="5138" y="8196"/>
                </a:lnTo>
                <a:lnTo>
                  <a:pt x="5138" y="8100"/>
                </a:lnTo>
                <a:lnTo>
                  <a:pt x="5208" y="8100"/>
                </a:lnTo>
                <a:lnTo>
                  <a:pt x="5208" y="8004"/>
                </a:lnTo>
                <a:lnTo>
                  <a:pt x="5243" y="7907"/>
                </a:lnTo>
                <a:lnTo>
                  <a:pt x="5243" y="7811"/>
                </a:lnTo>
                <a:lnTo>
                  <a:pt x="5313" y="7811"/>
                </a:lnTo>
                <a:lnTo>
                  <a:pt x="5313" y="7714"/>
                </a:lnTo>
                <a:lnTo>
                  <a:pt x="5348" y="7618"/>
                </a:lnTo>
                <a:lnTo>
                  <a:pt x="5417" y="7521"/>
                </a:lnTo>
                <a:lnTo>
                  <a:pt x="5417" y="7457"/>
                </a:lnTo>
                <a:lnTo>
                  <a:pt x="5452" y="7361"/>
                </a:lnTo>
                <a:lnTo>
                  <a:pt x="5522" y="7264"/>
                </a:lnTo>
                <a:lnTo>
                  <a:pt x="5522" y="7168"/>
                </a:lnTo>
                <a:lnTo>
                  <a:pt x="5557" y="7168"/>
                </a:lnTo>
                <a:lnTo>
                  <a:pt x="5557" y="7071"/>
                </a:lnTo>
                <a:lnTo>
                  <a:pt x="5627" y="6975"/>
                </a:lnTo>
                <a:lnTo>
                  <a:pt x="5627" y="6879"/>
                </a:lnTo>
                <a:lnTo>
                  <a:pt x="5697" y="6879"/>
                </a:lnTo>
                <a:lnTo>
                  <a:pt x="5697" y="6782"/>
                </a:lnTo>
                <a:lnTo>
                  <a:pt x="5732" y="6782"/>
                </a:lnTo>
                <a:lnTo>
                  <a:pt x="5732" y="6686"/>
                </a:lnTo>
                <a:lnTo>
                  <a:pt x="5802" y="6589"/>
                </a:lnTo>
                <a:lnTo>
                  <a:pt x="5837" y="6493"/>
                </a:lnTo>
                <a:lnTo>
                  <a:pt x="5837" y="6396"/>
                </a:lnTo>
                <a:lnTo>
                  <a:pt x="5907" y="6300"/>
                </a:lnTo>
                <a:lnTo>
                  <a:pt x="5942" y="6204"/>
                </a:lnTo>
                <a:lnTo>
                  <a:pt x="5942" y="6107"/>
                </a:lnTo>
                <a:lnTo>
                  <a:pt x="6012" y="6107"/>
                </a:lnTo>
                <a:lnTo>
                  <a:pt x="6012" y="6011"/>
                </a:lnTo>
                <a:lnTo>
                  <a:pt x="6047" y="6011"/>
                </a:lnTo>
                <a:lnTo>
                  <a:pt x="6047" y="5914"/>
                </a:lnTo>
                <a:lnTo>
                  <a:pt x="6117" y="5818"/>
                </a:lnTo>
                <a:lnTo>
                  <a:pt x="6186" y="5754"/>
                </a:lnTo>
                <a:lnTo>
                  <a:pt x="6186" y="5657"/>
                </a:lnTo>
                <a:lnTo>
                  <a:pt x="6221" y="5657"/>
                </a:lnTo>
                <a:lnTo>
                  <a:pt x="6221" y="5561"/>
                </a:lnTo>
                <a:lnTo>
                  <a:pt x="6291" y="5561"/>
                </a:lnTo>
                <a:lnTo>
                  <a:pt x="6291" y="5464"/>
                </a:lnTo>
                <a:lnTo>
                  <a:pt x="6326" y="5368"/>
                </a:lnTo>
                <a:lnTo>
                  <a:pt x="6326" y="5271"/>
                </a:lnTo>
                <a:lnTo>
                  <a:pt x="6396" y="5271"/>
                </a:lnTo>
                <a:lnTo>
                  <a:pt x="6396" y="5175"/>
                </a:lnTo>
                <a:lnTo>
                  <a:pt x="6431" y="5079"/>
                </a:lnTo>
                <a:lnTo>
                  <a:pt x="6501" y="5079"/>
                </a:lnTo>
                <a:lnTo>
                  <a:pt x="6501" y="4982"/>
                </a:lnTo>
                <a:lnTo>
                  <a:pt x="6536" y="4886"/>
                </a:lnTo>
                <a:lnTo>
                  <a:pt x="6606" y="4789"/>
                </a:lnTo>
                <a:lnTo>
                  <a:pt x="6606" y="4693"/>
                </a:lnTo>
                <a:lnTo>
                  <a:pt x="6676" y="4693"/>
                </a:lnTo>
                <a:lnTo>
                  <a:pt x="6676" y="4596"/>
                </a:lnTo>
                <a:lnTo>
                  <a:pt x="6711" y="4596"/>
                </a:lnTo>
                <a:lnTo>
                  <a:pt x="6711" y="4500"/>
                </a:lnTo>
                <a:lnTo>
                  <a:pt x="6781" y="4404"/>
                </a:lnTo>
                <a:lnTo>
                  <a:pt x="6781" y="4307"/>
                </a:lnTo>
                <a:lnTo>
                  <a:pt x="6816" y="4307"/>
                </a:lnTo>
                <a:lnTo>
                  <a:pt x="6816" y="4211"/>
                </a:lnTo>
                <a:lnTo>
                  <a:pt x="6885" y="4211"/>
                </a:lnTo>
                <a:lnTo>
                  <a:pt x="6885" y="4146"/>
                </a:lnTo>
                <a:lnTo>
                  <a:pt x="6920" y="4146"/>
                </a:lnTo>
                <a:lnTo>
                  <a:pt x="6920" y="4050"/>
                </a:lnTo>
                <a:lnTo>
                  <a:pt x="6990" y="4050"/>
                </a:lnTo>
                <a:lnTo>
                  <a:pt x="6990" y="3954"/>
                </a:lnTo>
                <a:lnTo>
                  <a:pt x="7025" y="3857"/>
                </a:lnTo>
                <a:lnTo>
                  <a:pt x="7095" y="3761"/>
                </a:lnTo>
                <a:lnTo>
                  <a:pt x="7165" y="3664"/>
                </a:lnTo>
                <a:lnTo>
                  <a:pt x="7200" y="3568"/>
                </a:lnTo>
                <a:lnTo>
                  <a:pt x="7200" y="3471"/>
                </a:lnTo>
                <a:lnTo>
                  <a:pt x="7270" y="3471"/>
                </a:lnTo>
                <a:lnTo>
                  <a:pt x="7305" y="3375"/>
                </a:lnTo>
                <a:lnTo>
                  <a:pt x="7305" y="3311"/>
                </a:lnTo>
                <a:lnTo>
                  <a:pt x="7375" y="3311"/>
                </a:lnTo>
                <a:lnTo>
                  <a:pt x="7375" y="3214"/>
                </a:lnTo>
                <a:lnTo>
                  <a:pt x="7410" y="3214"/>
                </a:lnTo>
                <a:lnTo>
                  <a:pt x="7410" y="3118"/>
                </a:lnTo>
                <a:lnTo>
                  <a:pt x="7480" y="3118"/>
                </a:lnTo>
                <a:lnTo>
                  <a:pt x="7480" y="3021"/>
                </a:lnTo>
                <a:lnTo>
                  <a:pt x="7515" y="3021"/>
                </a:lnTo>
                <a:lnTo>
                  <a:pt x="7515" y="2925"/>
                </a:lnTo>
                <a:lnTo>
                  <a:pt x="7584" y="2925"/>
                </a:lnTo>
                <a:lnTo>
                  <a:pt x="7584" y="2829"/>
                </a:lnTo>
                <a:lnTo>
                  <a:pt x="7654" y="2829"/>
                </a:lnTo>
                <a:lnTo>
                  <a:pt x="7654" y="2732"/>
                </a:lnTo>
                <a:lnTo>
                  <a:pt x="7689" y="2732"/>
                </a:lnTo>
                <a:lnTo>
                  <a:pt x="7689" y="2636"/>
                </a:lnTo>
                <a:lnTo>
                  <a:pt x="7759" y="2636"/>
                </a:lnTo>
                <a:lnTo>
                  <a:pt x="7759" y="2539"/>
                </a:lnTo>
                <a:lnTo>
                  <a:pt x="7794" y="2539"/>
                </a:lnTo>
                <a:lnTo>
                  <a:pt x="7864" y="2443"/>
                </a:lnTo>
                <a:lnTo>
                  <a:pt x="7864" y="2346"/>
                </a:lnTo>
                <a:lnTo>
                  <a:pt x="7899" y="2346"/>
                </a:lnTo>
                <a:lnTo>
                  <a:pt x="7969" y="2250"/>
                </a:lnTo>
                <a:lnTo>
                  <a:pt x="8004" y="2154"/>
                </a:lnTo>
                <a:lnTo>
                  <a:pt x="8074" y="2154"/>
                </a:lnTo>
                <a:lnTo>
                  <a:pt x="8074" y="2057"/>
                </a:lnTo>
                <a:lnTo>
                  <a:pt x="8144" y="2057"/>
                </a:lnTo>
                <a:lnTo>
                  <a:pt x="8144" y="1961"/>
                </a:lnTo>
                <a:lnTo>
                  <a:pt x="8179" y="1961"/>
                </a:lnTo>
                <a:lnTo>
                  <a:pt x="8179" y="1864"/>
                </a:lnTo>
                <a:lnTo>
                  <a:pt x="8249" y="1864"/>
                </a:lnTo>
                <a:lnTo>
                  <a:pt x="8283" y="1768"/>
                </a:lnTo>
                <a:lnTo>
                  <a:pt x="8353" y="1671"/>
                </a:lnTo>
                <a:lnTo>
                  <a:pt x="8388" y="1671"/>
                </a:lnTo>
                <a:lnTo>
                  <a:pt x="8388" y="1607"/>
                </a:lnTo>
                <a:lnTo>
                  <a:pt x="8458" y="1607"/>
                </a:lnTo>
                <a:lnTo>
                  <a:pt x="8493" y="1511"/>
                </a:lnTo>
                <a:lnTo>
                  <a:pt x="8563" y="1414"/>
                </a:lnTo>
                <a:lnTo>
                  <a:pt x="8633" y="1414"/>
                </a:lnTo>
                <a:lnTo>
                  <a:pt x="8633" y="1318"/>
                </a:lnTo>
                <a:lnTo>
                  <a:pt x="8668" y="1318"/>
                </a:lnTo>
                <a:lnTo>
                  <a:pt x="8738" y="1221"/>
                </a:lnTo>
                <a:lnTo>
                  <a:pt x="8773" y="1221"/>
                </a:lnTo>
                <a:lnTo>
                  <a:pt x="8773" y="1125"/>
                </a:lnTo>
                <a:lnTo>
                  <a:pt x="8843" y="1125"/>
                </a:lnTo>
                <a:lnTo>
                  <a:pt x="8878" y="1029"/>
                </a:lnTo>
                <a:lnTo>
                  <a:pt x="8948" y="1029"/>
                </a:lnTo>
                <a:lnTo>
                  <a:pt x="8948" y="932"/>
                </a:lnTo>
                <a:lnTo>
                  <a:pt x="8983" y="932"/>
                </a:lnTo>
                <a:lnTo>
                  <a:pt x="9052" y="932"/>
                </a:lnTo>
                <a:lnTo>
                  <a:pt x="9052" y="836"/>
                </a:lnTo>
                <a:lnTo>
                  <a:pt x="9122" y="836"/>
                </a:lnTo>
                <a:lnTo>
                  <a:pt x="9157" y="836"/>
                </a:lnTo>
                <a:lnTo>
                  <a:pt x="9157" y="739"/>
                </a:lnTo>
                <a:lnTo>
                  <a:pt x="9227" y="739"/>
                </a:lnTo>
                <a:lnTo>
                  <a:pt x="9262" y="643"/>
                </a:lnTo>
                <a:lnTo>
                  <a:pt x="9332" y="643"/>
                </a:lnTo>
                <a:lnTo>
                  <a:pt x="9367" y="643"/>
                </a:lnTo>
                <a:lnTo>
                  <a:pt x="9367" y="546"/>
                </a:lnTo>
                <a:lnTo>
                  <a:pt x="9437" y="546"/>
                </a:lnTo>
                <a:lnTo>
                  <a:pt x="9472" y="450"/>
                </a:lnTo>
                <a:lnTo>
                  <a:pt x="9542" y="450"/>
                </a:lnTo>
                <a:lnTo>
                  <a:pt x="9612" y="450"/>
                </a:lnTo>
                <a:lnTo>
                  <a:pt x="9612" y="354"/>
                </a:lnTo>
                <a:lnTo>
                  <a:pt x="9647" y="354"/>
                </a:lnTo>
                <a:lnTo>
                  <a:pt x="9717" y="354"/>
                </a:lnTo>
                <a:lnTo>
                  <a:pt x="9751" y="354"/>
                </a:lnTo>
                <a:lnTo>
                  <a:pt x="9751" y="257"/>
                </a:lnTo>
                <a:lnTo>
                  <a:pt x="9821" y="257"/>
                </a:lnTo>
                <a:lnTo>
                  <a:pt x="9856" y="257"/>
                </a:lnTo>
                <a:lnTo>
                  <a:pt x="9926" y="161"/>
                </a:lnTo>
                <a:lnTo>
                  <a:pt x="9961" y="161"/>
                </a:lnTo>
                <a:lnTo>
                  <a:pt x="10031" y="161"/>
                </a:lnTo>
                <a:lnTo>
                  <a:pt x="10066" y="161"/>
                </a:lnTo>
                <a:lnTo>
                  <a:pt x="10136" y="64"/>
                </a:lnTo>
                <a:lnTo>
                  <a:pt x="10171" y="64"/>
                </a:lnTo>
                <a:lnTo>
                  <a:pt x="10241" y="64"/>
                </a:lnTo>
                <a:lnTo>
                  <a:pt x="10311" y="64"/>
                </a:lnTo>
                <a:lnTo>
                  <a:pt x="10346" y="64"/>
                </a:lnTo>
                <a:lnTo>
                  <a:pt x="10416" y="64"/>
                </a:lnTo>
                <a:lnTo>
                  <a:pt x="10416" y="0"/>
                </a:lnTo>
                <a:lnTo>
                  <a:pt x="10450" y="0"/>
                </a:lnTo>
                <a:lnTo>
                  <a:pt x="10520" y="0"/>
                </a:lnTo>
                <a:lnTo>
                  <a:pt x="10555" y="0"/>
                </a:lnTo>
                <a:lnTo>
                  <a:pt x="10625" y="0"/>
                </a:lnTo>
                <a:lnTo>
                  <a:pt x="10660" y="0"/>
                </a:lnTo>
                <a:lnTo>
                  <a:pt x="10730" y="0"/>
                </a:lnTo>
                <a:lnTo>
                  <a:pt x="10800" y="0"/>
                </a:lnTo>
                <a:lnTo>
                  <a:pt x="10835" y="0"/>
                </a:lnTo>
                <a:lnTo>
                  <a:pt x="10905" y="0"/>
                </a:lnTo>
                <a:lnTo>
                  <a:pt x="10940" y="0"/>
                </a:lnTo>
                <a:lnTo>
                  <a:pt x="11010" y="0"/>
                </a:lnTo>
                <a:lnTo>
                  <a:pt x="11045" y="0"/>
                </a:lnTo>
                <a:lnTo>
                  <a:pt x="11115" y="0"/>
                </a:lnTo>
                <a:lnTo>
                  <a:pt x="11150" y="0"/>
                </a:lnTo>
                <a:lnTo>
                  <a:pt x="11150" y="64"/>
                </a:lnTo>
                <a:lnTo>
                  <a:pt x="11219" y="64"/>
                </a:lnTo>
                <a:lnTo>
                  <a:pt x="11254" y="64"/>
                </a:lnTo>
                <a:lnTo>
                  <a:pt x="11324" y="64"/>
                </a:lnTo>
                <a:lnTo>
                  <a:pt x="11394" y="64"/>
                </a:lnTo>
                <a:lnTo>
                  <a:pt x="11429" y="64"/>
                </a:lnTo>
                <a:lnTo>
                  <a:pt x="11499" y="64"/>
                </a:lnTo>
                <a:lnTo>
                  <a:pt x="11499" y="161"/>
                </a:lnTo>
                <a:lnTo>
                  <a:pt x="11534" y="161"/>
                </a:lnTo>
                <a:lnTo>
                  <a:pt x="11604" y="161"/>
                </a:lnTo>
                <a:lnTo>
                  <a:pt x="11639" y="161"/>
                </a:lnTo>
                <a:lnTo>
                  <a:pt x="11709" y="161"/>
                </a:lnTo>
                <a:lnTo>
                  <a:pt x="11709" y="257"/>
                </a:lnTo>
                <a:lnTo>
                  <a:pt x="11744" y="257"/>
                </a:lnTo>
                <a:lnTo>
                  <a:pt x="11814" y="257"/>
                </a:lnTo>
                <a:lnTo>
                  <a:pt x="11883" y="354"/>
                </a:lnTo>
                <a:lnTo>
                  <a:pt x="11918" y="354"/>
                </a:lnTo>
                <a:lnTo>
                  <a:pt x="11988" y="354"/>
                </a:lnTo>
                <a:lnTo>
                  <a:pt x="12023" y="450"/>
                </a:lnTo>
                <a:lnTo>
                  <a:pt x="12093" y="450"/>
                </a:lnTo>
                <a:lnTo>
                  <a:pt x="12128" y="450"/>
                </a:lnTo>
                <a:lnTo>
                  <a:pt x="12128" y="546"/>
                </a:lnTo>
                <a:lnTo>
                  <a:pt x="12198" y="546"/>
                </a:lnTo>
                <a:lnTo>
                  <a:pt x="12233" y="643"/>
                </a:lnTo>
                <a:lnTo>
                  <a:pt x="12303" y="643"/>
                </a:lnTo>
                <a:lnTo>
                  <a:pt x="12373" y="643"/>
                </a:lnTo>
                <a:lnTo>
                  <a:pt x="12373" y="739"/>
                </a:lnTo>
                <a:lnTo>
                  <a:pt x="12408" y="739"/>
                </a:lnTo>
                <a:lnTo>
                  <a:pt x="12478" y="836"/>
                </a:lnTo>
                <a:lnTo>
                  <a:pt x="12513" y="836"/>
                </a:lnTo>
                <a:lnTo>
                  <a:pt x="12583" y="932"/>
                </a:lnTo>
                <a:lnTo>
                  <a:pt x="12617" y="932"/>
                </a:lnTo>
                <a:lnTo>
                  <a:pt x="12617" y="1029"/>
                </a:lnTo>
                <a:lnTo>
                  <a:pt x="12687" y="1029"/>
                </a:lnTo>
                <a:lnTo>
                  <a:pt x="12722" y="1029"/>
                </a:lnTo>
                <a:lnTo>
                  <a:pt x="12722" y="1125"/>
                </a:lnTo>
                <a:lnTo>
                  <a:pt x="12792" y="1125"/>
                </a:lnTo>
                <a:lnTo>
                  <a:pt x="12862" y="1221"/>
                </a:lnTo>
                <a:lnTo>
                  <a:pt x="12897" y="1221"/>
                </a:lnTo>
                <a:lnTo>
                  <a:pt x="12897" y="1318"/>
                </a:lnTo>
                <a:lnTo>
                  <a:pt x="12967" y="1318"/>
                </a:lnTo>
                <a:lnTo>
                  <a:pt x="12967" y="1414"/>
                </a:lnTo>
                <a:lnTo>
                  <a:pt x="13002" y="1414"/>
                </a:lnTo>
                <a:lnTo>
                  <a:pt x="13072" y="1414"/>
                </a:lnTo>
                <a:lnTo>
                  <a:pt x="13072" y="1511"/>
                </a:lnTo>
                <a:lnTo>
                  <a:pt x="13107" y="1511"/>
                </a:lnTo>
                <a:lnTo>
                  <a:pt x="13107" y="1607"/>
                </a:lnTo>
                <a:lnTo>
                  <a:pt x="13177" y="1607"/>
                </a:lnTo>
                <a:lnTo>
                  <a:pt x="13212" y="1671"/>
                </a:lnTo>
                <a:lnTo>
                  <a:pt x="13282" y="1671"/>
                </a:lnTo>
                <a:lnTo>
                  <a:pt x="13282" y="1768"/>
                </a:lnTo>
                <a:lnTo>
                  <a:pt x="13351" y="1768"/>
                </a:lnTo>
                <a:lnTo>
                  <a:pt x="13351" y="1864"/>
                </a:lnTo>
                <a:lnTo>
                  <a:pt x="13386" y="1864"/>
                </a:lnTo>
                <a:lnTo>
                  <a:pt x="13386" y="1961"/>
                </a:lnTo>
                <a:lnTo>
                  <a:pt x="13456" y="1961"/>
                </a:lnTo>
                <a:lnTo>
                  <a:pt x="13491" y="2057"/>
                </a:lnTo>
                <a:lnTo>
                  <a:pt x="13561" y="2154"/>
                </a:lnTo>
                <a:lnTo>
                  <a:pt x="13596" y="2154"/>
                </a:lnTo>
                <a:lnTo>
                  <a:pt x="13596" y="2250"/>
                </a:lnTo>
                <a:lnTo>
                  <a:pt x="13666" y="2250"/>
                </a:lnTo>
                <a:lnTo>
                  <a:pt x="13666" y="2346"/>
                </a:lnTo>
                <a:lnTo>
                  <a:pt x="13701" y="2346"/>
                </a:lnTo>
                <a:lnTo>
                  <a:pt x="13701" y="2443"/>
                </a:lnTo>
                <a:lnTo>
                  <a:pt x="13771" y="2443"/>
                </a:lnTo>
                <a:lnTo>
                  <a:pt x="13771" y="2539"/>
                </a:lnTo>
                <a:lnTo>
                  <a:pt x="13841" y="2539"/>
                </a:lnTo>
                <a:lnTo>
                  <a:pt x="13841" y="2636"/>
                </a:lnTo>
                <a:lnTo>
                  <a:pt x="13876" y="2636"/>
                </a:lnTo>
                <a:lnTo>
                  <a:pt x="13946" y="2732"/>
                </a:lnTo>
                <a:lnTo>
                  <a:pt x="13946" y="2829"/>
                </a:lnTo>
                <a:lnTo>
                  <a:pt x="13981" y="2829"/>
                </a:lnTo>
                <a:lnTo>
                  <a:pt x="14050" y="2925"/>
                </a:lnTo>
                <a:lnTo>
                  <a:pt x="14050" y="3021"/>
                </a:lnTo>
                <a:lnTo>
                  <a:pt x="14085" y="3021"/>
                </a:lnTo>
                <a:lnTo>
                  <a:pt x="14155" y="3118"/>
                </a:lnTo>
                <a:lnTo>
                  <a:pt x="14155" y="3214"/>
                </a:lnTo>
                <a:lnTo>
                  <a:pt x="14190" y="3214"/>
                </a:lnTo>
                <a:lnTo>
                  <a:pt x="14260" y="3311"/>
                </a:lnTo>
                <a:lnTo>
                  <a:pt x="14260" y="3375"/>
                </a:lnTo>
                <a:lnTo>
                  <a:pt x="14330" y="3375"/>
                </a:lnTo>
                <a:lnTo>
                  <a:pt x="14330" y="3471"/>
                </a:lnTo>
                <a:lnTo>
                  <a:pt x="14365" y="3471"/>
                </a:lnTo>
                <a:lnTo>
                  <a:pt x="14365" y="3568"/>
                </a:lnTo>
                <a:lnTo>
                  <a:pt x="14435" y="3568"/>
                </a:lnTo>
                <a:lnTo>
                  <a:pt x="14435" y="3664"/>
                </a:lnTo>
                <a:lnTo>
                  <a:pt x="14470" y="3664"/>
                </a:lnTo>
                <a:lnTo>
                  <a:pt x="14470" y="3761"/>
                </a:lnTo>
                <a:lnTo>
                  <a:pt x="14540" y="3761"/>
                </a:lnTo>
                <a:lnTo>
                  <a:pt x="14540" y="3857"/>
                </a:lnTo>
                <a:lnTo>
                  <a:pt x="14575" y="3857"/>
                </a:lnTo>
                <a:lnTo>
                  <a:pt x="14575" y="3954"/>
                </a:lnTo>
                <a:lnTo>
                  <a:pt x="14645" y="4050"/>
                </a:lnTo>
                <a:lnTo>
                  <a:pt x="14680" y="4146"/>
                </a:lnTo>
                <a:lnTo>
                  <a:pt x="14750" y="4211"/>
                </a:lnTo>
                <a:lnTo>
                  <a:pt x="14819" y="4307"/>
                </a:lnTo>
                <a:lnTo>
                  <a:pt x="14819" y="4404"/>
                </a:lnTo>
                <a:lnTo>
                  <a:pt x="14854" y="4404"/>
                </a:lnTo>
                <a:lnTo>
                  <a:pt x="14854" y="4500"/>
                </a:lnTo>
                <a:lnTo>
                  <a:pt x="14889" y="4596"/>
                </a:lnTo>
                <a:lnTo>
                  <a:pt x="14959" y="4693"/>
                </a:lnTo>
                <a:lnTo>
                  <a:pt x="14959" y="4789"/>
                </a:lnTo>
                <a:lnTo>
                  <a:pt x="15029" y="4789"/>
                </a:lnTo>
                <a:lnTo>
                  <a:pt x="15029" y="4886"/>
                </a:lnTo>
                <a:lnTo>
                  <a:pt x="15064" y="4886"/>
                </a:lnTo>
                <a:lnTo>
                  <a:pt x="15064" y="4982"/>
                </a:lnTo>
                <a:lnTo>
                  <a:pt x="15134" y="5079"/>
                </a:lnTo>
                <a:lnTo>
                  <a:pt x="15169" y="5079"/>
                </a:lnTo>
                <a:lnTo>
                  <a:pt x="15169" y="5175"/>
                </a:lnTo>
                <a:lnTo>
                  <a:pt x="15239" y="5271"/>
                </a:lnTo>
                <a:lnTo>
                  <a:pt x="15274" y="5368"/>
                </a:lnTo>
                <a:lnTo>
                  <a:pt x="15274" y="5464"/>
                </a:lnTo>
                <a:lnTo>
                  <a:pt x="15344" y="5561"/>
                </a:lnTo>
                <a:lnTo>
                  <a:pt x="15379" y="5657"/>
                </a:lnTo>
                <a:lnTo>
                  <a:pt x="15379" y="5754"/>
                </a:lnTo>
                <a:lnTo>
                  <a:pt x="15449" y="5754"/>
                </a:lnTo>
                <a:lnTo>
                  <a:pt x="15449" y="5818"/>
                </a:lnTo>
                <a:lnTo>
                  <a:pt x="15518" y="5818"/>
                </a:lnTo>
                <a:lnTo>
                  <a:pt x="15518" y="5914"/>
                </a:lnTo>
                <a:lnTo>
                  <a:pt x="15553" y="6011"/>
                </a:lnTo>
                <a:lnTo>
                  <a:pt x="15623" y="6107"/>
                </a:lnTo>
                <a:lnTo>
                  <a:pt x="15623" y="6204"/>
                </a:lnTo>
                <a:lnTo>
                  <a:pt x="15658" y="6204"/>
                </a:lnTo>
                <a:lnTo>
                  <a:pt x="15658" y="6300"/>
                </a:lnTo>
                <a:lnTo>
                  <a:pt x="15728" y="6300"/>
                </a:lnTo>
                <a:lnTo>
                  <a:pt x="15728" y="6396"/>
                </a:lnTo>
                <a:lnTo>
                  <a:pt x="15763" y="6493"/>
                </a:lnTo>
                <a:lnTo>
                  <a:pt x="15763" y="6589"/>
                </a:lnTo>
                <a:lnTo>
                  <a:pt x="15833" y="6589"/>
                </a:lnTo>
                <a:lnTo>
                  <a:pt x="15833" y="6686"/>
                </a:lnTo>
                <a:lnTo>
                  <a:pt x="15868" y="6782"/>
                </a:lnTo>
                <a:lnTo>
                  <a:pt x="15938" y="6879"/>
                </a:lnTo>
                <a:lnTo>
                  <a:pt x="15938" y="6975"/>
                </a:lnTo>
                <a:lnTo>
                  <a:pt x="16008" y="6975"/>
                </a:lnTo>
                <a:lnTo>
                  <a:pt x="16008" y="7071"/>
                </a:lnTo>
                <a:lnTo>
                  <a:pt x="16043" y="7168"/>
                </a:lnTo>
                <a:lnTo>
                  <a:pt x="16043" y="7264"/>
                </a:lnTo>
                <a:lnTo>
                  <a:pt x="16113" y="7264"/>
                </a:lnTo>
                <a:lnTo>
                  <a:pt x="16113" y="7361"/>
                </a:lnTo>
                <a:lnTo>
                  <a:pt x="16148" y="7361"/>
                </a:lnTo>
                <a:lnTo>
                  <a:pt x="16148" y="7457"/>
                </a:lnTo>
                <a:lnTo>
                  <a:pt x="16217" y="7521"/>
                </a:lnTo>
                <a:lnTo>
                  <a:pt x="16217" y="7618"/>
                </a:lnTo>
                <a:lnTo>
                  <a:pt x="16252" y="7618"/>
                </a:lnTo>
                <a:lnTo>
                  <a:pt x="16252" y="7714"/>
                </a:lnTo>
                <a:lnTo>
                  <a:pt x="16322" y="7811"/>
                </a:lnTo>
                <a:lnTo>
                  <a:pt x="16357" y="7907"/>
                </a:lnTo>
                <a:lnTo>
                  <a:pt x="16357" y="8004"/>
                </a:lnTo>
                <a:lnTo>
                  <a:pt x="16427" y="8100"/>
                </a:lnTo>
                <a:lnTo>
                  <a:pt x="16497" y="8196"/>
                </a:lnTo>
                <a:lnTo>
                  <a:pt x="16497" y="8293"/>
                </a:lnTo>
                <a:lnTo>
                  <a:pt x="16532" y="8389"/>
                </a:lnTo>
                <a:lnTo>
                  <a:pt x="16602" y="8486"/>
                </a:lnTo>
                <a:lnTo>
                  <a:pt x="16602" y="8582"/>
                </a:lnTo>
                <a:lnTo>
                  <a:pt x="16637" y="8582"/>
                </a:lnTo>
                <a:lnTo>
                  <a:pt x="16637" y="8679"/>
                </a:lnTo>
                <a:lnTo>
                  <a:pt x="16707" y="8775"/>
                </a:lnTo>
                <a:lnTo>
                  <a:pt x="16707" y="8839"/>
                </a:lnTo>
                <a:lnTo>
                  <a:pt x="16742" y="8839"/>
                </a:lnTo>
                <a:lnTo>
                  <a:pt x="16742" y="8936"/>
                </a:lnTo>
                <a:lnTo>
                  <a:pt x="16812" y="9032"/>
                </a:lnTo>
                <a:lnTo>
                  <a:pt x="16812" y="9129"/>
                </a:lnTo>
                <a:lnTo>
                  <a:pt x="16847" y="9129"/>
                </a:lnTo>
                <a:lnTo>
                  <a:pt x="16847" y="9225"/>
                </a:lnTo>
                <a:lnTo>
                  <a:pt x="16917" y="9321"/>
                </a:lnTo>
                <a:lnTo>
                  <a:pt x="16917" y="9418"/>
                </a:lnTo>
                <a:lnTo>
                  <a:pt x="16986" y="9418"/>
                </a:lnTo>
                <a:lnTo>
                  <a:pt x="16986" y="9514"/>
                </a:lnTo>
                <a:lnTo>
                  <a:pt x="17021" y="9611"/>
                </a:lnTo>
                <a:lnTo>
                  <a:pt x="17021" y="9707"/>
                </a:lnTo>
                <a:lnTo>
                  <a:pt x="17091" y="9707"/>
                </a:lnTo>
                <a:lnTo>
                  <a:pt x="17091" y="9804"/>
                </a:lnTo>
                <a:lnTo>
                  <a:pt x="17126" y="9900"/>
                </a:lnTo>
                <a:lnTo>
                  <a:pt x="17126" y="9964"/>
                </a:lnTo>
                <a:lnTo>
                  <a:pt x="17196" y="9964"/>
                </a:lnTo>
                <a:lnTo>
                  <a:pt x="17196" y="10061"/>
                </a:lnTo>
                <a:lnTo>
                  <a:pt x="17231" y="10157"/>
                </a:lnTo>
                <a:lnTo>
                  <a:pt x="17231" y="10254"/>
                </a:lnTo>
                <a:lnTo>
                  <a:pt x="17301" y="10254"/>
                </a:lnTo>
                <a:lnTo>
                  <a:pt x="17301" y="10350"/>
                </a:lnTo>
                <a:lnTo>
                  <a:pt x="17336" y="10446"/>
                </a:lnTo>
                <a:lnTo>
                  <a:pt x="17336" y="10543"/>
                </a:lnTo>
                <a:lnTo>
                  <a:pt x="17406" y="10543"/>
                </a:lnTo>
                <a:lnTo>
                  <a:pt x="17406" y="10639"/>
                </a:lnTo>
                <a:lnTo>
                  <a:pt x="17476" y="10736"/>
                </a:lnTo>
                <a:lnTo>
                  <a:pt x="17476" y="10832"/>
                </a:lnTo>
                <a:lnTo>
                  <a:pt x="17511" y="10832"/>
                </a:lnTo>
                <a:lnTo>
                  <a:pt x="17511" y="10929"/>
                </a:lnTo>
                <a:lnTo>
                  <a:pt x="17511" y="11025"/>
                </a:lnTo>
                <a:lnTo>
                  <a:pt x="17581" y="11025"/>
                </a:lnTo>
                <a:lnTo>
                  <a:pt x="17581" y="11121"/>
                </a:lnTo>
                <a:lnTo>
                  <a:pt x="17616" y="11121"/>
                </a:lnTo>
                <a:lnTo>
                  <a:pt x="17616" y="11218"/>
                </a:lnTo>
                <a:lnTo>
                  <a:pt x="17616" y="11314"/>
                </a:lnTo>
                <a:lnTo>
                  <a:pt x="17685" y="11314"/>
                </a:lnTo>
                <a:lnTo>
                  <a:pt x="17685" y="11411"/>
                </a:lnTo>
                <a:lnTo>
                  <a:pt x="17720" y="11507"/>
                </a:lnTo>
                <a:lnTo>
                  <a:pt x="17720" y="11604"/>
                </a:lnTo>
                <a:lnTo>
                  <a:pt x="17790" y="11604"/>
                </a:lnTo>
                <a:lnTo>
                  <a:pt x="17790" y="11668"/>
                </a:lnTo>
                <a:lnTo>
                  <a:pt x="17825" y="11764"/>
                </a:lnTo>
                <a:lnTo>
                  <a:pt x="17825" y="11861"/>
                </a:lnTo>
                <a:lnTo>
                  <a:pt x="17895" y="11861"/>
                </a:lnTo>
                <a:lnTo>
                  <a:pt x="17895" y="11957"/>
                </a:lnTo>
                <a:lnTo>
                  <a:pt x="17965" y="12054"/>
                </a:lnTo>
                <a:lnTo>
                  <a:pt x="17965" y="12150"/>
                </a:lnTo>
                <a:lnTo>
                  <a:pt x="18000" y="12246"/>
                </a:lnTo>
                <a:lnTo>
                  <a:pt x="18070" y="12343"/>
                </a:lnTo>
                <a:lnTo>
                  <a:pt x="18070" y="12439"/>
                </a:lnTo>
                <a:lnTo>
                  <a:pt x="18105" y="12536"/>
                </a:lnTo>
                <a:lnTo>
                  <a:pt x="18175" y="12632"/>
                </a:lnTo>
                <a:lnTo>
                  <a:pt x="18175" y="12729"/>
                </a:lnTo>
                <a:lnTo>
                  <a:pt x="18210" y="12825"/>
                </a:lnTo>
                <a:lnTo>
                  <a:pt x="18280" y="12921"/>
                </a:lnTo>
                <a:lnTo>
                  <a:pt x="18280" y="13018"/>
                </a:lnTo>
                <a:lnTo>
                  <a:pt x="18315" y="13114"/>
                </a:lnTo>
                <a:lnTo>
                  <a:pt x="18384" y="13211"/>
                </a:lnTo>
                <a:lnTo>
                  <a:pt x="18384" y="13275"/>
                </a:lnTo>
                <a:lnTo>
                  <a:pt x="18454" y="13371"/>
                </a:lnTo>
                <a:lnTo>
                  <a:pt x="18454" y="13468"/>
                </a:lnTo>
                <a:lnTo>
                  <a:pt x="18489" y="13468"/>
                </a:lnTo>
                <a:lnTo>
                  <a:pt x="18489" y="13564"/>
                </a:lnTo>
                <a:lnTo>
                  <a:pt x="18559" y="13661"/>
                </a:lnTo>
                <a:lnTo>
                  <a:pt x="18559" y="13757"/>
                </a:lnTo>
                <a:lnTo>
                  <a:pt x="18594" y="13757"/>
                </a:lnTo>
                <a:lnTo>
                  <a:pt x="18594" y="13854"/>
                </a:lnTo>
                <a:lnTo>
                  <a:pt x="18594" y="13950"/>
                </a:lnTo>
                <a:lnTo>
                  <a:pt x="18664" y="13950"/>
                </a:lnTo>
                <a:lnTo>
                  <a:pt x="18664" y="14046"/>
                </a:lnTo>
                <a:lnTo>
                  <a:pt x="18699" y="14046"/>
                </a:lnTo>
                <a:lnTo>
                  <a:pt x="18699" y="14111"/>
                </a:lnTo>
                <a:lnTo>
                  <a:pt x="18699" y="14207"/>
                </a:lnTo>
                <a:lnTo>
                  <a:pt x="18769" y="14207"/>
                </a:lnTo>
                <a:lnTo>
                  <a:pt x="18769" y="14304"/>
                </a:lnTo>
                <a:lnTo>
                  <a:pt x="18804" y="14304"/>
                </a:lnTo>
                <a:lnTo>
                  <a:pt x="18804" y="14400"/>
                </a:lnTo>
                <a:lnTo>
                  <a:pt x="18804" y="14496"/>
                </a:lnTo>
                <a:lnTo>
                  <a:pt x="18874" y="14496"/>
                </a:lnTo>
                <a:lnTo>
                  <a:pt x="18874" y="14593"/>
                </a:lnTo>
                <a:lnTo>
                  <a:pt x="18944" y="14689"/>
                </a:lnTo>
                <a:lnTo>
                  <a:pt x="18944" y="14786"/>
                </a:lnTo>
                <a:lnTo>
                  <a:pt x="18979" y="14786"/>
                </a:lnTo>
                <a:lnTo>
                  <a:pt x="18979" y="14882"/>
                </a:lnTo>
                <a:lnTo>
                  <a:pt x="19049" y="14979"/>
                </a:lnTo>
                <a:lnTo>
                  <a:pt x="19049" y="15075"/>
                </a:lnTo>
                <a:lnTo>
                  <a:pt x="19083" y="15075"/>
                </a:lnTo>
                <a:lnTo>
                  <a:pt x="19083" y="15171"/>
                </a:lnTo>
                <a:lnTo>
                  <a:pt x="19153" y="15268"/>
                </a:lnTo>
                <a:lnTo>
                  <a:pt x="19153" y="15364"/>
                </a:lnTo>
                <a:lnTo>
                  <a:pt x="19188" y="15461"/>
                </a:lnTo>
                <a:lnTo>
                  <a:pt x="19258" y="15557"/>
                </a:lnTo>
                <a:lnTo>
                  <a:pt x="19258" y="15654"/>
                </a:lnTo>
                <a:lnTo>
                  <a:pt x="19293" y="15750"/>
                </a:lnTo>
                <a:lnTo>
                  <a:pt x="19363" y="15814"/>
                </a:lnTo>
                <a:lnTo>
                  <a:pt x="19363" y="15911"/>
                </a:lnTo>
                <a:lnTo>
                  <a:pt x="19433" y="16007"/>
                </a:lnTo>
                <a:lnTo>
                  <a:pt x="19468" y="16104"/>
                </a:lnTo>
                <a:lnTo>
                  <a:pt x="19468" y="16200"/>
                </a:lnTo>
                <a:lnTo>
                  <a:pt x="19538" y="16296"/>
                </a:lnTo>
                <a:lnTo>
                  <a:pt x="19573" y="16393"/>
                </a:lnTo>
                <a:lnTo>
                  <a:pt x="19573" y="16489"/>
                </a:lnTo>
                <a:lnTo>
                  <a:pt x="19643" y="16586"/>
                </a:lnTo>
                <a:lnTo>
                  <a:pt x="19678" y="16682"/>
                </a:lnTo>
                <a:lnTo>
                  <a:pt x="19678" y="16779"/>
                </a:lnTo>
                <a:lnTo>
                  <a:pt x="19748" y="16875"/>
                </a:lnTo>
                <a:lnTo>
                  <a:pt x="19783" y="16971"/>
                </a:lnTo>
                <a:lnTo>
                  <a:pt x="19783" y="17068"/>
                </a:lnTo>
                <a:lnTo>
                  <a:pt x="19852" y="17164"/>
                </a:lnTo>
                <a:lnTo>
                  <a:pt x="19887" y="17261"/>
                </a:lnTo>
                <a:lnTo>
                  <a:pt x="19887" y="17357"/>
                </a:lnTo>
                <a:lnTo>
                  <a:pt x="19957" y="17421"/>
                </a:lnTo>
                <a:lnTo>
                  <a:pt x="19992" y="17518"/>
                </a:lnTo>
                <a:lnTo>
                  <a:pt x="19992" y="17614"/>
                </a:lnTo>
                <a:lnTo>
                  <a:pt x="20062" y="17711"/>
                </a:lnTo>
                <a:lnTo>
                  <a:pt x="20132" y="17807"/>
                </a:lnTo>
                <a:lnTo>
                  <a:pt x="20132" y="17904"/>
                </a:lnTo>
                <a:lnTo>
                  <a:pt x="20167" y="18000"/>
                </a:lnTo>
                <a:lnTo>
                  <a:pt x="20237" y="18096"/>
                </a:lnTo>
                <a:lnTo>
                  <a:pt x="20237" y="18193"/>
                </a:lnTo>
                <a:lnTo>
                  <a:pt x="20272" y="18289"/>
                </a:lnTo>
                <a:lnTo>
                  <a:pt x="20272" y="18386"/>
                </a:lnTo>
                <a:lnTo>
                  <a:pt x="20342" y="18386"/>
                </a:lnTo>
                <a:lnTo>
                  <a:pt x="20342" y="18482"/>
                </a:lnTo>
                <a:lnTo>
                  <a:pt x="20377" y="18579"/>
                </a:lnTo>
                <a:lnTo>
                  <a:pt x="20377" y="18675"/>
                </a:lnTo>
                <a:lnTo>
                  <a:pt x="20447" y="18675"/>
                </a:lnTo>
                <a:lnTo>
                  <a:pt x="20447" y="18771"/>
                </a:lnTo>
                <a:lnTo>
                  <a:pt x="20482" y="18868"/>
                </a:lnTo>
                <a:lnTo>
                  <a:pt x="20482" y="18964"/>
                </a:lnTo>
                <a:lnTo>
                  <a:pt x="20551" y="18964"/>
                </a:lnTo>
                <a:lnTo>
                  <a:pt x="20551" y="19061"/>
                </a:lnTo>
                <a:lnTo>
                  <a:pt x="20621" y="19061"/>
                </a:lnTo>
                <a:lnTo>
                  <a:pt x="20621" y="19125"/>
                </a:lnTo>
                <a:lnTo>
                  <a:pt x="20621" y="19221"/>
                </a:lnTo>
                <a:lnTo>
                  <a:pt x="20656" y="19221"/>
                </a:lnTo>
                <a:lnTo>
                  <a:pt x="20656" y="19318"/>
                </a:lnTo>
                <a:lnTo>
                  <a:pt x="20726" y="19318"/>
                </a:lnTo>
                <a:lnTo>
                  <a:pt x="20726" y="19414"/>
                </a:lnTo>
                <a:lnTo>
                  <a:pt x="20761" y="19511"/>
                </a:lnTo>
                <a:lnTo>
                  <a:pt x="20761" y="19607"/>
                </a:lnTo>
                <a:lnTo>
                  <a:pt x="20831" y="19607"/>
                </a:lnTo>
                <a:lnTo>
                  <a:pt x="20831" y="19704"/>
                </a:lnTo>
                <a:lnTo>
                  <a:pt x="20866" y="19800"/>
                </a:lnTo>
                <a:lnTo>
                  <a:pt x="20936" y="19896"/>
                </a:lnTo>
                <a:lnTo>
                  <a:pt x="20936" y="19961"/>
                </a:lnTo>
                <a:lnTo>
                  <a:pt x="20971" y="20057"/>
                </a:lnTo>
                <a:lnTo>
                  <a:pt x="21041" y="20154"/>
                </a:lnTo>
                <a:lnTo>
                  <a:pt x="21041" y="20250"/>
                </a:lnTo>
                <a:lnTo>
                  <a:pt x="21111" y="20250"/>
                </a:lnTo>
                <a:lnTo>
                  <a:pt x="21111" y="20346"/>
                </a:lnTo>
                <a:lnTo>
                  <a:pt x="21146" y="20443"/>
                </a:lnTo>
                <a:lnTo>
                  <a:pt x="21146" y="20539"/>
                </a:lnTo>
                <a:lnTo>
                  <a:pt x="21216" y="20539"/>
                </a:lnTo>
                <a:lnTo>
                  <a:pt x="21216" y="20636"/>
                </a:lnTo>
                <a:lnTo>
                  <a:pt x="21250" y="20636"/>
                </a:lnTo>
                <a:lnTo>
                  <a:pt x="21250" y="20732"/>
                </a:lnTo>
                <a:lnTo>
                  <a:pt x="21320" y="20829"/>
                </a:lnTo>
                <a:lnTo>
                  <a:pt x="21320" y="20925"/>
                </a:lnTo>
                <a:lnTo>
                  <a:pt x="21355" y="20925"/>
                </a:lnTo>
                <a:lnTo>
                  <a:pt x="21355" y="21021"/>
                </a:lnTo>
                <a:lnTo>
                  <a:pt x="21425" y="21118"/>
                </a:lnTo>
                <a:lnTo>
                  <a:pt x="21460" y="21214"/>
                </a:lnTo>
                <a:lnTo>
                  <a:pt x="21460" y="21311"/>
                </a:lnTo>
                <a:lnTo>
                  <a:pt x="21530" y="21311"/>
                </a:lnTo>
                <a:lnTo>
                  <a:pt x="21530" y="21407"/>
                </a:lnTo>
                <a:lnTo>
                  <a:pt x="21600" y="21407"/>
                </a:lnTo>
                <a:lnTo>
                  <a:pt x="21600" y="21504"/>
                </a:lnTo>
              </a:path>
            </a:pathLst>
          </a:custGeom>
          <a:noFill/>
          <a:ln w="38100" cap="rnd">
            <a:solidFill>
              <a:srgbClr val="FF33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4040" name="Freeform 14"/>
          <p:cNvSpPr>
            <a:spLocks/>
          </p:cNvSpPr>
          <p:nvPr/>
        </p:nvSpPr>
        <p:spPr bwMode="auto">
          <a:xfrm>
            <a:off x="2536825" y="4643438"/>
            <a:ext cx="987425" cy="96678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504"/>
                </a:lnTo>
                <a:lnTo>
                  <a:pt x="35" y="21407"/>
                </a:lnTo>
                <a:lnTo>
                  <a:pt x="105" y="21311"/>
                </a:lnTo>
                <a:lnTo>
                  <a:pt x="105" y="21214"/>
                </a:lnTo>
                <a:lnTo>
                  <a:pt x="140" y="21214"/>
                </a:lnTo>
                <a:lnTo>
                  <a:pt x="140" y="21118"/>
                </a:lnTo>
                <a:lnTo>
                  <a:pt x="210" y="21118"/>
                </a:lnTo>
                <a:lnTo>
                  <a:pt x="210" y="21021"/>
                </a:lnTo>
                <a:lnTo>
                  <a:pt x="245" y="20925"/>
                </a:lnTo>
                <a:lnTo>
                  <a:pt x="315" y="20829"/>
                </a:lnTo>
                <a:lnTo>
                  <a:pt x="315" y="20732"/>
                </a:lnTo>
                <a:lnTo>
                  <a:pt x="350" y="20636"/>
                </a:lnTo>
                <a:lnTo>
                  <a:pt x="419" y="20539"/>
                </a:lnTo>
                <a:lnTo>
                  <a:pt x="419" y="20443"/>
                </a:lnTo>
                <a:lnTo>
                  <a:pt x="454" y="20443"/>
                </a:lnTo>
                <a:lnTo>
                  <a:pt x="454" y="20346"/>
                </a:lnTo>
                <a:lnTo>
                  <a:pt x="524" y="20250"/>
                </a:lnTo>
                <a:lnTo>
                  <a:pt x="524" y="20154"/>
                </a:lnTo>
                <a:lnTo>
                  <a:pt x="594" y="20154"/>
                </a:lnTo>
                <a:lnTo>
                  <a:pt x="594" y="20057"/>
                </a:lnTo>
                <a:lnTo>
                  <a:pt x="629" y="20057"/>
                </a:lnTo>
                <a:lnTo>
                  <a:pt x="629" y="19961"/>
                </a:lnTo>
                <a:lnTo>
                  <a:pt x="699" y="19896"/>
                </a:lnTo>
                <a:lnTo>
                  <a:pt x="699" y="19800"/>
                </a:lnTo>
                <a:lnTo>
                  <a:pt x="734" y="19800"/>
                </a:lnTo>
                <a:lnTo>
                  <a:pt x="734" y="19704"/>
                </a:lnTo>
                <a:lnTo>
                  <a:pt x="804" y="19607"/>
                </a:lnTo>
                <a:lnTo>
                  <a:pt x="839" y="19511"/>
                </a:lnTo>
                <a:lnTo>
                  <a:pt x="839" y="19414"/>
                </a:lnTo>
                <a:lnTo>
                  <a:pt x="909" y="19318"/>
                </a:lnTo>
                <a:lnTo>
                  <a:pt x="944" y="19221"/>
                </a:lnTo>
                <a:lnTo>
                  <a:pt x="944" y="19125"/>
                </a:lnTo>
                <a:lnTo>
                  <a:pt x="1014" y="19061"/>
                </a:lnTo>
                <a:lnTo>
                  <a:pt x="1083" y="18964"/>
                </a:lnTo>
                <a:lnTo>
                  <a:pt x="1083" y="18868"/>
                </a:lnTo>
                <a:lnTo>
                  <a:pt x="1118" y="18868"/>
                </a:lnTo>
                <a:lnTo>
                  <a:pt x="1118" y="18771"/>
                </a:lnTo>
                <a:lnTo>
                  <a:pt x="1188" y="18675"/>
                </a:lnTo>
                <a:lnTo>
                  <a:pt x="1188" y="18579"/>
                </a:lnTo>
                <a:lnTo>
                  <a:pt x="1223" y="18579"/>
                </a:lnTo>
                <a:lnTo>
                  <a:pt x="1223" y="18482"/>
                </a:lnTo>
                <a:lnTo>
                  <a:pt x="1293" y="18386"/>
                </a:lnTo>
                <a:lnTo>
                  <a:pt x="1293" y="18289"/>
                </a:lnTo>
                <a:lnTo>
                  <a:pt x="1328" y="18289"/>
                </a:lnTo>
                <a:lnTo>
                  <a:pt x="1328" y="18193"/>
                </a:lnTo>
                <a:lnTo>
                  <a:pt x="1398" y="18096"/>
                </a:lnTo>
                <a:lnTo>
                  <a:pt x="1398" y="18000"/>
                </a:lnTo>
                <a:lnTo>
                  <a:pt x="1433" y="18000"/>
                </a:lnTo>
                <a:lnTo>
                  <a:pt x="1433" y="17904"/>
                </a:lnTo>
                <a:lnTo>
                  <a:pt x="1503" y="17807"/>
                </a:lnTo>
                <a:lnTo>
                  <a:pt x="1503" y="17711"/>
                </a:lnTo>
                <a:lnTo>
                  <a:pt x="1573" y="17711"/>
                </a:lnTo>
                <a:lnTo>
                  <a:pt x="1573" y="17614"/>
                </a:lnTo>
                <a:lnTo>
                  <a:pt x="1608" y="17518"/>
                </a:lnTo>
                <a:lnTo>
                  <a:pt x="1608" y="17421"/>
                </a:lnTo>
                <a:lnTo>
                  <a:pt x="1678" y="17421"/>
                </a:lnTo>
                <a:lnTo>
                  <a:pt x="1678" y="17357"/>
                </a:lnTo>
                <a:lnTo>
                  <a:pt x="1713" y="17261"/>
                </a:lnTo>
                <a:lnTo>
                  <a:pt x="1713" y="17164"/>
                </a:lnTo>
                <a:lnTo>
                  <a:pt x="1783" y="17164"/>
                </a:lnTo>
                <a:lnTo>
                  <a:pt x="1783" y="17068"/>
                </a:lnTo>
                <a:lnTo>
                  <a:pt x="1817" y="16971"/>
                </a:lnTo>
                <a:lnTo>
                  <a:pt x="1817" y="16875"/>
                </a:lnTo>
                <a:lnTo>
                  <a:pt x="1887" y="16875"/>
                </a:lnTo>
                <a:lnTo>
                  <a:pt x="1887" y="16779"/>
                </a:lnTo>
                <a:lnTo>
                  <a:pt x="1922" y="16682"/>
                </a:lnTo>
                <a:lnTo>
                  <a:pt x="1922" y="16586"/>
                </a:lnTo>
                <a:lnTo>
                  <a:pt x="1992" y="16586"/>
                </a:lnTo>
                <a:lnTo>
                  <a:pt x="1992" y="16489"/>
                </a:lnTo>
                <a:lnTo>
                  <a:pt x="2062" y="16393"/>
                </a:lnTo>
                <a:lnTo>
                  <a:pt x="2062" y="16296"/>
                </a:lnTo>
                <a:lnTo>
                  <a:pt x="2097" y="16296"/>
                </a:lnTo>
                <a:lnTo>
                  <a:pt x="2097" y="16200"/>
                </a:lnTo>
                <a:lnTo>
                  <a:pt x="2167" y="16104"/>
                </a:lnTo>
                <a:lnTo>
                  <a:pt x="2167" y="16007"/>
                </a:lnTo>
                <a:lnTo>
                  <a:pt x="2202" y="16007"/>
                </a:lnTo>
                <a:lnTo>
                  <a:pt x="2202" y="15911"/>
                </a:lnTo>
                <a:lnTo>
                  <a:pt x="2202" y="15814"/>
                </a:lnTo>
                <a:lnTo>
                  <a:pt x="2272" y="15814"/>
                </a:lnTo>
                <a:lnTo>
                  <a:pt x="2272" y="15750"/>
                </a:lnTo>
                <a:lnTo>
                  <a:pt x="2307" y="15750"/>
                </a:lnTo>
                <a:lnTo>
                  <a:pt x="2307" y="15654"/>
                </a:lnTo>
                <a:lnTo>
                  <a:pt x="2307" y="15557"/>
                </a:lnTo>
                <a:lnTo>
                  <a:pt x="2377" y="15557"/>
                </a:lnTo>
                <a:lnTo>
                  <a:pt x="2377" y="15461"/>
                </a:lnTo>
                <a:lnTo>
                  <a:pt x="2412" y="15461"/>
                </a:lnTo>
                <a:lnTo>
                  <a:pt x="2412" y="15364"/>
                </a:lnTo>
                <a:lnTo>
                  <a:pt x="2412" y="15268"/>
                </a:lnTo>
                <a:lnTo>
                  <a:pt x="2482" y="15268"/>
                </a:lnTo>
                <a:lnTo>
                  <a:pt x="2482" y="15171"/>
                </a:lnTo>
                <a:lnTo>
                  <a:pt x="2551" y="15075"/>
                </a:lnTo>
                <a:lnTo>
                  <a:pt x="2551" y="14979"/>
                </a:lnTo>
                <a:lnTo>
                  <a:pt x="2586" y="14979"/>
                </a:lnTo>
                <a:lnTo>
                  <a:pt x="2586" y="14882"/>
                </a:lnTo>
                <a:lnTo>
                  <a:pt x="2656" y="14786"/>
                </a:lnTo>
                <a:lnTo>
                  <a:pt x="2656" y="14689"/>
                </a:lnTo>
                <a:lnTo>
                  <a:pt x="2691" y="14689"/>
                </a:lnTo>
                <a:lnTo>
                  <a:pt x="2691" y="14593"/>
                </a:lnTo>
                <a:lnTo>
                  <a:pt x="2761" y="14496"/>
                </a:lnTo>
                <a:lnTo>
                  <a:pt x="2761" y="14400"/>
                </a:lnTo>
                <a:lnTo>
                  <a:pt x="2796" y="14304"/>
                </a:lnTo>
                <a:lnTo>
                  <a:pt x="2866" y="14207"/>
                </a:lnTo>
                <a:lnTo>
                  <a:pt x="2866" y="14111"/>
                </a:lnTo>
                <a:lnTo>
                  <a:pt x="2901" y="14046"/>
                </a:lnTo>
                <a:lnTo>
                  <a:pt x="2971" y="13950"/>
                </a:lnTo>
                <a:lnTo>
                  <a:pt x="2971" y="13854"/>
                </a:lnTo>
                <a:lnTo>
                  <a:pt x="3041" y="13757"/>
                </a:lnTo>
                <a:lnTo>
                  <a:pt x="3076" y="13661"/>
                </a:lnTo>
                <a:lnTo>
                  <a:pt x="3076" y="13564"/>
                </a:lnTo>
                <a:lnTo>
                  <a:pt x="3146" y="13468"/>
                </a:lnTo>
                <a:lnTo>
                  <a:pt x="3181" y="13371"/>
                </a:lnTo>
                <a:lnTo>
                  <a:pt x="3181" y="13275"/>
                </a:lnTo>
                <a:lnTo>
                  <a:pt x="3250" y="13211"/>
                </a:lnTo>
                <a:lnTo>
                  <a:pt x="3250" y="13114"/>
                </a:lnTo>
                <a:lnTo>
                  <a:pt x="3285" y="13114"/>
                </a:lnTo>
                <a:lnTo>
                  <a:pt x="3285" y="13018"/>
                </a:lnTo>
                <a:lnTo>
                  <a:pt x="3355" y="12921"/>
                </a:lnTo>
                <a:lnTo>
                  <a:pt x="3355" y="12825"/>
                </a:lnTo>
                <a:lnTo>
                  <a:pt x="3390" y="12825"/>
                </a:lnTo>
                <a:lnTo>
                  <a:pt x="3390" y="12729"/>
                </a:lnTo>
                <a:lnTo>
                  <a:pt x="3460" y="12632"/>
                </a:lnTo>
                <a:lnTo>
                  <a:pt x="3460" y="12536"/>
                </a:lnTo>
                <a:lnTo>
                  <a:pt x="3530" y="12536"/>
                </a:lnTo>
                <a:lnTo>
                  <a:pt x="3530" y="12439"/>
                </a:lnTo>
                <a:lnTo>
                  <a:pt x="3530" y="12343"/>
                </a:lnTo>
                <a:lnTo>
                  <a:pt x="3565" y="12343"/>
                </a:lnTo>
                <a:lnTo>
                  <a:pt x="3565" y="12246"/>
                </a:lnTo>
                <a:lnTo>
                  <a:pt x="3635" y="12246"/>
                </a:lnTo>
                <a:lnTo>
                  <a:pt x="3635" y="12150"/>
                </a:lnTo>
                <a:lnTo>
                  <a:pt x="3635" y="12054"/>
                </a:lnTo>
                <a:lnTo>
                  <a:pt x="3670" y="12054"/>
                </a:lnTo>
                <a:lnTo>
                  <a:pt x="3670" y="11957"/>
                </a:lnTo>
                <a:lnTo>
                  <a:pt x="3740" y="11861"/>
                </a:lnTo>
                <a:lnTo>
                  <a:pt x="3740" y="11764"/>
                </a:lnTo>
                <a:lnTo>
                  <a:pt x="3775" y="11764"/>
                </a:lnTo>
                <a:lnTo>
                  <a:pt x="3775" y="11668"/>
                </a:lnTo>
                <a:lnTo>
                  <a:pt x="3845" y="11604"/>
                </a:lnTo>
                <a:lnTo>
                  <a:pt x="3845" y="11507"/>
                </a:lnTo>
                <a:lnTo>
                  <a:pt x="3880" y="11507"/>
                </a:lnTo>
                <a:lnTo>
                  <a:pt x="3880" y="11411"/>
                </a:lnTo>
                <a:lnTo>
                  <a:pt x="3950" y="11314"/>
                </a:lnTo>
                <a:lnTo>
                  <a:pt x="3950" y="11218"/>
                </a:lnTo>
                <a:lnTo>
                  <a:pt x="4019" y="11121"/>
                </a:lnTo>
                <a:lnTo>
                  <a:pt x="4054" y="11025"/>
                </a:lnTo>
                <a:lnTo>
                  <a:pt x="4054" y="10929"/>
                </a:lnTo>
                <a:lnTo>
                  <a:pt x="4124" y="10832"/>
                </a:lnTo>
                <a:lnTo>
                  <a:pt x="4124" y="10736"/>
                </a:lnTo>
                <a:lnTo>
                  <a:pt x="4159" y="10736"/>
                </a:lnTo>
                <a:lnTo>
                  <a:pt x="4159" y="10639"/>
                </a:lnTo>
                <a:lnTo>
                  <a:pt x="4229" y="10543"/>
                </a:lnTo>
                <a:lnTo>
                  <a:pt x="4229" y="10446"/>
                </a:lnTo>
                <a:lnTo>
                  <a:pt x="4264" y="10446"/>
                </a:lnTo>
                <a:lnTo>
                  <a:pt x="4264" y="10350"/>
                </a:lnTo>
                <a:lnTo>
                  <a:pt x="4334" y="10254"/>
                </a:lnTo>
                <a:lnTo>
                  <a:pt x="4334" y="10157"/>
                </a:lnTo>
                <a:lnTo>
                  <a:pt x="4369" y="10157"/>
                </a:lnTo>
                <a:lnTo>
                  <a:pt x="4369" y="10061"/>
                </a:lnTo>
                <a:lnTo>
                  <a:pt x="4439" y="9964"/>
                </a:lnTo>
                <a:lnTo>
                  <a:pt x="4439" y="9900"/>
                </a:lnTo>
                <a:lnTo>
                  <a:pt x="4509" y="9900"/>
                </a:lnTo>
                <a:lnTo>
                  <a:pt x="4509" y="9804"/>
                </a:lnTo>
                <a:lnTo>
                  <a:pt x="4544" y="9707"/>
                </a:lnTo>
                <a:lnTo>
                  <a:pt x="4544" y="9611"/>
                </a:lnTo>
                <a:lnTo>
                  <a:pt x="4614" y="9611"/>
                </a:lnTo>
                <a:lnTo>
                  <a:pt x="4614" y="9514"/>
                </a:lnTo>
                <a:lnTo>
                  <a:pt x="4649" y="9418"/>
                </a:lnTo>
                <a:lnTo>
                  <a:pt x="4649" y="9321"/>
                </a:lnTo>
                <a:lnTo>
                  <a:pt x="4718" y="9321"/>
                </a:lnTo>
                <a:lnTo>
                  <a:pt x="4718" y="9225"/>
                </a:lnTo>
                <a:lnTo>
                  <a:pt x="4753" y="9129"/>
                </a:lnTo>
                <a:lnTo>
                  <a:pt x="4753" y="9032"/>
                </a:lnTo>
                <a:lnTo>
                  <a:pt x="4823" y="9032"/>
                </a:lnTo>
                <a:lnTo>
                  <a:pt x="4823" y="8936"/>
                </a:lnTo>
                <a:lnTo>
                  <a:pt x="4858" y="8839"/>
                </a:lnTo>
                <a:lnTo>
                  <a:pt x="4858" y="8775"/>
                </a:lnTo>
                <a:lnTo>
                  <a:pt x="4928" y="8775"/>
                </a:lnTo>
                <a:lnTo>
                  <a:pt x="4928" y="8679"/>
                </a:lnTo>
                <a:lnTo>
                  <a:pt x="4963" y="8582"/>
                </a:lnTo>
                <a:lnTo>
                  <a:pt x="4963" y="8486"/>
                </a:lnTo>
                <a:lnTo>
                  <a:pt x="5033" y="8486"/>
                </a:lnTo>
                <a:lnTo>
                  <a:pt x="5033" y="8389"/>
                </a:lnTo>
                <a:lnTo>
                  <a:pt x="5068" y="8389"/>
                </a:lnTo>
                <a:lnTo>
                  <a:pt x="5068" y="8293"/>
                </a:lnTo>
                <a:lnTo>
                  <a:pt x="5068" y="8196"/>
                </a:lnTo>
                <a:lnTo>
                  <a:pt x="5138" y="8196"/>
                </a:lnTo>
                <a:lnTo>
                  <a:pt x="5138" y="8100"/>
                </a:lnTo>
                <a:lnTo>
                  <a:pt x="5208" y="8100"/>
                </a:lnTo>
                <a:lnTo>
                  <a:pt x="5208" y="8004"/>
                </a:lnTo>
                <a:lnTo>
                  <a:pt x="5243" y="7907"/>
                </a:lnTo>
                <a:lnTo>
                  <a:pt x="5243" y="7811"/>
                </a:lnTo>
                <a:lnTo>
                  <a:pt x="5313" y="7811"/>
                </a:lnTo>
                <a:lnTo>
                  <a:pt x="5313" y="7714"/>
                </a:lnTo>
                <a:lnTo>
                  <a:pt x="5348" y="7618"/>
                </a:lnTo>
                <a:lnTo>
                  <a:pt x="5417" y="7521"/>
                </a:lnTo>
                <a:lnTo>
                  <a:pt x="5417" y="7457"/>
                </a:lnTo>
                <a:lnTo>
                  <a:pt x="5452" y="7361"/>
                </a:lnTo>
                <a:lnTo>
                  <a:pt x="5522" y="7264"/>
                </a:lnTo>
                <a:lnTo>
                  <a:pt x="5522" y="7168"/>
                </a:lnTo>
                <a:lnTo>
                  <a:pt x="5557" y="7168"/>
                </a:lnTo>
                <a:lnTo>
                  <a:pt x="5557" y="7071"/>
                </a:lnTo>
                <a:lnTo>
                  <a:pt x="5627" y="6975"/>
                </a:lnTo>
                <a:lnTo>
                  <a:pt x="5627" y="6879"/>
                </a:lnTo>
                <a:lnTo>
                  <a:pt x="5697" y="6879"/>
                </a:lnTo>
                <a:lnTo>
                  <a:pt x="5697" y="6782"/>
                </a:lnTo>
                <a:lnTo>
                  <a:pt x="5732" y="6782"/>
                </a:lnTo>
                <a:lnTo>
                  <a:pt x="5732" y="6686"/>
                </a:lnTo>
                <a:lnTo>
                  <a:pt x="5802" y="6589"/>
                </a:lnTo>
                <a:lnTo>
                  <a:pt x="5837" y="6493"/>
                </a:lnTo>
                <a:lnTo>
                  <a:pt x="5837" y="6396"/>
                </a:lnTo>
                <a:lnTo>
                  <a:pt x="5907" y="6300"/>
                </a:lnTo>
                <a:lnTo>
                  <a:pt x="5942" y="6204"/>
                </a:lnTo>
                <a:lnTo>
                  <a:pt x="5942" y="6107"/>
                </a:lnTo>
                <a:lnTo>
                  <a:pt x="6012" y="6107"/>
                </a:lnTo>
                <a:lnTo>
                  <a:pt x="6012" y="6011"/>
                </a:lnTo>
                <a:lnTo>
                  <a:pt x="6047" y="6011"/>
                </a:lnTo>
                <a:lnTo>
                  <a:pt x="6047" y="5914"/>
                </a:lnTo>
                <a:lnTo>
                  <a:pt x="6117" y="5818"/>
                </a:lnTo>
                <a:lnTo>
                  <a:pt x="6186" y="5754"/>
                </a:lnTo>
                <a:lnTo>
                  <a:pt x="6186" y="5657"/>
                </a:lnTo>
                <a:lnTo>
                  <a:pt x="6221" y="5657"/>
                </a:lnTo>
                <a:lnTo>
                  <a:pt x="6221" y="5561"/>
                </a:lnTo>
                <a:lnTo>
                  <a:pt x="6291" y="5561"/>
                </a:lnTo>
                <a:lnTo>
                  <a:pt x="6291" y="5464"/>
                </a:lnTo>
                <a:lnTo>
                  <a:pt x="6326" y="5368"/>
                </a:lnTo>
                <a:lnTo>
                  <a:pt x="6326" y="5271"/>
                </a:lnTo>
                <a:lnTo>
                  <a:pt x="6396" y="5271"/>
                </a:lnTo>
                <a:lnTo>
                  <a:pt x="6396" y="5175"/>
                </a:lnTo>
                <a:lnTo>
                  <a:pt x="6431" y="5079"/>
                </a:lnTo>
                <a:lnTo>
                  <a:pt x="6501" y="5079"/>
                </a:lnTo>
                <a:lnTo>
                  <a:pt x="6501" y="4982"/>
                </a:lnTo>
                <a:lnTo>
                  <a:pt x="6536" y="4886"/>
                </a:lnTo>
                <a:lnTo>
                  <a:pt x="6606" y="4789"/>
                </a:lnTo>
                <a:lnTo>
                  <a:pt x="6606" y="4693"/>
                </a:lnTo>
                <a:lnTo>
                  <a:pt x="6676" y="4693"/>
                </a:lnTo>
                <a:lnTo>
                  <a:pt x="6676" y="4596"/>
                </a:lnTo>
                <a:lnTo>
                  <a:pt x="6711" y="4596"/>
                </a:lnTo>
                <a:lnTo>
                  <a:pt x="6711" y="4500"/>
                </a:lnTo>
                <a:lnTo>
                  <a:pt x="6781" y="4404"/>
                </a:lnTo>
                <a:lnTo>
                  <a:pt x="6781" y="4307"/>
                </a:lnTo>
                <a:lnTo>
                  <a:pt x="6816" y="4307"/>
                </a:lnTo>
                <a:lnTo>
                  <a:pt x="6816" y="4211"/>
                </a:lnTo>
                <a:lnTo>
                  <a:pt x="6885" y="4211"/>
                </a:lnTo>
                <a:lnTo>
                  <a:pt x="6885" y="4146"/>
                </a:lnTo>
                <a:lnTo>
                  <a:pt x="6920" y="4146"/>
                </a:lnTo>
                <a:lnTo>
                  <a:pt x="6920" y="4050"/>
                </a:lnTo>
                <a:lnTo>
                  <a:pt x="6990" y="4050"/>
                </a:lnTo>
                <a:lnTo>
                  <a:pt x="6990" y="3954"/>
                </a:lnTo>
                <a:lnTo>
                  <a:pt x="7025" y="3857"/>
                </a:lnTo>
                <a:lnTo>
                  <a:pt x="7095" y="3761"/>
                </a:lnTo>
                <a:lnTo>
                  <a:pt x="7165" y="3664"/>
                </a:lnTo>
                <a:lnTo>
                  <a:pt x="7200" y="3568"/>
                </a:lnTo>
                <a:lnTo>
                  <a:pt x="7200" y="3471"/>
                </a:lnTo>
                <a:lnTo>
                  <a:pt x="7270" y="3471"/>
                </a:lnTo>
                <a:lnTo>
                  <a:pt x="7305" y="3375"/>
                </a:lnTo>
                <a:lnTo>
                  <a:pt x="7305" y="3311"/>
                </a:lnTo>
                <a:lnTo>
                  <a:pt x="7375" y="3311"/>
                </a:lnTo>
                <a:lnTo>
                  <a:pt x="7375" y="3214"/>
                </a:lnTo>
                <a:lnTo>
                  <a:pt x="7410" y="3214"/>
                </a:lnTo>
                <a:lnTo>
                  <a:pt x="7410" y="3118"/>
                </a:lnTo>
                <a:lnTo>
                  <a:pt x="7480" y="3118"/>
                </a:lnTo>
                <a:lnTo>
                  <a:pt x="7480" y="3021"/>
                </a:lnTo>
                <a:lnTo>
                  <a:pt x="7515" y="3021"/>
                </a:lnTo>
                <a:lnTo>
                  <a:pt x="7515" y="2925"/>
                </a:lnTo>
                <a:lnTo>
                  <a:pt x="7584" y="2925"/>
                </a:lnTo>
                <a:lnTo>
                  <a:pt x="7584" y="2829"/>
                </a:lnTo>
                <a:lnTo>
                  <a:pt x="7654" y="2829"/>
                </a:lnTo>
                <a:lnTo>
                  <a:pt x="7654" y="2732"/>
                </a:lnTo>
                <a:lnTo>
                  <a:pt x="7689" y="2732"/>
                </a:lnTo>
                <a:lnTo>
                  <a:pt x="7689" y="2636"/>
                </a:lnTo>
                <a:lnTo>
                  <a:pt x="7759" y="2636"/>
                </a:lnTo>
                <a:lnTo>
                  <a:pt x="7759" y="2539"/>
                </a:lnTo>
                <a:lnTo>
                  <a:pt x="7794" y="2539"/>
                </a:lnTo>
                <a:lnTo>
                  <a:pt x="7864" y="2443"/>
                </a:lnTo>
                <a:lnTo>
                  <a:pt x="7864" y="2346"/>
                </a:lnTo>
                <a:lnTo>
                  <a:pt x="7899" y="2346"/>
                </a:lnTo>
                <a:lnTo>
                  <a:pt x="7969" y="2250"/>
                </a:lnTo>
                <a:lnTo>
                  <a:pt x="8004" y="2154"/>
                </a:lnTo>
                <a:lnTo>
                  <a:pt x="8074" y="2154"/>
                </a:lnTo>
                <a:lnTo>
                  <a:pt x="8074" y="2057"/>
                </a:lnTo>
                <a:lnTo>
                  <a:pt x="8144" y="2057"/>
                </a:lnTo>
                <a:lnTo>
                  <a:pt x="8144" y="1961"/>
                </a:lnTo>
                <a:lnTo>
                  <a:pt x="8179" y="1961"/>
                </a:lnTo>
                <a:lnTo>
                  <a:pt x="8179" y="1864"/>
                </a:lnTo>
                <a:lnTo>
                  <a:pt x="8249" y="1864"/>
                </a:lnTo>
                <a:lnTo>
                  <a:pt x="8283" y="1768"/>
                </a:lnTo>
                <a:lnTo>
                  <a:pt x="8353" y="1671"/>
                </a:lnTo>
                <a:lnTo>
                  <a:pt x="8388" y="1671"/>
                </a:lnTo>
                <a:lnTo>
                  <a:pt x="8388" y="1607"/>
                </a:lnTo>
                <a:lnTo>
                  <a:pt x="8458" y="1607"/>
                </a:lnTo>
                <a:lnTo>
                  <a:pt x="8493" y="1511"/>
                </a:lnTo>
                <a:lnTo>
                  <a:pt x="8563" y="1414"/>
                </a:lnTo>
                <a:lnTo>
                  <a:pt x="8633" y="1414"/>
                </a:lnTo>
                <a:lnTo>
                  <a:pt x="8633" y="1318"/>
                </a:lnTo>
                <a:lnTo>
                  <a:pt x="8668" y="1318"/>
                </a:lnTo>
                <a:lnTo>
                  <a:pt x="8738" y="1221"/>
                </a:lnTo>
                <a:lnTo>
                  <a:pt x="8773" y="1221"/>
                </a:lnTo>
                <a:lnTo>
                  <a:pt x="8773" y="1125"/>
                </a:lnTo>
                <a:lnTo>
                  <a:pt x="8843" y="1125"/>
                </a:lnTo>
                <a:lnTo>
                  <a:pt x="8878" y="1029"/>
                </a:lnTo>
                <a:lnTo>
                  <a:pt x="8948" y="1029"/>
                </a:lnTo>
                <a:lnTo>
                  <a:pt x="8948" y="932"/>
                </a:lnTo>
                <a:lnTo>
                  <a:pt x="8983" y="932"/>
                </a:lnTo>
                <a:lnTo>
                  <a:pt x="9052" y="932"/>
                </a:lnTo>
                <a:lnTo>
                  <a:pt x="9052" y="836"/>
                </a:lnTo>
                <a:lnTo>
                  <a:pt x="9122" y="836"/>
                </a:lnTo>
                <a:lnTo>
                  <a:pt x="9157" y="836"/>
                </a:lnTo>
                <a:lnTo>
                  <a:pt x="9157" y="739"/>
                </a:lnTo>
                <a:lnTo>
                  <a:pt x="9227" y="739"/>
                </a:lnTo>
                <a:lnTo>
                  <a:pt x="9262" y="643"/>
                </a:lnTo>
                <a:lnTo>
                  <a:pt x="9332" y="643"/>
                </a:lnTo>
                <a:lnTo>
                  <a:pt x="9367" y="643"/>
                </a:lnTo>
                <a:lnTo>
                  <a:pt x="9367" y="546"/>
                </a:lnTo>
                <a:lnTo>
                  <a:pt x="9437" y="546"/>
                </a:lnTo>
                <a:lnTo>
                  <a:pt x="9472" y="450"/>
                </a:lnTo>
                <a:lnTo>
                  <a:pt x="9542" y="450"/>
                </a:lnTo>
                <a:lnTo>
                  <a:pt x="9612" y="450"/>
                </a:lnTo>
                <a:lnTo>
                  <a:pt x="9612" y="354"/>
                </a:lnTo>
                <a:lnTo>
                  <a:pt x="9647" y="354"/>
                </a:lnTo>
                <a:lnTo>
                  <a:pt x="9717" y="354"/>
                </a:lnTo>
                <a:lnTo>
                  <a:pt x="9751" y="354"/>
                </a:lnTo>
                <a:lnTo>
                  <a:pt x="9751" y="257"/>
                </a:lnTo>
                <a:lnTo>
                  <a:pt x="9821" y="257"/>
                </a:lnTo>
                <a:lnTo>
                  <a:pt x="9856" y="257"/>
                </a:lnTo>
                <a:lnTo>
                  <a:pt x="9926" y="161"/>
                </a:lnTo>
                <a:lnTo>
                  <a:pt x="9961" y="161"/>
                </a:lnTo>
                <a:lnTo>
                  <a:pt x="10031" y="161"/>
                </a:lnTo>
                <a:lnTo>
                  <a:pt x="10066" y="161"/>
                </a:lnTo>
                <a:lnTo>
                  <a:pt x="10136" y="64"/>
                </a:lnTo>
                <a:lnTo>
                  <a:pt x="10171" y="64"/>
                </a:lnTo>
                <a:lnTo>
                  <a:pt x="10241" y="64"/>
                </a:lnTo>
                <a:lnTo>
                  <a:pt x="10311" y="64"/>
                </a:lnTo>
                <a:lnTo>
                  <a:pt x="10346" y="64"/>
                </a:lnTo>
                <a:lnTo>
                  <a:pt x="10416" y="64"/>
                </a:lnTo>
                <a:lnTo>
                  <a:pt x="10416" y="0"/>
                </a:lnTo>
                <a:lnTo>
                  <a:pt x="10450" y="0"/>
                </a:lnTo>
                <a:lnTo>
                  <a:pt x="10520" y="0"/>
                </a:lnTo>
                <a:lnTo>
                  <a:pt x="10555" y="0"/>
                </a:lnTo>
                <a:lnTo>
                  <a:pt x="10625" y="0"/>
                </a:lnTo>
                <a:lnTo>
                  <a:pt x="10660" y="0"/>
                </a:lnTo>
                <a:lnTo>
                  <a:pt x="10730" y="0"/>
                </a:lnTo>
                <a:lnTo>
                  <a:pt x="10800" y="0"/>
                </a:lnTo>
                <a:lnTo>
                  <a:pt x="10835" y="0"/>
                </a:lnTo>
                <a:lnTo>
                  <a:pt x="10905" y="0"/>
                </a:lnTo>
                <a:lnTo>
                  <a:pt x="10940" y="0"/>
                </a:lnTo>
                <a:lnTo>
                  <a:pt x="11010" y="0"/>
                </a:lnTo>
                <a:lnTo>
                  <a:pt x="11045" y="0"/>
                </a:lnTo>
                <a:lnTo>
                  <a:pt x="11115" y="0"/>
                </a:lnTo>
                <a:lnTo>
                  <a:pt x="11150" y="0"/>
                </a:lnTo>
                <a:lnTo>
                  <a:pt x="11150" y="64"/>
                </a:lnTo>
                <a:lnTo>
                  <a:pt x="11219" y="64"/>
                </a:lnTo>
                <a:lnTo>
                  <a:pt x="11254" y="64"/>
                </a:lnTo>
                <a:lnTo>
                  <a:pt x="11324" y="64"/>
                </a:lnTo>
                <a:lnTo>
                  <a:pt x="11394" y="64"/>
                </a:lnTo>
                <a:lnTo>
                  <a:pt x="11429" y="64"/>
                </a:lnTo>
                <a:lnTo>
                  <a:pt x="11499" y="64"/>
                </a:lnTo>
                <a:lnTo>
                  <a:pt x="11499" y="161"/>
                </a:lnTo>
                <a:lnTo>
                  <a:pt x="11534" y="161"/>
                </a:lnTo>
                <a:lnTo>
                  <a:pt x="11604" y="161"/>
                </a:lnTo>
                <a:lnTo>
                  <a:pt x="11639" y="161"/>
                </a:lnTo>
                <a:lnTo>
                  <a:pt x="11709" y="161"/>
                </a:lnTo>
                <a:lnTo>
                  <a:pt x="11709" y="257"/>
                </a:lnTo>
                <a:lnTo>
                  <a:pt x="11744" y="257"/>
                </a:lnTo>
                <a:lnTo>
                  <a:pt x="11814" y="257"/>
                </a:lnTo>
                <a:lnTo>
                  <a:pt x="11883" y="354"/>
                </a:lnTo>
                <a:lnTo>
                  <a:pt x="11918" y="354"/>
                </a:lnTo>
                <a:lnTo>
                  <a:pt x="11988" y="354"/>
                </a:lnTo>
                <a:lnTo>
                  <a:pt x="12023" y="450"/>
                </a:lnTo>
                <a:lnTo>
                  <a:pt x="12093" y="450"/>
                </a:lnTo>
                <a:lnTo>
                  <a:pt x="12128" y="450"/>
                </a:lnTo>
                <a:lnTo>
                  <a:pt x="12128" y="546"/>
                </a:lnTo>
                <a:lnTo>
                  <a:pt x="12198" y="546"/>
                </a:lnTo>
                <a:lnTo>
                  <a:pt x="12233" y="643"/>
                </a:lnTo>
                <a:lnTo>
                  <a:pt x="12303" y="643"/>
                </a:lnTo>
                <a:lnTo>
                  <a:pt x="12373" y="643"/>
                </a:lnTo>
                <a:lnTo>
                  <a:pt x="12373" y="739"/>
                </a:lnTo>
                <a:lnTo>
                  <a:pt x="12408" y="739"/>
                </a:lnTo>
                <a:lnTo>
                  <a:pt x="12478" y="836"/>
                </a:lnTo>
                <a:lnTo>
                  <a:pt x="12513" y="836"/>
                </a:lnTo>
                <a:lnTo>
                  <a:pt x="12583" y="932"/>
                </a:lnTo>
                <a:lnTo>
                  <a:pt x="12617" y="932"/>
                </a:lnTo>
                <a:lnTo>
                  <a:pt x="12617" y="1029"/>
                </a:lnTo>
                <a:lnTo>
                  <a:pt x="12687" y="1029"/>
                </a:lnTo>
                <a:lnTo>
                  <a:pt x="12722" y="1029"/>
                </a:lnTo>
                <a:lnTo>
                  <a:pt x="12722" y="1125"/>
                </a:lnTo>
                <a:lnTo>
                  <a:pt x="12792" y="1125"/>
                </a:lnTo>
                <a:lnTo>
                  <a:pt x="12862" y="1221"/>
                </a:lnTo>
                <a:lnTo>
                  <a:pt x="12897" y="1221"/>
                </a:lnTo>
                <a:lnTo>
                  <a:pt x="12897" y="1318"/>
                </a:lnTo>
                <a:lnTo>
                  <a:pt x="12967" y="1318"/>
                </a:lnTo>
                <a:lnTo>
                  <a:pt x="12967" y="1414"/>
                </a:lnTo>
                <a:lnTo>
                  <a:pt x="13002" y="1414"/>
                </a:lnTo>
                <a:lnTo>
                  <a:pt x="13072" y="1414"/>
                </a:lnTo>
                <a:lnTo>
                  <a:pt x="13072" y="1511"/>
                </a:lnTo>
                <a:lnTo>
                  <a:pt x="13107" y="1511"/>
                </a:lnTo>
                <a:lnTo>
                  <a:pt x="13107" y="1607"/>
                </a:lnTo>
                <a:lnTo>
                  <a:pt x="13177" y="1607"/>
                </a:lnTo>
                <a:lnTo>
                  <a:pt x="13212" y="1671"/>
                </a:lnTo>
                <a:lnTo>
                  <a:pt x="13282" y="1671"/>
                </a:lnTo>
                <a:lnTo>
                  <a:pt x="13282" y="1768"/>
                </a:lnTo>
                <a:lnTo>
                  <a:pt x="13351" y="1768"/>
                </a:lnTo>
                <a:lnTo>
                  <a:pt x="13351" y="1864"/>
                </a:lnTo>
                <a:lnTo>
                  <a:pt x="13386" y="1864"/>
                </a:lnTo>
                <a:lnTo>
                  <a:pt x="13386" y="1961"/>
                </a:lnTo>
                <a:lnTo>
                  <a:pt x="13456" y="1961"/>
                </a:lnTo>
                <a:lnTo>
                  <a:pt x="13491" y="2057"/>
                </a:lnTo>
                <a:lnTo>
                  <a:pt x="13561" y="2154"/>
                </a:lnTo>
                <a:lnTo>
                  <a:pt x="13596" y="2154"/>
                </a:lnTo>
                <a:lnTo>
                  <a:pt x="13596" y="2250"/>
                </a:lnTo>
                <a:lnTo>
                  <a:pt x="13666" y="2250"/>
                </a:lnTo>
                <a:lnTo>
                  <a:pt x="13666" y="2346"/>
                </a:lnTo>
                <a:lnTo>
                  <a:pt x="13701" y="2346"/>
                </a:lnTo>
                <a:lnTo>
                  <a:pt x="13701" y="2443"/>
                </a:lnTo>
                <a:lnTo>
                  <a:pt x="13771" y="2443"/>
                </a:lnTo>
                <a:lnTo>
                  <a:pt x="13771" y="2539"/>
                </a:lnTo>
                <a:lnTo>
                  <a:pt x="13841" y="2539"/>
                </a:lnTo>
                <a:lnTo>
                  <a:pt x="13841" y="2636"/>
                </a:lnTo>
                <a:lnTo>
                  <a:pt x="13876" y="2636"/>
                </a:lnTo>
                <a:lnTo>
                  <a:pt x="13946" y="2732"/>
                </a:lnTo>
                <a:lnTo>
                  <a:pt x="13946" y="2829"/>
                </a:lnTo>
                <a:lnTo>
                  <a:pt x="13981" y="2829"/>
                </a:lnTo>
                <a:lnTo>
                  <a:pt x="14050" y="2925"/>
                </a:lnTo>
                <a:lnTo>
                  <a:pt x="14050" y="3021"/>
                </a:lnTo>
                <a:lnTo>
                  <a:pt x="14085" y="3021"/>
                </a:lnTo>
                <a:lnTo>
                  <a:pt x="14155" y="3118"/>
                </a:lnTo>
                <a:lnTo>
                  <a:pt x="14155" y="3214"/>
                </a:lnTo>
                <a:lnTo>
                  <a:pt x="14190" y="3214"/>
                </a:lnTo>
                <a:lnTo>
                  <a:pt x="14260" y="3311"/>
                </a:lnTo>
                <a:lnTo>
                  <a:pt x="14260" y="3375"/>
                </a:lnTo>
                <a:lnTo>
                  <a:pt x="14330" y="3375"/>
                </a:lnTo>
                <a:lnTo>
                  <a:pt x="14330" y="3471"/>
                </a:lnTo>
                <a:lnTo>
                  <a:pt x="14365" y="3471"/>
                </a:lnTo>
                <a:lnTo>
                  <a:pt x="14365" y="3568"/>
                </a:lnTo>
                <a:lnTo>
                  <a:pt x="14435" y="3568"/>
                </a:lnTo>
                <a:lnTo>
                  <a:pt x="14435" y="3664"/>
                </a:lnTo>
                <a:lnTo>
                  <a:pt x="14470" y="3664"/>
                </a:lnTo>
                <a:lnTo>
                  <a:pt x="14470" y="3761"/>
                </a:lnTo>
                <a:lnTo>
                  <a:pt x="14540" y="3761"/>
                </a:lnTo>
                <a:lnTo>
                  <a:pt x="14540" y="3857"/>
                </a:lnTo>
                <a:lnTo>
                  <a:pt x="14575" y="3857"/>
                </a:lnTo>
                <a:lnTo>
                  <a:pt x="14575" y="3954"/>
                </a:lnTo>
                <a:lnTo>
                  <a:pt x="14645" y="4050"/>
                </a:lnTo>
                <a:lnTo>
                  <a:pt x="14680" y="4146"/>
                </a:lnTo>
                <a:lnTo>
                  <a:pt x="14750" y="4211"/>
                </a:lnTo>
                <a:lnTo>
                  <a:pt x="14819" y="4307"/>
                </a:lnTo>
                <a:lnTo>
                  <a:pt x="14819" y="4404"/>
                </a:lnTo>
                <a:lnTo>
                  <a:pt x="14854" y="4404"/>
                </a:lnTo>
                <a:lnTo>
                  <a:pt x="14854" y="4500"/>
                </a:lnTo>
                <a:lnTo>
                  <a:pt x="14889" y="4596"/>
                </a:lnTo>
                <a:lnTo>
                  <a:pt x="14959" y="4693"/>
                </a:lnTo>
                <a:lnTo>
                  <a:pt x="14959" y="4789"/>
                </a:lnTo>
                <a:lnTo>
                  <a:pt x="15029" y="4789"/>
                </a:lnTo>
                <a:lnTo>
                  <a:pt x="15029" y="4886"/>
                </a:lnTo>
                <a:lnTo>
                  <a:pt x="15064" y="4886"/>
                </a:lnTo>
                <a:lnTo>
                  <a:pt x="15064" y="4982"/>
                </a:lnTo>
                <a:lnTo>
                  <a:pt x="15134" y="5079"/>
                </a:lnTo>
                <a:lnTo>
                  <a:pt x="15169" y="5079"/>
                </a:lnTo>
                <a:lnTo>
                  <a:pt x="15169" y="5175"/>
                </a:lnTo>
                <a:lnTo>
                  <a:pt x="15239" y="5271"/>
                </a:lnTo>
                <a:lnTo>
                  <a:pt x="15274" y="5368"/>
                </a:lnTo>
                <a:lnTo>
                  <a:pt x="15274" y="5464"/>
                </a:lnTo>
                <a:lnTo>
                  <a:pt x="15344" y="5561"/>
                </a:lnTo>
                <a:lnTo>
                  <a:pt x="15379" y="5657"/>
                </a:lnTo>
                <a:lnTo>
                  <a:pt x="15379" y="5754"/>
                </a:lnTo>
                <a:lnTo>
                  <a:pt x="15449" y="5754"/>
                </a:lnTo>
                <a:lnTo>
                  <a:pt x="15449" y="5818"/>
                </a:lnTo>
                <a:lnTo>
                  <a:pt x="15518" y="5818"/>
                </a:lnTo>
                <a:lnTo>
                  <a:pt x="15518" y="5914"/>
                </a:lnTo>
                <a:lnTo>
                  <a:pt x="15553" y="6011"/>
                </a:lnTo>
                <a:lnTo>
                  <a:pt x="15623" y="6107"/>
                </a:lnTo>
                <a:lnTo>
                  <a:pt x="15623" y="6204"/>
                </a:lnTo>
                <a:lnTo>
                  <a:pt x="15658" y="6204"/>
                </a:lnTo>
                <a:lnTo>
                  <a:pt x="15658" y="6300"/>
                </a:lnTo>
                <a:lnTo>
                  <a:pt x="15728" y="6300"/>
                </a:lnTo>
                <a:lnTo>
                  <a:pt x="15728" y="6396"/>
                </a:lnTo>
                <a:lnTo>
                  <a:pt x="15763" y="6493"/>
                </a:lnTo>
                <a:lnTo>
                  <a:pt x="15763" y="6589"/>
                </a:lnTo>
                <a:lnTo>
                  <a:pt x="15833" y="6589"/>
                </a:lnTo>
                <a:lnTo>
                  <a:pt x="15833" y="6686"/>
                </a:lnTo>
                <a:lnTo>
                  <a:pt x="15868" y="6782"/>
                </a:lnTo>
                <a:lnTo>
                  <a:pt x="15938" y="6879"/>
                </a:lnTo>
                <a:lnTo>
                  <a:pt x="15938" y="6975"/>
                </a:lnTo>
                <a:lnTo>
                  <a:pt x="16008" y="6975"/>
                </a:lnTo>
                <a:lnTo>
                  <a:pt x="16008" y="7071"/>
                </a:lnTo>
                <a:lnTo>
                  <a:pt x="16043" y="7168"/>
                </a:lnTo>
                <a:lnTo>
                  <a:pt x="16043" y="7264"/>
                </a:lnTo>
                <a:lnTo>
                  <a:pt x="16113" y="7264"/>
                </a:lnTo>
                <a:lnTo>
                  <a:pt x="16113" y="7361"/>
                </a:lnTo>
                <a:lnTo>
                  <a:pt x="16148" y="7361"/>
                </a:lnTo>
                <a:lnTo>
                  <a:pt x="16148" y="7457"/>
                </a:lnTo>
                <a:lnTo>
                  <a:pt x="16217" y="7521"/>
                </a:lnTo>
                <a:lnTo>
                  <a:pt x="16217" y="7618"/>
                </a:lnTo>
                <a:lnTo>
                  <a:pt x="16252" y="7618"/>
                </a:lnTo>
                <a:lnTo>
                  <a:pt x="16252" y="7714"/>
                </a:lnTo>
                <a:lnTo>
                  <a:pt x="16322" y="7811"/>
                </a:lnTo>
                <a:lnTo>
                  <a:pt x="16357" y="7907"/>
                </a:lnTo>
                <a:lnTo>
                  <a:pt x="16357" y="8004"/>
                </a:lnTo>
                <a:lnTo>
                  <a:pt x="16427" y="8100"/>
                </a:lnTo>
                <a:lnTo>
                  <a:pt x="16497" y="8196"/>
                </a:lnTo>
                <a:lnTo>
                  <a:pt x="16497" y="8293"/>
                </a:lnTo>
                <a:lnTo>
                  <a:pt x="16532" y="8389"/>
                </a:lnTo>
                <a:lnTo>
                  <a:pt x="16602" y="8486"/>
                </a:lnTo>
                <a:lnTo>
                  <a:pt x="16602" y="8582"/>
                </a:lnTo>
                <a:lnTo>
                  <a:pt x="16637" y="8582"/>
                </a:lnTo>
                <a:lnTo>
                  <a:pt x="16637" y="8679"/>
                </a:lnTo>
                <a:lnTo>
                  <a:pt x="16707" y="8775"/>
                </a:lnTo>
                <a:lnTo>
                  <a:pt x="16707" y="8839"/>
                </a:lnTo>
                <a:lnTo>
                  <a:pt x="16742" y="8839"/>
                </a:lnTo>
                <a:lnTo>
                  <a:pt x="16742" y="8936"/>
                </a:lnTo>
                <a:lnTo>
                  <a:pt x="16812" y="9032"/>
                </a:lnTo>
                <a:lnTo>
                  <a:pt x="16812" y="9129"/>
                </a:lnTo>
                <a:lnTo>
                  <a:pt x="16847" y="9129"/>
                </a:lnTo>
                <a:lnTo>
                  <a:pt x="16847" y="9225"/>
                </a:lnTo>
                <a:lnTo>
                  <a:pt x="16917" y="9321"/>
                </a:lnTo>
                <a:lnTo>
                  <a:pt x="16917" y="9418"/>
                </a:lnTo>
                <a:lnTo>
                  <a:pt x="16986" y="9418"/>
                </a:lnTo>
                <a:lnTo>
                  <a:pt x="16986" y="9514"/>
                </a:lnTo>
                <a:lnTo>
                  <a:pt x="17021" y="9611"/>
                </a:lnTo>
                <a:lnTo>
                  <a:pt x="17021" y="9707"/>
                </a:lnTo>
                <a:lnTo>
                  <a:pt x="17091" y="9707"/>
                </a:lnTo>
                <a:lnTo>
                  <a:pt x="17091" y="9804"/>
                </a:lnTo>
                <a:lnTo>
                  <a:pt x="17126" y="9900"/>
                </a:lnTo>
                <a:lnTo>
                  <a:pt x="17126" y="9964"/>
                </a:lnTo>
                <a:lnTo>
                  <a:pt x="17196" y="9964"/>
                </a:lnTo>
                <a:lnTo>
                  <a:pt x="17196" y="10061"/>
                </a:lnTo>
                <a:lnTo>
                  <a:pt x="17231" y="10157"/>
                </a:lnTo>
                <a:lnTo>
                  <a:pt x="17231" y="10254"/>
                </a:lnTo>
                <a:lnTo>
                  <a:pt x="17301" y="10254"/>
                </a:lnTo>
                <a:lnTo>
                  <a:pt x="17301" y="10350"/>
                </a:lnTo>
                <a:lnTo>
                  <a:pt x="17336" y="10446"/>
                </a:lnTo>
                <a:lnTo>
                  <a:pt x="17336" y="10543"/>
                </a:lnTo>
                <a:lnTo>
                  <a:pt x="17406" y="10543"/>
                </a:lnTo>
                <a:lnTo>
                  <a:pt x="17406" y="10639"/>
                </a:lnTo>
                <a:lnTo>
                  <a:pt x="17476" y="10736"/>
                </a:lnTo>
                <a:lnTo>
                  <a:pt x="17476" y="10832"/>
                </a:lnTo>
                <a:lnTo>
                  <a:pt x="17511" y="10832"/>
                </a:lnTo>
                <a:lnTo>
                  <a:pt x="17511" y="10929"/>
                </a:lnTo>
                <a:lnTo>
                  <a:pt x="17511" y="11025"/>
                </a:lnTo>
                <a:lnTo>
                  <a:pt x="17581" y="11025"/>
                </a:lnTo>
                <a:lnTo>
                  <a:pt x="17581" y="11121"/>
                </a:lnTo>
                <a:lnTo>
                  <a:pt x="17616" y="11121"/>
                </a:lnTo>
                <a:lnTo>
                  <a:pt x="17616" y="11218"/>
                </a:lnTo>
                <a:lnTo>
                  <a:pt x="17616" y="11314"/>
                </a:lnTo>
                <a:lnTo>
                  <a:pt x="17685" y="11314"/>
                </a:lnTo>
                <a:lnTo>
                  <a:pt x="17685" y="11411"/>
                </a:lnTo>
                <a:lnTo>
                  <a:pt x="17720" y="11507"/>
                </a:lnTo>
                <a:lnTo>
                  <a:pt x="17720" y="11604"/>
                </a:lnTo>
                <a:lnTo>
                  <a:pt x="17790" y="11604"/>
                </a:lnTo>
                <a:lnTo>
                  <a:pt x="17790" y="11668"/>
                </a:lnTo>
                <a:lnTo>
                  <a:pt x="17825" y="11764"/>
                </a:lnTo>
                <a:lnTo>
                  <a:pt x="17825" y="11861"/>
                </a:lnTo>
                <a:lnTo>
                  <a:pt x="17895" y="11861"/>
                </a:lnTo>
                <a:lnTo>
                  <a:pt x="17895" y="11957"/>
                </a:lnTo>
                <a:lnTo>
                  <a:pt x="17965" y="12054"/>
                </a:lnTo>
                <a:lnTo>
                  <a:pt x="17965" y="12150"/>
                </a:lnTo>
                <a:lnTo>
                  <a:pt x="18000" y="12246"/>
                </a:lnTo>
                <a:lnTo>
                  <a:pt x="18070" y="12343"/>
                </a:lnTo>
                <a:lnTo>
                  <a:pt x="18070" y="12439"/>
                </a:lnTo>
                <a:lnTo>
                  <a:pt x="18105" y="12536"/>
                </a:lnTo>
                <a:lnTo>
                  <a:pt x="18175" y="12632"/>
                </a:lnTo>
                <a:lnTo>
                  <a:pt x="18175" y="12729"/>
                </a:lnTo>
                <a:lnTo>
                  <a:pt x="18210" y="12825"/>
                </a:lnTo>
                <a:lnTo>
                  <a:pt x="18280" y="12921"/>
                </a:lnTo>
                <a:lnTo>
                  <a:pt x="18280" y="13018"/>
                </a:lnTo>
                <a:lnTo>
                  <a:pt x="18315" y="13114"/>
                </a:lnTo>
                <a:lnTo>
                  <a:pt x="18384" y="13211"/>
                </a:lnTo>
                <a:lnTo>
                  <a:pt x="18384" y="13275"/>
                </a:lnTo>
                <a:lnTo>
                  <a:pt x="18454" y="13371"/>
                </a:lnTo>
                <a:lnTo>
                  <a:pt x="18454" y="13468"/>
                </a:lnTo>
                <a:lnTo>
                  <a:pt x="18489" y="13468"/>
                </a:lnTo>
                <a:lnTo>
                  <a:pt x="18489" y="13564"/>
                </a:lnTo>
                <a:lnTo>
                  <a:pt x="18559" y="13661"/>
                </a:lnTo>
                <a:lnTo>
                  <a:pt x="18559" y="13757"/>
                </a:lnTo>
                <a:lnTo>
                  <a:pt x="18594" y="13757"/>
                </a:lnTo>
                <a:lnTo>
                  <a:pt x="18594" y="13854"/>
                </a:lnTo>
                <a:lnTo>
                  <a:pt x="18594" y="13950"/>
                </a:lnTo>
                <a:lnTo>
                  <a:pt x="18664" y="13950"/>
                </a:lnTo>
                <a:lnTo>
                  <a:pt x="18664" y="14046"/>
                </a:lnTo>
                <a:lnTo>
                  <a:pt x="18699" y="14046"/>
                </a:lnTo>
                <a:lnTo>
                  <a:pt x="18699" y="14111"/>
                </a:lnTo>
                <a:lnTo>
                  <a:pt x="18699" y="14207"/>
                </a:lnTo>
                <a:lnTo>
                  <a:pt x="18769" y="14207"/>
                </a:lnTo>
                <a:lnTo>
                  <a:pt x="18769" y="14304"/>
                </a:lnTo>
                <a:lnTo>
                  <a:pt x="18804" y="14304"/>
                </a:lnTo>
                <a:lnTo>
                  <a:pt x="18804" y="14400"/>
                </a:lnTo>
                <a:lnTo>
                  <a:pt x="18804" y="14496"/>
                </a:lnTo>
                <a:lnTo>
                  <a:pt x="18874" y="14496"/>
                </a:lnTo>
                <a:lnTo>
                  <a:pt x="18874" y="14593"/>
                </a:lnTo>
                <a:lnTo>
                  <a:pt x="18944" y="14689"/>
                </a:lnTo>
                <a:lnTo>
                  <a:pt x="18944" y="14786"/>
                </a:lnTo>
                <a:lnTo>
                  <a:pt x="18979" y="14786"/>
                </a:lnTo>
                <a:lnTo>
                  <a:pt x="18979" y="14882"/>
                </a:lnTo>
                <a:lnTo>
                  <a:pt x="19049" y="14979"/>
                </a:lnTo>
                <a:lnTo>
                  <a:pt x="19049" y="15075"/>
                </a:lnTo>
                <a:lnTo>
                  <a:pt x="19083" y="15075"/>
                </a:lnTo>
                <a:lnTo>
                  <a:pt x="19083" y="15171"/>
                </a:lnTo>
                <a:lnTo>
                  <a:pt x="19153" y="15268"/>
                </a:lnTo>
                <a:lnTo>
                  <a:pt x="19153" y="15364"/>
                </a:lnTo>
                <a:lnTo>
                  <a:pt x="19188" y="15461"/>
                </a:lnTo>
                <a:lnTo>
                  <a:pt x="19258" y="15557"/>
                </a:lnTo>
                <a:lnTo>
                  <a:pt x="19258" y="15654"/>
                </a:lnTo>
                <a:lnTo>
                  <a:pt x="19293" y="15750"/>
                </a:lnTo>
                <a:lnTo>
                  <a:pt x="19363" y="15814"/>
                </a:lnTo>
                <a:lnTo>
                  <a:pt x="19363" y="15911"/>
                </a:lnTo>
                <a:lnTo>
                  <a:pt x="19433" y="16007"/>
                </a:lnTo>
                <a:lnTo>
                  <a:pt x="19468" y="16104"/>
                </a:lnTo>
                <a:lnTo>
                  <a:pt x="19468" y="16200"/>
                </a:lnTo>
                <a:lnTo>
                  <a:pt x="19538" y="16296"/>
                </a:lnTo>
                <a:lnTo>
                  <a:pt x="19573" y="16393"/>
                </a:lnTo>
                <a:lnTo>
                  <a:pt x="19573" y="16489"/>
                </a:lnTo>
                <a:lnTo>
                  <a:pt x="19643" y="16586"/>
                </a:lnTo>
                <a:lnTo>
                  <a:pt x="19678" y="16682"/>
                </a:lnTo>
                <a:lnTo>
                  <a:pt x="19678" y="16779"/>
                </a:lnTo>
                <a:lnTo>
                  <a:pt x="19748" y="16875"/>
                </a:lnTo>
                <a:lnTo>
                  <a:pt x="19783" y="16971"/>
                </a:lnTo>
                <a:lnTo>
                  <a:pt x="19783" y="17068"/>
                </a:lnTo>
                <a:lnTo>
                  <a:pt x="19852" y="17164"/>
                </a:lnTo>
                <a:lnTo>
                  <a:pt x="19887" y="17261"/>
                </a:lnTo>
                <a:lnTo>
                  <a:pt x="19887" y="17357"/>
                </a:lnTo>
                <a:lnTo>
                  <a:pt x="19957" y="17421"/>
                </a:lnTo>
                <a:lnTo>
                  <a:pt x="19992" y="17518"/>
                </a:lnTo>
                <a:lnTo>
                  <a:pt x="19992" y="17614"/>
                </a:lnTo>
                <a:lnTo>
                  <a:pt x="20062" y="17711"/>
                </a:lnTo>
                <a:lnTo>
                  <a:pt x="20132" y="17807"/>
                </a:lnTo>
                <a:lnTo>
                  <a:pt x="20132" y="17904"/>
                </a:lnTo>
                <a:lnTo>
                  <a:pt x="20167" y="18000"/>
                </a:lnTo>
                <a:lnTo>
                  <a:pt x="20237" y="18096"/>
                </a:lnTo>
                <a:lnTo>
                  <a:pt x="20237" y="18193"/>
                </a:lnTo>
                <a:lnTo>
                  <a:pt x="20272" y="18289"/>
                </a:lnTo>
                <a:lnTo>
                  <a:pt x="20272" y="18386"/>
                </a:lnTo>
                <a:lnTo>
                  <a:pt x="20342" y="18386"/>
                </a:lnTo>
                <a:lnTo>
                  <a:pt x="20342" y="18482"/>
                </a:lnTo>
                <a:lnTo>
                  <a:pt x="20377" y="18579"/>
                </a:lnTo>
                <a:lnTo>
                  <a:pt x="20377" y="18675"/>
                </a:lnTo>
                <a:lnTo>
                  <a:pt x="20447" y="18675"/>
                </a:lnTo>
                <a:lnTo>
                  <a:pt x="20447" y="18771"/>
                </a:lnTo>
                <a:lnTo>
                  <a:pt x="20482" y="18868"/>
                </a:lnTo>
                <a:lnTo>
                  <a:pt x="20482" y="18964"/>
                </a:lnTo>
                <a:lnTo>
                  <a:pt x="20551" y="18964"/>
                </a:lnTo>
                <a:lnTo>
                  <a:pt x="20551" y="19061"/>
                </a:lnTo>
                <a:lnTo>
                  <a:pt x="20621" y="19061"/>
                </a:lnTo>
                <a:lnTo>
                  <a:pt x="20621" y="19125"/>
                </a:lnTo>
                <a:lnTo>
                  <a:pt x="20621" y="19221"/>
                </a:lnTo>
                <a:lnTo>
                  <a:pt x="20656" y="19221"/>
                </a:lnTo>
                <a:lnTo>
                  <a:pt x="20656" y="19318"/>
                </a:lnTo>
                <a:lnTo>
                  <a:pt x="20726" y="19318"/>
                </a:lnTo>
                <a:lnTo>
                  <a:pt x="20726" y="19414"/>
                </a:lnTo>
                <a:lnTo>
                  <a:pt x="20761" y="19511"/>
                </a:lnTo>
                <a:lnTo>
                  <a:pt x="20761" y="19607"/>
                </a:lnTo>
                <a:lnTo>
                  <a:pt x="20831" y="19607"/>
                </a:lnTo>
                <a:lnTo>
                  <a:pt x="20831" y="19704"/>
                </a:lnTo>
                <a:lnTo>
                  <a:pt x="20866" y="19800"/>
                </a:lnTo>
                <a:lnTo>
                  <a:pt x="20936" y="19896"/>
                </a:lnTo>
                <a:lnTo>
                  <a:pt x="20936" y="19961"/>
                </a:lnTo>
                <a:lnTo>
                  <a:pt x="20971" y="20057"/>
                </a:lnTo>
                <a:lnTo>
                  <a:pt x="21041" y="20154"/>
                </a:lnTo>
                <a:lnTo>
                  <a:pt x="21041" y="20250"/>
                </a:lnTo>
                <a:lnTo>
                  <a:pt x="21111" y="20250"/>
                </a:lnTo>
                <a:lnTo>
                  <a:pt x="21111" y="20346"/>
                </a:lnTo>
                <a:lnTo>
                  <a:pt x="21146" y="20443"/>
                </a:lnTo>
                <a:lnTo>
                  <a:pt x="21146" y="20539"/>
                </a:lnTo>
                <a:lnTo>
                  <a:pt x="21216" y="20539"/>
                </a:lnTo>
                <a:lnTo>
                  <a:pt x="21216" y="20636"/>
                </a:lnTo>
                <a:lnTo>
                  <a:pt x="21250" y="20636"/>
                </a:lnTo>
                <a:lnTo>
                  <a:pt x="21250" y="20732"/>
                </a:lnTo>
                <a:lnTo>
                  <a:pt x="21320" y="20829"/>
                </a:lnTo>
                <a:lnTo>
                  <a:pt x="21320" y="20925"/>
                </a:lnTo>
                <a:lnTo>
                  <a:pt x="21355" y="20925"/>
                </a:lnTo>
                <a:lnTo>
                  <a:pt x="21355" y="21021"/>
                </a:lnTo>
                <a:lnTo>
                  <a:pt x="21425" y="21118"/>
                </a:lnTo>
                <a:lnTo>
                  <a:pt x="21460" y="21214"/>
                </a:lnTo>
                <a:lnTo>
                  <a:pt x="21460" y="21311"/>
                </a:lnTo>
                <a:lnTo>
                  <a:pt x="21530" y="21311"/>
                </a:lnTo>
                <a:lnTo>
                  <a:pt x="21530" y="21407"/>
                </a:lnTo>
                <a:lnTo>
                  <a:pt x="21600" y="21407"/>
                </a:lnTo>
                <a:lnTo>
                  <a:pt x="21600" y="21504"/>
                </a:lnTo>
              </a:path>
            </a:pathLst>
          </a:custGeom>
          <a:noFill/>
          <a:ln w="38100" cap="rnd">
            <a:solidFill>
              <a:srgbClr val="CC00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4041" name="Freeform 15"/>
          <p:cNvSpPr>
            <a:spLocks/>
          </p:cNvSpPr>
          <p:nvPr/>
        </p:nvSpPr>
        <p:spPr bwMode="auto">
          <a:xfrm>
            <a:off x="2052638" y="4630738"/>
            <a:ext cx="989012" cy="97948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0 h 21600"/>
              <a:gd name="T60" fmla="*/ 2147483647 w 21600"/>
              <a:gd name="T61" fmla="*/ 0 h 21600"/>
              <a:gd name="T62" fmla="*/ 2147483647 w 21600"/>
              <a:gd name="T63" fmla="*/ 0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493"/>
                </a:lnTo>
                <a:lnTo>
                  <a:pt x="35" y="21386"/>
                </a:lnTo>
                <a:lnTo>
                  <a:pt x="105" y="21279"/>
                </a:lnTo>
                <a:lnTo>
                  <a:pt x="105" y="21172"/>
                </a:lnTo>
                <a:lnTo>
                  <a:pt x="140" y="21172"/>
                </a:lnTo>
                <a:lnTo>
                  <a:pt x="140" y="21065"/>
                </a:lnTo>
                <a:lnTo>
                  <a:pt x="210" y="21065"/>
                </a:lnTo>
                <a:lnTo>
                  <a:pt x="210" y="20958"/>
                </a:lnTo>
                <a:lnTo>
                  <a:pt x="245" y="20851"/>
                </a:lnTo>
                <a:lnTo>
                  <a:pt x="315" y="20745"/>
                </a:lnTo>
                <a:lnTo>
                  <a:pt x="350" y="20638"/>
                </a:lnTo>
                <a:lnTo>
                  <a:pt x="419" y="20531"/>
                </a:lnTo>
                <a:lnTo>
                  <a:pt x="419" y="20424"/>
                </a:lnTo>
                <a:lnTo>
                  <a:pt x="454" y="20424"/>
                </a:lnTo>
                <a:lnTo>
                  <a:pt x="454" y="20317"/>
                </a:lnTo>
                <a:lnTo>
                  <a:pt x="524" y="20210"/>
                </a:lnTo>
                <a:lnTo>
                  <a:pt x="524" y="20103"/>
                </a:lnTo>
                <a:lnTo>
                  <a:pt x="594" y="20103"/>
                </a:lnTo>
                <a:lnTo>
                  <a:pt x="594" y="19996"/>
                </a:lnTo>
                <a:lnTo>
                  <a:pt x="629" y="19996"/>
                </a:lnTo>
                <a:lnTo>
                  <a:pt x="629" y="19889"/>
                </a:lnTo>
                <a:lnTo>
                  <a:pt x="699" y="19889"/>
                </a:lnTo>
                <a:lnTo>
                  <a:pt x="699" y="19782"/>
                </a:lnTo>
                <a:lnTo>
                  <a:pt x="734" y="19782"/>
                </a:lnTo>
                <a:lnTo>
                  <a:pt x="734" y="19675"/>
                </a:lnTo>
                <a:lnTo>
                  <a:pt x="804" y="19568"/>
                </a:lnTo>
                <a:lnTo>
                  <a:pt x="839" y="19461"/>
                </a:lnTo>
                <a:lnTo>
                  <a:pt x="839" y="19354"/>
                </a:lnTo>
                <a:lnTo>
                  <a:pt x="909" y="19248"/>
                </a:lnTo>
                <a:lnTo>
                  <a:pt x="944" y="19141"/>
                </a:lnTo>
                <a:lnTo>
                  <a:pt x="944" y="19034"/>
                </a:lnTo>
                <a:lnTo>
                  <a:pt x="1014" y="19034"/>
                </a:lnTo>
                <a:lnTo>
                  <a:pt x="1083" y="18927"/>
                </a:lnTo>
                <a:lnTo>
                  <a:pt x="1083" y="18820"/>
                </a:lnTo>
                <a:lnTo>
                  <a:pt x="1118" y="18820"/>
                </a:lnTo>
                <a:lnTo>
                  <a:pt x="1118" y="18713"/>
                </a:lnTo>
                <a:lnTo>
                  <a:pt x="1188" y="18606"/>
                </a:lnTo>
                <a:lnTo>
                  <a:pt x="1188" y="18499"/>
                </a:lnTo>
                <a:lnTo>
                  <a:pt x="1223" y="18499"/>
                </a:lnTo>
                <a:lnTo>
                  <a:pt x="1223" y="18392"/>
                </a:lnTo>
                <a:lnTo>
                  <a:pt x="1293" y="18392"/>
                </a:lnTo>
                <a:lnTo>
                  <a:pt x="1293" y="18285"/>
                </a:lnTo>
                <a:lnTo>
                  <a:pt x="1328" y="18285"/>
                </a:lnTo>
                <a:lnTo>
                  <a:pt x="1328" y="18178"/>
                </a:lnTo>
                <a:lnTo>
                  <a:pt x="1398" y="18071"/>
                </a:lnTo>
                <a:lnTo>
                  <a:pt x="1398" y="17964"/>
                </a:lnTo>
                <a:lnTo>
                  <a:pt x="1433" y="17964"/>
                </a:lnTo>
                <a:lnTo>
                  <a:pt x="1433" y="17857"/>
                </a:lnTo>
                <a:lnTo>
                  <a:pt x="1503" y="17750"/>
                </a:lnTo>
                <a:lnTo>
                  <a:pt x="1503" y="17644"/>
                </a:lnTo>
                <a:lnTo>
                  <a:pt x="1573" y="17644"/>
                </a:lnTo>
                <a:lnTo>
                  <a:pt x="1573" y="17537"/>
                </a:lnTo>
                <a:lnTo>
                  <a:pt x="1608" y="17537"/>
                </a:lnTo>
                <a:lnTo>
                  <a:pt x="1608" y="17430"/>
                </a:lnTo>
                <a:lnTo>
                  <a:pt x="1678" y="17430"/>
                </a:lnTo>
                <a:lnTo>
                  <a:pt x="1678" y="17323"/>
                </a:lnTo>
                <a:lnTo>
                  <a:pt x="1713" y="17216"/>
                </a:lnTo>
                <a:lnTo>
                  <a:pt x="1713" y="17109"/>
                </a:lnTo>
                <a:lnTo>
                  <a:pt x="1783" y="17109"/>
                </a:lnTo>
                <a:lnTo>
                  <a:pt x="1783" y="17002"/>
                </a:lnTo>
                <a:lnTo>
                  <a:pt x="1817" y="16895"/>
                </a:lnTo>
                <a:lnTo>
                  <a:pt x="1817" y="16788"/>
                </a:lnTo>
                <a:lnTo>
                  <a:pt x="1887" y="16788"/>
                </a:lnTo>
                <a:lnTo>
                  <a:pt x="1922" y="16681"/>
                </a:lnTo>
                <a:lnTo>
                  <a:pt x="1922" y="16574"/>
                </a:lnTo>
                <a:lnTo>
                  <a:pt x="1992" y="16574"/>
                </a:lnTo>
                <a:lnTo>
                  <a:pt x="1992" y="16467"/>
                </a:lnTo>
                <a:lnTo>
                  <a:pt x="2062" y="16360"/>
                </a:lnTo>
                <a:lnTo>
                  <a:pt x="2062" y="16253"/>
                </a:lnTo>
                <a:lnTo>
                  <a:pt x="2097" y="16253"/>
                </a:lnTo>
                <a:lnTo>
                  <a:pt x="2097" y="16147"/>
                </a:lnTo>
                <a:lnTo>
                  <a:pt x="2167" y="16040"/>
                </a:lnTo>
                <a:lnTo>
                  <a:pt x="2167" y="15933"/>
                </a:lnTo>
                <a:lnTo>
                  <a:pt x="2202" y="15933"/>
                </a:lnTo>
                <a:lnTo>
                  <a:pt x="2202" y="15826"/>
                </a:lnTo>
                <a:lnTo>
                  <a:pt x="2272" y="15826"/>
                </a:lnTo>
                <a:lnTo>
                  <a:pt x="2272" y="15719"/>
                </a:lnTo>
                <a:lnTo>
                  <a:pt x="2307" y="15719"/>
                </a:lnTo>
                <a:lnTo>
                  <a:pt x="2307" y="15612"/>
                </a:lnTo>
                <a:lnTo>
                  <a:pt x="2307" y="15505"/>
                </a:lnTo>
                <a:lnTo>
                  <a:pt x="2377" y="15505"/>
                </a:lnTo>
                <a:lnTo>
                  <a:pt x="2377" y="15398"/>
                </a:lnTo>
                <a:lnTo>
                  <a:pt x="2412" y="15398"/>
                </a:lnTo>
                <a:lnTo>
                  <a:pt x="2412" y="15291"/>
                </a:lnTo>
                <a:lnTo>
                  <a:pt x="2412" y="15184"/>
                </a:lnTo>
                <a:lnTo>
                  <a:pt x="2482" y="15184"/>
                </a:lnTo>
                <a:lnTo>
                  <a:pt x="2482" y="15077"/>
                </a:lnTo>
                <a:lnTo>
                  <a:pt x="2551" y="15077"/>
                </a:lnTo>
                <a:lnTo>
                  <a:pt x="2551" y="14970"/>
                </a:lnTo>
                <a:lnTo>
                  <a:pt x="2586" y="14970"/>
                </a:lnTo>
                <a:lnTo>
                  <a:pt x="2586" y="14863"/>
                </a:lnTo>
                <a:lnTo>
                  <a:pt x="2656" y="14756"/>
                </a:lnTo>
                <a:lnTo>
                  <a:pt x="2656" y="14650"/>
                </a:lnTo>
                <a:lnTo>
                  <a:pt x="2691" y="14650"/>
                </a:lnTo>
                <a:lnTo>
                  <a:pt x="2691" y="14543"/>
                </a:lnTo>
                <a:lnTo>
                  <a:pt x="2761" y="14436"/>
                </a:lnTo>
                <a:lnTo>
                  <a:pt x="2761" y="14329"/>
                </a:lnTo>
                <a:lnTo>
                  <a:pt x="2796" y="14329"/>
                </a:lnTo>
                <a:lnTo>
                  <a:pt x="2866" y="14222"/>
                </a:lnTo>
                <a:lnTo>
                  <a:pt x="2866" y="14115"/>
                </a:lnTo>
                <a:lnTo>
                  <a:pt x="2901" y="14008"/>
                </a:lnTo>
                <a:lnTo>
                  <a:pt x="2971" y="13901"/>
                </a:lnTo>
                <a:lnTo>
                  <a:pt x="2971" y="13794"/>
                </a:lnTo>
                <a:lnTo>
                  <a:pt x="3041" y="13687"/>
                </a:lnTo>
                <a:lnTo>
                  <a:pt x="3076" y="13580"/>
                </a:lnTo>
                <a:lnTo>
                  <a:pt x="3146" y="13473"/>
                </a:lnTo>
                <a:lnTo>
                  <a:pt x="3181" y="13366"/>
                </a:lnTo>
                <a:lnTo>
                  <a:pt x="3181" y="13259"/>
                </a:lnTo>
                <a:lnTo>
                  <a:pt x="3250" y="13152"/>
                </a:lnTo>
                <a:lnTo>
                  <a:pt x="3250" y="13046"/>
                </a:lnTo>
                <a:lnTo>
                  <a:pt x="3285" y="13046"/>
                </a:lnTo>
                <a:lnTo>
                  <a:pt x="3285" y="12939"/>
                </a:lnTo>
                <a:lnTo>
                  <a:pt x="3355" y="12832"/>
                </a:lnTo>
                <a:lnTo>
                  <a:pt x="3390" y="12832"/>
                </a:lnTo>
                <a:lnTo>
                  <a:pt x="3390" y="12725"/>
                </a:lnTo>
                <a:lnTo>
                  <a:pt x="3460" y="12618"/>
                </a:lnTo>
                <a:lnTo>
                  <a:pt x="3460" y="12511"/>
                </a:lnTo>
                <a:lnTo>
                  <a:pt x="3530" y="12511"/>
                </a:lnTo>
                <a:lnTo>
                  <a:pt x="3530" y="12404"/>
                </a:lnTo>
                <a:lnTo>
                  <a:pt x="3530" y="12297"/>
                </a:lnTo>
                <a:lnTo>
                  <a:pt x="3565" y="12297"/>
                </a:lnTo>
                <a:lnTo>
                  <a:pt x="3565" y="12190"/>
                </a:lnTo>
                <a:lnTo>
                  <a:pt x="3635" y="12190"/>
                </a:lnTo>
                <a:lnTo>
                  <a:pt x="3635" y="12083"/>
                </a:lnTo>
                <a:lnTo>
                  <a:pt x="3635" y="11976"/>
                </a:lnTo>
                <a:lnTo>
                  <a:pt x="3670" y="11976"/>
                </a:lnTo>
                <a:lnTo>
                  <a:pt x="3740" y="11869"/>
                </a:lnTo>
                <a:lnTo>
                  <a:pt x="3740" y="11762"/>
                </a:lnTo>
                <a:lnTo>
                  <a:pt x="3775" y="11762"/>
                </a:lnTo>
                <a:lnTo>
                  <a:pt x="3775" y="11655"/>
                </a:lnTo>
                <a:lnTo>
                  <a:pt x="3845" y="11549"/>
                </a:lnTo>
                <a:lnTo>
                  <a:pt x="3845" y="11442"/>
                </a:lnTo>
                <a:lnTo>
                  <a:pt x="3880" y="11442"/>
                </a:lnTo>
                <a:lnTo>
                  <a:pt x="3880" y="11335"/>
                </a:lnTo>
                <a:lnTo>
                  <a:pt x="3950" y="11228"/>
                </a:lnTo>
                <a:lnTo>
                  <a:pt x="3950" y="11121"/>
                </a:lnTo>
                <a:lnTo>
                  <a:pt x="4019" y="11121"/>
                </a:lnTo>
                <a:lnTo>
                  <a:pt x="4054" y="11014"/>
                </a:lnTo>
                <a:lnTo>
                  <a:pt x="4054" y="10907"/>
                </a:lnTo>
                <a:lnTo>
                  <a:pt x="4124" y="10800"/>
                </a:lnTo>
                <a:lnTo>
                  <a:pt x="4124" y="10693"/>
                </a:lnTo>
                <a:lnTo>
                  <a:pt x="4159" y="10693"/>
                </a:lnTo>
                <a:lnTo>
                  <a:pt x="4159" y="10586"/>
                </a:lnTo>
                <a:lnTo>
                  <a:pt x="4229" y="10479"/>
                </a:lnTo>
                <a:lnTo>
                  <a:pt x="4229" y="10372"/>
                </a:lnTo>
                <a:lnTo>
                  <a:pt x="4264" y="10372"/>
                </a:lnTo>
                <a:lnTo>
                  <a:pt x="4334" y="10265"/>
                </a:lnTo>
                <a:lnTo>
                  <a:pt x="4334" y="10158"/>
                </a:lnTo>
                <a:lnTo>
                  <a:pt x="4369" y="10158"/>
                </a:lnTo>
                <a:lnTo>
                  <a:pt x="4369" y="10051"/>
                </a:lnTo>
                <a:lnTo>
                  <a:pt x="4439" y="9945"/>
                </a:lnTo>
                <a:lnTo>
                  <a:pt x="4439" y="9838"/>
                </a:lnTo>
                <a:lnTo>
                  <a:pt x="4509" y="9838"/>
                </a:lnTo>
                <a:lnTo>
                  <a:pt x="4509" y="9731"/>
                </a:lnTo>
                <a:lnTo>
                  <a:pt x="4544" y="9624"/>
                </a:lnTo>
                <a:lnTo>
                  <a:pt x="4544" y="9517"/>
                </a:lnTo>
                <a:lnTo>
                  <a:pt x="4614" y="9517"/>
                </a:lnTo>
                <a:lnTo>
                  <a:pt x="4649" y="9410"/>
                </a:lnTo>
                <a:lnTo>
                  <a:pt x="4649" y="9303"/>
                </a:lnTo>
                <a:lnTo>
                  <a:pt x="4718" y="9303"/>
                </a:lnTo>
                <a:lnTo>
                  <a:pt x="4718" y="9196"/>
                </a:lnTo>
                <a:lnTo>
                  <a:pt x="4753" y="9089"/>
                </a:lnTo>
                <a:lnTo>
                  <a:pt x="4753" y="8982"/>
                </a:lnTo>
                <a:lnTo>
                  <a:pt x="4823" y="8982"/>
                </a:lnTo>
                <a:lnTo>
                  <a:pt x="4823" y="8875"/>
                </a:lnTo>
                <a:lnTo>
                  <a:pt x="4858" y="8768"/>
                </a:lnTo>
                <a:lnTo>
                  <a:pt x="4928" y="8768"/>
                </a:lnTo>
                <a:lnTo>
                  <a:pt x="4928" y="8661"/>
                </a:lnTo>
                <a:lnTo>
                  <a:pt x="4963" y="8554"/>
                </a:lnTo>
                <a:lnTo>
                  <a:pt x="4963" y="8448"/>
                </a:lnTo>
                <a:lnTo>
                  <a:pt x="5033" y="8448"/>
                </a:lnTo>
                <a:lnTo>
                  <a:pt x="5033" y="8341"/>
                </a:lnTo>
                <a:lnTo>
                  <a:pt x="5068" y="8341"/>
                </a:lnTo>
                <a:lnTo>
                  <a:pt x="5068" y="8234"/>
                </a:lnTo>
                <a:lnTo>
                  <a:pt x="5068" y="8127"/>
                </a:lnTo>
                <a:lnTo>
                  <a:pt x="5138" y="8127"/>
                </a:lnTo>
                <a:lnTo>
                  <a:pt x="5138" y="8020"/>
                </a:lnTo>
                <a:lnTo>
                  <a:pt x="5208" y="8020"/>
                </a:lnTo>
                <a:lnTo>
                  <a:pt x="5243" y="7913"/>
                </a:lnTo>
                <a:lnTo>
                  <a:pt x="5243" y="7806"/>
                </a:lnTo>
                <a:lnTo>
                  <a:pt x="5313" y="7806"/>
                </a:lnTo>
                <a:lnTo>
                  <a:pt x="5313" y="7699"/>
                </a:lnTo>
                <a:lnTo>
                  <a:pt x="5348" y="7592"/>
                </a:lnTo>
                <a:lnTo>
                  <a:pt x="5417" y="7485"/>
                </a:lnTo>
                <a:lnTo>
                  <a:pt x="5417" y="7378"/>
                </a:lnTo>
                <a:lnTo>
                  <a:pt x="5452" y="7271"/>
                </a:lnTo>
                <a:lnTo>
                  <a:pt x="5522" y="7164"/>
                </a:lnTo>
                <a:lnTo>
                  <a:pt x="5557" y="7164"/>
                </a:lnTo>
                <a:lnTo>
                  <a:pt x="5557" y="7057"/>
                </a:lnTo>
                <a:lnTo>
                  <a:pt x="5627" y="6950"/>
                </a:lnTo>
                <a:lnTo>
                  <a:pt x="5627" y="6844"/>
                </a:lnTo>
                <a:lnTo>
                  <a:pt x="5697" y="6844"/>
                </a:lnTo>
                <a:lnTo>
                  <a:pt x="5697" y="6737"/>
                </a:lnTo>
                <a:lnTo>
                  <a:pt x="5732" y="6737"/>
                </a:lnTo>
                <a:lnTo>
                  <a:pt x="5732" y="6630"/>
                </a:lnTo>
                <a:lnTo>
                  <a:pt x="5802" y="6523"/>
                </a:lnTo>
                <a:lnTo>
                  <a:pt x="5837" y="6416"/>
                </a:lnTo>
                <a:lnTo>
                  <a:pt x="5907" y="6309"/>
                </a:lnTo>
                <a:lnTo>
                  <a:pt x="5942" y="6202"/>
                </a:lnTo>
                <a:lnTo>
                  <a:pt x="5942" y="6095"/>
                </a:lnTo>
                <a:lnTo>
                  <a:pt x="6012" y="6095"/>
                </a:lnTo>
                <a:lnTo>
                  <a:pt x="6012" y="5988"/>
                </a:lnTo>
                <a:lnTo>
                  <a:pt x="6047" y="5988"/>
                </a:lnTo>
                <a:lnTo>
                  <a:pt x="6047" y="5881"/>
                </a:lnTo>
                <a:lnTo>
                  <a:pt x="6117" y="5774"/>
                </a:lnTo>
                <a:lnTo>
                  <a:pt x="6186" y="5667"/>
                </a:lnTo>
                <a:lnTo>
                  <a:pt x="6186" y="5560"/>
                </a:lnTo>
                <a:lnTo>
                  <a:pt x="6221" y="5560"/>
                </a:lnTo>
                <a:lnTo>
                  <a:pt x="6291" y="5560"/>
                </a:lnTo>
                <a:lnTo>
                  <a:pt x="6291" y="5453"/>
                </a:lnTo>
                <a:lnTo>
                  <a:pt x="6326" y="5347"/>
                </a:lnTo>
                <a:lnTo>
                  <a:pt x="6326" y="5240"/>
                </a:lnTo>
                <a:lnTo>
                  <a:pt x="6396" y="5240"/>
                </a:lnTo>
                <a:lnTo>
                  <a:pt x="6396" y="5133"/>
                </a:lnTo>
                <a:lnTo>
                  <a:pt x="6431" y="5026"/>
                </a:lnTo>
                <a:lnTo>
                  <a:pt x="6501" y="5026"/>
                </a:lnTo>
                <a:lnTo>
                  <a:pt x="6501" y="4919"/>
                </a:lnTo>
                <a:lnTo>
                  <a:pt x="6536" y="4812"/>
                </a:lnTo>
                <a:lnTo>
                  <a:pt x="6606" y="4705"/>
                </a:lnTo>
                <a:lnTo>
                  <a:pt x="6676" y="4705"/>
                </a:lnTo>
                <a:lnTo>
                  <a:pt x="6676" y="4598"/>
                </a:lnTo>
                <a:lnTo>
                  <a:pt x="6711" y="4598"/>
                </a:lnTo>
                <a:lnTo>
                  <a:pt x="6711" y="4491"/>
                </a:lnTo>
                <a:lnTo>
                  <a:pt x="6781" y="4384"/>
                </a:lnTo>
                <a:lnTo>
                  <a:pt x="6781" y="4277"/>
                </a:lnTo>
                <a:lnTo>
                  <a:pt x="6816" y="4277"/>
                </a:lnTo>
                <a:lnTo>
                  <a:pt x="6816" y="4170"/>
                </a:lnTo>
                <a:lnTo>
                  <a:pt x="6885" y="4170"/>
                </a:lnTo>
                <a:lnTo>
                  <a:pt x="6885" y="4063"/>
                </a:lnTo>
                <a:lnTo>
                  <a:pt x="6920" y="4063"/>
                </a:lnTo>
                <a:lnTo>
                  <a:pt x="6920" y="3956"/>
                </a:lnTo>
                <a:lnTo>
                  <a:pt x="6990" y="3956"/>
                </a:lnTo>
                <a:lnTo>
                  <a:pt x="7025" y="3850"/>
                </a:lnTo>
                <a:lnTo>
                  <a:pt x="7095" y="3743"/>
                </a:lnTo>
                <a:lnTo>
                  <a:pt x="7165" y="3636"/>
                </a:lnTo>
                <a:lnTo>
                  <a:pt x="7200" y="3529"/>
                </a:lnTo>
                <a:lnTo>
                  <a:pt x="7200" y="3422"/>
                </a:lnTo>
                <a:lnTo>
                  <a:pt x="7270" y="3422"/>
                </a:lnTo>
                <a:lnTo>
                  <a:pt x="7305" y="3315"/>
                </a:lnTo>
                <a:lnTo>
                  <a:pt x="7305" y="3208"/>
                </a:lnTo>
                <a:lnTo>
                  <a:pt x="7375" y="3208"/>
                </a:lnTo>
                <a:lnTo>
                  <a:pt x="7410" y="3208"/>
                </a:lnTo>
                <a:lnTo>
                  <a:pt x="7410" y="3101"/>
                </a:lnTo>
                <a:lnTo>
                  <a:pt x="7480" y="3101"/>
                </a:lnTo>
                <a:lnTo>
                  <a:pt x="7480" y="2994"/>
                </a:lnTo>
                <a:lnTo>
                  <a:pt x="7515" y="2994"/>
                </a:lnTo>
                <a:lnTo>
                  <a:pt x="7515" y="2887"/>
                </a:lnTo>
                <a:lnTo>
                  <a:pt x="7584" y="2887"/>
                </a:lnTo>
                <a:lnTo>
                  <a:pt x="7584" y="2780"/>
                </a:lnTo>
                <a:lnTo>
                  <a:pt x="7654" y="2780"/>
                </a:lnTo>
                <a:lnTo>
                  <a:pt x="7654" y="2673"/>
                </a:lnTo>
                <a:lnTo>
                  <a:pt x="7689" y="2673"/>
                </a:lnTo>
                <a:lnTo>
                  <a:pt x="7689" y="2566"/>
                </a:lnTo>
                <a:lnTo>
                  <a:pt x="7759" y="2566"/>
                </a:lnTo>
                <a:lnTo>
                  <a:pt x="7759" y="2459"/>
                </a:lnTo>
                <a:lnTo>
                  <a:pt x="7794" y="2459"/>
                </a:lnTo>
                <a:lnTo>
                  <a:pt x="7864" y="2459"/>
                </a:lnTo>
                <a:lnTo>
                  <a:pt x="7864" y="2352"/>
                </a:lnTo>
                <a:lnTo>
                  <a:pt x="7899" y="2352"/>
                </a:lnTo>
                <a:lnTo>
                  <a:pt x="7969" y="2246"/>
                </a:lnTo>
                <a:lnTo>
                  <a:pt x="8004" y="2139"/>
                </a:lnTo>
                <a:lnTo>
                  <a:pt x="8074" y="2139"/>
                </a:lnTo>
                <a:lnTo>
                  <a:pt x="8074" y="2032"/>
                </a:lnTo>
                <a:lnTo>
                  <a:pt x="8144" y="2032"/>
                </a:lnTo>
                <a:lnTo>
                  <a:pt x="8144" y="1925"/>
                </a:lnTo>
                <a:lnTo>
                  <a:pt x="8179" y="1925"/>
                </a:lnTo>
                <a:lnTo>
                  <a:pt x="8179" y="1818"/>
                </a:lnTo>
                <a:lnTo>
                  <a:pt x="8249" y="1818"/>
                </a:lnTo>
                <a:lnTo>
                  <a:pt x="8283" y="1711"/>
                </a:lnTo>
                <a:lnTo>
                  <a:pt x="8353" y="1604"/>
                </a:lnTo>
                <a:lnTo>
                  <a:pt x="8388" y="1604"/>
                </a:lnTo>
                <a:lnTo>
                  <a:pt x="8458" y="1604"/>
                </a:lnTo>
                <a:lnTo>
                  <a:pt x="8493" y="1497"/>
                </a:lnTo>
                <a:lnTo>
                  <a:pt x="8563" y="1390"/>
                </a:lnTo>
                <a:lnTo>
                  <a:pt x="8633" y="1390"/>
                </a:lnTo>
                <a:lnTo>
                  <a:pt x="8633" y="1283"/>
                </a:lnTo>
                <a:lnTo>
                  <a:pt x="8668" y="1283"/>
                </a:lnTo>
                <a:lnTo>
                  <a:pt x="8738" y="1176"/>
                </a:lnTo>
                <a:lnTo>
                  <a:pt x="8773" y="1176"/>
                </a:lnTo>
                <a:lnTo>
                  <a:pt x="8773" y="1069"/>
                </a:lnTo>
                <a:lnTo>
                  <a:pt x="8843" y="1069"/>
                </a:lnTo>
                <a:lnTo>
                  <a:pt x="8878" y="962"/>
                </a:lnTo>
                <a:lnTo>
                  <a:pt x="8948" y="962"/>
                </a:lnTo>
                <a:lnTo>
                  <a:pt x="8948" y="855"/>
                </a:lnTo>
                <a:lnTo>
                  <a:pt x="8983" y="855"/>
                </a:lnTo>
                <a:lnTo>
                  <a:pt x="9052" y="855"/>
                </a:lnTo>
                <a:lnTo>
                  <a:pt x="9052" y="749"/>
                </a:lnTo>
                <a:lnTo>
                  <a:pt x="9122" y="749"/>
                </a:lnTo>
                <a:lnTo>
                  <a:pt x="9157" y="749"/>
                </a:lnTo>
                <a:lnTo>
                  <a:pt x="9227" y="749"/>
                </a:lnTo>
                <a:lnTo>
                  <a:pt x="9262" y="642"/>
                </a:lnTo>
                <a:lnTo>
                  <a:pt x="9332" y="642"/>
                </a:lnTo>
                <a:lnTo>
                  <a:pt x="9367" y="642"/>
                </a:lnTo>
                <a:lnTo>
                  <a:pt x="9367" y="535"/>
                </a:lnTo>
                <a:lnTo>
                  <a:pt x="9437" y="535"/>
                </a:lnTo>
                <a:lnTo>
                  <a:pt x="9472" y="428"/>
                </a:lnTo>
                <a:lnTo>
                  <a:pt x="9542" y="428"/>
                </a:lnTo>
                <a:lnTo>
                  <a:pt x="9612" y="428"/>
                </a:lnTo>
                <a:lnTo>
                  <a:pt x="9612" y="321"/>
                </a:lnTo>
                <a:lnTo>
                  <a:pt x="9647" y="321"/>
                </a:lnTo>
                <a:lnTo>
                  <a:pt x="9717" y="321"/>
                </a:lnTo>
                <a:lnTo>
                  <a:pt x="9751" y="321"/>
                </a:lnTo>
                <a:lnTo>
                  <a:pt x="9751" y="214"/>
                </a:lnTo>
                <a:lnTo>
                  <a:pt x="9821" y="214"/>
                </a:lnTo>
                <a:lnTo>
                  <a:pt x="9856" y="214"/>
                </a:lnTo>
                <a:lnTo>
                  <a:pt x="9926" y="107"/>
                </a:lnTo>
                <a:lnTo>
                  <a:pt x="9961" y="107"/>
                </a:lnTo>
                <a:lnTo>
                  <a:pt x="10031" y="107"/>
                </a:lnTo>
                <a:lnTo>
                  <a:pt x="10066" y="107"/>
                </a:lnTo>
                <a:lnTo>
                  <a:pt x="10136" y="0"/>
                </a:lnTo>
                <a:lnTo>
                  <a:pt x="10171" y="0"/>
                </a:lnTo>
                <a:lnTo>
                  <a:pt x="10241" y="0"/>
                </a:lnTo>
                <a:lnTo>
                  <a:pt x="10311" y="0"/>
                </a:lnTo>
                <a:lnTo>
                  <a:pt x="10346" y="0"/>
                </a:lnTo>
                <a:lnTo>
                  <a:pt x="10416" y="0"/>
                </a:lnTo>
                <a:lnTo>
                  <a:pt x="10450" y="0"/>
                </a:lnTo>
                <a:lnTo>
                  <a:pt x="10520" y="0"/>
                </a:lnTo>
                <a:lnTo>
                  <a:pt x="10555" y="0"/>
                </a:lnTo>
                <a:lnTo>
                  <a:pt x="10625" y="0"/>
                </a:lnTo>
                <a:lnTo>
                  <a:pt x="10660" y="0"/>
                </a:lnTo>
                <a:lnTo>
                  <a:pt x="10730" y="0"/>
                </a:lnTo>
                <a:lnTo>
                  <a:pt x="10800" y="0"/>
                </a:lnTo>
                <a:lnTo>
                  <a:pt x="10835" y="0"/>
                </a:lnTo>
                <a:lnTo>
                  <a:pt x="10905" y="0"/>
                </a:lnTo>
                <a:lnTo>
                  <a:pt x="10940" y="0"/>
                </a:lnTo>
                <a:lnTo>
                  <a:pt x="11010" y="0"/>
                </a:lnTo>
                <a:lnTo>
                  <a:pt x="11045" y="0"/>
                </a:lnTo>
                <a:lnTo>
                  <a:pt x="11115" y="0"/>
                </a:lnTo>
                <a:lnTo>
                  <a:pt x="11150" y="0"/>
                </a:lnTo>
                <a:lnTo>
                  <a:pt x="11219" y="0"/>
                </a:lnTo>
                <a:lnTo>
                  <a:pt x="11254" y="0"/>
                </a:lnTo>
                <a:lnTo>
                  <a:pt x="11324" y="0"/>
                </a:lnTo>
                <a:lnTo>
                  <a:pt x="11394" y="0"/>
                </a:lnTo>
                <a:lnTo>
                  <a:pt x="11429" y="0"/>
                </a:lnTo>
                <a:lnTo>
                  <a:pt x="11499" y="0"/>
                </a:lnTo>
                <a:lnTo>
                  <a:pt x="11499" y="107"/>
                </a:lnTo>
                <a:lnTo>
                  <a:pt x="11534" y="107"/>
                </a:lnTo>
                <a:lnTo>
                  <a:pt x="11604" y="107"/>
                </a:lnTo>
                <a:lnTo>
                  <a:pt x="11639" y="107"/>
                </a:lnTo>
                <a:lnTo>
                  <a:pt x="11709" y="107"/>
                </a:lnTo>
                <a:lnTo>
                  <a:pt x="11709" y="214"/>
                </a:lnTo>
                <a:lnTo>
                  <a:pt x="11744" y="214"/>
                </a:lnTo>
                <a:lnTo>
                  <a:pt x="11814" y="214"/>
                </a:lnTo>
                <a:lnTo>
                  <a:pt x="11883" y="321"/>
                </a:lnTo>
                <a:lnTo>
                  <a:pt x="11918" y="321"/>
                </a:lnTo>
                <a:lnTo>
                  <a:pt x="11988" y="321"/>
                </a:lnTo>
                <a:lnTo>
                  <a:pt x="12023" y="428"/>
                </a:lnTo>
                <a:lnTo>
                  <a:pt x="12093" y="428"/>
                </a:lnTo>
                <a:lnTo>
                  <a:pt x="12128" y="428"/>
                </a:lnTo>
                <a:lnTo>
                  <a:pt x="12128" y="535"/>
                </a:lnTo>
                <a:lnTo>
                  <a:pt x="12198" y="535"/>
                </a:lnTo>
                <a:lnTo>
                  <a:pt x="12233" y="642"/>
                </a:lnTo>
                <a:lnTo>
                  <a:pt x="12303" y="642"/>
                </a:lnTo>
                <a:lnTo>
                  <a:pt x="12373" y="642"/>
                </a:lnTo>
                <a:lnTo>
                  <a:pt x="12373" y="749"/>
                </a:lnTo>
                <a:lnTo>
                  <a:pt x="12408" y="749"/>
                </a:lnTo>
                <a:lnTo>
                  <a:pt x="12478" y="749"/>
                </a:lnTo>
                <a:lnTo>
                  <a:pt x="12513" y="749"/>
                </a:lnTo>
                <a:lnTo>
                  <a:pt x="12583" y="855"/>
                </a:lnTo>
                <a:lnTo>
                  <a:pt x="12617" y="855"/>
                </a:lnTo>
                <a:lnTo>
                  <a:pt x="12617" y="962"/>
                </a:lnTo>
                <a:lnTo>
                  <a:pt x="12687" y="962"/>
                </a:lnTo>
                <a:lnTo>
                  <a:pt x="12722" y="962"/>
                </a:lnTo>
                <a:lnTo>
                  <a:pt x="12722" y="1069"/>
                </a:lnTo>
                <a:lnTo>
                  <a:pt x="12792" y="1069"/>
                </a:lnTo>
                <a:lnTo>
                  <a:pt x="12862" y="1176"/>
                </a:lnTo>
                <a:lnTo>
                  <a:pt x="12897" y="1176"/>
                </a:lnTo>
                <a:lnTo>
                  <a:pt x="12897" y="1283"/>
                </a:lnTo>
                <a:lnTo>
                  <a:pt x="12967" y="1283"/>
                </a:lnTo>
                <a:lnTo>
                  <a:pt x="12967" y="1390"/>
                </a:lnTo>
                <a:lnTo>
                  <a:pt x="13002" y="1390"/>
                </a:lnTo>
                <a:lnTo>
                  <a:pt x="13072" y="1390"/>
                </a:lnTo>
                <a:lnTo>
                  <a:pt x="13072" y="1497"/>
                </a:lnTo>
                <a:lnTo>
                  <a:pt x="13107" y="1497"/>
                </a:lnTo>
                <a:lnTo>
                  <a:pt x="13107" y="1604"/>
                </a:lnTo>
                <a:lnTo>
                  <a:pt x="13177" y="1604"/>
                </a:lnTo>
                <a:lnTo>
                  <a:pt x="13212" y="1604"/>
                </a:lnTo>
                <a:lnTo>
                  <a:pt x="13282" y="1604"/>
                </a:lnTo>
                <a:lnTo>
                  <a:pt x="13282" y="1711"/>
                </a:lnTo>
                <a:lnTo>
                  <a:pt x="13351" y="1711"/>
                </a:lnTo>
                <a:lnTo>
                  <a:pt x="13351" y="1818"/>
                </a:lnTo>
                <a:lnTo>
                  <a:pt x="13386" y="1818"/>
                </a:lnTo>
                <a:lnTo>
                  <a:pt x="13386" y="1925"/>
                </a:lnTo>
                <a:lnTo>
                  <a:pt x="13456" y="1925"/>
                </a:lnTo>
                <a:lnTo>
                  <a:pt x="13491" y="2032"/>
                </a:lnTo>
                <a:lnTo>
                  <a:pt x="13561" y="2139"/>
                </a:lnTo>
                <a:lnTo>
                  <a:pt x="13596" y="2139"/>
                </a:lnTo>
                <a:lnTo>
                  <a:pt x="13596" y="2246"/>
                </a:lnTo>
                <a:lnTo>
                  <a:pt x="13666" y="2246"/>
                </a:lnTo>
                <a:lnTo>
                  <a:pt x="13666" y="2352"/>
                </a:lnTo>
                <a:lnTo>
                  <a:pt x="13701" y="2352"/>
                </a:lnTo>
                <a:lnTo>
                  <a:pt x="13701" y="2459"/>
                </a:lnTo>
                <a:lnTo>
                  <a:pt x="13771" y="2459"/>
                </a:lnTo>
                <a:lnTo>
                  <a:pt x="13841" y="2459"/>
                </a:lnTo>
                <a:lnTo>
                  <a:pt x="13841" y="2566"/>
                </a:lnTo>
                <a:lnTo>
                  <a:pt x="13876" y="2566"/>
                </a:lnTo>
                <a:lnTo>
                  <a:pt x="13946" y="2673"/>
                </a:lnTo>
                <a:lnTo>
                  <a:pt x="13946" y="2780"/>
                </a:lnTo>
                <a:lnTo>
                  <a:pt x="13981" y="2780"/>
                </a:lnTo>
                <a:lnTo>
                  <a:pt x="14050" y="2887"/>
                </a:lnTo>
                <a:lnTo>
                  <a:pt x="14050" y="2994"/>
                </a:lnTo>
                <a:lnTo>
                  <a:pt x="14085" y="2994"/>
                </a:lnTo>
                <a:lnTo>
                  <a:pt x="14155" y="3101"/>
                </a:lnTo>
                <a:lnTo>
                  <a:pt x="14155" y="3208"/>
                </a:lnTo>
                <a:lnTo>
                  <a:pt x="14190" y="3208"/>
                </a:lnTo>
                <a:lnTo>
                  <a:pt x="14260" y="3208"/>
                </a:lnTo>
                <a:lnTo>
                  <a:pt x="14260" y="3315"/>
                </a:lnTo>
                <a:lnTo>
                  <a:pt x="14330" y="3315"/>
                </a:lnTo>
                <a:lnTo>
                  <a:pt x="14330" y="3422"/>
                </a:lnTo>
                <a:lnTo>
                  <a:pt x="14365" y="3422"/>
                </a:lnTo>
                <a:lnTo>
                  <a:pt x="14365" y="3529"/>
                </a:lnTo>
                <a:lnTo>
                  <a:pt x="14435" y="3529"/>
                </a:lnTo>
                <a:lnTo>
                  <a:pt x="14435" y="3636"/>
                </a:lnTo>
                <a:lnTo>
                  <a:pt x="14470" y="3636"/>
                </a:lnTo>
                <a:lnTo>
                  <a:pt x="14470" y="3743"/>
                </a:lnTo>
                <a:lnTo>
                  <a:pt x="14540" y="3743"/>
                </a:lnTo>
                <a:lnTo>
                  <a:pt x="14540" y="3850"/>
                </a:lnTo>
                <a:lnTo>
                  <a:pt x="14575" y="3850"/>
                </a:lnTo>
                <a:lnTo>
                  <a:pt x="14575" y="3956"/>
                </a:lnTo>
                <a:lnTo>
                  <a:pt x="14645" y="3956"/>
                </a:lnTo>
                <a:lnTo>
                  <a:pt x="14680" y="4063"/>
                </a:lnTo>
                <a:lnTo>
                  <a:pt x="14750" y="4170"/>
                </a:lnTo>
                <a:lnTo>
                  <a:pt x="14819" y="4277"/>
                </a:lnTo>
                <a:lnTo>
                  <a:pt x="14819" y="4384"/>
                </a:lnTo>
                <a:lnTo>
                  <a:pt x="14854" y="4384"/>
                </a:lnTo>
                <a:lnTo>
                  <a:pt x="14854" y="4491"/>
                </a:lnTo>
                <a:lnTo>
                  <a:pt x="14889" y="4598"/>
                </a:lnTo>
                <a:lnTo>
                  <a:pt x="14959" y="4705"/>
                </a:lnTo>
                <a:lnTo>
                  <a:pt x="15029" y="4705"/>
                </a:lnTo>
                <a:lnTo>
                  <a:pt x="15029" y="4812"/>
                </a:lnTo>
                <a:lnTo>
                  <a:pt x="15064" y="4812"/>
                </a:lnTo>
                <a:lnTo>
                  <a:pt x="15064" y="4919"/>
                </a:lnTo>
                <a:lnTo>
                  <a:pt x="15134" y="5026"/>
                </a:lnTo>
                <a:lnTo>
                  <a:pt x="15169" y="5026"/>
                </a:lnTo>
                <a:lnTo>
                  <a:pt x="15169" y="5133"/>
                </a:lnTo>
                <a:lnTo>
                  <a:pt x="15239" y="5240"/>
                </a:lnTo>
                <a:lnTo>
                  <a:pt x="15274" y="5347"/>
                </a:lnTo>
                <a:lnTo>
                  <a:pt x="15274" y="5453"/>
                </a:lnTo>
                <a:lnTo>
                  <a:pt x="15344" y="5560"/>
                </a:lnTo>
                <a:lnTo>
                  <a:pt x="15379" y="5560"/>
                </a:lnTo>
                <a:lnTo>
                  <a:pt x="15379" y="5667"/>
                </a:lnTo>
                <a:lnTo>
                  <a:pt x="15449" y="5667"/>
                </a:lnTo>
                <a:lnTo>
                  <a:pt x="15449" y="5774"/>
                </a:lnTo>
                <a:lnTo>
                  <a:pt x="15518" y="5774"/>
                </a:lnTo>
                <a:lnTo>
                  <a:pt x="15518" y="5881"/>
                </a:lnTo>
                <a:lnTo>
                  <a:pt x="15553" y="5988"/>
                </a:lnTo>
                <a:lnTo>
                  <a:pt x="15623" y="6095"/>
                </a:lnTo>
                <a:lnTo>
                  <a:pt x="15623" y="6202"/>
                </a:lnTo>
                <a:lnTo>
                  <a:pt x="15658" y="6202"/>
                </a:lnTo>
                <a:lnTo>
                  <a:pt x="15658" y="6309"/>
                </a:lnTo>
                <a:lnTo>
                  <a:pt x="15728" y="6309"/>
                </a:lnTo>
                <a:lnTo>
                  <a:pt x="15728" y="6416"/>
                </a:lnTo>
                <a:lnTo>
                  <a:pt x="15763" y="6416"/>
                </a:lnTo>
                <a:lnTo>
                  <a:pt x="15763" y="6523"/>
                </a:lnTo>
                <a:lnTo>
                  <a:pt x="15833" y="6523"/>
                </a:lnTo>
                <a:lnTo>
                  <a:pt x="15833" y="6630"/>
                </a:lnTo>
                <a:lnTo>
                  <a:pt x="15868" y="6737"/>
                </a:lnTo>
                <a:lnTo>
                  <a:pt x="15938" y="6844"/>
                </a:lnTo>
                <a:lnTo>
                  <a:pt x="15938" y="6950"/>
                </a:lnTo>
                <a:lnTo>
                  <a:pt x="16008" y="6950"/>
                </a:lnTo>
                <a:lnTo>
                  <a:pt x="16008" y="7057"/>
                </a:lnTo>
                <a:lnTo>
                  <a:pt x="16043" y="7164"/>
                </a:lnTo>
                <a:lnTo>
                  <a:pt x="16113" y="7164"/>
                </a:lnTo>
                <a:lnTo>
                  <a:pt x="16113" y="7271"/>
                </a:lnTo>
                <a:lnTo>
                  <a:pt x="16148" y="7271"/>
                </a:lnTo>
                <a:lnTo>
                  <a:pt x="16148" y="7378"/>
                </a:lnTo>
                <a:lnTo>
                  <a:pt x="16217" y="7485"/>
                </a:lnTo>
                <a:lnTo>
                  <a:pt x="16217" y="7592"/>
                </a:lnTo>
                <a:lnTo>
                  <a:pt x="16252" y="7592"/>
                </a:lnTo>
                <a:lnTo>
                  <a:pt x="16252" y="7699"/>
                </a:lnTo>
                <a:lnTo>
                  <a:pt x="16322" y="7806"/>
                </a:lnTo>
                <a:lnTo>
                  <a:pt x="16357" y="7913"/>
                </a:lnTo>
                <a:lnTo>
                  <a:pt x="16357" y="8020"/>
                </a:lnTo>
                <a:lnTo>
                  <a:pt x="16427" y="8020"/>
                </a:lnTo>
                <a:lnTo>
                  <a:pt x="16497" y="8127"/>
                </a:lnTo>
                <a:lnTo>
                  <a:pt x="16497" y="8234"/>
                </a:lnTo>
                <a:lnTo>
                  <a:pt x="16532" y="8341"/>
                </a:lnTo>
                <a:lnTo>
                  <a:pt x="16602" y="8448"/>
                </a:lnTo>
                <a:lnTo>
                  <a:pt x="16602" y="8554"/>
                </a:lnTo>
                <a:lnTo>
                  <a:pt x="16637" y="8554"/>
                </a:lnTo>
                <a:lnTo>
                  <a:pt x="16637" y="8661"/>
                </a:lnTo>
                <a:lnTo>
                  <a:pt x="16707" y="8768"/>
                </a:lnTo>
                <a:lnTo>
                  <a:pt x="16742" y="8768"/>
                </a:lnTo>
                <a:lnTo>
                  <a:pt x="16742" y="8875"/>
                </a:lnTo>
                <a:lnTo>
                  <a:pt x="16812" y="8982"/>
                </a:lnTo>
                <a:lnTo>
                  <a:pt x="16812" y="9089"/>
                </a:lnTo>
                <a:lnTo>
                  <a:pt x="16847" y="9089"/>
                </a:lnTo>
                <a:lnTo>
                  <a:pt x="16847" y="9196"/>
                </a:lnTo>
                <a:lnTo>
                  <a:pt x="16917" y="9303"/>
                </a:lnTo>
                <a:lnTo>
                  <a:pt x="16917" y="9410"/>
                </a:lnTo>
                <a:lnTo>
                  <a:pt x="16986" y="9410"/>
                </a:lnTo>
                <a:lnTo>
                  <a:pt x="16986" y="9517"/>
                </a:lnTo>
                <a:lnTo>
                  <a:pt x="17021" y="9517"/>
                </a:lnTo>
                <a:lnTo>
                  <a:pt x="17021" y="9624"/>
                </a:lnTo>
                <a:lnTo>
                  <a:pt x="17091" y="9624"/>
                </a:lnTo>
                <a:lnTo>
                  <a:pt x="17091" y="9731"/>
                </a:lnTo>
                <a:lnTo>
                  <a:pt x="17126" y="9838"/>
                </a:lnTo>
                <a:lnTo>
                  <a:pt x="17126" y="9945"/>
                </a:lnTo>
                <a:lnTo>
                  <a:pt x="17196" y="9945"/>
                </a:lnTo>
                <a:lnTo>
                  <a:pt x="17196" y="10051"/>
                </a:lnTo>
                <a:lnTo>
                  <a:pt x="17231" y="10158"/>
                </a:lnTo>
                <a:lnTo>
                  <a:pt x="17231" y="10265"/>
                </a:lnTo>
                <a:lnTo>
                  <a:pt x="17301" y="10265"/>
                </a:lnTo>
                <a:lnTo>
                  <a:pt x="17301" y="10372"/>
                </a:lnTo>
                <a:lnTo>
                  <a:pt x="17336" y="10372"/>
                </a:lnTo>
                <a:lnTo>
                  <a:pt x="17336" y="10479"/>
                </a:lnTo>
                <a:lnTo>
                  <a:pt x="17406" y="10479"/>
                </a:lnTo>
                <a:lnTo>
                  <a:pt x="17406" y="10586"/>
                </a:lnTo>
                <a:lnTo>
                  <a:pt x="17476" y="10693"/>
                </a:lnTo>
                <a:lnTo>
                  <a:pt x="17476" y="10800"/>
                </a:lnTo>
                <a:lnTo>
                  <a:pt x="17511" y="10800"/>
                </a:lnTo>
                <a:lnTo>
                  <a:pt x="17511" y="10907"/>
                </a:lnTo>
                <a:lnTo>
                  <a:pt x="17511" y="11014"/>
                </a:lnTo>
                <a:lnTo>
                  <a:pt x="17581" y="11014"/>
                </a:lnTo>
                <a:lnTo>
                  <a:pt x="17581" y="11121"/>
                </a:lnTo>
                <a:lnTo>
                  <a:pt x="17616" y="11121"/>
                </a:lnTo>
                <a:lnTo>
                  <a:pt x="17616" y="11228"/>
                </a:lnTo>
                <a:lnTo>
                  <a:pt x="17685" y="11228"/>
                </a:lnTo>
                <a:lnTo>
                  <a:pt x="17685" y="11335"/>
                </a:lnTo>
                <a:lnTo>
                  <a:pt x="17720" y="11442"/>
                </a:lnTo>
                <a:lnTo>
                  <a:pt x="17720" y="11549"/>
                </a:lnTo>
                <a:lnTo>
                  <a:pt x="17790" y="11549"/>
                </a:lnTo>
                <a:lnTo>
                  <a:pt x="17790" y="11655"/>
                </a:lnTo>
                <a:lnTo>
                  <a:pt x="17825" y="11762"/>
                </a:lnTo>
                <a:lnTo>
                  <a:pt x="17825" y="11869"/>
                </a:lnTo>
                <a:lnTo>
                  <a:pt x="17895" y="11869"/>
                </a:lnTo>
                <a:lnTo>
                  <a:pt x="17895" y="11976"/>
                </a:lnTo>
                <a:lnTo>
                  <a:pt x="17965" y="11976"/>
                </a:lnTo>
                <a:lnTo>
                  <a:pt x="17965" y="12083"/>
                </a:lnTo>
                <a:lnTo>
                  <a:pt x="18000" y="12190"/>
                </a:lnTo>
                <a:lnTo>
                  <a:pt x="18070" y="12297"/>
                </a:lnTo>
                <a:lnTo>
                  <a:pt x="18070" y="12404"/>
                </a:lnTo>
                <a:lnTo>
                  <a:pt x="18105" y="12511"/>
                </a:lnTo>
                <a:lnTo>
                  <a:pt x="18175" y="12618"/>
                </a:lnTo>
                <a:lnTo>
                  <a:pt x="18175" y="12725"/>
                </a:lnTo>
                <a:lnTo>
                  <a:pt x="18210" y="12832"/>
                </a:lnTo>
                <a:lnTo>
                  <a:pt x="18280" y="12832"/>
                </a:lnTo>
                <a:lnTo>
                  <a:pt x="18280" y="12939"/>
                </a:lnTo>
                <a:lnTo>
                  <a:pt x="18315" y="13046"/>
                </a:lnTo>
                <a:lnTo>
                  <a:pt x="18384" y="13152"/>
                </a:lnTo>
                <a:lnTo>
                  <a:pt x="18384" y="13259"/>
                </a:lnTo>
                <a:lnTo>
                  <a:pt x="18454" y="13366"/>
                </a:lnTo>
                <a:lnTo>
                  <a:pt x="18454" y="13473"/>
                </a:lnTo>
                <a:lnTo>
                  <a:pt x="18489" y="13473"/>
                </a:lnTo>
                <a:lnTo>
                  <a:pt x="18489" y="13580"/>
                </a:lnTo>
                <a:lnTo>
                  <a:pt x="18559" y="13580"/>
                </a:lnTo>
                <a:lnTo>
                  <a:pt x="18559" y="13687"/>
                </a:lnTo>
                <a:lnTo>
                  <a:pt x="18594" y="13687"/>
                </a:lnTo>
                <a:lnTo>
                  <a:pt x="18594" y="13794"/>
                </a:lnTo>
                <a:lnTo>
                  <a:pt x="18594" y="13901"/>
                </a:lnTo>
                <a:lnTo>
                  <a:pt x="18664" y="13901"/>
                </a:lnTo>
                <a:lnTo>
                  <a:pt x="18664" y="14008"/>
                </a:lnTo>
                <a:lnTo>
                  <a:pt x="18699" y="14008"/>
                </a:lnTo>
                <a:lnTo>
                  <a:pt x="18699" y="14115"/>
                </a:lnTo>
                <a:lnTo>
                  <a:pt x="18699" y="14222"/>
                </a:lnTo>
                <a:lnTo>
                  <a:pt x="18769" y="14222"/>
                </a:lnTo>
                <a:lnTo>
                  <a:pt x="18769" y="14329"/>
                </a:lnTo>
                <a:lnTo>
                  <a:pt x="18804" y="14329"/>
                </a:lnTo>
                <a:lnTo>
                  <a:pt x="18804" y="14436"/>
                </a:lnTo>
                <a:lnTo>
                  <a:pt x="18874" y="14436"/>
                </a:lnTo>
                <a:lnTo>
                  <a:pt x="18874" y="14543"/>
                </a:lnTo>
                <a:lnTo>
                  <a:pt x="18944" y="14650"/>
                </a:lnTo>
                <a:lnTo>
                  <a:pt x="18944" y="14756"/>
                </a:lnTo>
                <a:lnTo>
                  <a:pt x="18979" y="14756"/>
                </a:lnTo>
                <a:lnTo>
                  <a:pt x="18979" y="14863"/>
                </a:lnTo>
                <a:lnTo>
                  <a:pt x="19049" y="14970"/>
                </a:lnTo>
                <a:lnTo>
                  <a:pt x="19049" y="15077"/>
                </a:lnTo>
                <a:lnTo>
                  <a:pt x="19083" y="15077"/>
                </a:lnTo>
                <a:lnTo>
                  <a:pt x="19153" y="15184"/>
                </a:lnTo>
                <a:lnTo>
                  <a:pt x="19153" y="15291"/>
                </a:lnTo>
                <a:lnTo>
                  <a:pt x="19188" y="15398"/>
                </a:lnTo>
                <a:lnTo>
                  <a:pt x="19258" y="15505"/>
                </a:lnTo>
                <a:lnTo>
                  <a:pt x="19258" y="15612"/>
                </a:lnTo>
                <a:lnTo>
                  <a:pt x="19293" y="15719"/>
                </a:lnTo>
                <a:lnTo>
                  <a:pt x="19363" y="15826"/>
                </a:lnTo>
                <a:lnTo>
                  <a:pt x="19363" y="15933"/>
                </a:lnTo>
                <a:lnTo>
                  <a:pt x="19433" y="15933"/>
                </a:lnTo>
                <a:lnTo>
                  <a:pt x="19468" y="16040"/>
                </a:lnTo>
                <a:lnTo>
                  <a:pt x="19468" y="16147"/>
                </a:lnTo>
                <a:lnTo>
                  <a:pt x="19538" y="16253"/>
                </a:lnTo>
                <a:lnTo>
                  <a:pt x="19573" y="16360"/>
                </a:lnTo>
                <a:lnTo>
                  <a:pt x="19573" y="16467"/>
                </a:lnTo>
                <a:lnTo>
                  <a:pt x="19643" y="16574"/>
                </a:lnTo>
                <a:lnTo>
                  <a:pt x="19678" y="16681"/>
                </a:lnTo>
                <a:lnTo>
                  <a:pt x="19678" y="16788"/>
                </a:lnTo>
                <a:lnTo>
                  <a:pt x="19748" y="16788"/>
                </a:lnTo>
                <a:lnTo>
                  <a:pt x="19783" y="16895"/>
                </a:lnTo>
                <a:lnTo>
                  <a:pt x="19783" y="17002"/>
                </a:lnTo>
                <a:lnTo>
                  <a:pt x="19852" y="17109"/>
                </a:lnTo>
                <a:lnTo>
                  <a:pt x="19887" y="17216"/>
                </a:lnTo>
                <a:lnTo>
                  <a:pt x="19887" y="17323"/>
                </a:lnTo>
                <a:lnTo>
                  <a:pt x="19957" y="17430"/>
                </a:lnTo>
                <a:lnTo>
                  <a:pt x="19992" y="17537"/>
                </a:lnTo>
                <a:lnTo>
                  <a:pt x="20062" y="17644"/>
                </a:lnTo>
                <a:lnTo>
                  <a:pt x="20132" y="17750"/>
                </a:lnTo>
                <a:lnTo>
                  <a:pt x="20132" y="17857"/>
                </a:lnTo>
                <a:lnTo>
                  <a:pt x="20167" y="17964"/>
                </a:lnTo>
                <a:lnTo>
                  <a:pt x="20237" y="18071"/>
                </a:lnTo>
                <a:lnTo>
                  <a:pt x="20237" y="18178"/>
                </a:lnTo>
                <a:lnTo>
                  <a:pt x="20272" y="18285"/>
                </a:lnTo>
                <a:lnTo>
                  <a:pt x="20272" y="18392"/>
                </a:lnTo>
                <a:lnTo>
                  <a:pt x="20342" y="18392"/>
                </a:lnTo>
                <a:lnTo>
                  <a:pt x="20377" y="18499"/>
                </a:lnTo>
                <a:lnTo>
                  <a:pt x="20377" y="18606"/>
                </a:lnTo>
                <a:lnTo>
                  <a:pt x="20447" y="18606"/>
                </a:lnTo>
                <a:lnTo>
                  <a:pt x="20447" y="18713"/>
                </a:lnTo>
                <a:lnTo>
                  <a:pt x="20482" y="18820"/>
                </a:lnTo>
                <a:lnTo>
                  <a:pt x="20482" y="18927"/>
                </a:lnTo>
                <a:lnTo>
                  <a:pt x="20551" y="18927"/>
                </a:lnTo>
                <a:lnTo>
                  <a:pt x="20551" y="19034"/>
                </a:lnTo>
                <a:lnTo>
                  <a:pt x="20621" y="19034"/>
                </a:lnTo>
                <a:lnTo>
                  <a:pt x="20621" y="19141"/>
                </a:lnTo>
                <a:lnTo>
                  <a:pt x="20656" y="19141"/>
                </a:lnTo>
                <a:lnTo>
                  <a:pt x="20656" y="19248"/>
                </a:lnTo>
                <a:lnTo>
                  <a:pt x="20726" y="19248"/>
                </a:lnTo>
                <a:lnTo>
                  <a:pt x="20726" y="19354"/>
                </a:lnTo>
                <a:lnTo>
                  <a:pt x="20761" y="19461"/>
                </a:lnTo>
                <a:lnTo>
                  <a:pt x="20761" y="19568"/>
                </a:lnTo>
                <a:lnTo>
                  <a:pt x="20831" y="19568"/>
                </a:lnTo>
                <a:lnTo>
                  <a:pt x="20831" y="19675"/>
                </a:lnTo>
                <a:lnTo>
                  <a:pt x="20866" y="19782"/>
                </a:lnTo>
                <a:lnTo>
                  <a:pt x="20936" y="19889"/>
                </a:lnTo>
                <a:lnTo>
                  <a:pt x="20971" y="19996"/>
                </a:lnTo>
                <a:lnTo>
                  <a:pt x="21041" y="20103"/>
                </a:lnTo>
                <a:lnTo>
                  <a:pt x="21041" y="20210"/>
                </a:lnTo>
                <a:lnTo>
                  <a:pt x="21111" y="20210"/>
                </a:lnTo>
                <a:lnTo>
                  <a:pt x="21111" y="20317"/>
                </a:lnTo>
                <a:lnTo>
                  <a:pt x="21146" y="20424"/>
                </a:lnTo>
                <a:lnTo>
                  <a:pt x="21146" y="20531"/>
                </a:lnTo>
                <a:lnTo>
                  <a:pt x="21216" y="20531"/>
                </a:lnTo>
                <a:lnTo>
                  <a:pt x="21216" y="20638"/>
                </a:lnTo>
                <a:lnTo>
                  <a:pt x="21250" y="20638"/>
                </a:lnTo>
                <a:lnTo>
                  <a:pt x="21250" y="20745"/>
                </a:lnTo>
                <a:lnTo>
                  <a:pt x="21320" y="20745"/>
                </a:lnTo>
                <a:lnTo>
                  <a:pt x="21320" y="20851"/>
                </a:lnTo>
                <a:lnTo>
                  <a:pt x="21355" y="20851"/>
                </a:lnTo>
                <a:lnTo>
                  <a:pt x="21355" y="20958"/>
                </a:lnTo>
                <a:lnTo>
                  <a:pt x="21425" y="21065"/>
                </a:lnTo>
                <a:lnTo>
                  <a:pt x="21460" y="21172"/>
                </a:lnTo>
                <a:lnTo>
                  <a:pt x="21460" y="21279"/>
                </a:lnTo>
                <a:lnTo>
                  <a:pt x="21530" y="21279"/>
                </a:lnTo>
                <a:lnTo>
                  <a:pt x="21530" y="21386"/>
                </a:lnTo>
                <a:lnTo>
                  <a:pt x="21600" y="21386"/>
                </a:lnTo>
                <a:lnTo>
                  <a:pt x="21600" y="21493"/>
                </a:lnTo>
              </a:path>
            </a:pathLst>
          </a:custGeom>
          <a:noFill/>
          <a:ln w="38100" cap="rnd">
            <a:solidFill>
              <a:srgbClr val="FDC13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4042" name="Line 16"/>
          <p:cNvSpPr>
            <a:spLocks noChangeShapeType="1"/>
          </p:cNvSpPr>
          <p:nvPr/>
        </p:nvSpPr>
        <p:spPr bwMode="auto">
          <a:xfrm>
            <a:off x="2036763" y="4419600"/>
            <a:ext cx="1587" cy="211138"/>
          </a:xfrm>
          <a:prstGeom prst="line">
            <a:avLst/>
          </a:prstGeom>
          <a:noFill/>
          <a:ln w="12700">
            <a:solidFill>
              <a:srgbClr val="000000"/>
            </a:solidFill>
            <a:round/>
            <a:headEnd/>
            <a:tailEnd type="stealth" w="med" len="lg"/>
          </a:ln>
          <a:extLst>
            <a:ext uri="{909E8E84-426E-40DD-AFC4-6F175D3DCCD1}">
              <a14:hiddenFill xmlns:a14="http://schemas.microsoft.com/office/drawing/2010/main">
                <a:noFill/>
              </a14:hiddenFill>
            </a:ext>
          </a:extLst>
        </p:spPr>
        <p:txBody>
          <a:bodyPr lIns="0" tIns="0" rIns="0" bIns="0"/>
          <a:lstStyle/>
          <a:p>
            <a:endParaRPr lang="en-US"/>
          </a:p>
        </p:txBody>
      </p:sp>
      <p:sp>
        <p:nvSpPr>
          <p:cNvPr id="44043" name="Line 17"/>
          <p:cNvSpPr>
            <a:spLocks noChangeShapeType="1"/>
          </p:cNvSpPr>
          <p:nvPr/>
        </p:nvSpPr>
        <p:spPr bwMode="auto">
          <a:xfrm flipH="1">
            <a:off x="1684338" y="4419600"/>
            <a:ext cx="176212" cy="211138"/>
          </a:xfrm>
          <a:prstGeom prst="line">
            <a:avLst/>
          </a:prstGeom>
          <a:noFill/>
          <a:ln w="9525">
            <a:solidFill>
              <a:srgbClr val="000000"/>
            </a:solidFill>
            <a:round/>
            <a:headEnd/>
            <a:tailEnd type="stealth" w="med" len="lg"/>
          </a:ln>
          <a:extLst>
            <a:ext uri="{909E8E84-426E-40DD-AFC4-6F175D3DCCD1}">
              <a14:hiddenFill xmlns:a14="http://schemas.microsoft.com/office/drawing/2010/main">
                <a:noFill/>
              </a14:hiddenFill>
            </a:ext>
          </a:extLst>
        </p:spPr>
        <p:txBody>
          <a:bodyPr lIns="0" tIns="0" rIns="0" bIns="0"/>
          <a:lstStyle/>
          <a:p>
            <a:endParaRPr lang="en-US"/>
          </a:p>
        </p:txBody>
      </p:sp>
      <p:sp>
        <p:nvSpPr>
          <p:cNvPr id="44044" name="Line 18"/>
          <p:cNvSpPr>
            <a:spLocks noChangeShapeType="1"/>
          </p:cNvSpPr>
          <p:nvPr/>
        </p:nvSpPr>
        <p:spPr bwMode="auto">
          <a:xfrm>
            <a:off x="2570163" y="4419600"/>
            <a:ext cx="354012" cy="211138"/>
          </a:xfrm>
          <a:prstGeom prst="line">
            <a:avLst/>
          </a:prstGeom>
          <a:noFill/>
          <a:ln w="9525">
            <a:solidFill>
              <a:srgbClr val="000000"/>
            </a:solidFill>
            <a:round/>
            <a:headEnd/>
            <a:tailEnd type="stealth" w="med" len="lg"/>
          </a:ln>
          <a:extLst>
            <a:ext uri="{909E8E84-426E-40DD-AFC4-6F175D3DCCD1}">
              <a14:hiddenFill xmlns:a14="http://schemas.microsoft.com/office/drawing/2010/main">
                <a:noFill/>
              </a14:hiddenFill>
            </a:ext>
          </a:extLst>
        </p:spPr>
        <p:txBody>
          <a:bodyPr lIns="0" tIns="0" rIns="0" bIns="0"/>
          <a:lstStyle/>
          <a:p>
            <a:endParaRPr lang="en-US"/>
          </a:p>
        </p:txBody>
      </p:sp>
      <p:sp>
        <p:nvSpPr>
          <p:cNvPr id="44045" name="Rectangle 19"/>
          <p:cNvSpPr>
            <a:spLocks/>
          </p:cNvSpPr>
          <p:nvPr/>
        </p:nvSpPr>
        <p:spPr bwMode="auto">
          <a:xfrm>
            <a:off x="5357813" y="3649663"/>
            <a:ext cx="30226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Viewpoint-invariant neurons</a:t>
            </a:r>
          </a:p>
        </p:txBody>
      </p:sp>
      <p:sp>
        <p:nvSpPr>
          <p:cNvPr id="44046" name="Rectangle 20"/>
          <p:cNvSpPr>
            <a:spLocks/>
          </p:cNvSpPr>
          <p:nvPr/>
        </p:nvSpPr>
        <p:spPr bwMode="auto">
          <a:xfrm>
            <a:off x="914400" y="3649663"/>
            <a:ext cx="30083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Viewpoint-selective neurons</a:t>
            </a:r>
          </a:p>
        </p:txBody>
      </p:sp>
      <p:sp>
        <p:nvSpPr>
          <p:cNvPr id="44047" name="Rectangle 21"/>
          <p:cNvSpPr>
            <a:spLocks/>
          </p:cNvSpPr>
          <p:nvPr/>
        </p:nvSpPr>
        <p:spPr bwMode="auto">
          <a:xfrm>
            <a:off x="4460875" y="2009775"/>
            <a:ext cx="57150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1273" bIns="0"/>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0" dirty="0">
                <a:latin typeface="Calibri" charset="0"/>
                <a:ea typeface="ＭＳ Ｐゴシック" charset="-128"/>
              </a:rPr>
              <a:t>?</a:t>
            </a:r>
          </a:p>
        </p:txBody>
      </p:sp>
      <p:sp>
        <p:nvSpPr>
          <p:cNvPr id="44048" name="Rectangle 22"/>
          <p:cNvSpPr>
            <a:spLocks/>
          </p:cNvSpPr>
          <p:nvPr/>
        </p:nvSpPr>
        <p:spPr bwMode="auto">
          <a:xfrm>
            <a:off x="1703388" y="1793875"/>
            <a:ext cx="1419225" cy="1379538"/>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49" name="Oval 23"/>
          <p:cNvSpPr>
            <a:spLocks/>
          </p:cNvSpPr>
          <p:nvPr/>
        </p:nvSpPr>
        <p:spPr bwMode="auto">
          <a:xfrm>
            <a:off x="2327275" y="2457450"/>
            <a:ext cx="100013"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0" name="Oval 24"/>
          <p:cNvSpPr>
            <a:spLocks/>
          </p:cNvSpPr>
          <p:nvPr/>
        </p:nvSpPr>
        <p:spPr bwMode="auto">
          <a:xfrm>
            <a:off x="2725738" y="2713038"/>
            <a:ext cx="100012" cy="100012"/>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1" name="Oval 25"/>
          <p:cNvSpPr>
            <a:spLocks/>
          </p:cNvSpPr>
          <p:nvPr/>
        </p:nvSpPr>
        <p:spPr bwMode="auto">
          <a:xfrm>
            <a:off x="2214563" y="1895475"/>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2" name="Oval 26"/>
          <p:cNvSpPr>
            <a:spLocks/>
          </p:cNvSpPr>
          <p:nvPr/>
        </p:nvSpPr>
        <p:spPr bwMode="auto">
          <a:xfrm>
            <a:off x="2782888" y="2305050"/>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3" name="Oval 27"/>
          <p:cNvSpPr>
            <a:spLocks/>
          </p:cNvSpPr>
          <p:nvPr/>
        </p:nvSpPr>
        <p:spPr bwMode="auto">
          <a:xfrm>
            <a:off x="2384425" y="2201863"/>
            <a:ext cx="100013" cy="100012"/>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4" name="Oval 28"/>
          <p:cNvSpPr>
            <a:spLocks/>
          </p:cNvSpPr>
          <p:nvPr/>
        </p:nvSpPr>
        <p:spPr bwMode="auto">
          <a:xfrm>
            <a:off x="2611438" y="2151063"/>
            <a:ext cx="100012" cy="100012"/>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5" name="Oval 29"/>
          <p:cNvSpPr>
            <a:spLocks/>
          </p:cNvSpPr>
          <p:nvPr/>
        </p:nvSpPr>
        <p:spPr bwMode="auto">
          <a:xfrm>
            <a:off x="2441575" y="1844675"/>
            <a:ext cx="100013"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6" name="Oval 30"/>
          <p:cNvSpPr>
            <a:spLocks/>
          </p:cNvSpPr>
          <p:nvPr/>
        </p:nvSpPr>
        <p:spPr bwMode="auto">
          <a:xfrm>
            <a:off x="2611438" y="1962150"/>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7" name="Oval 31"/>
          <p:cNvSpPr>
            <a:spLocks/>
          </p:cNvSpPr>
          <p:nvPr/>
        </p:nvSpPr>
        <p:spPr bwMode="auto">
          <a:xfrm>
            <a:off x="2782888" y="1895475"/>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8" name="Oval 32"/>
          <p:cNvSpPr>
            <a:spLocks/>
          </p:cNvSpPr>
          <p:nvPr/>
        </p:nvSpPr>
        <p:spPr bwMode="auto">
          <a:xfrm>
            <a:off x="2725738" y="2508250"/>
            <a:ext cx="100012" cy="100013"/>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59" name="Oval 33"/>
          <p:cNvSpPr>
            <a:spLocks/>
          </p:cNvSpPr>
          <p:nvPr/>
        </p:nvSpPr>
        <p:spPr bwMode="auto">
          <a:xfrm>
            <a:off x="2214563" y="2049463"/>
            <a:ext cx="100012" cy="100012"/>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0" name="Oval 34"/>
          <p:cNvSpPr>
            <a:spLocks/>
          </p:cNvSpPr>
          <p:nvPr/>
        </p:nvSpPr>
        <p:spPr bwMode="auto">
          <a:xfrm>
            <a:off x="1760538" y="2151063"/>
            <a:ext cx="100012" cy="100012"/>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1" name="Oval 35"/>
          <p:cNvSpPr>
            <a:spLocks/>
          </p:cNvSpPr>
          <p:nvPr/>
        </p:nvSpPr>
        <p:spPr bwMode="auto">
          <a:xfrm>
            <a:off x="2100263" y="2252663"/>
            <a:ext cx="100012" cy="100012"/>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2" name="Oval 36"/>
          <p:cNvSpPr>
            <a:spLocks/>
          </p:cNvSpPr>
          <p:nvPr/>
        </p:nvSpPr>
        <p:spPr bwMode="auto">
          <a:xfrm>
            <a:off x="1873250" y="1946275"/>
            <a:ext cx="100013" cy="100013"/>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3" name="Oval 37"/>
          <p:cNvSpPr>
            <a:spLocks/>
          </p:cNvSpPr>
          <p:nvPr/>
        </p:nvSpPr>
        <p:spPr bwMode="auto">
          <a:xfrm>
            <a:off x="2044700" y="2457450"/>
            <a:ext cx="100013" cy="100013"/>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4" name="Oval 38"/>
          <p:cNvSpPr>
            <a:spLocks/>
          </p:cNvSpPr>
          <p:nvPr/>
        </p:nvSpPr>
        <p:spPr bwMode="auto">
          <a:xfrm>
            <a:off x="1816100" y="2355850"/>
            <a:ext cx="100013" cy="100013"/>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5" name="Oval 39"/>
          <p:cNvSpPr>
            <a:spLocks/>
          </p:cNvSpPr>
          <p:nvPr/>
        </p:nvSpPr>
        <p:spPr bwMode="auto">
          <a:xfrm>
            <a:off x="1892300" y="2789238"/>
            <a:ext cx="100013" cy="100012"/>
          </a:xfrm>
          <a:prstGeom prst="ellipse">
            <a:avLst/>
          </a:prstGeom>
          <a:solidFill>
            <a:srgbClr val="EBCA17">
              <a:alpha val="72156"/>
            </a:srgbClr>
          </a:solidFill>
          <a:ln>
            <a:noFill/>
          </a:ln>
          <a:extLst>
            <a:ext uri="{91240B29-F687-4F45-9708-019B960494DF}">
              <a14:hiddenLine xmlns:a14="http://schemas.microsoft.com/office/drawing/2010/main" w="38100">
                <a:solidFill>
                  <a:srgbClr val="C64B00">
                    <a:alpha val="72156"/>
                  </a:srgbClr>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6" name="Oval 40"/>
          <p:cNvSpPr>
            <a:spLocks/>
          </p:cNvSpPr>
          <p:nvPr/>
        </p:nvSpPr>
        <p:spPr bwMode="auto">
          <a:xfrm>
            <a:off x="2346325" y="2687638"/>
            <a:ext cx="100013" cy="100012"/>
          </a:xfrm>
          <a:prstGeom prst="ellipse">
            <a:avLst/>
          </a:prstGeom>
          <a:solidFill>
            <a:srgbClr val="EBCA17">
              <a:alpha val="72156"/>
            </a:srgbClr>
          </a:solidFill>
          <a:ln>
            <a:noFill/>
          </a:ln>
          <a:extLst>
            <a:ext uri="{91240B29-F687-4F45-9708-019B960494DF}">
              <a14:hiddenLine xmlns:a14="http://schemas.microsoft.com/office/drawing/2010/main" w="38100">
                <a:solidFill>
                  <a:srgbClr val="C64B00">
                    <a:alpha val="72156"/>
                  </a:srgbClr>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7" name="Oval 41"/>
          <p:cNvSpPr>
            <a:spLocks/>
          </p:cNvSpPr>
          <p:nvPr/>
        </p:nvSpPr>
        <p:spPr bwMode="auto">
          <a:xfrm>
            <a:off x="2517775" y="2943225"/>
            <a:ext cx="100013" cy="100013"/>
          </a:xfrm>
          <a:prstGeom prst="ellipse">
            <a:avLst/>
          </a:prstGeom>
          <a:solidFill>
            <a:srgbClr val="EBCA17">
              <a:alpha val="72156"/>
            </a:srgbClr>
          </a:solidFill>
          <a:ln>
            <a:noFill/>
          </a:ln>
          <a:extLst>
            <a:ext uri="{91240B29-F687-4F45-9708-019B960494DF}">
              <a14:hiddenLine xmlns:a14="http://schemas.microsoft.com/office/drawing/2010/main" w="38100">
                <a:solidFill>
                  <a:srgbClr val="C64B00">
                    <a:alpha val="72156"/>
                  </a:srgbClr>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8" name="Oval 42"/>
          <p:cNvSpPr>
            <a:spLocks/>
          </p:cNvSpPr>
          <p:nvPr/>
        </p:nvSpPr>
        <p:spPr bwMode="auto">
          <a:xfrm>
            <a:off x="1722438" y="2613025"/>
            <a:ext cx="100012" cy="100013"/>
          </a:xfrm>
          <a:prstGeom prst="ellipse">
            <a:avLst/>
          </a:prstGeom>
          <a:solidFill>
            <a:srgbClr val="EBCA17">
              <a:alpha val="72156"/>
            </a:srgbClr>
          </a:solidFill>
          <a:ln>
            <a:noFill/>
          </a:ln>
          <a:extLst>
            <a:ext uri="{91240B29-F687-4F45-9708-019B960494DF}">
              <a14:hiddenLine xmlns:a14="http://schemas.microsoft.com/office/drawing/2010/main" w="38100">
                <a:solidFill>
                  <a:srgbClr val="C64B00">
                    <a:alpha val="72156"/>
                  </a:srgbClr>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69" name="Oval 43"/>
          <p:cNvSpPr>
            <a:spLocks/>
          </p:cNvSpPr>
          <p:nvPr/>
        </p:nvSpPr>
        <p:spPr bwMode="auto">
          <a:xfrm>
            <a:off x="2062163" y="2687638"/>
            <a:ext cx="100012" cy="100012"/>
          </a:xfrm>
          <a:prstGeom prst="ellipse">
            <a:avLst/>
          </a:prstGeom>
          <a:solidFill>
            <a:srgbClr val="EBCA17">
              <a:alpha val="72156"/>
            </a:srgbClr>
          </a:solidFill>
          <a:ln>
            <a:noFill/>
          </a:ln>
          <a:extLst>
            <a:ext uri="{91240B29-F687-4F45-9708-019B960494DF}">
              <a14:hiddenLine xmlns:a14="http://schemas.microsoft.com/office/drawing/2010/main" w="38100">
                <a:solidFill>
                  <a:srgbClr val="C64B00">
                    <a:alpha val="72156"/>
                  </a:srgbClr>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0" name="Oval 44"/>
          <p:cNvSpPr>
            <a:spLocks/>
          </p:cNvSpPr>
          <p:nvPr/>
        </p:nvSpPr>
        <p:spPr bwMode="auto">
          <a:xfrm>
            <a:off x="1778000" y="3044825"/>
            <a:ext cx="100013" cy="100013"/>
          </a:xfrm>
          <a:prstGeom prst="ellipse">
            <a:avLst/>
          </a:prstGeom>
          <a:solidFill>
            <a:srgbClr val="EBCA17">
              <a:alpha val="72156"/>
            </a:srgbClr>
          </a:solidFill>
          <a:ln>
            <a:noFill/>
          </a:ln>
          <a:extLst>
            <a:ext uri="{91240B29-F687-4F45-9708-019B960494DF}">
              <a14:hiddenLine xmlns:a14="http://schemas.microsoft.com/office/drawing/2010/main" w="38100">
                <a:solidFill>
                  <a:srgbClr val="C64B00">
                    <a:alpha val="72156"/>
                  </a:srgbClr>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1" name="Oval 45"/>
          <p:cNvSpPr>
            <a:spLocks/>
          </p:cNvSpPr>
          <p:nvPr/>
        </p:nvSpPr>
        <p:spPr bwMode="auto">
          <a:xfrm>
            <a:off x="2801938" y="2994025"/>
            <a:ext cx="100012" cy="100013"/>
          </a:xfrm>
          <a:prstGeom prst="ellipse">
            <a:avLst/>
          </a:prstGeom>
          <a:solidFill>
            <a:srgbClr val="EBCA17">
              <a:alpha val="72156"/>
            </a:srgbClr>
          </a:solidFill>
          <a:ln>
            <a:noFill/>
          </a:ln>
          <a:extLst>
            <a:ext uri="{91240B29-F687-4F45-9708-019B960494DF}">
              <a14:hiddenLine xmlns:a14="http://schemas.microsoft.com/office/drawing/2010/main" w="38100">
                <a:solidFill>
                  <a:srgbClr val="C64B00">
                    <a:alpha val="72156"/>
                  </a:srgbClr>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2" name="Oval 46"/>
          <p:cNvSpPr>
            <a:spLocks/>
          </p:cNvSpPr>
          <p:nvPr/>
        </p:nvSpPr>
        <p:spPr bwMode="auto">
          <a:xfrm>
            <a:off x="2233613" y="2841625"/>
            <a:ext cx="100012" cy="100013"/>
          </a:xfrm>
          <a:prstGeom prst="ellipse">
            <a:avLst/>
          </a:prstGeom>
          <a:solidFill>
            <a:srgbClr val="EBCA17">
              <a:alpha val="72156"/>
            </a:srgbClr>
          </a:solidFill>
          <a:ln>
            <a:noFill/>
          </a:ln>
          <a:extLst>
            <a:ext uri="{91240B29-F687-4F45-9708-019B960494DF}">
              <a14:hiddenLine xmlns:a14="http://schemas.microsoft.com/office/drawing/2010/main" w="38100">
                <a:solidFill>
                  <a:srgbClr val="C64B00">
                    <a:alpha val="72156"/>
                  </a:srgbClr>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3" name="Oval 47"/>
          <p:cNvSpPr>
            <a:spLocks/>
          </p:cNvSpPr>
          <p:nvPr/>
        </p:nvSpPr>
        <p:spPr bwMode="auto">
          <a:xfrm>
            <a:off x="2894013" y="2173288"/>
            <a:ext cx="100012"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4" name="Oval 48"/>
          <p:cNvSpPr>
            <a:spLocks/>
          </p:cNvSpPr>
          <p:nvPr/>
        </p:nvSpPr>
        <p:spPr bwMode="auto">
          <a:xfrm>
            <a:off x="2922588" y="2452688"/>
            <a:ext cx="100012"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5" name="Oval 49"/>
          <p:cNvSpPr>
            <a:spLocks/>
          </p:cNvSpPr>
          <p:nvPr/>
        </p:nvSpPr>
        <p:spPr bwMode="auto">
          <a:xfrm>
            <a:off x="2503488" y="2352675"/>
            <a:ext cx="100012" cy="100013"/>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6" name="Oval 50"/>
          <p:cNvSpPr>
            <a:spLocks/>
          </p:cNvSpPr>
          <p:nvPr/>
        </p:nvSpPr>
        <p:spPr bwMode="auto">
          <a:xfrm>
            <a:off x="2552700" y="2582863"/>
            <a:ext cx="100013"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7" name="Oval 51"/>
          <p:cNvSpPr>
            <a:spLocks/>
          </p:cNvSpPr>
          <p:nvPr/>
        </p:nvSpPr>
        <p:spPr bwMode="auto">
          <a:xfrm>
            <a:off x="2903538" y="2643188"/>
            <a:ext cx="100012"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8" name="Oval 52"/>
          <p:cNvSpPr>
            <a:spLocks/>
          </p:cNvSpPr>
          <p:nvPr/>
        </p:nvSpPr>
        <p:spPr bwMode="auto">
          <a:xfrm>
            <a:off x="2882900" y="2833688"/>
            <a:ext cx="100013" cy="100012"/>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79" name="Rectangle 53"/>
          <p:cNvSpPr>
            <a:spLocks/>
          </p:cNvSpPr>
          <p:nvPr/>
        </p:nvSpPr>
        <p:spPr bwMode="auto">
          <a:xfrm>
            <a:off x="6194425" y="1793875"/>
            <a:ext cx="1419225" cy="1379538"/>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0" name="Oval 54"/>
          <p:cNvSpPr>
            <a:spLocks/>
          </p:cNvSpPr>
          <p:nvPr/>
        </p:nvSpPr>
        <p:spPr bwMode="auto">
          <a:xfrm>
            <a:off x="6813550" y="24526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1" name="Oval 55"/>
          <p:cNvSpPr>
            <a:spLocks/>
          </p:cNvSpPr>
          <p:nvPr/>
        </p:nvSpPr>
        <p:spPr bwMode="auto">
          <a:xfrm>
            <a:off x="7213600" y="271303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2" name="Oval 56"/>
          <p:cNvSpPr>
            <a:spLocks/>
          </p:cNvSpPr>
          <p:nvPr/>
        </p:nvSpPr>
        <p:spPr bwMode="auto">
          <a:xfrm>
            <a:off x="6704013" y="189388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3" name="Oval 57"/>
          <p:cNvSpPr>
            <a:spLocks/>
          </p:cNvSpPr>
          <p:nvPr/>
        </p:nvSpPr>
        <p:spPr bwMode="auto">
          <a:xfrm>
            <a:off x="7273925" y="2303463"/>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4" name="Oval 58"/>
          <p:cNvSpPr>
            <a:spLocks/>
          </p:cNvSpPr>
          <p:nvPr/>
        </p:nvSpPr>
        <p:spPr bwMode="auto">
          <a:xfrm>
            <a:off x="6873875" y="2203450"/>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5" name="Oval 59"/>
          <p:cNvSpPr>
            <a:spLocks/>
          </p:cNvSpPr>
          <p:nvPr/>
        </p:nvSpPr>
        <p:spPr bwMode="auto">
          <a:xfrm>
            <a:off x="7104063" y="2152650"/>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6" name="Oval 60"/>
          <p:cNvSpPr>
            <a:spLocks/>
          </p:cNvSpPr>
          <p:nvPr/>
        </p:nvSpPr>
        <p:spPr bwMode="auto">
          <a:xfrm>
            <a:off x="6934200" y="18430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7" name="Oval 61"/>
          <p:cNvSpPr>
            <a:spLocks/>
          </p:cNvSpPr>
          <p:nvPr/>
        </p:nvSpPr>
        <p:spPr bwMode="auto">
          <a:xfrm>
            <a:off x="7104063" y="196373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8" name="Oval 62"/>
          <p:cNvSpPr>
            <a:spLocks/>
          </p:cNvSpPr>
          <p:nvPr/>
        </p:nvSpPr>
        <p:spPr bwMode="auto">
          <a:xfrm>
            <a:off x="7273925" y="18938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89" name="Oval 63"/>
          <p:cNvSpPr>
            <a:spLocks/>
          </p:cNvSpPr>
          <p:nvPr/>
        </p:nvSpPr>
        <p:spPr bwMode="auto">
          <a:xfrm>
            <a:off x="7213600" y="2513013"/>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0" name="Oval 64"/>
          <p:cNvSpPr>
            <a:spLocks/>
          </p:cNvSpPr>
          <p:nvPr/>
        </p:nvSpPr>
        <p:spPr bwMode="auto">
          <a:xfrm>
            <a:off x="6704013" y="205263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1" name="Oval 65"/>
          <p:cNvSpPr>
            <a:spLocks/>
          </p:cNvSpPr>
          <p:nvPr/>
        </p:nvSpPr>
        <p:spPr bwMode="auto">
          <a:xfrm>
            <a:off x="6254750" y="2152650"/>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2" name="Oval 66"/>
          <p:cNvSpPr>
            <a:spLocks/>
          </p:cNvSpPr>
          <p:nvPr/>
        </p:nvSpPr>
        <p:spPr bwMode="auto">
          <a:xfrm>
            <a:off x="6594475" y="2252663"/>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3" name="Oval 67"/>
          <p:cNvSpPr>
            <a:spLocks/>
          </p:cNvSpPr>
          <p:nvPr/>
        </p:nvSpPr>
        <p:spPr bwMode="auto">
          <a:xfrm>
            <a:off x="6364288" y="1943100"/>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4" name="Oval 68"/>
          <p:cNvSpPr>
            <a:spLocks/>
          </p:cNvSpPr>
          <p:nvPr/>
        </p:nvSpPr>
        <p:spPr bwMode="auto">
          <a:xfrm>
            <a:off x="6534150" y="24526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5" name="Oval 69"/>
          <p:cNvSpPr>
            <a:spLocks/>
          </p:cNvSpPr>
          <p:nvPr/>
        </p:nvSpPr>
        <p:spPr bwMode="auto">
          <a:xfrm>
            <a:off x="6303963" y="2352675"/>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6" name="Oval 70"/>
          <p:cNvSpPr>
            <a:spLocks/>
          </p:cNvSpPr>
          <p:nvPr/>
        </p:nvSpPr>
        <p:spPr bwMode="auto">
          <a:xfrm>
            <a:off x="6424613" y="276383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7" name="Oval 71"/>
          <p:cNvSpPr>
            <a:spLocks/>
          </p:cNvSpPr>
          <p:nvPr/>
        </p:nvSpPr>
        <p:spPr bwMode="auto">
          <a:xfrm>
            <a:off x="6873875" y="2663825"/>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8" name="Oval 72"/>
          <p:cNvSpPr>
            <a:spLocks/>
          </p:cNvSpPr>
          <p:nvPr/>
        </p:nvSpPr>
        <p:spPr bwMode="auto">
          <a:xfrm>
            <a:off x="7043738" y="2913063"/>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099" name="Oval 73"/>
          <p:cNvSpPr>
            <a:spLocks/>
          </p:cNvSpPr>
          <p:nvPr/>
        </p:nvSpPr>
        <p:spPr bwMode="auto">
          <a:xfrm>
            <a:off x="6254750" y="2582863"/>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0" name="Oval 74"/>
          <p:cNvSpPr>
            <a:spLocks/>
          </p:cNvSpPr>
          <p:nvPr/>
        </p:nvSpPr>
        <p:spPr bwMode="auto">
          <a:xfrm>
            <a:off x="6594475" y="2663825"/>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1" name="Oval 75"/>
          <p:cNvSpPr>
            <a:spLocks/>
          </p:cNvSpPr>
          <p:nvPr/>
        </p:nvSpPr>
        <p:spPr bwMode="auto">
          <a:xfrm>
            <a:off x="6303963" y="302418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2" name="Oval 76"/>
          <p:cNvSpPr>
            <a:spLocks/>
          </p:cNvSpPr>
          <p:nvPr/>
        </p:nvSpPr>
        <p:spPr bwMode="auto">
          <a:xfrm>
            <a:off x="7334250" y="29733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3" name="Oval 77"/>
          <p:cNvSpPr>
            <a:spLocks/>
          </p:cNvSpPr>
          <p:nvPr/>
        </p:nvSpPr>
        <p:spPr bwMode="auto">
          <a:xfrm>
            <a:off x="6764338" y="2813050"/>
            <a:ext cx="100012"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4" name="Oval 78"/>
          <p:cNvSpPr>
            <a:spLocks/>
          </p:cNvSpPr>
          <p:nvPr/>
        </p:nvSpPr>
        <p:spPr bwMode="auto">
          <a:xfrm>
            <a:off x="7383463" y="217328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5" name="Oval 79"/>
          <p:cNvSpPr>
            <a:spLocks/>
          </p:cNvSpPr>
          <p:nvPr/>
        </p:nvSpPr>
        <p:spPr bwMode="auto">
          <a:xfrm>
            <a:off x="7413625" y="24526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6" name="Oval 80"/>
          <p:cNvSpPr>
            <a:spLocks/>
          </p:cNvSpPr>
          <p:nvPr/>
        </p:nvSpPr>
        <p:spPr bwMode="auto">
          <a:xfrm>
            <a:off x="6994525" y="2352675"/>
            <a:ext cx="100013" cy="100013"/>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7" name="Oval 81"/>
          <p:cNvSpPr>
            <a:spLocks/>
          </p:cNvSpPr>
          <p:nvPr/>
        </p:nvSpPr>
        <p:spPr bwMode="auto">
          <a:xfrm>
            <a:off x="7043738" y="2582863"/>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8" name="Oval 82"/>
          <p:cNvSpPr>
            <a:spLocks/>
          </p:cNvSpPr>
          <p:nvPr/>
        </p:nvSpPr>
        <p:spPr bwMode="auto">
          <a:xfrm>
            <a:off x="7394575" y="2643188"/>
            <a:ext cx="100013"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09" name="Oval 83"/>
          <p:cNvSpPr>
            <a:spLocks/>
          </p:cNvSpPr>
          <p:nvPr/>
        </p:nvSpPr>
        <p:spPr bwMode="auto">
          <a:xfrm>
            <a:off x="7373938" y="2833688"/>
            <a:ext cx="100012" cy="100012"/>
          </a:xfrm>
          <a:prstGeom prst="ellipse">
            <a:avLst/>
          </a:prstGeom>
          <a:gradFill rotWithShape="0">
            <a:gsLst>
              <a:gs pos="0">
                <a:srgbClr val="EBCA17">
                  <a:alpha val="71999"/>
                </a:srgbClr>
              </a:gs>
              <a:gs pos="100000">
                <a:srgbClr val="BC4600">
                  <a:alpha val="71999"/>
                </a:srgbClr>
              </a:gs>
            </a:gsLst>
            <a:lin ang="0" scaled="1"/>
          </a:gradFill>
          <a:ln w="38100">
            <a:solidFill>
              <a:srgbClr val="C64B00">
                <a:alpha val="72156"/>
              </a:srgbClr>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10" name="Oval 84"/>
          <p:cNvSpPr>
            <a:spLocks/>
          </p:cNvSpPr>
          <p:nvPr/>
        </p:nvSpPr>
        <p:spPr bwMode="auto">
          <a:xfrm>
            <a:off x="7834313" y="2203450"/>
            <a:ext cx="100012" cy="100013"/>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44111" name="Rectangle 85"/>
          <p:cNvSpPr>
            <a:spLocks/>
          </p:cNvSpPr>
          <p:nvPr/>
        </p:nvSpPr>
        <p:spPr bwMode="auto">
          <a:xfrm>
            <a:off x="7913688" y="2070100"/>
            <a:ext cx="8921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Neuron</a:t>
            </a:r>
          </a:p>
        </p:txBody>
      </p:sp>
      <p:sp>
        <p:nvSpPr>
          <p:cNvPr id="44112" name="Line 86"/>
          <p:cNvSpPr>
            <a:spLocks noChangeShapeType="1"/>
          </p:cNvSpPr>
          <p:nvPr/>
        </p:nvSpPr>
        <p:spPr bwMode="auto">
          <a:xfrm>
            <a:off x="5357813" y="4689475"/>
            <a:ext cx="0" cy="9572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4113" name="Line 87"/>
          <p:cNvSpPr>
            <a:spLocks noChangeShapeType="1"/>
          </p:cNvSpPr>
          <p:nvPr/>
        </p:nvSpPr>
        <p:spPr bwMode="auto">
          <a:xfrm>
            <a:off x="5357813" y="5649913"/>
            <a:ext cx="2752725"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4114" name="Freeform 89"/>
          <p:cNvSpPr>
            <a:spLocks/>
          </p:cNvSpPr>
          <p:nvPr/>
        </p:nvSpPr>
        <p:spPr bwMode="auto">
          <a:xfrm>
            <a:off x="5741988" y="5353050"/>
            <a:ext cx="2192337" cy="3016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0 h 21600"/>
              <a:gd name="T60" fmla="*/ 2147483647 w 21600"/>
              <a:gd name="T61" fmla="*/ 0 h 21600"/>
              <a:gd name="T62" fmla="*/ 2147483647 w 21600"/>
              <a:gd name="T63" fmla="*/ 0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458"/>
                </a:lnTo>
                <a:lnTo>
                  <a:pt x="43" y="21316"/>
                </a:lnTo>
                <a:lnTo>
                  <a:pt x="101" y="21316"/>
                </a:lnTo>
                <a:lnTo>
                  <a:pt x="101" y="21174"/>
                </a:lnTo>
                <a:lnTo>
                  <a:pt x="158" y="21174"/>
                </a:lnTo>
                <a:lnTo>
                  <a:pt x="158" y="21032"/>
                </a:lnTo>
                <a:lnTo>
                  <a:pt x="215" y="21032"/>
                </a:lnTo>
                <a:lnTo>
                  <a:pt x="259" y="20889"/>
                </a:lnTo>
                <a:lnTo>
                  <a:pt x="316" y="20747"/>
                </a:lnTo>
                <a:lnTo>
                  <a:pt x="373" y="20605"/>
                </a:lnTo>
                <a:lnTo>
                  <a:pt x="431" y="20463"/>
                </a:lnTo>
                <a:lnTo>
                  <a:pt x="488" y="20463"/>
                </a:lnTo>
                <a:lnTo>
                  <a:pt x="488" y="20321"/>
                </a:lnTo>
                <a:lnTo>
                  <a:pt x="531" y="20179"/>
                </a:lnTo>
                <a:lnTo>
                  <a:pt x="589" y="20179"/>
                </a:lnTo>
                <a:lnTo>
                  <a:pt x="589" y="20037"/>
                </a:lnTo>
                <a:lnTo>
                  <a:pt x="646" y="20037"/>
                </a:lnTo>
                <a:lnTo>
                  <a:pt x="646" y="19895"/>
                </a:lnTo>
                <a:lnTo>
                  <a:pt x="704" y="19895"/>
                </a:lnTo>
                <a:lnTo>
                  <a:pt x="704" y="19753"/>
                </a:lnTo>
                <a:lnTo>
                  <a:pt x="747" y="19753"/>
                </a:lnTo>
                <a:lnTo>
                  <a:pt x="747" y="19611"/>
                </a:lnTo>
                <a:lnTo>
                  <a:pt x="804" y="19611"/>
                </a:lnTo>
                <a:lnTo>
                  <a:pt x="862" y="19468"/>
                </a:lnTo>
                <a:lnTo>
                  <a:pt x="862" y="19326"/>
                </a:lnTo>
                <a:lnTo>
                  <a:pt x="919" y="19326"/>
                </a:lnTo>
                <a:lnTo>
                  <a:pt x="977" y="19184"/>
                </a:lnTo>
                <a:lnTo>
                  <a:pt x="977" y="19042"/>
                </a:lnTo>
                <a:lnTo>
                  <a:pt x="1020" y="19042"/>
                </a:lnTo>
                <a:lnTo>
                  <a:pt x="1077" y="18900"/>
                </a:lnTo>
                <a:lnTo>
                  <a:pt x="1077" y="18758"/>
                </a:lnTo>
                <a:lnTo>
                  <a:pt x="1135" y="18758"/>
                </a:lnTo>
                <a:lnTo>
                  <a:pt x="1192" y="18616"/>
                </a:lnTo>
                <a:lnTo>
                  <a:pt x="1192" y="18474"/>
                </a:lnTo>
                <a:lnTo>
                  <a:pt x="1249" y="18474"/>
                </a:lnTo>
                <a:lnTo>
                  <a:pt x="1293" y="18332"/>
                </a:lnTo>
                <a:lnTo>
                  <a:pt x="1293" y="18189"/>
                </a:lnTo>
                <a:lnTo>
                  <a:pt x="1350" y="18189"/>
                </a:lnTo>
                <a:lnTo>
                  <a:pt x="1407" y="18047"/>
                </a:lnTo>
                <a:lnTo>
                  <a:pt x="1407" y="17905"/>
                </a:lnTo>
                <a:lnTo>
                  <a:pt x="1465" y="17905"/>
                </a:lnTo>
                <a:lnTo>
                  <a:pt x="1508" y="17763"/>
                </a:lnTo>
                <a:lnTo>
                  <a:pt x="1508" y="17621"/>
                </a:lnTo>
                <a:lnTo>
                  <a:pt x="1565" y="17621"/>
                </a:lnTo>
                <a:lnTo>
                  <a:pt x="1623" y="17479"/>
                </a:lnTo>
                <a:lnTo>
                  <a:pt x="1623" y="17337"/>
                </a:lnTo>
                <a:lnTo>
                  <a:pt x="1680" y="17337"/>
                </a:lnTo>
                <a:lnTo>
                  <a:pt x="1738" y="17195"/>
                </a:lnTo>
                <a:lnTo>
                  <a:pt x="1738" y="17053"/>
                </a:lnTo>
                <a:lnTo>
                  <a:pt x="1781" y="17053"/>
                </a:lnTo>
                <a:lnTo>
                  <a:pt x="1838" y="16911"/>
                </a:lnTo>
                <a:lnTo>
                  <a:pt x="1838" y="16768"/>
                </a:lnTo>
                <a:lnTo>
                  <a:pt x="1896" y="16768"/>
                </a:lnTo>
                <a:lnTo>
                  <a:pt x="1953" y="16626"/>
                </a:lnTo>
                <a:lnTo>
                  <a:pt x="1953" y="16484"/>
                </a:lnTo>
                <a:lnTo>
                  <a:pt x="2011" y="16484"/>
                </a:lnTo>
                <a:lnTo>
                  <a:pt x="2054" y="16342"/>
                </a:lnTo>
                <a:lnTo>
                  <a:pt x="2054" y="16200"/>
                </a:lnTo>
                <a:lnTo>
                  <a:pt x="2111" y="16200"/>
                </a:lnTo>
                <a:lnTo>
                  <a:pt x="2169" y="16058"/>
                </a:lnTo>
                <a:lnTo>
                  <a:pt x="2169" y="15916"/>
                </a:lnTo>
                <a:lnTo>
                  <a:pt x="2226" y="15916"/>
                </a:lnTo>
                <a:lnTo>
                  <a:pt x="2226" y="15774"/>
                </a:lnTo>
                <a:lnTo>
                  <a:pt x="2269" y="15774"/>
                </a:lnTo>
                <a:lnTo>
                  <a:pt x="2269" y="15632"/>
                </a:lnTo>
                <a:lnTo>
                  <a:pt x="2327" y="15632"/>
                </a:lnTo>
                <a:lnTo>
                  <a:pt x="2327" y="15489"/>
                </a:lnTo>
                <a:lnTo>
                  <a:pt x="2384" y="15489"/>
                </a:lnTo>
                <a:lnTo>
                  <a:pt x="2384" y="15347"/>
                </a:lnTo>
                <a:lnTo>
                  <a:pt x="2441" y="15347"/>
                </a:lnTo>
                <a:lnTo>
                  <a:pt x="2441" y="15205"/>
                </a:lnTo>
                <a:lnTo>
                  <a:pt x="2499" y="15205"/>
                </a:lnTo>
                <a:lnTo>
                  <a:pt x="2499" y="15063"/>
                </a:lnTo>
                <a:lnTo>
                  <a:pt x="2542" y="15063"/>
                </a:lnTo>
                <a:lnTo>
                  <a:pt x="2542" y="14921"/>
                </a:lnTo>
                <a:lnTo>
                  <a:pt x="2599" y="14921"/>
                </a:lnTo>
                <a:lnTo>
                  <a:pt x="2599" y="14779"/>
                </a:lnTo>
                <a:lnTo>
                  <a:pt x="2657" y="14779"/>
                </a:lnTo>
                <a:lnTo>
                  <a:pt x="2657" y="14637"/>
                </a:lnTo>
                <a:lnTo>
                  <a:pt x="2714" y="14637"/>
                </a:lnTo>
                <a:lnTo>
                  <a:pt x="2714" y="14495"/>
                </a:lnTo>
                <a:lnTo>
                  <a:pt x="2772" y="14495"/>
                </a:lnTo>
                <a:lnTo>
                  <a:pt x="2772" y="14353"/>
                </a:lnTo>
                <a:lnTo>
                  <a:pt x="2815" y="14211"/>
                </a:lnTo>
                <a:lnTo>
                  <a:pt x="2872" y="14211"/>
                </a:lnTo>
                <a:lnTo>
                  <a:pt x="2872" y="14068"/>
                </a:lnTo>
                <a:lnTo>
                  <a:pt x="2930" y="13926"/>
                </a:lnTo>
                <a:lnTo>
                  <a:pt x="2987" y="13926"/>
                </a:lnTo>
                <a:lnTo>
                  <a:pt x="2987" y="13784"/>
                </a:lnTo>
                <a:lnTo>
                  <a:pt x="3030" y="13642"/>
                </a:lnTo>
                <a:lnTo>
                  <a:pt x="3088" y="13642"/>
                </a:lnTo>
                <a:lnTo>
                  <a:pt x="3088" y="13500"/>
                </a:lnTo>
                <a:lnTo>
                  <a:pt x="3145" y="13358"/>
                </a:lnTo>
                <a:lnTo>
                  <a:pt x="3203" y="13358"/>
                </a:lnTo>
                <a:lnTo>
                  <a:pt x="3203" y="13216"/>
                </a:lnTo>
                <a:lnTo>
                  <a:pt x="3260" y="13074"/>
                </a:lnTo>
                <a:lnTo>
                  <a:pt x="3303" y="13074"/>
                </a:lnTo>
                <a:lnTo>
                  <a:pt x="3303" y="12932"/>
                </a:lnTo>
                <a:lnTo>
                  <a:pt x="3361" y="12789"/>
                </a:lnTo>
                <a:lnTo>
                  <a:pt x="3418" y="12789"/>
                </a:lnTo>
                <a:lnTo>
                  <a:pt x="3418" y="12647"/>
                </a:lnTo>
                <a:lnTo>
                  <a:pt x="3476" y="12505"/>
                </a:lnTo>
                <a:lnTo>
                  <a:pt x="3533" y="12505"/>
                </a:lnTo>
                <a:lnTo>
                  <a:pt x="3533" y="12363"/>
                </a:lnTo>
                <a:lnTo>
                  <a:pt x="3533" y="12221"/>
                </a:lnTo>
                <a:lnTo>
                  <a:pt x="3576" y="12221"/>
                </a:lnTo>
                <a:lnTo>
                  <a:pt x="3634" y="12221"/>
                </a:lnTo>
                <a:lnTo>
                  <a:pt x="3634" y="12079"/>
                </a:lnTo>
                <a:lnTo>
                  <a:pt x="3634" y="11937"/>
                </a:lnTo>
                <a:lnTo>
                  <a:pt x="3691" y="11937"/>
                </a:lnTo>
                <a:lnTo>
                  <a:pt x="3748" y="11795"/>
                </a:lnTo>
                <a:lnTo>
                  <a:pt x="3748" y="11653"/>
                </a:lnTo>
                <a:lnTo>
                  <a:pt x="3791" y="11653"/>
                </a:lnTo>
                <a:lnTo>
                  <a:pt x="3849" y="11511"/>
                </a:lnTo>
                <a:lnTo>
                  <a:pt x="3849" y="11368"/>
                </a:lnTo>
                <a:lnTo>
                  <a:pt x="3906" y="11368"/>
                </a:lnTo>
                <a:lnTo>
                  <a:pt x="3964" y="11226"/>
                </a:lnTo>
                <a:lnTo>
                  <a:pt x="3964" y="11084"/>
                </a:lnTo>
                <a:lnTo>
                  <a:pt x="4021" y="11084"/>
                </a:lnTo>
                <a:lnTo>
                  <a:pt x="4064" y="10942"/>
                </a:lnTo>
                <a:lnTo>
                  <a:pt x="4064" y="10800"/>
                </a:lnTo>
                <a:lnTo>
                  <a:pt x="4122" y="10800"/>
                </a:lnTo>
                <a:lnTo>
                  <a:pt x="4122" y="10658"/>
                </a:lnTo>
                <a:lnTo>
                  <a:pt x="4179" y="10658"/>
                </a:lnTo>
                <a:lnTo>
                  <a:pt x="4237" y="10516"/>
                </a:lnTo>
                <a:lnTo>
                  <a:pt x="4237" y="10374"/>
                </a:lnTo>
                <a:lnTo>
                  <a:pt x="4294" y="10374"/>
                </a:lnTo>
                <a:lnTo>
                  <a:pt x="4337" y="10232"/>
                </a:lnTo>
                <a:lnTo>
                  <a:pt x="4337" y="10089"/>
                </a:lnTo>
                <a:lnTo>
                  <a:pt x="4395" y="10089"/>
                </a:lnTo>
                <a:lnTo>
                  <a:pt x="4452" y="9947"/>
                </a:lnTo>
                <a:lnTo>
                  <a:pt x="4452" y="9805"/>
                </a:lnTo>
                <a:lnTo>
                  <a:pt x="4510" y="9805"/>
                </a:lnTo>
                <a:lnTo>
                  <a:pt x="4553" y="9663"/>
                </a:lnTo>
                <a:lnTo>
                  <a:pt x="4553" y="9521"/>
                </a:lnTo>
                <a:lnTo>
                  <a:pt x="4610" y="9521"/>
                </a:lnTo>
                <a:lnTo>
                  <a:pt x="4668" y="9379"/>
                </a:lnTo>
                <a:lnTo>
                  <a:pt x="4668" y="9237"/>
                </a:lnTo>
                <a:lnTo>
                  <a:pt x="4725" y="9237"/>
                </a:lnTo>
                <a:lnTo>
                  <a:pt x="4782" y="9095"/>
                </a:lnTo>
                <a:lnTo>
                  <a:pt x="4782" y="8953"/>
                </a:lnTo>
                <a:lnTo>
                  <a:pt x="4826" y="8953"/>
                </a:lnTo>
                <a:lnTo>
                  <a:pt x="4883" y="8811"/>
                </a:lnTo>
                <a:lnTo>
                  <a:pt x="4883" y="8668"/>
                </a:lnTo>
                <a:lnTo>
                  <a:pt x="4926" y="8668"/>
                </a:lnTo>
                <a:lnTo>
                  <a:pt x="4984" y="8526"/>
                </a:lnTo>
                <a:lnTo>
                  <a:pt x="4984" y="8384"/>
                </a:lnTo>
                <a:lnTo>
                  <a:pt x="5041" y="8384"/>
                </a:lnTo>
                <a:lnTo>
                  <a:pt x="5098" y="8384"/>
                </a:lnTo>
                <a:lnTo>
                  <a:pt x="5098" y="8242"/>
                </a:lnTo>
                <a:lnTo>
                  <a:pt x="5098" y="8100"/>
                </a:lnTo>
                <a:lnTo>
                  <a:pt x="5141" y="8100"/>
                </a:lnTo>
                <a:lnTo>
                  <a:pt x="5199" y="8100"/>
                </a:lnTo>
                <a:lnTo>
                  <a:pt x="5199" y="7958"/>
                </a:lnTo>
                <a:lnTo>
                  <a:pt x="5256" y="7816"/>
                </a:lnTo>
                <a:lnTo>
                  <a:pt x="5314" y="7816"/>
                </a:lnTo>
                <a:lnTo>
                  <a:pt x="5314" y="7674"/>
                </a:lnTo>
                <a:lnTo>
                  <a:pt x="5371" y="7532"/>
                </a:lnTo>
                <a:lnTo>
                  <a:pt x="5414" y="7532"/>
                </a:lnTo>
                <a:lnTo>
                  <a:pt x="5414" y="7389"/>
                </a:lnTo>
                <a:lnTo>
                  <a:pt x="5472" y="7247"/>
                </a:lnTo>
                <a:lnTo>
                  <a:pt x="5529" y="7247"/>
                </a:lnTo>
                <a:lnTo>
                  <a:pt x="5529" y="7105"/>
                </a:lnTo>
                <a:lnTo>
                  <a:pt x="5587" y="7105"/>
                </a:lnTo>
                <a:lnTo>
                  <a:pt x="5587" y="6963"/>
                </a:lnTo>
                <a:lnTo>
                  <a:pt x="5644" y="6963"/>
                </a:lnTo>
                <a:lnTo>
                  <a:pt x="5644" y="6821"/>
                </a:lnTo>
                <a:lnTo>
                  <a:pt x="5687" y="6821"/>
                </a:lnTo>
                <a:lnTo>
                  <a:pt x="5687" y="6679"/>
                </a:lnTo>
                <a:lnTo>
                  <a:pt x="5745" y="6679"/>
                </a:lnTo>
                <a:lnTo>
                  <a:pt x="5802" y="6537"/>
                </a:lnTo>
                <a:lnTo>
                  <a:pt x="5860" y="6395"/>
                </a:lnTo>
                <a:lnTo>
                  <a:pt x="5903" y="6253"/>
                </a:lnTo>
                <a:lnTo>
                  <a:pt x="5960" y="6111"/>
                </a:lnTo>
                <a:lnTo>
                  <a:pt x="6018" y="6111"/>
                </a:lnTo>
                <a:lnTo>
                  <a:pt x="6018" y="5968"/>
                </a:lnTo>
                <a:lnTo>
                  <a:pt x="6075" y="5968"/>
                </a:lnTo>
                <a:lnTo>
                  <a:pt x="6075" y="5826"/>
                </a:lnTo>
                <a:lnTo>
                  <a:pt x="6132" y="5826"/>
                </a:lnTo>
                <a:lnTo>
                  <a:pt x="6176" y="5684"/>
                </a:lnTo>
                <a:lnTo>
                  <a:pt x="6176" y="5542"/>
                </a:lnTo>
                <a:lnTo>
                  <a:pt x="6233" y="5542"/>
                </a:lnTo>
                <a:lnTo>
                  <a:pt x="6290" y="5542"/>
                </a:lnTo>
                <a:lnTo>
                  <a:pt x="6290" y="5400"/>
                </a:lnTo>
                <a:lnTo>
                  <a:pt x="6348" y="5258"/>
                </a:lnTo>
                <a:lnTo>
                  <a:pt x="6405" y="5258"/>
                </a:lnTo>
                <a:lnTo>
                  <a:pt x="6405" y="5116"/>
                </a:lnTo>
                <a:lnTo>
                  <a:pt x="6448" y="4974"/>
                </a:lnTo>
                <a:lnTo>
                  <a:pt x="6506" y="4974"/>
                </a:lnTo>
                <a:lnTo>
                  <a:pt x="6563" y="4832"/>
                </a:lnTo>
                <a:lnTo>
                  <a:pt x="6621" y="4689"/>
                </a:lnTo>
                <a:lnTo>
                  <a:pt x="6664" y="4689"/>
                </a:lnTo>
                <a:lnTo>
                  <a:pt x="6664" y="4547"/>
                </a:lnTo>
                <a:lnTo>
                  <a:pt x="6721" y="4547"/>
                </a:lnTo>
                <a:lnTo>
                  <a:pt x="6721" y="4405"/>
                </a:lnTo>
                <a:lnTo>
                  <a:pt x="6779" y="4405"/>
                </a:lnTo>
                <a:lnTo>
                  <a:pt x="6779" y="4263"/>
                </a:lnTo>
                <a:lnTo>
                  <a:pt x="6836" y="4263"/>
                </a:lnTo>
                <a:lnTo>
                  <a:pt x="6836" y="4121"/>
                </a:lnTo>
                <a:lnTo>
                  <a:pt x="6894" y="4121"/>
                </a:lnTo>
                <a:lnTo>
                  <a:pt x="6937" y="4121"/>
                </a:lnTo>
                <a:lnTo>
                  <a:pt x="6937" y="3979"/>
                </a:lnTo>
                <a:lnTo>
                  <a:pt x="6994" y="3979"/>
                </a:lnTo>
                <a:lnTo>
                  <a:pt x="6994" y="3837"/>
                </a:lnTo>
                <a:lnTo>
                  <a:pt x="7052" y="3837"/>
                </a:lnTo>
                <a:lnTo>
                  <a:pt x="7109" y="3695"/>
                </a:lnTo>
                <a:lnTo>
                  <a:pt x="7166" y="3553"/>
                </a:lnTo>
                <a:lnTo>
                  <a:pt x="7210" y="3553"/>
                </a:lnTo>
                <a:lnTo>
                  <a:pt x="7210" y="3411"/>
                </a:lnTo>
                <a:lnTo>
                  <a:pt x="7267" y="3411"/>
                </a:lnTo>
                <a:lnTo>
                  <a:pt x="7324" y="3268"/>
                </a:lnTo>
                <a:lnTo>
                  <a:pt x="7382" y="3268"/>
                </a:lnTo>
                <a:lnTo>
                  <a:pt x="7382" y="3126"/>
                </a:lnTo>
                <a:lnTo>
                  <a:pt x="7425" y="3126"/>
                </a:lnTo>
                <a:lnTo>
                  <a:pt x="7425" y="2984"/>
                </a:lnTo>
                <a:lnTo>
                  <a:pt x="7482" y="2984"/>
                </a:lnTo>
                <a:lnTo>
                  <a:pt x="7540" y="2984"/>
                </a:lnTo>
                <a:lnTo>
                  <a:pt x="7540" y="2842"/>
                </a:lnTo>
                <a:lnTo>
                  <a:pt x="7597" y="2842"/>
                </a:lnTo>
                <a:lnTo>
                  <a:pt x="7597" y="2700"/>
                </a:lnTo>
                <a:lnTo>
                  <a:pt x="7655" y="2700"/>
                </a:lnTo>
                <a:lnTo>
                  <a:pt x="7698" y="2700"/>
                </a:lnTo>
                <a:lnTo>
                  <a:pt x="7698" y="2558"/>
                </a:lnTo>
                <a:lnTo>
                  <a:pt x="7755" y="2558"/>
                </a:lnTo>
                <a:lnTo>
                  <a:pt x="7755" y="2416"/>
                </a:lnTo>
                <a:lnTo>
                  <a:pt x="7813" y="2416"/>
                </a:lnTo>
                <a:lnTo>
                  <a:pt x="7870" y="2416"/>
                </a:lnTo>
                <a:lnTo>
                  <a:pt x="7870" y="2274"/>
                </a:lnTo>
                <a:lnTo>
                  <a:pt x="7928" y="2274"/>
                </a:lnTo>
                <a:lnTo>
                  <a:pt x="7971" y="2132"/>
                </a:lnTo>
                <a:lnTo>
                  <a:pt x="8028" y="2132"/>
                </a:lnTo>
                <a:lnTo>
                  <a:pt x="8086" y="2132"/>
                </a:lnTo>
                <a:lnTo>
                  <a:pt x="8086" y="1989"/>
                </a:lnTo>
                <a:lnTo>
                  <a:pt x="8143" y="1989"/>
                </a:lnTo>
                <a:lnTo>
                  <a:pt x="8143" y="1847"/>
                </a:lnTo>
                <a:lnTo>
                  <a:pt x="8186" y="1847"/>
                </a:lnTo>
                <a:lnTo>
                  <a:pt x="8244" y="1847"/>
                </a:lnTo>
                <a:lnTo>
                  <a:pt x="8301" y="1705"/>
                </a:lnTo>
                <a:lnTo>
                  <a:pt x="8359" y="1563"/>
                </a:lnTo>
                <a:lnTo>
                  <a:pt x="8416" y="1563"/>
                </a:lnTo>
                <a:lnTo>
                  <a:pt x="8459" y="1563"/>
                </a:lnTo>
                <a:lnTo>
                  <a:pt x="8516" y="1421"/>
                </a:lnTo>
                <a:lnTo>
                  <a:pt x="8574" y="1279"/>
                </a:lnTo>
                <a:lnTo>
                  <a:pt x="8631" y="1279"/>
                </a:lnTo>
                <a:lnTo>
                  <a:pt x="8689" y="1279"/>
                </a:lnTo>
                <a:lnTo>
                  <a:pt x="8732" y="1137"/>
                </a:lnTo>
                <a:lnTo>
                  <a:pt x="8789" y="1137"/>
                </a:lnTo>
                <a:lnTo>
                  <a:pt x="8789" y="995"/>
                </a:lnTo>
                <a:lnTo>
                  <a:pt x="8847" y="995"/>
                </a:lnTo>
                <a:lnTo>
                  <a:pt x="8904" y="995"/>
                </a:lnTo>
                <a:lnTo>
                  <a:pt x="8947" y="995"/>
                </a:lnTo>
                <a:lnTo>
                  <a:pt x="8947" y="853"/>
                </a:lnTo>
                <a:lnTo>
                  <a:pt x="9005" y="853"/>
                </a:lnTo>
                <a:lnTo>
                  <a:pt x="9062" y="853"/>
                </a:lnTo>
                <a:lnTo>
                  <a:pt x="9062" y="711"/>
                </a:lnTo>
                <a:lnTo>
                  <a:pt x="9120" y="711"/>
                </a:lnTo>
                <a:lnTo>
                  <a:pt x="9177" y="711"/>
                </a:lnTo>
                <a:lnTo>
                  <a:pt x="9220" y="711"/>
                </a:lnTo>
                <a:lnTo>
                  <a:pt x="9278" y="568"/>
                </a:lnTo>
                <a:lnTo>
                  <a:pt x="9335" y="568"/>
                </a:lnTo>
                <a:lnTo>
                  <a:pt x="9393" y="568"/>
                </a:lnTo>
                <a:lnTo>
                  <a:pt x="9393" y="426"/>
                </a:lnTo>
                <a:lnTo>
                  <a:pt x="9450" y="426"/>
                </a:lnTo>
                <a:lnTo>
                  <a:pt x="9493" y="426"/>
                </a:lnTo>
                <a:lnTo>
                  <a:pt x="9551" y="426"/>
                </a:lnTo>
                <a:lnTo>
                  <a:pt x="9608" y="426"/>
                </a:lnTo>
                <a:lnTo>
                  <a:pt x="9608" y="284"/>
                </a:lnTo>
                <a:lnTo>
                  <a:pt x="9665" y="284"/>
                </a:lnTo>
                <a:lnTo>
                  <a:pt x="9709" y="284"/>
                </a:lnTo>
                <a:lnTo>
                  <a:pt x="9766" y="284"/>
                </a:lnTo>
                <a:lnTo>
                  <a:pt x="9766" y="142"/>
                </a:lnTo>
                <a:lnTo>
                  <a:pt x="9823" y="142"/>
                </a:lnTo>
                <a:lnTo>
                  <a:pt x="9881" y="142"/>
                </a:lnTo>
                <a:lnTo>
                  <a:pt x="9924" y="142"/>
                </a:lnTo>
                <a:lnTo>
                  <a:pt x="9981" y="142"/>
                </a:lnTo>
                <a:lnTo>
                  <a:pt x="10039" y="142"/>
                </a:lnTo>
                <a:lnTo>
                  <a:pt x="10082" y="142"/>
                </a:lnTo>
                <a:lnTo>
                  <a:pt x="10139" y="0"/>
                </a:lnTo>
                <a:lnTo>
                  <a:pt x="10197" y="0"/>
                </a:lnTo>
                <a:lnTo>
                  <a:pt x="10254" y="0"/>
                </a:lnTo>
                <a:lnTo>
                  <a:pt x="10297" y="0"/>
                </a:lnTo>
                <a:lnTo>
                  <a:pt x="10355" y="0"/>
                </a:lnTo>
                <a:lnTo>
                  <a:pt x="10412" y="0"/>
                </a:lnTo>
                <a:lnTo>
                  <a:pt x="10470" y="0"/>
                </a:lnTo>
                <a:lnTo>
                  <a:pt x="10527" y="0"/>
                </a:lnTo>
                <a:lnTo>
                  <a:pt x="10570" y="0"/>
                </a:lnTo>
                <a:lnTo>
                  <a:pt x="10628" y="0"/>
                </a:lnTo>
                <a:lnTo>
                  <a:pt x="10685" y="0"/>
                </a:lnTo>
                <a:lnTo>
                  <a:pt x="10743" y="0"/>
                </a:lnTo>
                <a:lnTo>
                  <a:pt x="10800" y="0"/>
                </a:lnTo>
                <a:lnTo>
                  <a:pt x="10843" y="0"/>
                </a:lnTo>
                <a:lnTo>
                  <a:pt x="10901" y="0"/>
                </a:lnTo>
                <a:lnTo>
                  <a:pt x="10958" y="0"/>
                </a:lnTo>
                <a:lnTo>
                  <a:pt x="11015" y="0"/>
                </a:lnTo>
                <a:lnTo>
                  <a:pt x="11059" y="0"/>
                </a:lnTo>
                <a:lnTo>
                  <a:pt x="11116" y="0"/>
                </a:lnTo>
                <a:lnTo>
                  <a:pt x="11173" y="0"/>
                </a:lnTo>
                <a:lnTo>
                  <a:pt x="11231" y="0"/>
                </a:lnTo>
                <a:lnTo>
                  <a:pt x="11288" y="0"/>
                </a:lnTo>
                <a:lnTo>
                  <a:pt x="11331" y="0"/>
                </a:lnTo>
                <a:lnTo>
                  <a:pt x="11389" y="0"/>
                </a:lnTo>
                <a:lnTo>
                  <a:pt x="11446" y="0"/>
                </a:lnTo>
                <a:lnTo>
                  <a:pt x="11504" y="0"/>
                </a:lnTo>
                <a:lnTo>
                  <a:pt x="11504" y="142"/>
                </a:lnTo>
                <a:lnTo>
                  <a:pt x="11547" y="142"/>
                </a:lnTo>
                <a:lnTo>
                  <a:pt x="11604" y="142"/>
                </a:lnTo>
                <a:lnTo>
                  <a:pt x="11662" y="142"/>
                </a:lnTo>
                <a:lnTo>
                  <a:pt x="11719" y="142"/>
                </a:lnTo>
                <a:lnTo>
                  <a:pt x="11777" y="142"/>
                </a:lnTo>
                <a:lnTo>
                  <a:pt x="11820" y="142"/>
                </a:lnTo>
                <a:lnTo>
                  <a:pt x="11877" y="284"/>
                </a:lnTo>
                <a:lnTo>
                  <a:pt x="11935" y="284"/>
                </a:lnTo>
                <a:lnTo>
                  <a:pt x="11992" y="284"/>
                </a:lnTo>
                <a:lnTo>
                  <a:pt x="12049" y="426"/>
                </a:lnTo>
                <a:lnTo>
                  <a:pt x="12093" y="426"/>
                </a:lnTo>
                <a:lnTo>
                  <a:pt x="12150" y="426"/>
                </a:lnTo>
                <a:lnTo>
                  <a:pt x="12207" y="426"/>
                </a:lnTo>
                <a:lnTo>
                  <a:pt x="12265" y="568"/>
                </a:lnTo>
                <a:lnTo>
                  <a:pt x="12308" y="568"/>
                </a:lnTo>
                <a:lnTo>
                  <a:pt x="12365" y="568"/>
                </a:lnTo>
                <a:lnTo>
                  <a:pt x="12365" y="711"/>
                </a:lnTo>
                <a:lnTo>
                  <a:pt x="12423" y="711"/>
                </a:lnTo>
                <a:lnTo>
                  <a:pt x="12480" y="711"/>
                </a:lnTo>
                <a:lnTo>
                  <a:pt x="12538" y="711"/>
                </a:lnTo>
                <a:lnTo>
                  <a:pt x="12581" y="853"/>
                </a:lnTo>
                <a:lnTo>
                  <a:pt x="12638" y="853"/>
                </a:lnTo>
                <a:lnTo>
                  <a:pt x="12638" y="995"/>
                </a:lnTo>
                <a:lnTo>
                  <a:pt x="12696" y="995"/>
                </a:lnTo>
                <a:lnTo>
                  <a:pt x="12753" y="995"/>
                </a:lnTo>
                <a:lnTo>
                  <a:pt x="12811" y="995"/>
                </a:lnTo>
                <a:lnTo>
                  <a:pt x="12854" y="1137"/>
                </a:lnTo>
                <a:lnTo>
                  <a:pt x="12911" y="1137"/>
                </a:lnTo>
                <a:lnTo>
                  <a:pt x="12911" y="1279"/>
                </a:lnTo>
                <a:lnTo>
                  <a:pt x="12969" y="1279"/>
                </a:lnTo>
                <a:lnTo>
                  <a:pt x="13026" y="1279"/>
                </a:lnTo>
                <a:lnTo>
                  <a:pt x="13069" y="1279"/>
                </a:lnTo>
                <a:lnTo>
                  <a:pt x="13069" y="1421"/>
                </a:lnTo>
                <a:lnTo>
                  <a:pt x="13127" y="1421"/>
                </a:lnTo>
                <a:lnTo>
                  <a:pt x="13127" y="1563"/>
                </a:lnTo>
                <a:lnTo>
                  <a:pt x="13184" y="1563"/>
                </a:lnTo>
                <a:lnTo>
                  <a:pt x="13241" y="1563"/>
                </a:lnTo>
                <a:lnTo>
                  <a:pt x="13299" y="1563"/>
                </a:lnTo>
                <a:lnTo>
                  <a:pt x="13299" y="1705"/>
                </a:lnTo>
                <a:lnTo>
                  <a:pt x="13342" y="1705"/>
                </a:lnTo>
                <a:lnTo>
                  <a:pt x="13342" y="1847"/>
                </a:lnTo>
                <a:lnTo>
                  <a:pt x="13399" y="1847"/>
                </a:lnTo>
                <a:lnTo>
                  <a:pt x="13457" y="1847"/>
                </a:lnTo>
                <a:lnTo>
                  <a:pt x="13514" y="1989"/>
                </a:lnTo>
                <a:lnTo>
                  <a:pt x="13572" y="2132"/>
                </a:lnTo>
                <a:lnTo>
                  <a:pt x="13615" y="2132"/>
                </a:lnTo>
                <a:lnTo>
                  <a:pt x="13672" y="2132"/>
                </a:lnTo>
                <a:lnTo>
                  <a:pt x="13672" y="2274"/>
                </a:lnTo>
                <a:lnTo>
                  <a:pt x="13730" y="2274"/>
                </a:lnTo>
                <a:lnTo>
                  <a:pt x="13730" y="2416"/>
                </a:lnTo>
                <a:lnTo>
                  <a:pt x="13787" y="2416"/>
                </a:lnTo>
                <a:lnTo>
                  <a:pt x="13830" y="2416"/>
                </a:lnTo>
                <a:lnTo>
                  <a:pt x="13830" y="2558"/>
                </a:lnTo>
                <a:lnTo>
                  <a:pt x="13888" y="2558"/>
                </a:lnTo>
                <a:lnTo>
                  <a:pt x="13945" y="2700"/>
                </a:lnTo>
                <a:lnTo>
                  <a:pt x="14003" y="2700"/>
                </a:lnTo>
                <a:lnTo>
                  <a:pt x="14060" y="2842"/>
                </a:lnTo>
                <a:lnTo>
                  <a:pt x="14060" y="2984"/>
                </a:lnTo>
                <a:lnTo>
                  <a:pt x="14103" y="2984"/>
                </a:lnTo>
                <a:lnTo>
                  <a:pt x="14161" y="2984"/>
                </a:lnTo>
                <a:lnTo>
                  <a:pt x="14161" y="3126"/>
                </a:lnTo>
                <a:lnTo>
                  <a:pt x="14218" y="3126"/>
                </a:lnTo>
                <a:lnTo>
                  <a:pt x="14276" y="3268"/>
                </a:lnTo>
                <a:lnTo>
                  <a:pt x="14333" y="3268"/>
                </a:lnTo>
                <a:lnTo>
                  <a:pt x="14333" y="3411"/>
                </a:lnTo>
                <a:lnTo>
                  <a:pt x="14376" y="3411"/>
                </a:lnTo>
                <a:lnTo>
                  <a:pt x="14376" y="3553"/>
                </a:lnTo>
                <a:lnTo>
                  <a:pt x="14434" y="3553"/>
                </a:lnTo>
                <a:lnTo>
                  <a:pt x="14491" y="3553"/>
                </a:lnTo>
                <a:lnTo>
                  <a:pt x="14491" y="3695"/>
                </a:lnTo>
                <a:lnTo>
                  <a:pt x="14548" y="3695"/>
                </a:lnTo>
                <a:lnTo>
                  <a:pt x="14548" y="3837"/>
                </a:lnTo>
                <a:lnTo>
                  <a:pt x="14591" y="3837"/>
                </a:lnTo>
                <a:lnTo>
                  <a:pt x="14649" y="3979"/>
                </a:lnTo>
                <a:lnTo>
                  <a:pt x="14706" y="4121"/>
                </a:lnTo>
                <a:lnTo>
                  <a:pt x="14764" y="4121"/>
                </a:lnTo>
                <a:lnTo>
                  <a:pt x="14821" y="4263"/>
                </a:lnTo>
                <a:lnTo>
                  <a:pt x="14821" y="4405"/>
                </a:lnTo>
                <a:lnTo>
                  <a:pt x="14864" y="4405"/>
                </a:lnTo>
                <a:lnTo>
                  <a:pt x="14922" y="4547"/>
                </a:lnTo>
                <a:lnTo>
                  <a:pt x="14965" y="4689"/>
                </a:lnTo>
                <a:lnTo>
                  <a:pt x="15022" y="4689"/>
                </a:lnTo>
                <a:lnTo>
                  <a:pt x="15022" y="4832"/>
                </a:lnTo>
                <a:lnTo>
                  <a:pt x="15080" y="4832"/>
                </a:lnTo>
                <a:lnTo>
                  <a:pt x="15080" y="4974"/>
                </a:lnTo>
                <a:lnTo>
                  <a:pt x="15137" y="4974"/>
                </a:lnTo>
                <a:lnTo>
                  <a:pt x="15180" y="4974"/>
                </a:lnTo>
                <a:lnTo>
                  <a:pt x="15180" y="5116"/>
                </a:lnTo>
                <a:lnTo>
                  <a:pt x="15238" y="5258"/>
                </a:lnTo>
                <a:lnTo>
                  <a:pt x="15295" y="5258"/>
                </a:lnTo>
                <a:lnTo>
                  <a:pt x="15295" y="5400"/>
                </a:lnTo>
                <a:lnTo>
                  <a:pt x="15353" y="5542"/>
                </a:lnTo>
                <a:lnTo>
                  <a:pt x="15410" y="5542"/>
                </a:lnTo>
                <a:lnTo>
                  <a:pt x="15410" y="5684"/>
                </a:lnTo>
                <a:lnTo>
                  <a:pt x="15453" y="5684"/>
                </a:lnTo>
                <a:lnTo>
                  <a:pt x="15453" y="5826"/>
                </a:lnTo>
                <a:lnTo>
                  <a:pt x="15511" y="5826"/>
                </a:lnTo>
                <a:lnTo>
                  <a:pt x="15568" y="5968"/>
                </a:lnTo>
                <a:lnTo>
                  <a:pt x="15626" y="6111"/>
                </a:lnTo>
                <a:lnTo>
                  <a:pt x="15683" y="6111"/>
                </a:lnTo>
                <a:lnTo>
                  <a:pt x="15683" y="6253"/>
                </a:lnTo>
                <a:lnTo>
                  <a:pt x="15726" y="6253"/>
                </a:lnTo>
                <a:lnTo>
                  <a:pt x="15726" y="6395"/>
                </a:lnTo>
                <a:lnTo>
                  <a:pt x="15784" y="6395"/>
                </a:lnTo>
                <a:lnTo>
                  <a:pt x="15784" y="6537"/>
                </a:lnTo>
                <a:lnTo>
                  <a:pt x="15841" y="6537"/>
                </a:lnTo>
                <a:lnTo>
                  <a:pt x="15841" y="6679"/>
                </a:lnTo>
                <a:lnTo>
                  <a:pt x="15898" y="6679"/>
                </a:lnTo>
                <a:lnTo>
                  <a:pt x="15941" y="6821"/>
                </a:lnTo>
                <a:lnTo>
                  <a:pt x="15941" y="6963"/>
                </a:lnTo>
                <a:lnTo>
                  <a:pt x="15999" y="6963"/>
                </a:lnTo>
                <a:lnTo>
                  <a:pt x="16056" y="7105"/>
                </a:lnTo>
                <a:lnTo>
                  <a:pt x="16056" y="7247"/>
                </a:lnTo>
                <a:lnTo>
                  <a:pt x="16114" y="7247"/>
                </a:lnTo>
                <a:lnTo>
                  <a:pt x="16171" y="7247"/>
                </a:lnTo>
                <a:lnTo>
                  <a:pt x="16171" y="7389"/>
                </a:lnTo>
                <a:lnTo>
                  <a:pt x="16214" y="7532"/>
                </a:lnTo>
                <a:lnTo>
                  <a:pt x="16272" y="7532"/>
                </a:lnTo>
                <a:lnTo>
                  <a:pt x="16272" y="7674"/>
                </a:lnTo>
                <a:lnTo>
                  <a:pt x="16329" y="7816"/>
                </a:lnTo>
                <a:lnTo>
                  <a:pt x="16387" y="7816"/>
                </a:lnTo>
                <a:lnTo>
                  <a:pt x="16387" y="7958"/>
                </a:lnTo>
                <a:lnTo>
                  <a:pt x="16444" y="8100"/>
                </a:lnTo>
                <a:lnTo>
                  <a:pt x="16487" y="8100"/>
                </a:lnTo>
                <a:lnTo>
                  <a:pt x="16487" y="8242"/>
                </a:lnTo>
                <a:lnTo>
                  <a:pt x="16545" y="8384"/>
                </a:lnTo>
                <a:lnTo>
                  <a:pt x="16602" y="8384"/>
                </a:lnTo>
                <a:lnTo>
                  <a:pt x="16602" y="8526"/>
                </a:lnTo>
                <a:lnTo>
                  <a:pt x="16660" y="8526"/>
                </a:lnTo>
                <a:lnTo>
                  <a:pt x="16660" y="8668"/>
                </a:lnTo>
                <a:lnTo>
                  <a:pt x="16703" y="8668"/>
                </a:lnTo>
                <a:lnTo>
                  <a:pt x="16703" y="8811"/>
                </a:lnTo>
                <a:lnTo>
                  <a:pt x="16760" y="8811"/>
                </a:lnTo>
                <a:lnTo>
                  <a:pt x="16760" y="8953"/>
                </a:lnTo>
                <a:lnTo>
                  <a:pt x="16818" y="8953"/>
                </a:lnTo>
                <a:lnTo>
                  <a:pt x="16818" y="9095"/>
                </a:lnTo>
                <a:lnTo>
                  <a:pt x="16875" y="9095"/>
                </a:lnTo>
                <a:lnTo>
                  <a:pt x="16875" y="9237"/>
                </a:lnTo>
                <a:lnTo>
                  <a:pt x="16932" y="9237"/>
                </a:lnTo>
                <a:lnTo>
                  <a:pt x="16932" y="9379"/>
                </a:lnTo>
                <a:lnTo>
                  <a:pt x="16976" y="9379"/>
                </a:lnTo>
                <a:lnTo>
                  <a:pt x="16976" y="9521"/>
                </a:lnTo>
                <a:lnTo>
                  <a:pt x="17033" y="9521"/>
                </a:lnTo>
                <a:lnTo>
                  <a:pt x="17033" y="9663"/>
                </a:lnTo>
                <a:lnTo>
                  <a:pt x="17090" y="9663"/>
                </a:lnTo>
                <a:lnTo>
                  <a:pt x="17090" y="9805"/>
                </a:lnTo>
                <a:lnTo>
                  <a:pt x="17148" y="9805"/>
                </a:lnTo>
                <a:lnTo>
                  <a:pt x="17148" y="9947"/>
                </a:lnTo>
                <a:lnTo>
                  <a:pt x="17205" y="9947"/>
                </a:lnTo>
                <a:lnTo>
                  <a:pt x="17205" y="10089"/>
                </a:lnTo>
                <a:lnTo>
                  <a:pt x="17248" y="10089"/>
                </a:lnTo>
                <a:lnTo>
                  <a:pt x="17248" y="10232"/>
                </a:lnTo>
                <a:lnTo>
                  <a:pt x="17306" y="10232"/>
                </a:lnTo>
                <a:lnTo>
                  <a:pt x="17306" y="10374"/>
                </a:lnTo>
                <a:lnTo>
                  <a:pt x="17363" y="10374"/>
                </a:lnTo>
                <a:lnTo>
                  <a:pt x="17363" y="10516"/>
                </a:lnTo>
                <a:lnTo>
                  <a:pt x="17421" y="10516"/>
                </a:lnTo>
                <a:lnTo>
                  <a:pt x="17421" y="10658"/>
                </a:lnTo>
                <a:lnTo>
                  <a:pt x="17464" y="10658"/>
                </a:lnTo>
                <a:lnTo>
                  <a:pt x="17464" y="10800"/>
                </a:lnTo>
                <a:lnTo>
                  <a:pt x="17521" y="10800"/>
                </a:lnTo>
                <a:lnTo>
                  <a:pt x="17521" y="10942"/>
                </a:lnTo>
                <a:lnTo>
                  <a:pt x="17579" y="10942"/>
                </a:lnTo>
                <a:lnTo>
                  <a:pt x="17579" y="11084"/>
                </a:lnTo>
                <a:lnTo>
                  <a:pt x="17636" y="11084"/>
                </a:lnTo>
                <a:lnTo>
                  <a:pt x="17636" y="11226"/>
                </a:lnTo>
                <a:lnTo>
                  <a:pt x="17694" y="11226"/>
                </a:lnTo>
                <a:lnTo>
                  <a:pt x="17694" y="11368"/>
                </a:lnTo>
                <a:lnTo>
                  <a:pt x="17737" y="11368"/>
                </a:lnTo>
                <a:lnTo>
                  <a:pt x="17737" y="11511"/>
                </a:lnTo>
                <a:lnTo>
                  <a:pt x="17794" y="11511"/>
                </a:lnTo>
                <a:lnTo>
                  <a:pt x="17794" y="11653"/>
                </a:lnTo>
                <a:lnTo>
                  <a:pt x="17852" y="11653"/>
                </a:lnTo>
                <a:lnTo>
                  <a:pt x="17852" y="11795"/>
                </a:lnTo>
                <a:lnTo>
                  <a:pt x="17909" y="11795"/>
                </a:lnTo>
                <a:lnTo>
                  <a:pt x="17909" y="11937"/>
                </a:lnTo>
                <a:lnTo>
                  <a:pt x="17966" y="11937"/>
                </a:lnTo>
                <a:lnTo>
                  <a:pt x="17966" y="12079"/>
                </a:lnTo>
                <a:lnTo>
                  <a:pt x="18010" y="12221"/>
                </a:lnTo>
                <a:lnTo>
                  <a:pt x="18067" y="12221"/>
                </a:lnTo>
                <a:lnTo>
                  <a:pt x="18067" y="12363"/>
                </a:lnTo>
                <a:lnTo>
                  <a:pt x="18124" y="12505"/>
                </a:lnTo>
                <a:lnTo>
                  <a:pt x="18182" y="12505"/>
                </a:lnTo>
                <a:lnTo>
                  <a:pt x="18182" y="12647"/>
                </a:lnTo>
                <a:lnTo>
                  <a:pt x="18225" y="12789"/>
                </a:lnTo>
                <a:lnTo>
                  <a:pt x="18282" y="12789"/>
                </a:lnTo>
                <a:lnTo>
                  <a:pt x="18282" y="12932"/>
                </a:lnTo>
                <a:lnTo>
                  <a:pt x="18340" y="13074"/>
                </a:lnTo>
                <a:lnTo>
                  <a:pt x="18397" y="13074"/>
                </a:lnTo>
                <a:lnTo>
                  <a:pt x="18397" y="13216"/>
                </a:lnTo>
                <a:lnTo>
                  <a:pt x="18455" y="13358"/>
                </a:lnTo>
                <a:lnTo>
                  <a:pt x="18498" y="13358"/>
                </a:lnTo>
                <a:lnTo>
                  <a:pt x="18498" y="13500"/>
                </a:lnTo>
                <a:lnTo>
                  <a:pt x="18555" y="13642"/>
                </a:lnTo>
                <a:lnTo>
                  <a:pt x="18613" y="13642"/>
                </a:lnTo>
                <a:lnTo>
                  <a:pt x="18613" y="13784"/>
                </a:lnTo>
                <a:lnTo>
                  <a:pt x="18613" y="13926"/>
                </a:lnTo>
                <a:lnTo>
                  <a:pt x="18670" y="13926"/>
                </a:lnTo>
                <a:lnTo>
                  <a:pt x="18728" y="13926"/>
                </a:lnTo>
                <a:lnTo>
                  <a:pt x="18728" y="14068"/>
                </a:lnTo>
                <a:lnTo>
                  <a:pt x="18728" y="14211"/>
                </a:lnTo>
                <a:lnTo>
                  <a:pt x="18771" y="14211"/>
                </a:lnTo>
                <a:lnTo>
                  <a:pt x="18828" y="14211"/>
                </a:lnTo>
                <a:lnTo>
                  <a:pt x="18828" y="14353"/>
                </a:lnTo>
                <a:lnTo>
                  <a:pt x="18828" y="14495"/>
                </a:lnTo>
                <a:lnTo>
                  <a:pt x="18886" y="14495"/>
                </a:lnTo>
                <a:lnTo>
                  <a:pt x="18943" y="14637"/>
                </a:lnTo>
                <a:lnTo>
                  <a:pt x="18943" y="14779"/>
                </a:lnTo>
                <a:lnTo>
                  <a:pt x="18986" y="14779"/>
                </a:lnTo>
                <a:lnTo>
                  <a:pt x="19044" y="14921"/>
                </a:lnTo>
                <a:lnTo>
                  <a:pt x="19044" y="15063"/>
                </a:lnTo>
                <a:lnTo>
                  <a:pt x="19101" y="15063"/>
                </a:lnTo>
                <a:lnTo>
                  <a:pt x="19159" y="15205"/>
                </a:lnTo>
                <a:lnTo>
                  <a:pt x="19159" y="15347"/>
                </a:lnTo>
                <a:lnTo>
                  <a:pt x="19216" y="15347"/>
                </a:lnTo>
                <a:lnTo>
                  <a:pt x="19259" y="15489"/>
                </a:lnTo>
                <a:lnTo>
                  <a:pt x="19259" y="15632"/>
                </a:lnTo>
                <a:lnTo>
                  <a:pt x="19316" y="15632"/>
                </a:lnTo>
                <a:lnTo>
                  <a:pt x="19374" y="15774"/>
                </a:lnTo>
                <a:lnTo>
                  <a:pt x="19374" y="15916"/>
                </a:lnTo>
                <a:lnTo>
                  <a:pt x="19431" y="15916"/>
                </a:lnTo>
                <a:lnTo>
                  <a:pt x="19489" y="16058"/>
                </a:lnTo>
                <a:lnTo>
                  <a:pt x="19489" y="16200"/>
                </a:lnTo>
                <a:lnTo>
                  <a:pt x="19532" y="16200"/>
                </a:lnTo>
                <a:lnTo>
                  <a:pt x="19589" y="16342"/>
                </a:lnTo>
                <a:lnTo>
                  <a:pt x="19589" y="16484"/>
                </a:lnTo>
                <a:lnTo>
                  <a:pt x="19647" y="16484"/>
                </a:lnTo>
                <a:lnTo>
                  <a:pt x="19704" y="16626"/>
                </a:lnTo>
                <a:lnTo>
                  <a:pt x="19704" y="16768"/>
                </a:lnTo>
                <a:lnTo>
                  <a:pt x="19747" y="16768"/>
                </a:lnTo>
                <a:lnTo>
                  <a:pt x="19805" y="16911"/>
                </a:lnTo>
                <a:lnTo>
                  <a:pt x="19805" y="17053"/>
                </a:lnTo>
                <a:lnTo>
                  <a:pt x="19862" y="17053"/>
                </a:lnTo>
                <a:lnTo>
                  <a:pt x="19905" y="17195"/>
                </a:lnTo>
                <a:lnTo>
                  <a:pt x="19905" y="17337"/>
                </a:lnTo>
                <a:lnTo>
                  <a:pt x="19963" y="17337"/>
                </a:lnTo>
                <a:lnTo>
                  <a:pt x="20020" y="17479"/>
                </a:lnTo>
                <a:lnTo>
                  <a:pt x="20020" y="17621"/>
                </a:lnTo>
                <a:lnTo>
                  <a:pt x="20078" y="17621"/>
                </a:lnTo>
                <a:lnTo>
                  <a:pt x="20121" y="17763"/>
                </a:lnTo>
                <a:lnTo>
                  <a:pt x="20121" y="17905"/>
                </a:lnTo>
                <a:lnTo>
                  <a:pt x="20178" y="17905"/>
                </a:lnTo>
                <a:lnTo>
                  <a:pt x="20236" y="18047"/>
                </a:lnTo>
                <a:lnTo>
                  <a:pt x="20236" y="18189"/>
                </a:lnTo>
                <a:lnTo>
                  <a:pt x="20293" y="18189"/>
                </a:lnTo>
                <a:lnTo>
                  <a:pt x="20293" y="18332"/>
                </a:lnTo>
                <a:lnTo>
                  <a:pt x="20336" y="18332"/>
                </a:lnTo>
                <a:lnTo>
                  <a:pt x="20336" y="18474"/>
                </a:lnTo>
                <a:lnTo>
                  <a:pt x="20394" y="18474"/>
                </a:lnTo>
                <a:lnTo>
                  <a:pt x="20394" y="18616"/>
                </a:lnTo>
                <a:lnTo>
                  <a:pt x="20451" y="18616"/>
                </a:lnTo>
                <a:lnTo>
                  <a:pt x="20451" y="18758"/>
                </a:lnTo>
                <a:lnTo>
                  <a:pt x="20509" y="18758"/>
                </a:lnTo>
                <a:lnTo>
                  <a:pt x="20509" y="18900"/>
                </a:lnTo>
                <a:lnTo>
                  <a:pt x="20566" y="18900"/>
                </a:lnTo>
                <a:lnTo>
                  <a:pt x="20566" y="19042"/>
                </a:lnTo>
                <a:lnTo>
                  <a:pt x="20609" y="19042"/>
                </a:lnTo>
                <a:lnTo>
                  <a:pt x="20609" y="19184"/>
                </a:lnTo>
                <a:lnTo>
                  <a:pt x="20666" y="19184"/>
                </a:lnTo>
                <a:lnTo>
                  <a:pt x="20666" y="19326"/>
                </a:lnTo>
                <a:lnTo>
                  <a:pt x="20724" y="19326"/>
                </a:lnTo>
                <a:lnTo>
                  <a:pt x="20781" y="19468"/>
                </a:lnTo>
                <a:lnTo>
                  <a:pt x="20781" y="19611"/>
                </a:lnTo>
                <a:lnTo>
                  <a:pt x="20839" y="19611"/>
                </a:lnTo>
                <a:lnTo>
                  <a:pt x="20882" y="19753"/>
                </a:lnTo>
                <a:lnTo>
                  <a:pt x="20939" y="19895"/>
                </a:lnTo>
                <a:lnTo>
                  <a:pt x="20997" y="20037"/>
                </a:lnTo>
                <a:lnTo>
                  <a:pt x="21054" y="20179"/>
                </a:lnTo>
                <a:lnTo>
                  <a:pt x="21097" y="20179"/>
                </a:lnTo>
                <a:lnTo>
                  <a:pt x="21097" y="20321"/>
                </a:lnTo>
                <a:lnTo>
                  <a:pt x="21155" y="20463"/>
                </a:lnTo>
                <a:lnTo>
                  <a:pt x="21212" y="20463"/>
                </a:lnTo>
                <a:lnTo>
                  <a:pt x="21212" y="20605"/>
                </a:lnTo>
                <a:lnTo>
                  <a:pt x="21270" y="20605"/>
                </a:lnTo>
                <a:lnTo>
                  <a:pt x="21270" y="20747"/>
                </a:lnTo>
                <a:lnTo>
                  <a:pt x="21327" y="20747"/>
                </a:lnTo>
                <a:lnTo>
                  <a:pt x="21327" y="20889"/>
                </a:lnTo>
                <a:lnTo>
                  <a:pt x="21370" y="20889"/>
                </a:lnTo>
                <a:lnTo>
                  <a:pt x="21370" y="21032"/>
                </a:lnTo>
                <a:lnTo>
                  <a:pt x="21428" y="21032"/>
                </a:lnTo>
                <a:lnTo>
                  <a:pt x="21485" y="21174"/>
                </a:lnTo>
                <a:lnTo>
                  <a:pt x="21485" y="21316"/>
                </a:lnTo>
                <a:lnTo>
                  <a:pt x="21543" y="21316"/>
                </a:lnTo>
                <a:lnTo>
                  <a:pt x="21600" y="21316"/>
                </a:lnTo>
                <a:lnTo>
                  <a:pt x="21600" y="21458"/>
                </a:lnTo>
              </a:path>
            </a:pathLst>
          </a:custGeom>
          <a:noFill/>
          <a:ln w="38100" cap="rnd">
            <a:solidFill>
              <a:srgbClr val="FDC13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44115" name="Rectangle 90"/>
          <p:cNvSpPr>
            <a:spLocks/>
          </p:cNvSpPr>
          <p:nvPr/>
        </p:nvSpPr>
        <p:spPr bwMode="auto">
          <a:xfrm rot="-5400000">
            <a:off x="4461669" y="4871244"/>
            <a:ext cx="1173163"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Firing rate </a:t>
            </a:r>
          </a:p>
        </p:txBody>
      </p:sp>
      <p:sp>
        <p:nvSpPr>
          <p:cNvPr id="44116" name="Rectangle 91"/>
          <p:cNvSpPr>
            <a:spLocks/>
          </p:cNvSpPr>
          <p:nvPr/>
        </p:nvSpPr>
        <p:spPr bwMode="auto">
          <a:xfrm>
            <a:off x="6284913" y="4362450"/>
            <a:ext cx="8985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ct val="80000"/>
              </a:lnSpc>
            </a:pPr>
            <a:r>
              <a:rPr lang="en-US" altLang="x-none" sz="1800">
                <a:latin typeface="Calibri" charset="0"/>
                <a:ea typeface="ＭＳ Ｐゴシック" charset="-128"/>
              </a:rPr>
              <a:t>low fMRI</a:t>
            </a:r>
          </a:p>
          <a:p>
            <a:pPr algn="ctr" eaLnBrk="1" hangingPunct="1">
              <a:lnSpc>
                <a:spcPct val="80000"/>
              </a:lnSpc>
            </a:pPr>
            <a:r>
              <a:rPr lang="en-US" altLang="x-none" sz="1800">
                <a:latin typeface="Calibri" charset="0"/>
                <a:ea typeface="ＭＳ Ｐゴシック" charset="-128"/>
              </a:rPr>
              <a:t> signal</a:t>
            </a:r>
          </a:p>
        </p:txBody>
      </p:sp>
      <p:sp>
        <p:nvSpPr>
          <p:cNvPr id="44117" name="Line 92"/>
          <p:cNvSpPr>
            <a:spLocks noChangeShapeType="1"/>
          </p:cNvSpPr>
          <p:nvPr/>
        </p:nvSpPr>
        <p:spPr bwMode="auto">
          <a:xfrm>
            <a:off x="6745288" y="4895850"/>
            <a:ext cx="1587" cy="358775"/>
          </a:xfrm>
          <a:prstGeom prst="line">
            <a:avLst/>
          </a:prstGeom>
          <a:noFill/>
          <a:ln w="12700">
            <a:solidFill>
              <a:srgbClr val="000000"/>
            </a:solidFill>
            <a:round/>
            <a:headEnd/>
            <a:tailEnd type="stealth" w="med" len="lg"/>
          </a:ln>
          <a:extLst>
            <a:ext uri="{909E8E84-426E-40DD-AFC4-6F175D3DCCD1}">
              <a14:hiddenFill xmlns:a14="http://schemas.microsoft.com/office/drawing/2010/main">
                <a:noFill/>
              </a14:hiddenFill>
            </a:ext>
          </a:extLst>
        </p:spPr>
        <p:txBody>
          <a:bodyPr lIns="0" tIns="0" rIns="0" bIns="0"/>
          <a:lstStyle/>
          <a:p>
            <a:endParaRPr lang="en-US"/>
          </a:p>
        </p:txBody>
      </p:sp>
      <p:sp>
        <p:nvSpPr>
          <p:cNvPr id="44118" name="Line 93"/>
          <p:cNvSpPr>
            <a:spLocks noChangeShapeType="1"/>
          </p:cNvSpPr>
          <p:nvPr/>
        </p:nvSpPr>
        <p:spPr bwMode="auto">
          <a:xfrm>
            <a:off x="989013" y="5656263"/>
            <a:ext cx="2719387"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4119" name="Rectangle 94"/>
          <p:cNvSpPr>
            <a:spLocks/>
          </p:cNvSpPr>
          <p:nvPr/>
        </p:nvSpPr>
        <p:spPr bwMode="auto">
          <a:xfrm rot="-5400000">
            <a:off x="60326" y="4862512"/>
            <a:ext cx="117475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Firing rate </a:t>
            </a:r>
          </a:p>
        </p:txBody>
      </p:sp>
      <p:sp>
        <p:nvSpPr>
          <p:cNvPr id="44120" name="Line 95"/>
          <p:cNvSpPr>
            <a:spLocks noChangeShapeType="1"/>
          </p:cNvSpPr>
          <p:nvPr/>
        </p:nvSpPr>
        <p:spPr bwMode="auto">
          <a:xfrm>
            <a:off x="979488" y="4473575"/>
            <a:ext cx="1587" cy="11826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44121" name="Rectangle 96"/>
          <p:cNvSpPr>
            <a:spLocks/>
          </p:cNvSpPr>
          <p:nvPr/>
        </p:nvSpPr>
        <p:spPr bwMode="auto">
          <a:xfrm>
            <a:off x="1565275" y="5676900"/>
            <a:ext cx="14636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viewing angle</a:t>
            </a:r>
          </a:p>
        </p:txBody>
      </p:sp>
      <p:sp>
        <p:nvSpPr>
          <p:cNvPr id="44122" name="Rectangle 97"/>
          <p:cNvSpPr>
            <a:spLocks/>
          </p:cNvSpPr>
          <p:nvPr/>
        </p:nvSpPr>
        <p:spPr bwMode="auto">
          <a:xfrm>
            <a:off x="5957888" y="5676900"/>
            <a:ext cx="14636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viewing angle</a:t>
            </a:r>
          </a:p>
        </p:txBody>
      </p:sp>
      <p:sp>
        <p:nvSpPr>
          <p:cNvPr id="44123" name="Rectangle 98"/>
          <p:cNvSpPr>
            <a:spLocks/>
          </p:cNvSpPr>
          <p:nvPr/>
        </p:nvSpPr>
        <p:spPr bwMode="auto">
          <a:xfrm>
            <a:off x="781050" y="5675313"/>
            <a:ext cx="171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0</a:t>
            </a:r>
          </a:p>
        </p:txBody>
      </p:sp>
      <p:sp>
        <p:nvSpPr>
          <p:cNvPr id="44124" name="Rectangle 99"/>
          <p:cNvSpPr>
            <a:spLocks/>
          </p:cNvSpPr>
          <p:nvPr/>
        </p:nvSpPr>
        <p:spPr bwMode="auto">
          <a:xfrm>
            <a:off x="3557588" y="5676900"/>
            <a:ext cx="30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90</a:t>
            </a:r>
          </a:p>
        </p:txBody>
      </p:sp>
      <p:sp>
        <p:nvSpPr>
          <p:cNvPr id="44125" name="Rectangle 100"/>
          <p:cNvSpPr>
            <a:spLocks/>
          </p:cNvSpPr>
          <p:nvPr/>
        </p:nvSpPr>
        <p:spPr bwMode="auto">
          <a:xfrm>
            <a:off x="5146675" y="5675313"/>
            <a:ext cx="171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0</a:t>
            </a:r>
          </a:p>
        </p:txBody>
      </p:sp>
      <p:sp>
        <p:nvSpPr>
          <p:cNvPr id="44126" name="Rectangle 101"/>
          <p:cNvSpPr>
            <a:spLocks/>
          </p:cNvSpPr>
          <p:nvPr/>
        </p:nvSpPr>
        <p:spPr bwMode="auto">
          <a:xfrm>
            <a:off x="7924800" y="5676900"/>
            <a:ext cx="301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latin typeface="Calibri" charset="0"/>
                <a:ea typeface="ＭＳ Ｐゴシック" charset="-128"/>
              </a:rPr>
              <a:t>90</a:t>
            </a:r>
          </a:p>
        </p:txBody>
      </p:sp>
      <p:sp>
        <p:nvSpPr>
          <p:cNvPr id="102" name="Rectangle 14"/>
          <p:cNvSpPr>
            <a:spLocks/>
          </p:cNvSpPr>
          <p:nvPr/>
        </p:nvSpPr>
        <p:spPr bwMode="auto">
          <a:xfrm>
            <a:off x="0" y="421957"/>
            <a:ext cx="91440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3200" dirty="0">
                <a:latin typeface="Calibri" charset="0"/>
                <a:ea typeface="ＭＳ Ｐゴシック" charset="-128"/>
                <a:sym typeface="Arial Bold" charset="0"/>
              </a:rPr>
              <a:t>A </a:t>
            </a:r>
            <a:r>
              <a:rPr lang="en-US" altLang="x-none" sz="3200" dirty="0" smtClean="0">
                <a:latin typeface="Calibri" charset="0"/>
                <a:ea typeface="ＭＳ Ｐゴシック" charset="-128"/>
                <a:sym typeface="Arial Bold" charset="0"/>
              </a:rPr>
              <a:t>block of images that change in view</a:t>
            </a:r>
            <a:endParaRPr lang="en-US" altLang="x-none" sz="3200" dirty="0">
              <a:latin typeface="Calibri" charset="0"/>
              <a:ea typeface="ＭＳ Ｐゴシック" charset="-128"/>
              <a:sym typeface="Arial Bold" charset="0"/>
            </a:endParaRPr>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1"/>
          <p:cNvSpPr>
            <a:spLocks/>
          </p:cNvSpPr>
          <p:nvPr/>
        </p:nvSpPr>
        <p:spPr bwMode="auto">
          <a:xfrm>
            <a:off x="382587" y="679949"/>
            <a:ext cx="8088313" cy="168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nchor="ct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3600" b="1" dirty="0">
                <a:solidFill>
                  <a:srgbClr val="5E5EB9"/>
                </a:solidFill>
                <a:latin typeface="Calibri" charset="0"/>
                <a:ea typeface="ＭＳ Ｐゴシック" charset="-128"/>
                <a:sym typeface="Arial Bold" charset="0"/>
              </a:rPr>
              <a:t>Solution: use fMRI-Adaptation to investigate representations</a:t>
            </a:r>
          </a:p>
        </p:txBody>
      </p:sp>
      <p:sp>
        <p:nvSpPr>
          <p:cNvPr id="45058" name="Rectangle 2"/>
          <p:cNvSpPr>
            <a:spLocks/>
          </p:cNvSpPr>
          <p:nvPr/>
        </p:nvSpPr>
        <p:spPr bwMode="auto">
          <a:xfrm>
            <a:off x="685800" y="2362200"/>
            <a:ext cx="7785100" cy="261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0" indent="-341313"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ts val="638"/>
              </a:spcBef>
              <a:buClr>
                <a:srgbClr val="800000"/>
              </a:buClr>
              <a:buSzPct val="100000"/>
              <a:buFont typeface="Times New Roman" charset="0"/>
              <a:buChar char="•"/>
            </a:pPr>
            <a:r>
              <a:rPr lang="en-US" altLang="x-none" sz="2800">
                <a:solidFill>
                  <a:schemeClr val="tx1"/>
                </a:solidFill>
                <a:latin typeface="Calibri" charset="0"/>
                <a:ea typeface="ＭＳ Ｐゴシック" charset="-128"/>
              </a:rPr>
              <a:t>Use an effective stimulus.</a:t>
            </a:r>
          </a:p>
          <a:p>
            <a:pPr eaLnBrk="1" hangingPunct="1">
              <a:spcBef>
                <a:spcPts val="638"/>
              </a:spcBef>
              <a:buClr>
                <a:srgbClr val="800000"/>
              </a:buClr>
              <a:buSzPct val="100000"/>
              <a:buFont typeface="Times New Roman" charset="0"/>
              <a:buChar char="•"/>
            </a:pPr>
            <a:r>
              <a:rPr lang="en-US" altLang="x-none" sz="2800">
                <a:solidFill>
                  <a:schemeClr val="tx1"/>
                </a:solidFill>
                <a:latin typeface="Calibri" charset="0"/>
                <a:ea typeface="ＭＳ Ｐゴシック" charset="-128"/>
              </a:rPr>
              <a:t>Compare the signal decrease due to repetitions of  identical images with repetitions of the same stimulus undergoing a transformation (e.g., change in position, size, viewpoint, illumination).</a:t>
            </a:r>
          </a:p>
        </p:txBody>
      </p:sp>
      <p:sp>
        <p:nvSpPr>
          <p:cNvPr id="45059" name="Rectangle 3"/>
          <p:cNvSpPr>
            <a:spLocks/>
          </p:cNvSpPr>
          <p:nvPr/>
        </p:nvSpPr>
        <p:spPr bwMode="auto">
          <a:xfrm>
            <a:off x="1066800" y="5308600"/>
            <a:ext cx="524957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i="1">
                <a:solidFill>
                  <a:schemeClr val="accent2">
                    <a:lumMod val="75000"/>
                  </a:schemeClr>
                </a:solidFill>
                <a:latin typeface="Calibri" charset="0"/>
                <a:ea typeface="ＭＳ Ｐゴシック" charset="-128"/>
              </a:rPr>
              <a:t>Grill-Spector et al., Neuron 1999,</a:t>
            </a:r>
          </a:p>
          <a:p>
            <a:pPr eaLnBrk="1" hangingPunct="1"/>
            <a:r>
              <a:rPr lang="en-US" altLang="x-none" sz="1800" i="1" dirty="0">
                <a:solidFill>
                  <a:schemeClr val="accent2">
                    <a:lumMod val="75000"/>
                  </a:schemeClr>
                </a:solidFill>
                <a:latin typeface="Calibri" charset="0"/>
                <a:ea typeface="ＭＳ Ｐゴシック" charset="-128"/>
              </a:rPr>
              <a:t>Grill-Spector &amp; Malach, </a:t>
            </a:r>
            <a:r>
              <a:rPr lang="en-US" altLang="x-none" sz="1800" i="1" dirty="0" err="1">
                <a:solidFill>
                  <a:schemeClr val="accent2">
                    <a:lumMod val="75000"/>
                  </a:schemeClr>
                </a:solidFill>
                <a:latin typeface="Calibri" charset="0"/>
                <a:ea typeface="ＭＳ Ｐゴシック" charset="-128"/>
              </a:rPr>
              <a:t>Acta</a:t>
            </a:r>
            <a:r>
              <a:rPr lang="en-US" altLang="x-none" sz="1800" i="1" dirty="0">
                <a:solidFill>
                  <a:schemeClr val="accent2">
                    <a:lumMod val="75000"/>
                  </a:schemeClr>
                </a:solidFill>
                <a:latin typeface="Calibri" charset="0"/>
                <a:ea typeface="ＭＳ Ｐゴシック" charset="-128"/>
              </a:rPr>
              <a:t> </a:t>
            </a:r>
            <a:r>
              <a:rPr lang="en-US" altLang="x-none" sz="1800" i="1" dirty="0" err="1">
                <a:solidFill>
                  <a:schemeClr val="accent2">
                    <a:lumMod val="75000"/>
                  </a:schemeClr>
                </a:solidFill>
                <a:latin typeface="Calibri" charset="0"/>
                <a:ea typeface="ＭＳ Ｐゴシック" charset="-128"/>
              </a:rPr>
              <a:t>Neuropsychologica</a:t>
            </a:r>
            <a:r>
              <a:rPr lang="en-US" altLang="x-none" sz="1800" i="1" dirty="0">
                <a:solidFill>
                  <a:schemeClr val="accent2">
                    <a:lumMod val="75000"/>
                  </a:schemeClr>
                </a:solidFill>
                <a:latin typeface="Calibri" charset="0"/>
                <a:ea typeface="ＭＳ Ｐゴシック" charset="-128"/>
              </a:rPr>
              <a:t>, 2001</a:t>
            </a:r>
          </a:p>
          <a:p>
            <a:pPr eaLnBrk="1" hangingPunct="1"/>
            <a:r>
              <a:rPr lang="en-US" altLang="x-none" sz="1800" i="1" dirty="0">
                <a:solidFill>
                  <a:schemeClr val="accent2">
                    <a:lumMod val="75000"/>
                  </a:schemeClr>
                </a:solidFill>
                <a:latin typeface="Calibri" charset="0"/>
                <a:ea typeface="ＭＳ Ｐゴシック" charset="-128"/>
              </a:rPr>
              <a:t>Grill-Spector, Henson and Martin, TICS, 2006</a:t>
            </a:r>
          </a:p>
        </p:txBody>
      </p:sp>
    </p:spTree>
    <p:extLst>
      <p:ext uri="{BB962C8B-B14F-4D97-AF65-F5344CB8AC3E}">
        <p14:creationId xmlns:p14="http://schemas.microsoft.com/office/powerpoint/2010/main" val="1825338799"/>
      </p:ext>
    </p:extLst>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1518" name="Line 46"/>
          <p:cNvSpPr>
            <a:spLocks noChangeShapeType="1"/>
          </p:cNvSpPr>
          <p:nvPr/>
        </p:nvSpPr>
        <p:spPr bwMode="auto">
          <a:xfrm flipV="1">
            <a:off x="2181225" y="6010275"/>
            <a:ext cx="1543050" cy="3175"/>
          </a:xfrm>
          <a:prstGeom prst="line">
            <a:avLst/>
          </a:prstGeom>
          <a:noFill/>
          <a:ln w="952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nchor="ctr"/>
          <a:lstStyle/>
          <a:p>
            <a:pPr>
              <a:defRPr/>
            </a:pPr>
            <a:endParaRPr lang="en-US">
              <a:latin typeface="Calibri"/>
              <a:ea typeface="ヒラギノ角ゴ ProN W3" charset="0"/>
              <a:cs typeface="Calibri"/>
            </a:endParaRPr>
          </a:p>
        </p:txBody>
      </p:sp>
      <p:sp>
        <p:nvSpPr>
          <p:cNvPr id="136194" name="Title 1"/>
          <p:cNvSpPr txBox="1">
            <a:spLocks/>
          </p:cNvSpPr>
          <p:nvPr/>
        </p:nvSpPr>
        <p:spPr bwMode="auto">
          <a:xfrm>
            <a:off x="23813" y="395288"/>
            <a:ext cx="9026525"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lstStyle>
            <a:lvl1pPr defTabSz="457200" eaLnBrk="0" hangingPunct="0">
              <a:defRPr sz="2400">
                <a:solidFill>
                  <a:srgbClr val="000000"/>
                </a:solidFill>
                <a:latin typeface="Arial" charset="0"/>
                <a:ea typeface="ヒラギノ角ゴ ProN W3" charset="-128"/>
                <a:sym typeface="Arial" charset="0"/>
              </a:defRPr>
            </a:lvl1pPr>
            <a:lvl2pPr marL="742950" indent="-285750" defTabSz="457200" eaLnBrk="0" hangingPunct="0">
              <a:defRPr sz="2400">
                <a:solidFill>
                  <a:srgbClr val="000000"/>
                </a:solidFill>
                <a:latin typeface="Arial" charset="0"/>
                <a:ea typeface="ヒラギノ角ゴ ProN W3" charset="-128"/>
                <a:sym typeface="Arial" charset="0"/>
              </a:defRPr>
            </a:lvl2pPr>
            <a:lvl3pPr marL="1143000" indent="-228600" defTabSz="457200" eaLnBrk="0" hangingPunct="0">
              <a:defRPr sz="2400">
                <a:solidFill>
                  <a:srgbClr val="000000"/>
                </a:solidFill>
                <a:latin typeface="Arial" charset="0"/>
                <a:ea typeface="ヒラギノ角ゴ ProN W3" charset="-128"/>
                <a:sym typeface="Arial" charset="0"/>
              </a:defRPr>
            </a:lvl3pPr>
            <a:lvl4pPr marL="1600200" indent="-228600" defTabSz="457200" eaLnBrk="0" hangingPunct="0">
              <a:defRPr sz="2400">
                <a:solidFill>
                  <a:srgbClr val="000000"/>
                </a:solidFill>
                <a:latin typeface="Arial" charset="0"/>
                <a:ea typeface="ヒラギノ角ゴ ProN W3" charset="-128"/>
                <a:sym typeface="Arial" charset="0"/>
              </a:defRPr>
            </a:lvl4pPr>
            <a:lvl5pPr marL="2057400" indent="-228600" defTabSz="457200" eaLnBrk="0" hangingPunct="0">
              <a:defRPr sz="2400">
                <a:solidFill>
                  <a:srgbClr val="000000"/>
                </a:solidFill>
                <a:latin typeface="Arial" charset="0"/>
                <a:ea typeface="ヒラギノ角ゴ ProN W3" charset="-128"/>
                <a:sym typeface="Arial" charset="0"/>
              </a:defRPr>
            </a:lvl5pPr>
            <a:lvl6pPr marL="2514600" indent="-228600" defTabSz="4572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defTabSz="4572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defTabSz="4572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defTabSz="4572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200" b="1">
                <a:solidFill>
                  <a:srgbClr val="1304A6"/>
                </a:solidFill>
                <a:latin typeface="Calibri" charset="0"/>
              </a:rPr>
              <a:t>Responses in face-selective regions in the fusiform gyrus are sensitive to face identity: Repeating the face generates fMRI-adaptation (fMRI-A)</a:t>
            </a:r>
          </a:p>
        </p:txBody>
      </p:sp>
      <p:grpSp>
        <p:nvGrpSpPr>
          <p:cNvPr id="136195" name="Group 11"/>
          <p:cNvGrpSpPr>
            <a:grpSpLocks/>
          </p:cNvGrpSpPr>
          <p:nvPr/>
        </p:nvGrpSpPr>
        <p:grpSpPr bwMode="auto">
          <a:xfrm>
            <a:off x="4222750" y="1760538"/>
            <a:ext cx="3036888" cy="3636962"/>
            <a:chOff x="1913493" y="1989138"/>
            <a:chExt cx="3035716" cy="3636440"/>
          </a:xfrm>
        </p:grpSpPr>
        <p:sp>
          <p:nvSpPr>
            <p:cNvPr id="1001519" name="Text Box 47"/>
            <p:cNvSpPr txBox="1">
              <a:spLocks noChangeArrowheads="1"/>
            </p:cNvSpPr>
            <p:nvPr/>
          </p:nvSpPr>
          <p:spPr bwMode="auto">
            <a:xfrm>
              <a:off x="2164221" y="5255744"/>
              <a:ext cx="2784988" cy="36983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eaLnBrk="0" hangingPunct="0">
                <a:defRPr/>
              </a:pPr>
              <a:r>
                <a:rPr lang="en-US" sz="1800" dirty="0">
                  <a:latin typeface="Calibri"/>
                  <a:ea typeface="ヒラギノ角ゴ ProN W3" charset="0"/>
                  <a:cs typeface="Calibri"/>
                </a:rPr>
                <a:t>* Significant fMRI-A, p&lt;0.01</a:t>
              </a:r>
            </a:p>
          </p:txBody>
        </p:sp>
        <p:sp>
          <p:nvSpPr>
            <p:cNvPr id="1001480" name="Rectangle 8"/>
            <p:cNvSpPr>
              <a:spLocks noChangeAspect="1" noChangeArrowheads="1"/>
            </p:cNvSpPr>
            <p:nvPr/>
          </p:nvSpPr>
          <p:spPr bwMode="auto">
            <a:xfrm>
              <a:off x="3168721" y="4487504"/>
              <a:ext cx="306269" cy="311105"/>
            </a:xfrm>
            <a:prstGeom prst="rect">
              <a:avLst/>
            </a:prstGeom>
            <a:solidFill>
              <a:schemeClr val="accent1">
                <a:lumMod val="75000"/>
              </a:schemeClr>
            </a:solidFill>
            <a:ln w="7938">
              <a:noFill/>
              <a:miter lim="800000"/>
              <a:headEnd/>
              <a:tailEnd/>
            </a:ln>
          </p:spPr>
          <p:txBody>
            <a:bodyPr/>
            <a:lstStyle/>
            <a:p>
              <a:pPr>
                <a:defRPr/>
              </a:pPr>
              <a:endParaRPr lang="en-US" sz="1800">
                <a:latin typeface="Calibri"/>
                <a:ea typeface="ヒラギノ角ゴ ProN W3" charset="0"/>
                <a:cs typeface="Calibri"/>
              </a:endParaRPr>
            </a:p>
          </p:txBody>
        </p:sp>
        <p:sp>
          <p:nvSpPr>
            <p:cNvPr id="136217" name="Line 11"/>
            <p:cNvSpPr>
              <a:spLocks noChangeAspect="1" noChangeShapeType="1"/>
            </p:cNvSpPr>
            <p:nvPr/>
          </p:nvSpPr>
          <p:spPr bwMode="auto">
            <a:xfrm flipV="1">
              <a:off x="3320653" y="4256731"/>
              <a:ext cx="2238" cy="230564"/>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8" name="Line 12"/>
            <p:cNvSpPr>
              <a:spLocks noChangeAspect="1" noChangeShapeType="1"/>
            </p:cNvSpPr>
            <p:nvPr/>
          </p:nvSpPr>
          <p:spPr bwMode="auto">
            <a:xfrm>
              <a:off x="3268049" y="4256731"/>
              <a:ext cx="107447" cy="223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9" name="Line 13"/>
            <p:cNvSpPr>
              <a:spLocks noChangeAspect="1" noChangeShapeType="1"/>
            </p:cNvSpPr>
            <p:nvPr/>
          </p:nvSpPr>
          <p:spPr bwMode="auto">
            <a:xfrm>
              <a:off x="2746670" y="1989138"/>
              <a:ext cx="4477" cy="280930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20" name="Line 14"/>
            <p:cNvSpPr>
              <a:spLocks noChangeAspect="1" noChangeShapeType="1"/>
            </p:cNvSpPr>
            <p:nvPr/>
          </p:nvSpPr>
          <p:spPr bwMode="auto">
            <a:xfrm>
              <a:off x="2746670" y="4798445"/>
              <a:ext cx="76109" cy="447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21" name="Line 15"/>
            <p:cNvSpPr>
              <a:spLocks noChangeAspect="1" noChangeShapeType="1"/>
            </p:cNvSpPr>
            <p:nvPr/>
          </p:nvSpPr>
          <p:spPr bwMode="auto">
            <a:xfrm>
              <a:off x="2746670" y="4048550"/>
              <a:ext cx="76109" cy="447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22" name="Line 16"/>
            <p:cNvSpPr>
              <a:spLocks noChangeAspect="1" noChangeShapeType="1"/>
            </p:cNvSpPr>
            <p:nvPr/>
          </p:nvSpPr>
          <p:spPr bwMode="auto">
            <a:xfrm>
              <a:off x="2746670" y="3298656"/>
              <a:ext cx="76109" cy="22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23" name="Line 17"/>
            <p:cNvSpPr>
              <a:spLocks noChangeAspect="1" noChangeShapeType="1"/>
            </p:cNvSpPr>
            <p:nvPr/>
          </p:nvSpPr>
          <p:spPr bwMode="auto">
            <a:xfrm>
              <a:off x="2746670" y="2548761"/>
              <a:ext cx="76109" cy="223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24" name="Rectangle 18"/>
            <p:cNvSpPr>
              <a:spLocks noChangeAspect="1" noChangeArrowheads="1"/>
            </p:cNvSpPr>
            <p:nvPr/>
          </p:nvSpPr>
          <p:spPr bwMode="auto">
            <a:xfrm>
              <a:off x="2375159" y="4643989"/>
              <a:ext cx="297558"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0.4</a:t>
              </a:r>
            </a:p>
          </p:txBody>
        </p:sp>
        <p:sp>
          <p:nvSpPr>
            <p:cNvPr id="136225" name="Rectangle 19"/>
            <p:cNvSpPr>
              <a:spLocks noChangeAspect="1" noChangeArrowheads="1"/>
            </p:cNvSpPr>
            <p:nvPr/>
          </p:nvSpPr>
          <p:spPr bwMode="auto">
            <a:xfrm>
              <a:off x="2375159" y="3891856"/>
              <a:ext cx="296826"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0.6</a:t>
              </a:r>
            </a:p>
          </p:txBody>
        </p:sp>
        <p:sp>
          <p:nvSpPr>
            <p:cNvPr id="136226" name="Rectangle 20"/>
            <p:cNvSpPr>
              <a:spLocks noChangeAspect="1" noChangeArrowheads="1"/>
            </p:cNvSpPr>
            <p:nvPr/>
          </p:nvSpPr>
          <p:spPr bwMode="auto">
            <a:xfrm>
              <a:off x="2375159" y="3141962"/>
              <a:ext cx="296826"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0.8</a:t>
              </a:r>
            </a:p>
          </p:txBody>
        </p:sp>
        <p:sp>
          <p:nvSpPr>
            <p:cNvPr id="136227" name="Rectangle 21"/>
            <p:cNvSpPr>
              <a:spLocks noChangeAspect="1" noChangeArrowheads="1"/>
            </p:cNvSpPr>
            <p:nvPr/>
          </p:nvSpPr>
          <p:spPr bwMode="auto">
            <a:xfrm>
              <a:off x="2375159" y="2392066"/>
              <a:ext cx="296826"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1.0</a:t>
              </a:r>
            </a:p>
          </p:txBody>
        </p:sp>
        <p:sp>
          <p:nvSpPr>
            <p:cNvPr id="136228" name="Rectangle 29"/>
            <p:cNvSpPr>
              <a:spLocks noChangeAspect="1" noChangeArrowheads="1"/>
            </p:cNvSpPr>
            <p:nvPr/>
          </p:nvSpPr>
          <p:spPr bwMode="auto">
            <a:xfrm>
              <a:off x="2961889" y="4885746"/>
              <a:ext cx="840799"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b="1">
                  <a:latin typeface="Calibri" charset="0"/>
                </a:rPr>
                <a:t>Identical</a:t>
              </a:r>
            </a:p>
          </p:txBody>
        </p:sp>
        <p:sp>
          <p:nvSpPr>
            <p:cNvPr id="1001506" name="Text Box 34"/>
            <p:cNvSpPr txBox="1">
              <a:spLocks noChangeArrowheads="1"/>
            </p:cNvSpPr>
            <p:nvPr/>
          </p:nvSpPr>
          <p:spPr bwMode="auto">
            <a:xfrm>
              <a:off x="3171895" y="3949419"/>
              <a:ext cx="299921" cy="36983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eaLnBrk="0" hangingPunct="0">
                <a:defRPr/>
              </a:pPr>
              <a:r>
                <a:rPr lang="en-US" sz="1800" dirty="0">
                  <a:latin typeface="Calibri"/>
                  <a:ea typeface="ヒラギノ角ゴ ProN W3" charset="0"/>
                  <a:cs typeface="Calibri"/>
                </a:rPr>
                <a:t>*</a:t>
              </a:r>
            </a:p>
          </p:txBody>
        </p:sp>
        <p:sp>
          <p:nvSpPr>
            <p:cNvPr id="1001508" name="Line 36"/>
            <p:cNvSpPr>
              <a:spLocks noChangeShapeType="1"/>
            </p:cNvSpPr>
            <p:nvPr/>
          </p:nvSpPr>
          <p:spPr bwMode="auto">
            <a:xfrm flipV="1">
              <a:off x="2746609" y="2549445"/>
              <a:ext cx="1402808" cy="3175"/>
            </a:xfrm>
            <a:prstGeom prst="line">
              <a:avLst/>
            </a:prstGeom>
            <a:noFill/>
            <a:ln w="38100">
              <a:solidFill>
                <a:schemeClr val="tx1">
                  <a:lumMod val="50000"/>
                  <a:lumOff val="50000"/>
                </a:schemeClr>
              </a:solidFill>
              <a:prstDash val="sys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latin typeface="Calibri"/>
                <a:ea typeface="ヒラギノ角ゴ ProN W3" charset="0"/>
                <a:cs typeface="Calibri"/>
              </a:endParaRPr>
            </a:p>
          </p:txBody>
        </p:sp>
        <p:sp>
          <p:nvSpPr>
            <p:cNvPr id="72" name="Line 36"/>
            <p:cNvSpPr>
              <a:spLocks noChangeShapeType="1"/>
            </p:cNvSpPr>
            <p:nvPr/>
          </p:nvSpPr>
          <p:spPr bwMode="auto">
            <a:xfrm flipV="1">
              <a:off x="2746609" y="4790673"/>
              <a:ext cx="1402808" cy="4762"/>
            </a:xfrm>
            <a:prstGeom prst="line">
              <a:avLst/>
            </a:prstGeom>
            <a:noFill/>
            <a:ln w="19050" cmpd="sng">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latin typeface="Calibri"/>
                <a:ea typeface="ヒラギノ角ゴ ProN W3" charset="0"/>
                <a:cs typeface="Calibri"/>
              </a:endParaRPr>
            </a:p>
          </p:txBody>
        </p:sp>
        <p:sp>
          <p:nvSpPr>
            <p:cNvPr id="136232" name="TextBox 5"/>
            <p:cNvSpPr txBox="1">
              <a:spLocks noChangeArrowheads="1"/>
            </p:cNvSpPr>
            <p:nvPr/>
          </p:nvSpPr>
          <p:spPr bwMode="auto">
            <a:xfrm rot="-5400000">
              <a:off x="1285933" y="3296625"/>
              <a:ext cx="17167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latin typeface="Calibri" charset="0"/>
                </a:rPr>
                <a:t>fMRI-A ratio</a:t>
              </a:r>
            </a:p>
          </p:txBody>
        </p:sp>
      </p:grpSp>
      <p:sp>
        <p:nvSpPr>
          <p:cNvPr id="46" name="Rectangle 2"/>
          <p:cNvSpPr>
            <a:spLocks noChangeArrowheads="1"/>
          </p:cNvSpPr>
          <p:nvPr/>
        </p:nvSpPr>
        <p:spPr bwMode="auto">
          <a:xfrm>
            <a:off x="4826000" y="6500813"/>
            <a:ext cx="4318000" cy="307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algn="r" eaLnBrk="0" hangingPunct="0">
              <a:spcBef>
                <a:spcPct val="20000"/>
              </a:spcBef>
              <a:buClr>
                <a:srgbClr val="FF0000"/>
              </a:buClr>
              <a:defRPr/>
            </a:pPr>
            <a:r>
              <a:rPr lang="en-US" sz="1400" i="1" dirty="0">
                <a:solidFill>
                  <a:schemeClr val="accent2">
                    <a:lumMod val="75000"/>
                  </a:schemeClr>
                </a:solidFill>
                <a:latin typeface="Calibri"/>
                <a:ea typeface="ヒラギノ角ゴ ProN W3" charset="0"/>
                <a:cs typeface="Calibri"/>
              </a:rPr>
              <a:t>Grill-Spector et al. Neuron 1999, </a:t>
            </a:r>
            <a:r>
              <a:rPr lang="en-US" sz="1400" i="1" dirty="0" err="1">
                <a:solidFill>
                  <a:schemeClr val="accent2">
                    <a:lumMod val="75000"/>
                  </a:schemeClr>
                </a:solidFill>
                <a:latin typeface="Calibri"/>
                <a:ea typeface="ヒラギノ角ゴ ProN W3" charset="0"/>
                <a:cs typeface="Calibri"/>
              </a:rPr>
              <a:t>Acta</a:t>
            </a:r>
            <a:r>
              <a:rPr lang="en-US" sz="1400" i="1" dirty="0">
                <a:solidFill>
                  <a:schemeClr val="accent2">
                    <a:lumMod val="75000"/>
                  </a:schemeClr>
                </a:solidFill>
                <a:latin typeface="Calibri"/>
                <a:ea typeface="ヒラギノ角ゴ ProN W3" charset="0"/>
                <a:cs typeface="Calibri"/>
              </a:rPr>
              <a:t> </a:t>
            </a:r>
            <a:r>
              <a:rPr lang="en-US" sz="1400" i="1" dirty="0" err="1">
                <a:solidFill>
                  <a:schemeClr val="accent2">
                    <a:lumMod val="75000"/>
                  </a:schemeClr>
                </a:solidFill>
                <a:latin typeface="Calibri"/>
                <a:ea typeface="ヒラギノ角ゴ ProN W3" charset="0"/>
                <a:cs typeface="Calibri"/>
              </a:rPr>
              <a:t>Psychologica</a:t>
            </a:r>
            <a:r>
              <a:rPr lang="en-US" sz="1400" i="1" dirty="0">
                <a:solidFill>
                  <a:schemeClr val="accent2">
                    <a:lumMod val="75000"/>
                  </a:schemeClr>
                </a:solidFill>
                <a:latin typeface="Calibri"/>
                <a:ea typeface="ヒラギノ角ゴ ProN W3" charset="0"/>
                <a:cs typeface="Calibri"/>
              </a:rPr>
              <a:t> 2001</a:t>
            </a:r>
          </a:p>
        </p:txBody>
      </p:sp>
      <p:sp>
        <p:nvSpPr>
          <p:cNvPr id="136197" name="TextBox 8"/>
          <p:cNvSpPr txBox="1">
            <a:spLocks noChangeArrowheads="1"/>
          </p:cNvSpPr>
          <p:nvPr/>
        </p:nvSpPr>
        <p:spPr bwMode="auto">
          <a:xfrm>
            <a:off x="6338526" y="1210810"/>
            <a:ext cx="1555750"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repeated</a:t>
            </a:r>
          </a:p>
        </p:txBody>
      </p:sp>
      <p:sp>
        <p:nvSpPr>
          <p:cNvPr id="136198" name="TextBox 40"/>
          <p:cNvSpPr txBox="1">
            <a:spLocks noChangeArrowheads="1"/>
          </p:cNvSpPr>
          <p:nvPr/>
        </p:nvSpPr>
        <p:spPr bwMode="auto">
          <a:xfrm>
            <a:off x="6216289" y="1504497"/>
            <a:ext cx="18669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dirty="0">
                <a:latin typeface="Calibri" charset="0"/>
              </a:rPr>
              <a:t>n</a:t>
            </a:r>
            <a:r>
              <a:rPr lang="en-US" altLang="x-none" sz="1800" dirty="0" smtClean="0">
                <a:latin typeface="Calibri" charset="0"/>
              </a:rPr>
              <a:t>on </a:t>
            </a:r>
            <a:r>
              <a:rPr lang="en-US" altLang="x-none" sz="1800" dirty="0">
                <a:latin typeface="Calibri" charset="0"/>
              </a:rPr>
              <a:t>repeated</a:t>
            </a:r>
          </a:p>
        </p:txBody>
      </p:sp>
      <p:sp>
        <p:nvSpPr>
          <p:cNvPr id="136199" name="TextBox 1"/>
          <p:cNvSpPr txBox="1">
            <a:spLocks noChangeArrowheads="1"/>
          </p:cNvSpPr>
          <p:nvPr/>
        </p:nvSpPr>
        <p:spPr bwMode="auto">
          <a:xfrm>
            <a:off x="5009789" y="1356860"/>
            <a:ext cx="1468437"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dirty="0">
                <a:latin typeface="Calibri" charset="0"/>
              </a:rPr>
              <a:t>fMRI-A ratio=</a:t>
            </a:r>
          </a:p>
        </p:txBody>
      </p:sp>
      <p:cxnSp>
        <p:nvCxnSpPr>
          <p:cNvPr id="5" name="Straight Connector 4"/>
          <p:cNvCxnSpPr/>
          <p:nvPr/>
        </p:nvCxnSpPr>
        <p:spPr>
          <a:xfrm flipV="1">
            <a:off x="6457589" y="1541010"/>
            <a:ext cx="1436687"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pic>
        <p:nvPicPr>
          <p:cNvPr id="57" name="Picture 17" descr="omer-sm"/>
          <p:cNvPicPr>
            <a:picLocks noChangeAspect="1" noChangeArrowheads="1"/>
          </p:cNvPicPr>
          <p:nvPr/>
        </p:nvPicPr>
        <p:blipFill rotWithShape="1">
          <a:blip r:embed="rId3">
            <a:extLst>
              <a:ext uri="{28A0092B-C50C-407E-A947-70E740481C1C}">
                <a14:useLocalDpi xmlns:a14="http://schemas.microsoft.com/office/drawing/2010/main" val="0"/>
              </a:ext>
            </a:extLst>
          </a:blip>
          <a:srcRect l="19949" t="11215" r="17653" b="12370"/>
          <a:stretch/>
        </p:blipFill>
        <p:spPr bwMode="auto">
          <a:xfrm>
            <a:off x="2870201" y="5342686"/>
            <a:ext cx="452217" cy="588121"/>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56" name="Picture 16" descr="nir-sm"/>
          <p:cNvPicPr>
            <a:picLocks noChangeAspect="1" noChangeArrowheads="1"/>
          </p:cNvPicPr>
          <p:nvPr/>
        </p:nvPicPr>
        <p:blipFill rotWithShape="1">
          <a:blip r:embed="rId4">
            <a:extLst>
              <a:ext uri="{28A0092B-C50C-407E-A947-70E740481C1C}">
                <a14:useLocalDpi xmlns:a14="http://schemas.microsoft.com/office/drawing/2010/main" val="0"/>
              </a:ext>
            </a:extLst>
          </a:blip>
          <a:srcRect l="19608" t="14594" r="22168" b="13636"/>
          <a:stretch/>
        </p:blipFill>
        <p:spPr bwMode="auto">
          <a:xfrm>
            <a:off x="2871211" y="4803914"/>
            <a:ext cx="450196" cy="589302"/>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53" name="Picture 13" descr="robi-sm"/>
          <p:cNvPicPr>
            <a:picLocks noChangeAspect="1" noChangeArrowheads="1"/>
          </p:cNvPicPr>
          <p:nvPr/>
        </p:nvPicPr>
        <p:blipFill rotWithShape="1">
          <a:blip r:embed="rId5">
            <a:extLst>
              <a:ext uri="{28A0092B-C50C-407E-A947-70E740481C1C}">
                <a14:useLocalDpi xmlns:a14="http://schemas.microsoft.com/office/drawing/2010/main" val="0"/>
              </a:ext>
            </a:extLst>
          </a:blip>
          <a:srcRect l="20628" t="12147" r="15944" b="12572"/>
          <a:stretch/>
        </p:blipFill>
        <p:spPr bwMode="auto">
          <a:xfrm>
            <a:off x="2862531" y="4265145"/>
            <a:ext cx="467556" cy="589302"/>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61" name="Picture 21" descr="benny-sm"/>
          <p:cNvPicPr>
            <a:picLocks noChangeAspect="1" noChangeArrowheads="1"/>
          </p:cNvPicPr>
          <p:nvPr/>
        </p:nvPicPr>
        <p:blipFill rotWithShape="1">
          <a:blip r:embed="rId6">
            <a:extLst>
              <a:ext uri="{28A0092B-C50C-407E-A947-70E740481C1C}">
                <a14:useLocalDpi xmlns:a14="http://schemas.microsoft.com/office/drawing/2010/main" val="0"/>
              </a:ext>
            </a:extLst>
          </a:blip>
          <a:srcRect l="21750" t="11867" r="20387" b="11852"/>
          <a:stretch/>
        </p:blipFill>
        <p:spPr bwMode="auto">
          <a:xfrm>
            <a:off x="1861815" y="3726377"/>
            <a:ext cx="415163" cy="581229"/>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32" name="Picture 21" descr="benny-sm"/>
          <p:cNvPicPr>
            <a:picLocks noChangeAspect="1" noChangeArrowheads="1"/>
          </p:cNvPicPr>
          <p:nvPr/>
        </p:nvPicPr>
        <p:blipFill rotWithShape="1">
          <a:blip r:embed="rId6">
            <a:extLst>
              <a:ext uri="{28A0092B-C50C-407E-A947-70E740481C1C}">
                <a14:useLocalDpi xmlns:a14="http://schemas.microsoft.com/office/drawing/2010/main" val="0"/>
              </a:ext>
            </a:extLst>
          </a:blip>
          <a:srcRect l="21750" t="11867" r="20387" b="11852"/>
          <a:stretch/>
        </p:blipFill>
        <p:spPr bwMode="auto">
          <a:xfrm>
            <a:off x="1861815" y="4264851"/>
            <a:ext cx="415163" cy="581229"/>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33" name="Picture 21" descr="benny-sm"/>
          <p:cNvPicPr>
            <a:picLocks noChangeAspect="1" noChangeArrowheads="1"/>
          </p:cNvPicPr>
          <p:nvPr/>
        </p:nvPicPr>
        <p:blipFill rotWithShape="1">
          <a:blip r:embed="rId6">
            <a:extLst>
              <a:ext uri="{28A0092B-C50C-407E-A947-70E740481C1C}">
                <a14:useLocalDpi xmlns:a14="http://schemas.microsoft.com/office/drawing/2010/main" val="0"/>
              </a:ext>
            </a:extLst>
          </a:blip>
          <a:srcRect l="21750" t="11867" r="20387" b="11852"/>
          <a:stretch/>
        </p:blipFill>
        <p:spPr bwMode="auto">
          <a:xfrm>
            <a:off x="1861815" y="5341800"/>
            <a:ext cx="415163" cy="581229"/>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49" name="Picture 1039" descr="yuval6-sm"/>
          <p:cNvPicPr>
            <a:picLocks noChangeAspect="1" noChangeArrowheads="1"/>
          </p:cNvPicPr>
          <p:nvPr/>
        </p:nvPicPr>
        <p:blipFill rotWithShape="1">
          <a:blip r:embed="rId7">
            <a:extLst>
              <a:ext uri="{28A0092B-C50C-407E-A947-70E740481C1C}">
                <a14:useLocalDpi xmlns:a14="http://schemas.microsoft.com/office/drawing/2010/main" val="0"/>
              </a:ext>
            </a:extLst>
          </a:blip>
          <a:srcRect l="13519" t="16059" r="20649" b="8203"/>
          <a:stretch/>
        </p:blipFill>
        <p:spPr bwMode="auto">
          <a:xfrm>
            <a:off x="2854603" y="3726376"/>
            <a:ext cx="483412" cy="589302"/>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50" name="Picture 1046" descr="eitan-130-sm"/>
          <p:cNvPicPr>
            <a:picLocks noChangeAspect="1" noChangeArrowheads="1"/>
          </p:cNvPicPr>
          <p:nvPr/>
        </p:nvPicPr>
        <p:blipFill rotWithShape="1">
          <a:blip r:embed="rId8">
            <a:extLst>
              <a:ext uri="{28A0092B-C50C-407E-A947-70E740481C1C}">
                <a14:useLocalDpi xmlns:a14="http://schemas.microsoft.com/office/drawing/2010/main" val="0"/>
              </a:ext>
            </a:extLst>
          </a:blip>
          <a:srcRect l="17477" t="7713" r="20148" b="11548"/>
          <a:stretch/>
        </p:blipFill>
        <p:spPr bwMode="auto">
          <a:xfrm>
            <a:off x="2882124" y="5880274"/>
            <a:ext cx="428368" cy="589302"/>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51" name="Picture 21" descr="benny-sm"/>
          <p:cNvPicPr>
            <a:picLocks noChangeAspect="1" noChangeArrowheads="1"/>
          </p:cNvPicPr>
          <p:nvPr/>
        </p:nvPicPr>
        <p:blipFill rotWithShape="1">
          <a:blip r:embed="rId6">
            <a:extLst>
              <a:ext uri="{28A0092B-C50C-407E-A947-70E740481C1C}">
                <a14:useLocalDpi xmlns:a14="http://schemas.microsoft.com/office/drawing/2010/main" val="0"/>
              </a:ext>
            </a:extLst>
          </a:blip>
          <a:srcRect l="21750" t="11867" r="20387" b="11852"/>
          <a:stretch/>
        </p:blipFill>
        <p:spPr bwMode="auto">
          <a:xfrm>
            <a:off x="1861815" y="4803326"/>
            <a:ext cx="415163" cy="581229"/>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52" name="Picture 21" descr="benny-sm"/>
          <p:cNvPicPr>
            <a:picLocks noChangeAspect="1" noChangeArrowheads="1"/>
          </p:cNvPicPr>
          <p:nvPr/>
        </p:nvPicPr>
        <p:blipFill rotWithShape="1">
          <a:blip r:embed="rId6">
            <a:extLst>
              <a:ext uri="{28A0092B-C50C-407E-A947-70E740481C1C}">
                <a14:useLocalDpi xmlns:a14="http://schemas.microsoft.com/office/drawing/2010/main" val="0"/>
              </a:ext>
            </a:extLst>
          </a:blip>
          <a:srcRect l="21750" t="11867" r="20387" b="11852"/>
          <a:stretch/>
        </p:blipFill>
        <p:spPr bwMode="auto">
          <a:xfrm>
            <a:off x="1861815" y="5880275"/>
            <a:ext cx="415163" cy="581229"/>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hlink"/>
                </a:solidFill>
                <a:miter lim="800000"/>
                <a:headEnd/>
                <a:tailEnd/>
              </a14:hiddenLine>
            </a:ext>
          </a:extLst>
        </p:spPr>
      </p:pic>
      <p:pic>
        <p:nvPicPr>
          <p:cNvPr id="136211" name="Picture 6"/>
          <p:cNvPicPr>
            <a:picLocks noChangeAspect="1"/>
          </p:cNvPicPr>
          <p:nvPr/>
        </p:nvPicPr>
        <p:blipFill>
          <a:blip r:embed="rId9">
            <a:extLst>
              <a:ext uri="{28A0092B-C50C-407E-A947-70E740481C1C}">
                <a14:useLocalDpi xmlns:a14="http://schemas.microsoft.com/office/drawing/2010/main" val="0"/>
              </a:ext>
            </a:extLst>
          </a:blip>
          <a:srcRect r="72432"/>
          <a:stretch>
            <a:fillRect/>
          </a:stretch>
        </p:blipFill>
        <p:spPr bwMode="auto">
          <a:xfrm>
            <a:off x="1101725" y="1327150"/>
            <a:ext cx="1492250" cy="233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12" name="Picture 43"/>
          <p:cNvPicPr>
            <a:picLocks noChangeAspect="1"/>
          </p:cNvPicPr>
          <p:nvPr/>
        </p:nvPicPr>
        <p:blipFill>
          <a:blip r:embed="rId9">
            <a:extLst>
              <a:ext uri="{28A0092B-C50C-407E-A947-70E740481C1C}">
                <a14:useLocalDpi xmlns:a14="http://schemas.microsoft.com/office/drawing/2010/main" val="0"/>
              </a:ext>
            </a:extLst>
          </a:blip>
          <a:srcRect l="81178" r="232"/>
          <a:stretch>
            <a:fillRect/>
          </a:stretch>
        </p:blipFill>
        <p:spPr bwMode="auto">
          <a:xfrm>
            <a:off x="2614613" y="1327150"/>
            <a:ext cx="1004887" cy="233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13" name="TextBox 44"/>
          <p:cNvSpPr txBox="1">
            <a:spLocks noChangeArrowheads="1"/>
          </p:cNvSpPr>
          <p:nvPr/>
        </p:nvSpPr>
        <p:spPr bwMode="auto">
          <a:xfrm>
            <a:off x="1546225" y="1295400"/>
            <a:ext cx="1047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dirty="0">
                <a:latin typeface="Calibri" charset="0"/>
                <a:ea typeface="Calibri" charset="0"/>
                <a:cs typeface="Calibri" charset="0"/>
              </a:rPr>
              <a:t>repeated</a:t>
            </a:r>
          </a:p>
        </p:txBody>
      </p:sp>
      <p:sp>
        <p:nvSpPr>
          <p:cNvPr id="136214" name="TextBox 47"/>
          <p:cNvSpPr txBox="1">
            <a:spLocks noChangeArrowheads="1"/>
          </p:cNvSpPr>
          <p:nvPr/>
        </p:nvSpPr>
        <p:spPr bwMode="auto">
          <a:xfrm>
            <a:off x="2571750" y="1295400"/>
            <a:ext cx="1047750" cy="276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dirty="0">
                <a:latin typeface="Calibri" charset="0"/>
                <a:ea typeface="Calibri" charset="0"/>
                <a:cs typeface="Calibri" charset="0"/>
              </a:rPr>
              <a:t>Non repeated</a:t>
            </a:r>
          </a:p>
        </p:txBody>
      </p:sp>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2"/>
          <p:cNvSpPr>
            <a:spLocks noChangeArrowheads="1"/>
          </p:cNvSpPr>
          <p:nvPr/>
        </p:nvSpPr>
        <p:spPr bwMode="auto">
          <a:xfrm>
            <a:off x="3562350" y="6500813"/>
            <a:ext cx="5581650" cy="3730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algn="r" eaLnBrk="0" hangingPunct="0">
              <a:spcBef>
                <a:spcPct val="20000"/>
              </a:spcBef>
              <a:buClr>
                <a:srgbClr val="FF0000"/>
              </a:buClr>
              <a:defRPr/>
            </a:pPr>
            <a:r>
              <a:rPr lang="en-US" sz="1800" i="1" dirty="0">
                <a:solidFill>
                  <a:schemeClr val="accent2">
                    <a:lumMod val="75000"/>
                  </a:schemeClr>
                </a:solidFill>
                <a:latin typeface="Calibri"/>
                <a:ea typeface="ヒラギノ角ゴ ProN W3" charset="0"/>
                <a:cs typeface="Calibri"/>
              </a:rPr>
              <a:t>Grill-Spector et al. Neuron 1999, </a:t>
            </a:r>
            <a:r>
              <a:rPr lang="en-US" sz="1800" i="1" dirty="0" err="1">
                <a:solidFill>
                  <a:schemeClr val="accent2">
                    <a:lumMod val="75000"/>
                  </a:schemeClr>
                </a:solidFill>
                <a:latin typeface="Calibri"/>
                <a:ea typeface="ヒラギノ角ゴ ProN W3" charset="0"/>
                <a:cs typeface="Calibri"/>
              </a:rPr>
              <a:t>Acta</a:t>
            </a:r>
            <a:r>
              <a:rPr lang="en-US" sz="1800" i="1" dirty="0">
                <a:solidFill>
                  <a:schemeClr val="accent2">
                    <a:lumMod val="75000"/>
                  </a:schemeClr>
                </a:solidFill>
                <a:latin typeface="Calibri"/>
                <a:ea typeface="ヒラギノ角ゴ ProN W3" charset="0"/>
                <a:cs typeface="Calibri"/>
              </a:rPr>
              <a:t> </a:t>
            </a:r>
            <a:r>
              <a:rPr lang="en-US" sz="1800" i="1" dirty="0" err="1">
                <a:solidFill>
                  <a:schemeClr val="accent2">
                    <a:lumMod val="75000"/>
                  </a:schemeClr>
                </a:solidFill>
                <a:latin typeface="Calibri"/>
                <a:ea typeface="ヒラギノ角ゴ ProN W3" charset="0"/>
                <a:cs typeface="Calibri"/>
              </a:rPr>
              <a:t>Psychologica</a:t>
            </a:r>
            <a:r>
              <a:rPr lang="en-US" sz="1800" i="1" dirty="0">
                <a:solidFill>
                  <a:schemeClr val="accent2">
                    <a:lumMod val="75000"/>
                  </a:schemeClr>
                </a:solidFill>
                <a:latin typeface="Calibri"/>
                <a:ea typeface="ヒラギノ角ゴ ProN W3" charset="0"/>
                <a:cs typeface="Calibri"/>
              </a:rPr>
              <a:t> 2001</a:t>
            </a:r>
          </a:p>
        </p:txBody>
      </p:sp>
      <p:pic>
        <p:nvPicPr>
          <p:cNvPr id="137218" name="Picture 1037" descr="yuval23-s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5288" y="4552950"/>
            <a:ext cx="674687" cy="71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7219" name="Picture 1038" descr="yuval25-s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05288" y="5307013"/>
            <a:ext cx="674687"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7220" name="Picture 1055" descr="mask-bjorn-L60-450-480-s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16663" y="4552950"/>
            <a:ext cx="674687" cy="71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7221" name="Picture 1058" descr="mask-bjorn-L10-450-480-s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16663" y="5307013"/>
            <a:ext cx="674687"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7222" name="Picture 21" descr="benny-s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82938" y="4551363"/>
            <a:ext cx="676275" cy="71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7223" name="Picture 24" descr="benny-s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82938" y="5305425"/>
            <a:ext cx="676275" cy="71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7224" name="Picture 1046" descr="eitan-130-sm"/>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16538" y="4552950"/>
            <a:ext cx="673100" cy="71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7225" name="Picture 1051" descr="eitan-70-sm"/>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316538" y="5307013"/>
            <a:ext cx="673100"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sp>
        <p:nvSpPr>
          <p:cNvPr id="137226" name="Line 25"/>
          <p:cNvSpPr>
            <a:spLocks noChangeAspect="1" noChangeShapeType="1"/>
          </p:cNvSpPr>
          <p:nvPr/>
        </p:nvSpPr>
        <p:spPr bwMode="auto">
          <a:xfrm>
            <a:off x="3082925" y="1412875"/>
            <a:ext cx="3175" cy="24447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7227" name="Line 26"/>
          <p:cNvSpPr>
            <a:spLocks noChangeAspect="1" noChangeShapeType="1"/>
          </p:cNvSpPr>
          <p:nvPr/>
        </p:nvSpPr>
        <p:spPr bwMode="auto">
          <a:xfrm>
            <a:off x="3028950" y="3857625"/>
            <a:ext cx="53975" cy="4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7228" name="Line 27"/>
          <p:cNvSpPr>
            <a:spLocks noChangeAspect="1" noChangeShapeType="1"/>
          </p:cNvSpPr>
          <p:nvPr/>
        </p:nvSpPr>
        <p:spPr bwMode="auto">
          <a:xfrm>
            <a:off x="3028950" y="3205163"/>
            <a:ext cx="53975" cy="47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7229" name="Line 28"/>
          <p:cNvSpPr>
            <a:spLocks noChangeAspect="1" noChangeShapeType="1"/>
          </p:cNvSpPr>
          <p:nvPr/>
        </p:nvSpPr>
        <p:spPr bwMode="auto">
          <a:xfrm>
            <a:off x="3028950" y="2552700"/>
            <a:ext cx="539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7230" name="Line 29"/>
          <p:cNvSpPr>
            <a:spLocks noChangeAspect="1" noChangeShapeType="1"/>
          </p:cNvSpPr>
          <p:nvPr/>
        </p:nvSpPr>
        <p:spPr bwMode="auto">
          <a:xfrm>
            <a:off x="3028950" y="1900238"/>
            <a:ext cx="539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7231" name="Rectangle 30"/>
          <p:cNvSpPr>
            <a:spLocks noChangeAspect="1" noChangeArrowheads="1"/>
          </p:cNvSpPr>
          <p:nvPr/>
        </p:nvSpPr>
        <p:spPr bwMode="auto">
          <a:xfrm>
            <a:off x="2711450" y="3724275"/>
            <a:ext cx="29845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0.4</a:t>
            </a:r>
          </a:p>
        </p:txBody>
      </p:sp>
      <p:sp>
        <p:nvSpPr>
          <p:cNvPr id="137232" name="Rectangle 31"/>
          <p:cNvSpPr>
            <a:spLocks noChangeAspect="1" noChangeArrowheads="1"/>
          </p:cNvSpPr>
          <p:nvPr/>
        </p:nvSpPr>
        <p:spPr bwMode="auto">
          <a:xfrm>
            <a:off x="2711450" y="3068638"/>
            <a:ext cx="2968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0.6</a:t>
            </a:r>
          </a:p>
        </p:txBody>
      </p:sp>
      <p:sp>
        <p:nvSpPr>
          <p:cNvPr id="137233" name="Rectangle 32"/>
          <p:cNvSpPr>
            <a:spLocks noChangeAspect="1" noChangeArrowheads="1"/>
          </p:cNvSpPr>
          <p:nvPr/>
        </p:nvSpPr>
        <p:spPr bwMode="auto">
          <a:xfrm>
            <a:off x="2711450" y="2416175"/>
            <a:ext cx="296863"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0.8</a:t>
            </a:r>
          </a:p>
        </p:txBody>
      </p:sp>
      <p:sp>
        <p:nvSpPr>
          <p:cNvPr id="137234" name="Rectangle 33"/>
          <p:cNvSpPr>
            <a:spLocks noChangeAspect="1" noChangeArrowheads="1"/>
          </p:cNvSpPr>
          <p:nvPr/>
        </p:nvSpPr>
        <p:spPr bwMode="auto">
          <a:xfrm>
            <a:off x="2711450" y="1763713"/>
            <a:ext cx="2968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1.0</a:t>
            </a:r>
          </a:p>
        </p:txBody>
      </p:sp>
      <p:sp>
        <p:nvSpPr>
          <p:cNvPr id="1005622" name="Line 54"/>
          <p:cNvSpPr>
            <a:spLocks noChangeShapeType="1"/>
          </p:cNvSpPr>
          <p:nvPr/>
        </p:nvSpPr>
        <p:spPr bwMode="auto">
          <a:xfrm>
            <a:off x="3049588" y="1903413"/>
            <a:ext cx="3860800" cy="0"/>
          </a:xfrm>
          <a:prstGeom prst="line">
            <a:avLst/>
          </a:prstGeom>
          <a:noFill/>
          <a:ln w="38100">
            <a:solidFill>
              <a:srgbClr val="7F7F7F"/>
            </a:solidFill>
            <a:prstDash val="sys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nchor="ctr"/>
          <a:lstStyle/>
          <a:p>
            <a:pPr>
              <a:defRPr/>
            </a:pPr>
            <a:endParaRPr lang="en-US" sz="1800">
              <a:latin typeface="Calibri"/>
              <a:ea typeface="ヒラギノ角ゴ ProN W3" charset="0"/>
              <a:cs typeface="Calibri"/>
            </a:endParaRPr>
          </a:p>
        </p:txBody>
      </p:sp>
      <p:cxnSp>
        <p:nvCxnSpPr>
          <p:cNvPr id="3" name="Straight Connector 2"/>
          <p:cNvCxnSpPr>
            <a:stCxn id="137227" idx="1"/>
          </p:cNvCxnSpPr>
          <p:nvPr/>
        </p:nvCxnSpPr>
        <p:spPr>
          <a:xfrm>
            <a:off x="3082925" y="3862388"/>
            <a:ext cx="3827463"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7237" name="Rectangle 46"/>
          <p:cNvSpPr>
            <a:spLocks noChangeAspect="1" noChangeArrowheads="1"/>
          </p:cNvSpPr>
          <p:nvPr/>
        </p:nvSpPr>
        <p:spPr bwMode="auto">
          <a:xfrm>
            <a:off x="4114800" y="3933825"/>
            <a:ext cx="83026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different</a:t>
            </a:r>
          </a:p>
          <a:p>
            <a:pPr algn="ctr"/>
            <a:r>
              <a:rPr lang="en-US" altLang="x-none" sz="1800">
                <a:latin typeface="Calibri" charset="0"/>
              </a:rPr>
              <a:t>position</a:t>
            </a:r>
          </a:p>
        </p:txBody>
      </p:sp>
      <p:sp>
        <p:nvSpPr>
          <p:cNvPr id="137238" name="Rectangle 49"/>
          <p:cNvSpPr>
            <a:spLocks noChangeAspect="1" noChangeArrowheads="1"/>
          </p:cNvSpPr>
          <p:nvPr/>
        </p:nvSpPr>
        <p:spPr bwMode="auto">
          <a:xfrm>
            <a:off x="6226175" y="3933825"/>
            <a:ext cx="83026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different </a:t>
            </a:r>
          </a:p>
          <a:p>
            <a:pPr algn="ctr"/>
            <a:r>
              <a:rPr lang="en-US" altLang="x-none" sz="1800">
                <a:latin typeface="Calibri" charset="0"/>
              </a:rPr>
              <a:t>views </a:t>
            </a:r>
          </a:p>
        </p:txBody>
      </p:sp>
      <p:sp>
        <p:nvSpPr>
          <p:cNvPr id="137239" name="Rectangle 8"/>
          <p:cNvSpPr>
            <a:spLocks noChangeAspect="1" noChangeArrowheads="1"/>
          </p:cNvSpPr>
          <p:nvPr/>
        </p:nvSpPr>
        <p:spPr bwMode="auto">
          <a:xfrm>
            <a:off x="3400425" y="3587750"/>
            <a:ext cx="217488" cy="269875"/>
          </a:xfrm>
          <a:prstGeom prst="rect">
            <a:avLst/>
          </a:prstGeom>
          <a:solidFill>
            <a:srgbClr val="376092"/>
          </a:solidFill>
          <a:ln>
            <a:noFill/>
          </a:ln>
          <a:extLst>
            <a:ext uri="{91240B29-F687-4F45-9708-019B960494DF}">
              <a14:hiddenLine xmlns:a14="http://schemas.microsoft.com/office/drawing/2010/main" w="7938">
                <a:solidFill>
                  <a:srgbClr val="000000"/>
                </a:solidFill>
                <a:miter lim="800000"/>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37240" name="Line 15"/>
          <p:cNvSpPr>
            <a:spLocks noChangeAspect="1" noChangeShapeType="1"/>
          </p:cNvSpPr>
          <p:nvPr/>
        </p:nvSpPr>
        <p:spPr bwMode="auto">
          <a:xfrm flipV="1">
            <a:off x="3508375" y="3386138"/>
            <a:ext cx="1588" cy="20161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7241" name="Line 16"/>
          <p:cNvSpPr>
            <a:spLocks noChangeAspect="1" noChangeShapeType="1"/>
          </p:cNvSpPr>
          <p:nvPr/>
        </p:nvSpPr>
        <p:spPr bwMode="auto">
          <a:xfrm>
            <a:off x="3470275" y="3386138"/>
            <a:ext cx="76200" cy="1587"/>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7242" name="Rectangle 45"/>
          <p:cNvSpPr>
            <a:spLocks noChangeAspect="1" noChangeArrowheads="1"/>
          </p:cNvSpPr>
          <p:nvPr/>
        </p:nvSpPr>
        <p:spPr bwMode="auto">
          <a:xfrm>
            <a:off x="3101975" y="3933825"/>
            <a:ext cx="81280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identical</a:t>
            </a:r>
          </a:p>
        </p:txBody>
      </p:sp>
      <p:sp>
        <p:nvSpPr>
          <p:cNvPr id="1005618" name="Text Box 50"/>
          <p:cNvSpPr txBox="1">
            <a:spLocks noChangeArrowheads="1"/>
          </p:cNvSpPr>
          <p:nvPr/>
        </p:nvSpPr>
        <p:spPr bwMode="auto">
          <a:xfrm>
            <a:off x="3365500" y="3068638"/>
            <a:ext cx="301625" cy="3746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eaLnBrk="0" hangingPunct="0">
              <a:defRPr/>
            </a:pPr>
            <a:r>
              <a:rPr lang="en-US" sz="1800" dirty="0">
                <a:latin typeface="Calibri"/>
                <a:ea typeface="ヒラギノ角ゴ ProN W3" charset="0"/>
                <a:cs typeface="Calibri"/>
              </a:rPr>
              <a:t>*</a:t>
            </a:r>
          </a:p>
        </p:txBody>
      </p:sp>
      <p:sp>
        <p:nvSpPr>
          <p:cNvPr id="137244" name="Rectangle 47"/>
          <p:cNvSpPr>
            <a:spLocks noChangeAspect="1" noChangeArrowheads="1"/>
          </p:cNvSpPr>
          <p:nvPr/>
        </p:nvSpPr>
        <p:spPr bwMode="auto">
          <a:xfrm>
            <a:off x="5226050" y="3933825"/>
            <a:ext cx="83026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different </a:t>
            </a:r>
          </a:p>
          <a:p>
            <a:pPr algn="ctr"/>
            <a:r>
              <a:rPr lang="en-US" altLang="x-none" sz="1800">
                <a:latin typeface="Calibri" charset="0"/>
              </a:rPr>
              <a:t>sizes</a:t>
            </a:r>
          </a:p>
        </p:txBody>
      </p:sp>
      <p:sp>
        <p:nvSpPr>
          <p:cNvPr id="137245" name="TextBox 50"/>
          <p:cNvSpPr txBox="1">
            <a:spLocks noChangeArrowheads="1"/>
          </p:cNvSpPr>
          <p:nvPr/>
        </p:nvSpPr>
        <p:spPr bwMode="auto">
          <a:xfrm rot="-5400000">
            <a:off x="1028700" y="2492375"/>
            <a:ext cx="26193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latin typeface="Calibri" charset="0"/>
              </a:rPr>
              <a:t>fMRI-A ratio</a:t>
            </a:r>
          </a:p>
        </p:txBody>
      </p:sp>
      <p:sp>
        <p:nvSpPr>
          <p:cNvPr id="45" name="Text Box 47"/>
          <p:cNvSpPr txBox="1">
            <a:spLocks noChangeArrowheads="1"/>
          </p:cNvSpPr>
          <p:nvPr/>
        </p:nvSpPr>
        <p:spPr bwMode="auto">
          <a:xfrm>
            <a:off x="5989638" y="1471613"/>
            <a:ext cx="2827337" cy="3730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eaLnBrk="0" hangingPunct="0">
              <a:defRPr/>
            </a:pPr>
            <a:r>
              <a:rPr lang="en-US" sz="1800" dirty="0">
                <a:latin typeface="Calibri"/>
                <a:ea typeface="ヒラギノ角ゴ ProN W3" charset="0"/>
                <a:cs typeface="Calibri"/>
              </a:rPr>
              <a:t>* Significant fMRI-A, p&lt;0.01</a:t>
            </a:r>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2"/>
          <p:cNvSpPr>
            <a:spLocks noChangeArrowheads="1"/>
          </p:cNvSpPr>
          <p:nvPr/>
        </p:nvSpPr>
        <p:spPr bwMode="auto">
          <a:xfrm>
            <a:off x="3562350" y="6500813"/>
            <a:ext cx="5581650" cy="3730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algn="r" eaLnBrk="0" hangingPunct="0">
              <a:spcBef>
                <a:spcPct val="20000"/>
              </a:spcBef>
              <a:buClr>
                <a:srgbClr val="FF0000"/>
              </a:buClr>
              <a:defRPr/>
            </a:pPr>
            <a:r>
              <a:rPr lang="en-US" sz="1800" i="1" dirty="0">
                <a:solidFill>
                  <a:schemeClr val="accent2">
                    <a:lumMod val="75000"/>
                  </a:schemeClr>
                </a:solidFill>
                <a:latin typeface="Calibri"/>
                <a:ea typeface="ヒラギノ角ゴ ProN W3" charset="0"/>
                <a:cs typeface="Calibri"/>
              </a:rPr>
              <a:t>Grill-Spector et al. Neuron 1999, </a:t>
            </a:r>
            <a:r>
              <a:rPr lang="en-US" sz="1800" i="1" dirty="0" err="1">
                <a:solidFill>
                  <a:schemeClr val="accent2">
                    <a:lumMod val="75000"/>
                  </a:schemeClr>
                </a:solidFill>
                <a:latin typeface="Calibri"/>
                <a:ea typeface="ヒラギノ角ゴ ProN W3" charset="0"/>
                <a:cs typeface="Calibri"/>
              </a:rPr>
              <a:t>Acta</a:t>
            </a:r>
            <a:r>
              <a:rPr lang="en-US" sz="1800" i="1" dirty="0">
                <a:solidFill>
                  <a:schemeClr val="accent2">
                    <a:lumMod val="75000"/>
                  </a:schemeClr>
                </a:solidFill>
                <a:latin typeface="Calibri"/>
                <a:ea typeface="ヒラギノ角ゴ ProN W3" charset="0"/>
                <a:cs typeface="Calibri"/>
              </a:rPr>
              <a:t> </a:t>
            </a:r>
            <a:r>
              <a:rPr lang="en-US" sz="1800" i="1" dirty="0" err="1">
                <a:solidFill>
                  <a:schemeClr val="accent2">
                    <a:lumMod val="75000"/>
                  </a:schemeClr>
                </a:solidFill>
                <a:latin typeface="Calibri"/>
                <a:ea typeface="ヒラギノ角ゴ ProN W3" charset="0"/>
                <a:cs typeface="Calibri"/>
              </a:rPr>
              <a:t>Psychologica</a:t>
            </a:r>
            <a:r>
              <a:rPr lang="en-US" sz="1800" i="1" dirty="0">
                <a:solidFill>
                  <a:schemeClr val="accent2">
                    <a:lumMod val="75000"/>
                  </a:schemeClr>
                </a:solidFill>
                <a:latin typeface="Calibri"/>
                <a:ea typeface="ヒラギノ角ゴ ProN W3" charset="0"/>
                <a:cs typeface="Calibri"/>
              </a:rPr>
              <a:t> 2001</a:t>
            </a:r>
          </a:p>
        </p:txBody>
      </p:sp>
      <p:pic>
        <p:nvPicPr>
          <p:cNvPr id="138242" name="Picture 1037" descr="yuval23-s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5288" y="4552950"/>
            <a:ext cx="674687" cy="71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8243" name="Picture 1038" descr="yuval25-s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05288" y="5307013"/>
            <a:ext cx="674687"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8244" name="Picture 1055" descr="mask-bjorn-L60-450-480-s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16663" y="4552950"/>
            <a:ext cx="674687" cy="71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8245" name="Picture 1058" descr="mask-bjorn-L10-450-480-s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16663" y="5307013"/>
            <a:ext cx="674687"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8246" name="Picture 21" descr="benny-s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82938" y="4551363"/>
            <a:ext cx="676275" cy="71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8247" name="Picture 24" descr="benny-s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82938" y="5305425"/>
            <a:ext cx="676275" cy="71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8248" name="Picture 1046" descr="eitan-130-sm"/>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16538" y="4552950"/>
            <a:ext cx="673100" cy="71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8249" name="Picture 1051" descr="eitan-70-sm"/>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316538" y="5307013"/>
            <a:ext cx="673100"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sp>
        <p:nvSpPr>
          <p:cNvPr id="138250" name="Line 25"/>
          <p:cNvSpPr>
            <a:spLocks noChangeAspect="1" noChangeShapeType="1"/>
          </p:cNvSpPr>
          <p:nvPr/>
        </p:nvSpPr>
        <p:spPr bwMode="auto">
          <a:xfrm>
            <a:off x="3082925" y="1412875"/>
            <a:ext cx="3175" cy="24447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51" name="Line 26"/>
          <p:cNvSpPr>
            <a:spLocks noChangeAspect="1" noChangeShapeType="1"/>
          </p:cNvSpPr>
          <p:nvPr/>
        </p:nvSpPr>
        <p:spPr bwMode="auto">
          <a:xfrm>
            <a:off x="3028950" y="3857625"/>
            <a:ext cx="53975" cy="4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52" name="Line 27"/>
          <p:cNvSpPr>
            <a:spLocks noChangeAspect="1" noChangeShapeType="1"/>
          </p:cNvSpPr>
          <p:nvPr/>
        </p:nvSpPr>
        <p:spPr bwMode="auto">
          <a:xfrm>
            <a:off x="3028950" y="3205163"/>
            <a:ext cx="53975" cy="47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53" name="Line 28"/>
          <p:cNvSpPr>
            <a:spLocks noChangeAspect="1" noChangeShapeType="1"/>
          </p:cNvSpPr>
          <p:nvPr/>
        </p:nvSpPr>
        <p:spPr bwMode="auto">
          <a:xfrm>
            <a:off x="3028950" y="2552700"/>
            <a:ext cx="539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54" name="Line 29"/>
          <p:cNvSpPr>
            <a:spLocks noChangeAspect="1" noChangeShapeType="1"/>
          </p:cNvSpPr>
          <p:nvPr/>
        </p:nvSpPr>
        <p:spPr bwMode="auto">
          <a:xfrm>
            <a:off x="3028950" y="1900238"/>
            <a:ext cx="539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55" name="Rectangle 30"/>
          <p:cNvSpPr>
            <a:spLocks noChangeAspect="1" noChangeArrowheads="1"/>
          </p:cNvSpPr>
          <p:nvPr/>
        </p:nvSpPr>
        <p:spPr bwMode="auto">
          <a:xfrm>
            <a:off x="2711450" y="3724275"/>
            <a:ext cx="29845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0.4</a:t>
            </a:r>
          </a:p>
        </p:txBody>
      </p:sp>
      <p:sp>
        <p:nvSpPr>
          <p:cNvPr id="138256" name="Rectangle 31"/>
          <p:cNvSpPr>
            <a:spLocks noChangeAspect="1" noChangeArrowheads="1"/>
          </p:cNvSpPr>
          <p:nvPr/>
        </p:nvSpPr>
        <p:spPr bwMode="auto">
          <a:xfrm>
            <a:off x="2711450" y="3068638"/>
            <a:ext cx="2968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0.6</a:t>
            </a:r>
          </a:p>
        </p:txBody>
      </p:sp>
      <p:sp>
        <p:nvSpPr>
          <p:cNvPr id="138257" name="Rectangle 32"/>
          <p:cNvSpPr>
            <a:spLocks noChangeAspect="1" noChangeArrowheads="1"/>
          </p:cNvSpPr>
          <p:nvPr/>
        </p:nvSpPr>
        <p:spPr bwMode="auto">
          <a:xfrm>
            <a:off x="2711450" y="2416175"/>
            <a:ext cx="296863"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0.8</a:t>
            </a:r>
          </a:p>
        </p:txBody>
      </p:sp>
      <p:sp>
        <p:nvSpPr>
          <p:cNvPr id="138258" name="Rectangle 33"/>
          <p:cNvSpPr>
            <a:spLocks noChangeAspect="1" noChangeArrowheads="1"/>
          </p:cNvSpPr>
          <p:nvPr/>
        </p:nvSpPr>
        <p:spPr bwMode="auto">
          <a:xfrm>
            <a:off x="2711450" y="1763713"/>
            <a:ext cx="2968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1.0</a:t>
            </a:r>
          </a:p>
        </p:txBody>
      </p:sp>
      <p:sp>
        <p:nvSpPr>
          <p:cNvPr id="1005622" name="Line 54"/>
          <p:cNvSpPr>
            <a:spLocks noChangeShapeType="1"/>
          </p:cNvSpPr>
          <p:nvPr/>
        </p:nvSpPr>
        <p:spPr bwMode="auto">
          <a:xfrm>
            <a:off x="3049588" y="1903413"/>
            <a:ext cx="3860800" cy="0"/>
          </a:xfrm>
          <a:prstGeom prst="line">
            <a:avLst/>
          </a:prstGeom>
          <a:noFill/>
          <a:ln w="38100">
            <a:solidFill>
              <a:srgbClr val="7F7F7F"/>
            </a:solidFill>
            <a:prstDash val="sys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nchor="ctr"/>
          <a:lstStyle/>
          <a:p>
            <a:pPr>
              <a:defRPr/>
            </a:pPr>
            <a:endParaRPr lang="en-US" sz="1800">
              <a:latin typeface="Calibri"/>
              <a:ea typeface="ヒラギノ角ゴ ProN W3" charset="0"/>
              <a:cs typeface="Calibri"/>
            </a:endParaRPr>
          </a:p>
        </p:txBody>
      </p:sp>
      <p:cxnSp>
        <p:nvCxnSpPr>
          <p:cNvPr id="3" name="Straight Connector 2"/>
          <p:cNvCxnSpPr>
            <a:stCxn id="138251" idx="1"/>
          </p:cNvCxnSpPr>
          <p:nvPr/>
        </p:nvCxnSpPr>
        <p:spPr>
          <a:xfrm>
            <a:off x="3082925" y="3862388"/>
            <a:ext cx="3827463"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8261" name="Rectangle 9"/>
          <p:cNvSpPr>
            <a:spLocks noChangeAspect="1" noChangeArrowheads="1"/>
          </p:cNvSpPr>
          <p:nvPr/>
        </p:nvSpPr>
        <p:spPr bwMode="auto">
          <a:xfrm>
            <a:off x="4419600" y="2932113"/>
            <a:ext cx="220663" cy="925512"/>
          </a:xfrm>
          <a:prstGeom prst="rect">
            <a:avLst/>
          </a:prstGeom>
          <a:solidFill>
            <a:srgbClr val="376092"/>
          </a:solidFill>
          <a:ln>
            <a:noFill/>
          </a:ln>
          <a:extLst>
            <a:ext uri="{91240B29-F687-4F45-9708-019B960494DF}">
              <a14:hiddenLine xmlns:a14="http://schemas.microsoft.com/office/drawing/2010/main" w="7938">
                <a:solidFill>
                  <a:srgbClr val="000000"/>
                </a:solidFill>
                <a:miter lim="800000"/>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sz="1800">
              <a:latin typeface="Calibri" charset="0"/>
            </a:endParaRPr>
          </a:p>
        </p:txBody>
      </p:sp>
      <p:sp>
        <p:nvSpPr>
          <p:cNvPr id="138262" name="Line 17"/>
          <p:cNvSpPr>
            <a:spLocks noChangeAspect="1" noChangeShapeType="1"/>
          </p:cNvSpPr>
          <p:nvPr/>
        </p:nvSpPr>
        <p:spPr bwMode="auto">
          <a:xfrm flipV="1">
            <a:off x="4527550" y="2597150"/>
            <a:ext cx="3175" cy="33496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63" name="Line 18"/>
          <p:cNvSpPr>
            <a:spLocks noChangeAspect="1" noChangeShapeType="1"/>
          </p:cNvSpPr>
          <p:nvPr/>
        </p:nvSpPr>
        <p:spPr bwMode="auto">
          <a:xfrm>
            <a:off x="4489450" y="2597150"/>
            <a:ext cx="79375" cy="3175"/>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64" name="Rectangle 46"/>
          <p:cNvSpPr>
            <a:spLocks noChangeAspect="1" noChangeArrowheads="1"/>
          </p:cNvSpPr>
          <p:nvPr/>
        </p:nvSpPr>
        <p:spPr bwMode="auto">
          <a:xfrm>
            <a:off x="4114800" y="3933825"/>
            <a:ext cx="83026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different</a:t>
            </a:r>
          </a:p>
          <a:p>
            <a:pPr algn="ctr"/>
            <a:r>
              <a:rPr lang="en-US" altLang="x-none" sz="1800">
                <a:latin typeface="Calibri" charset="0"/>
              </a:rPr>
              <a:t>position</a:t>
            </a:r>
          </a:p>
        </p:txBody>
      </p:sp>
      <p:sp>
        <p:nvSpPr>
          <p:cNvPr id="1005620" name="Text Box 52"/>
          <p:cNvSpPr txBox="1">
            <a:spLocks noChangeArrowheads="1"/>
          </p:cNvSpPr>
          <p:nvPr/>
        </p:nvSpPr>
        <p:spPr bwMode="auto">
          <a:xfrm>
            <a:off x="4378325" y="2227263"/>
            <a:ext cx="301625" cy="3746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algn="ctr" eaLnBrk="0" hangingPunct="0">
              <a:defRPr/>
            </a:pPr>
            <a:r>
              <a:rPr lang="en-US" sz="1800">
                <a:latin typeface="Calibri"/>
                <a:ea typeface="ヒラギノ角ゴ ProN W3" charset="0"/>
                <a:cs typeface="Calibri"/>
              </a:rPr>
              <a:t>*</a:t>
            </a:r>
          </a:p>
        </p:txBody>
      </p:sp>
      <p:sp>
        <p:nvSpPr>
          <p:cNvPr id="138266" name="Rectangle 49"/>
          <p:cNvSpPr>
            <a:spLocks noChangeAspect="1" noChangeArrowheads="1"/>
          </p:cNvSpPr>
          <p:nvPr/>
        </p:nvSpPr>
        <p:spPr bwMode="auto">
          <a:xfrm>
            <a:off x="6226175" y="3933825"/>
            <a:ext cx="83026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different </a:t>
            </a:r>
          </a:p>
          <a:p>
            <a:pPr algn="ctr"/>
            <a:r>
              <a:rPr lang="en-US" altLang="x-none" sz="1800">
                <a:latin typeface="Calibri" charset="0"/>
              </a:rPr>
              <a:t>views </a:t>
            </a:r>
          </a:p>
        </p:txBody>
      </p:sp>
      <p:sp>
        <p:nvSpPr>
          <p:cNvPr id="138267" name="Rectangle 8"/>
          <p:cNvSpPr>
            <a:spLocks noChangeAspect="1" noChangeArrowheads="1"/>
          </p:cNvSpPr>
          <p:nvPr/>
        </p:nvSpPr>
        <p:spPr bwMode="auto">
          <a:xfrm>
            <a:off x="3400425" y="3587750"/>
            <a:ext cx="217488" cy="269875"/>
          </a:xfrm>
          <a:prstGeom prst="rect">
            <a:avLst/>
          </a:prstGeom>
          <a:solidFill>
            <a:srgbClr val="376092"/>
          </a:solidFill>
          <a:ln>
            <a:noFill/>
          </a:ln>
          <a:extLst>
            <a:ext uri="{91240B29-F687-4F45-9708-019B960494DF}">
              <a14:hiddenLine xmlns:a14="http://schemas.microsoft.com/office/drawing/2010/main" w="7938">
                <a:solidFill>
                  <a:srgbClr val="000000"/>
                </a:solidFill>
                <a:miter lim="800000"/>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38268" name="Line 15"/>
          <p:cNvSpPr>
            <a:spLocks noChangeAspect="1" noChangeShapeType="1"/>
          </p:cNvSpPr>
          <p:nvPr/>
        </p:nvSpPr>
        <p:spPr bwMode="auto">
          <a:xfrm flipV="1">
            <a:off x="3508375" y="3386138"/>
            <a:ext cx="1588" cy="20161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69" name="Line 16"/>
          <p:cNvSpPr>
            <a:spLocks noChangeAspect="1" noChangeShapeType="1"/>
          </p:cNvSpPr>
          <p:nvPr/>
        </p:nvSpPr>
        <p:spPr bwMode="auto">
          <a:xfrm>
            <a:off x="3470275" y="3386138"/>
            <a:ext cx="76200" cy="1587"/>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70" name="Rectangle 45"/>
          <p:cNvSpPr>
            <a:spLocks noChangeAspect="1" noChangeArrowheads="1"/>
          </p:cNvSpPr>
          <p:nvPr/>
        </p:nvSpPr>
        <p:spPr bwMode="auto">
          <a:xfrm>
            <a:off x="3101975" y="3933825"/>
            <a:ext cx="81280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identical</a:t>
            </a:r>
          </a:p>
        </p:txBody>
      </p:sp>
      <p:sp>
        <p:nvSpPr>
          <p:cNvPr id="1005618" name="Text Box 50"/>
          <p:cNvSpPr txBox="1">
            <a:spLocks noChangeArrowheads="1"/>
          </p:cNvSpPr>
          <p:nvPr/>
        </p:nvSpPr>
        <p:spPr bwMode="auto">
          <a:xfrm>
            <a:off x="3365500" y="3068638"/>
            <a:ext cx="301625" cy="3746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eaLnBrk="0" hangingPunct="0">
              <a:defRPr/>
            </a:pPr>
            <a:r>
              <a:rPr lang="en-US" sz="1800" dirty="0">
                <a:latin typeface="Calibri"/>
                <a:ea typeface="ヒラギノ角ゴ ProN W3" charset="0"/>
                <a:cs typeface="Calibri"/>
              </a:rPr>
              <a:t>*</a:t>
            </a:r>
          </a:p>
        </p:txBody>
      </p:sp>
      <p:sp>
        <p:nvSpPr>
          <p:cNvPr id="138272" name="Rectangle 10"/>
          <p:cNvSpPr>
            <a:spLocks noChangeAspect="1" noChangeArrowheads="1"/>
          </p:cNvSpPr>
          <p:nvPr/>
        </p:nvSpPr>
        <p:spPr bwMode="auto">
          <a:xfrm>
            <a:off x="5530850" y="2946400"/>
            <a:ext cx="220663" cy="911225"/>
          </a:xfrm>
          <a:prstGeom prst="rect">
            <a:avLst/>
          </a:prstGeom>
          <a:solidFill>
            <a:srgbClr val="376092"/>
          </a:solidFill>
          <a:ln>
            <a:noFill/>
          </a:ln>
          <a:extLst>
            <a:ext uri="{91240B29-F687-4F45-9708-019B960494DF}">
              <a14:hiddenLine xmlns:a14="http://schemas.microsoft.com/office/drawing/2010/main" w="7938">
                <a:solidFill>
                  <a:srgbClr val="000000"/>
                </a:solidFill>
                <a:miter lim="800000"/>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sz="1800">
              <a:latin typeface="Calibri" charset="0"/>
            </a:endParaRPr>
          </a:p>
        </p:txBody>
      </p:sp>
      <p:sp>
        <p:nvSpPr>
          <p:cNvPr id="138273" name="Line 19"/>
          <p:cNvSpPr>
            <a:spLocks noChangeAspect="1" noChangeShapeType="1"/>
          </p:cNvSpPr>
          <p:nvPr/>
        </p:nvSpPr>
        <p:spPr bwMode="auto">
          <a:xfrm flipV="1">
            <a:off x="5640388" y="2613025"/>
            <a:ext cx="1587" cy="333375"/>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74" name="Line 20"/>
          <p:cNvSpPr>
            <a:spLocks noChangeAspect="1" noChangeShapeType="1"/>
          </p:cNvSpPr>
          <p:nvPr/>
        </p:nvSpPr>
        <p:spPr bwMode="auto">
          <a:xfrm>
            <a:off x="5602288" y="2613025"/>
            <a:ext cx="77787" cy="476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38275" name="Rectangle 47"/>
          <p:cNvSpPr>
            <a:spLocks noChangeAspect="1" noChangeArrowheads="1"/>
          </p:cNvSpPr>
          <p:nvPr/>
        </p:nvSpPr>
        <p:spPr bwMode="auto">
          <a:xfrm>
            <a:off x="5226050" y="3933825"/>
            <a:ext cx="83026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different </a:t>
            </a:r>
          </a:p>
          <a:p>
            <a:pPr algn="ctr"/>
            <a:r>
              <a:rPr lang="en-US" altLang="x-none" sz="1800">
                <a:latin typeface="Calibri" charset="0"/>
              </a:rPr>
              <a:t>sizes</a:t>
            </a:r>
          </a:p>
        </p:txBody>
      </p:sp>
      <p:sp>
        <p:nvSpPr>
          <p:cNvPr id="1005621" name="Text Box 53"/>
          <p:cNvSpPr txBox="1">
            <a:spLocks noChangeArrowheads="1"/>
          </p:cNvSpPr>
          <p:nvPr/>
        </p:nvSpPr>
        <p:spPr bwMode="auto">
          <a:xfrm>
            <a:off x="5489575" y="2320925"/>
            <a:ext cx="301625" cy="3730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algn="ctr" eaLnBrk="0" hangingPunct="0">
              <a:defRPr/>
            </a:pPr>
            <a:r>
              <a:rPr lang="en-US" sz="1800" dirty="0">
                <a:latin typeface="Calibri"/>
                <a:ea typeface="ヒラギノ角ゴ ProN W3" charset="0"/>
                <a:cs typeface="Calibri"/>
              </a:rPr>
              <a:t>*</a:t>
            </a:r>
          </a:p>
        </p:txBody>
      </p:sp>
      <p:sp>
        <p:nvSpPr>
          <p:cNvPr id="45" name="Text Box 47"/>
          <p:cNvSpPr txBox="1">
            <a:spLocks noChangeArrowheads="1"/>
          </p:cNvSpPr>
          <p:nvPr/>
        </p:nvSpPr>
        <p:spPr bwMode="auto">
          <a:xfrm>
            <a:off x="5989638" y="1471613"/>
            <a:ext cx="2827337" cy="3730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eaLnBrk="0" hangingPunct="0">
              <a:defRPr/>
            </a:pPr>
            <a:r>
              <a:rPr lang="en-US" sz="1800" dirty="0">
                <a:latin typeface="Calibri"/>
                <a:ea typeface="ヒラギノ角ゴ ProN W3" charset="0"/>
                <a:cs typeface="Calibri"/>
              </a:rPr>
              <a:t>* Significant fMRI-A, p&lt;0.01</a:t>
            </a:r>
          </a:p>
        </p:txBody>
      </p:sp>
      <p:sp>
        <p:nvSpPr>
          <p:cNvPr id="138278" name="TextBox 39"/>
          <p:cNvSpPr txBox="1">
            <a:spLocks noChangeArrowheads="1"/>
          </p:cNvSpPr>
          <p:nvPr/>
        </p:nvSpPr>
        <p:spPr bwMode="auto">
          <a:xfrm rot="-5400000">
            <a:off x="1028700" y="2492375"/>
            <a:ext cx="26193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latin typeface="Calibri" charset="0"/>
              </a:rPr>
              <a:t>fMRI-A ratio</a:t>
            </a:r>
          </a:p>
        </p:txBody>
      </p:sp>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5571" name="Rectangle 3"/>
          <p:cNvSpPr>
            <a:spLocks noGrp="1" noChangeArrowheads="1"/>
          </p:cNvSpPr>
          <p:nvPr>
            <p:ph type="title"/>
          </p:nvPr>
        </p:nvSpPr>
        <p:spPr>
          <a:xfrm>
            <a:off x="0" y="269875"/>
            <a:ext cx="9159875" cy="1143000"/>
          </a:xfrm>
        </p:spPr>
        <p:txBody>
          <a:bodyPr>
            <a:normAutofit/>
          </a:bodyPr>
          <a:lstStyle/>
          <a:p>
            <a:pPr marL="39686" indent="-39686">
              <a:defRPr/>
            </a:pPr>
            <a:r>
              <a:rPr lang="en-US" sz="2500" b="1" dirty="0">
                <a:solidFill>
                  <a:srgbClr val="1912AD"/>
                </a:solidFill>
                <a:latin typeface="Calibri"/>
                <a:cs typeface="Calibri"/>
              </a:rPr>
              <a:t>Differential sensitivity to image transformations in the fusiform gyrus: higher sensitivity to face view than position or size </a:t>
            </a:r>
          </a:p>
        </p:txBody>
      </p:sp>
      <p:sp>
        <p:nvSpPr>
          <p:cNvPr id="50" name="Rectangle 2"/>
          <p:cNvSpPr>
            <a:spLocks noChangeArrowheads="1"/>
          </p:cNvSpPr>
          <p:nvPr/>
        </p:nvSpPr>
        <p:spPr bwMode="auto">
          <a:xfrm>
            <a:off x="3562350" y="6500813"/>
            <a:ext cx="5581650" cy="3730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algn="r" eaLnBrk="0" hangingPunct="0">
              <a:spcBef>
                <a:spcPct val="20000"/>
              </a:spcBef>
              <a:buClr>
                <a:srgbClr val="FF0000"/>
              </a:buClr>
              <a:defRPr/>
            </a:pPr>
            <a:r>
              <a:rPr lang="en-US" sz="1800" i="1" dirty="0">
                <a:solidFill>
                  <a:schemeClr val="accent2">
                    <a:lumMod val="75000"/>
                  </a:schemeClr>
                </a:solidFill>
                <a:latin typeface="Calibri"/>
                <a:ea typeface="ヒラギノ角ゴ ProN W3" charset="0"/>
                <a:cs typeface="Calibri"/>
              </a:rPr>
              <a:t>Grill-Spector et al. Neuron 1999, </a:t>
            </a:r>
            <a:r>
              <a:rPr lang="en-US" sz="1800" i="1" dirty="0" err="1">
                <a:solidFill>
                  <a:schemeClr val="accent2">
                    <a:lumMod val="75000"/>
                  </a:schemeClr>
                </a:solidFill>
                <a:latin typeface="Calibri"/>
                <a:ea typeface="ヒラギノ角ゴ ProN W3" charset="0"/>
                <a:cs typeface="Calibri"/>
              </a:rPr>
              <a:t>Acta</a:t>
            </a:r>
            <a:r>
              <a:rPr lang="en-US" sz="1800" i="1" dirty="0">
                <a:solidFill>
                  <a:schemeClr val="accent2">
                    <a:lumMod val="75000"/>
                  </a:schemeClr>
                </a:solidFill>
                <a:latin typeface="Calibri"/>
                <a:ea typeface="ヒラギノ角ゴ ProN W3" charset="0"/>
                <a:cs typeface="Calibri"/>
              </a:rPr>
              <a:t> </a:t>
            </a:r>
            <a:r>
              <a:rPr lang="en-US" sz="1800" i="1" dirty="0" err="1">
                <a:solidFill>
                  <a:schemeClr val="accent2">
                    <a:lumMod val="75000"/>
                  </a:schemeClr>
                </a:solidFill>
                <a:latin typeface="Calibri"/>
                <a:ea typeface="ヒラギノ角ゴ ProN W3" charset="0"/>
                <a:cs typeface="Calibri"/>
              </a:rPr>
              <a:t>Psychologica</a:t>
            </a:r>
            <a:r>
              <a:rPr lang="en-US" sz="1800" i="1" dirty="0">
                <a:solidFill>
                  <a:schemeClr val="accent2">
                    <a:lumMod val="75000"/>
                  </a:schemeClr>
                </a:solidFill>
                <a:latin typeface="Calibri"/>
                <a:ea typeface="ヒラギノ角ゴ ProN W3" charset="0"/>
                <a:cs typeface="Calibri"/>
              </a:rPr>
              <a:t> 2001</a:t>
            </a:r>
          </a:p>
        </p:txBody>
      </p:sp>
      <p:grpSp>
        <p:nvGrpSpPr>
          <p:cNvPr id="139267" name="Group 4"/>
          <p:cNvGrpSpPr>
            <a:grpSpLocks/>
          </p:cNvGrpSpPr>
          <p:nvPr/>
        </p:nvGrpSpPr>
        <p:grpSpPr bwMode="auto">
          <a:xfrm>
            <a:off x="2711450" y="1412875"/>
            <a:ext cx="4344988" cy="4611688"/>
            <a:chOff x="2694283" y="1413301"/>
            <a:chExt cx="4345215" cy="4610750"/>
          </a:xfrm>
        </p:grpSpPr>
        <p:pic>
          <p:nvPicPr>
            <p:cNvPr id="139270" name="Picture 1037" descr="yuval23-s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7336" y="4553026"/>
              <a:ext cx="674696" cy="715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9271" name="Picture 1038" descr="yuval25-s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87336" y="5307072"/>
              <a:ext cx="674696" cy="715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9272" name="Picture 1055" descr="mask-bjorn-L60-450-480-s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9867" y="4553026"/>
              <a:ext cx="673639" cy="715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9273" name="Picture 1058" descr="mask-bjorn-L10-450-480-s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99867" y="5307072"/>
              <a:ext cx="673639" cy="715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9274" name="Picture 21" descr="benny-s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65153" y="4551986"/>
              <a:ext cx="676656" cy="718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9275" name="Picture 24" descr="benny-s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65153" y="5306032"/>
              <a:ext cx="676656" cy="718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9276" name="Picture 1046" descr="eitan-130-sm"/>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98959" y="4553026"/>
              <a:ext cx="673639" cy="715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pic>
          <p:nvPicPr>
            <p:cNvPr id="139277" name="Picture 1051" descr="eitan-70-sm"/>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98959" y="5307600"/>
              <a:ext cx="673639" cy="714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hlink"/>
                  </a:solidFill>
                  <a:miter lim="800000"/>
                  <a:headEnd/>
                  <a:tailEnd/>
                </a14:hiddenLine>
              </a:ext>
            </a:extLst>
          </p:spPr>
        </p:pic>
        <p:grpSp>
          <p:nvGrpSpPr>
            <p:cNvPr id="139278" name="Group 1"/>
            <p:cNvGrpSpPr>
              <a:grpSpLocks/>
            </p:cNvGrpSpPr>
            <p:nvPr/>
          </p:nvGrpSpPr>
          <p:grpSpPr bwMode="auto">
            <a:xfrm>
              <a:off x="2694283" y="1413301"/>
              <a:ext cx="4345215" cy="3083276"/>
              <a:chOff x="3183990" y="2038350"/>
              <a:chExt cx="4345215" cy="2512770"/>
            </a:xfrm>
          </p:grpSpPr>
          <p:sp>
            <p:nvSpPr>
              <p:cNvPr id="139279" name="Line 25"/>
              <p:cNvSpPr>
                <a:spLocks noChangeAspect="1" noChangeShapeType="1"/>
              </p:cNvSpPr>
              <p:nvPr/>
            </p:nvSpPr>
            <p:spPr bwMode="auto">
              <a:xfrm>
                <a:off x="3556000" y="2038350"/>
                <a:ext cx="3175" cy="19923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80" name="Line 26"/>
              <p:cNvSpPr>
                <a:spLocks noChangeAspect="1" noChangeShapeType="1"/>
              </p:cNvSpPr>
              <p:nvPr/>
            </p:nvSpPr>
            <p:spPr bwMode="auto">
              <a:xfrm>
                <a:off x="3502025" y="4030663"/>
                <a:ext cx="539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81" name="Line 27"/>
              <p:cNvSpPr>
                <a:spLocks noChangeAspect="1" noChangeShapeType="1"/>
              </p:cNvSpPr>
              <p:nvPr/>
            </p:nvSpPr>
            <p:spPr bwMode="auto">
              <a:xfrm>
                <a:off x="3502025" y="3498850"/>
                <a:ext cx="539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82" name="Line 28"/>
              <p:cNvSpPr>
                <a:spLocks noChangeAspect="1" noChangeShapeType="1"/>
              </p:cNvSpPr>
              <p:nvPr/>
            </p:nvSpPr>
            <p:spPr bwMode="auto">
              <a:xfrm>
                <a:off x="3502025" y="2967038"/>
                <a:ext cx="539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83" name="Line 29"/>
              <p:cNvSpPr>
                <a:spLocks noChangeAspect="1" noChangeShapeType="1"/>
              </p:cNvSpPr>
              <p:nvPr/>
            </p:nvSpPr>
            <p:spPr bwMode="auto">
              <a:xfrm>
                <a:off x="3502025" y="2435225"/>
                <a:ext cx="539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84" name="Rectangle 30"/>
              <p:cNvSpPr>
                <a:spLocks noChangeAspect="1" noChangeArrowheads="1"/>
              </p:cNvSpPr>
              <p:nvPr/>
            </p:nvSpPr>
            <p:spPr bwMode="auto">
              <a:xfrm>
                <a:off x="3183990" y="3921125"/>
                <a:ext cx="297558" cy="229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0.4</a:t>
                </a:r>
              </a:p>
            </p:txBody>
          </p:sp>
          <p:sp>
            <p:nvSpPr>
              <p:cNvPr id="139285" name="Rectangle 31"/>
              <p:cNvSpPr>
                <a:spLocks noChangeAspect="1" noChangeArrowheads="1"/>
              </p:cNvSpPr>
              <p:nvPr/>
            </p:nvSpPr>
            <p:spPr bwMode="auto">
              <a:xfrm>
                <a:off x="3183990" y="3387725"/>
                <a:ext cx="296826" cy="229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0.6</a:t>
                </a:r>
              </a:p>
            </p:txBody>
          </p:sp>
          <p:sp>
            <p:nvSpPr>
              <p:cNvPr id="139286" name="Rectangle 32"/>
              <p:cNvSpPr>
                <a:spLocks noChangeAspect="1" noChangeArrowheads="1"/>
              </p:cNvSpPr>
              <p:nvPr/>
            </p:nvSpPr>
            <p:spPr bwMode="auto">
              <a:xfrm>
                <a:off x="3183990" y="2855913"/>
                <a:ext cx="296826" cy="229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0.8</a:t>
                </a:r>
              </a:p>
            </p:txBody>
          </p:sp>
          <p:sp>
            <p:nvSpPr>
              <p:cNvPr id="139287" name="Rectangle 33"/>
              <p:cNvSpPr>
                <a:spLocks noChangeAspect="1" noChangeArrowheads="1"/>
              </p:cNvSpPr>
              <p:nvPr/>
            </p:nvSpPr>
            <p:spPr bwMode="auto">
              <a:xfrm>
                <a:off x="3183990" y="2324100"/>
                <a:ext cx="296826" cy="229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1.0</a:t>
                </a:r>
              </a:p>
            </p:txBody>
          </p:sp>
          <p:sp>
            <p:nvSpPr>
              <p:cNvPr id="1005622" name="Line 54"/>
              <p:cNvSpPr>
                <a:spLocks noChangeShapeType="1"/>
              </p:cNvSpPr>
              <p:nvPr/>
            </p:nvSpPr>
            <p:spPr bwMode="auto">
              <a:xfrm>
                <a:off x="3522146" y="2438041"/>
                <a:ext cx="3861002" cy="0"/>
              </a:xfrm>
              <a:prstGeom prst="line">
                <a:avLst/>
              </a:prstGeom>
              <a:noFill/>
              <a:ln w="38100">
                <a:solidFill>
                  <a:srgbClr val="7F7F7F"/>
                </a:solidFill>
                <a:prstDash val="sys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latin typeface="Calibri"/>
                  <a:ea typeface="ヒラギノ角ゴ ProN W3" charset="0"/>
                  <a:cs typeface="Calibri"/>
                </a:endParaRPr>
              </a:p>
            </p:txBody>
          </p:sp>
          <p:cxnSp>
            <p:nvCxnSpPr>
              <p:cNvPr id="3" name="Straight Connector 2"/>
              <p:cNvCxnSpPr>
                <a:stCxn id="139280" idx="1"/>
              </p:cNvCxnSpPr>
              <p:nvPr/>
            </p:nvCxnSpPr>
            <p:spPr>
              <a:xfrm>
                <a:off x="3555484" y="4034218"/>
                <a:ext cx="3827663"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9290" name="Rectangle 9"/>
              <p:cNvSpPr>
                <a:spLocks noChangeAspect="1" noChangeArrowheads="1"/>
              </p:cNvSpPr>
              <p:nvPr/>
            </p:nvSpPr>
            <p:spPr bwMode="auto">
              <a:xfrm>
                <a:off x="4891623" y="3276600"/>
                <a:ext cx="220663" cy="754063"/>
              </a:xfrm>
              <a:prstGeom prst="rect">
                <a:avLst/>
              </a:prstGeom>
              <a:solidFill>
                <a:srgbClr val="376092"/>
              </a:solidFill>
              <a:ln>
                <a:noFill/>
              </a:ln>
              <a:extLst>
                <a:ext uri="{91240B29-F687-4F45-9708-019B960494DF}">
                  <a14:hiddenLine xmlns:a14="http://schemas.microsoft.com/office/drawing/2010/main" w="7938">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sz="1800">
                  <a:latin typeface="Calibri" charset="0"/>
                </a:endParaRPr>
              </a:p>
            </p:txBody>
          </p:sp>
          <p:sp>
            <p:nvSpPr>
              <p:cNvPr id="139291" name="Line 17"/>
              <p:cNvSpPr>
                <a:spLocks noChangeAspect="1" noChangeShapeType="1"/>
              </p:cNvSpPr>
              <p:nvPr/>
            </p:nvSpPr>
            <p:spPr bwMode="auto">
              <a:xfrm flipV="1">
                <a:off x="5000367" y="3003550"/>
                <a:ext cx="3175" cy="273050"/>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92" name="Line 18"/>
              <p:cNvSpPr>
                <a:spLocks noChangeAspect="1" noChangeShapeType="1"/>
              </p:cNvSpPr>
              <p:nvPr/>
            </p:nvSpPr>
            <p:spPr bwMode="auto">
              <a:xfrm>
                <a:off x="4962267" y="3003550"/>
                <a:ext cx="79375" cy="158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93" name="Rectangle 46"/>
              <p:cNvSpPr>
                <a:spLocks noChangeAspect="1" noChangeArrowheads="1"/>
              </p:cNvSpPr>
              <p:nvPr/>
            </p:nvSpPr>
            <p:spPr bwMode="auto">
              <a:xfrm>
                <a:off x="4586707" y="4092575"/>
                <a:ext cx="830496" cy="458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different</a:t>
                </a:r>
              </a:p>
              <a:p>
                <a:pPr algn="ctr"/>
                <a:r>
                  <a:rPr lang="en-US" altLang="x-none" sz="1800">
                    <a:latin typeface="Calibri" charset="0"/>
                  </a:rPr>
                  <a:t>position</a:t>
                </a:r>
              </a:p>
            </p:txBody>
          </p:sp>
          <p:sp>
            <p:nvSpPr>
              <p:cNvPr id="1005620" name="Text Box 52"/>
              <p:cNvSpPr txBox="1">
                <a:spLocks noChangeArrowheads="1"/>
              </p:cNvSpPr>
              <p:nvPr/>
            </p:nvSpPr>
            <p:spPr bwMode="auto">
              <a:xfrm>
                <a:off x="4852540" y="2701915"/>
                <a:ext cx="298466" cy="30138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eaLnBrk="0" hangingPunct="0">
                  <a:defRPr/>
                </a:pPr>
                <a:r>
                  <a:rPr lang="en-US" sz="1800">
                    <a:latin typeface="Calibri"/>
                    <a:ea typeface="ヒラギノ角ゴ ProN W3" charset="0"/>
                    <a:cs typeface="Calibri"/>
                  </a:rPr>
                  <a:t>*</a:t>
                </a:r>
              </a:p>
            </p:txBody>
          </p:sp>
          <p:sp>
            <p:nvSpPr>
              <p:cNvPr id="139295" name="Rectangle 12"/>
              <p:cNvSpPr>
                <a:spLocks noChangeAspect="1" noChangeArrowheads="1"/>
              </p:cNvSpPr>
              <p:nvPr/>
            </p:nvSpPr>
            <p:spPr bwMode="auto">
              <a:xfrm>
                <a:off x="7003625" y="2744788"/>
                <a:ext cx="220662" cy="1285875"/>
              </a:xfrm>
              <a:prstGeom prst="rect">
                <a:avLst/>
              </a:prstGeom>
              <a:solidFill>
                <a:srgbClr val="376092"/>
              </a:solidFill>
              <a:ln>
                <a:noFill/>
              </a:ln>
              <a:extLst>
                <a:ext uri="{91240B29-F687-4F45-9708-019B960494DF}">
                  <a14:hiddenLine xmlns:a14="http://schemas.microsoft.com/office/drawing/2010/main" w="7938">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sz="1800">
                  <a:latin typeface="Calibri" charset="0"/>
                </a:endParaRPr>
              </a:p>
            </p:txBody>
          </p:sp>
          <p:sp>
            <p:nvSpPr>
              <p:cNvPr id="139296" name="Line 23"/>
              <p:cNvSpPr>
                <a:spLocks noChangeAspect="1" noChangeShapeType="1"/>
              </p:cNvSpPr>
              <p:nvPr/>
            </p:nvSpPr>
            <p:spPr bwMode="auto">
              <a:xfrm flipV="1">
                <a:off x="7113163" y="2459038"/>
                <a:ext cx="1587" cy="285750"/>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97" name="Line 24"/>
              <p:cNvSpPr>
                <a:spLocks noChangeAspect="1" noChangeShapeType="1"/>
              </p:cNvSpPr>
              <p:nvPr/>
            </p:nvSpPr>
            <p:spPr bwMode="auto">
              <a:xfrm>
                <a:off x="7075856" y="2459038"/>
                <a:ext cx="76200" cy="3175"/>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298" name="Rectangle 49"/>
              <p:cNvSpPr>
                <a:spLocks noChangeAspect="1" noChangeArrowheads="1"/>
              </p:cNvSpPr>
              <p:nvPr/>
            </p:nvSpPr>
            <p:spPr bwMode="auto">
              <a:xfrm>
                <a:off x="6698709" y="4092575"/>
                <a:ext cx="830496" cy="458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different </a:t>
                </a:r>
              </a:p>
              <a:p>
                <a:pPr algn="ctr"/>
                <a:r>
                  <a:rPr lang="en-US" altLang="x-none" sz="1800">
                    <a:latin typeface="Calibri" charset="0"/>
                  </a:rPr>
                  <a:t>views </a:t>
                </a:r>
              </a:p>
            </p:txBody>
          </p:sp>
          <p:sp>
            <p:nvSpPr>
              <p:cNvPr id="139299" name="Rectangle 8"/>
              <p:cNvSpPr>
                <a:spLocks noChangeAspect="1" noChangeArrowheads="1"/>
              </p:cNvSpPr>
              <p:nvPr/>
            </p:nvSpPr>
            <p:spPr bwMode="auto">
              <a:xfrm>
                <a:off x="3872008" y="3810000"/>
                <a:ext cx="217487" cy="220663"/>
              </a:xfrm>
              <a:prstGeom prst="rect">
                <a:avLst/>
              </a:prstGeom>
              <a:solidFill>
                <a:srgbClr val="376092"/>
              </a:solidFill>
              <a:ln>
                <a:noFill/>
              </a:ln>
              <a:extLst>
                <a:ext uri="{91240B29-F687-4F45-9708-019B960494DF}">
                  <a14:hiddenLine xmlns:a14="http://schemas.microsoft.com/office/drawing/2010/main" w="7938">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39300" name="Line 15"/>
              <p:cNvSpPr>
                <a:spLocks noChangeAspect="1" noChangeShapeType="1"/>
              </p:cNvSpPr>
              <p:nvPr/>
            </p:nvSpPr>
            <p:spPr bwMode="auto">
              <a:xfrm flipV="1">
                <a:off x="3979958" y="3646488"/>
                <a:ext cx="1587" cy="16351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1" name="Line 16"/>
              <p:cNvSpPr>
                <a:spLocks noChangeAspect="1" noChangeShapeType="1"/>
              </p:cNvSpPr>
              <p:nvPr/>
            </p:nvSpPr>
            <p:spPr bwMode="auto">
              <a:xfrm>
                <a:off x="3942651" y="3646488"/>
                <a:ext cx="76200" cy="1587"/>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2" name="Rectangle 45"/>
              <p:cNvSpPr>
                <a:spLocks noChangeAspect="1" noChangeArrowheads="1"/>
              </p:cNvSpPr>
              <p:nvPr/>
            </p:nvSpPr>
            <p:spPr bwMode="auto">
              <a:xfrm>
                <a:off x="3574433" y="4092575"/>
                <a:ext cx="812639" cy="229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identical</a:t>
                </a:r>
              </a:p>
            </p:txBody>
          </p:sp>
          <p:sp>
            <p:nvSpPr>
              <p:cNvPr id="1005618" name="Text Box 50"/>
              <p:cNvSpPr txBox="1">
                <a:spLocks noChangeArrowheads="1"/>
              </p:cNvSpPr>
              <p:nvPr/>
            </p:nvSpPr>
            <p:spPr bwMode="auto">
              <a:xfrm>
                <a:off x="3838074" y="3387469"/>
                <a:ext cx="300054" cy="30138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eaLnBrk="0" hangingPunct="0">
                  <a:defRPr/>
                </a:pPr>
                <a:r>
                  <a:rPr lang="en-US" sz="1800" dirty="0">
                    <a:latin typeface="Calibri"/>
                    <a:ea typeface="ヒラギノ角ゴ ProN W3" charset="0"/>
                    <a:cs typeface="Calibri"/>
                  </a:rPr>
                  <a:t>*</a:t>
                </a:r>
              </a:p>
            </p:txBody>
          </p:sp>
          <p:sp>
            <p:nvSpPr>
              <p:cNvPr id="139304" name="Rectangle 10"/>
              <p:cNvSpPr>
                <a:spLocks noChangeAspect="1" noChangeArrowheads="1"/>
              </p:cNvSpPr>
              <p:nvPr/>
            </p:nvSpPr>
            <p:spPr bwMode="auto">
              <a:xfrm>
                <a:off x="6002717" y="3287713"/>
                <a:ext cx="220663" cy="742950"/>
              </a:xfrm>
              <a:prstGeom prst="rect">
                <a:avLst/>
              </a:prstGeom>
              <a:solidFill>
                <a:srgbClr val="376092"/>
              </a:solidFill>
              <a:ln>
                <a:noFill/>
              </a:ln>
              <a:extLst>
                <a:ext uri="{91240B29-F687-4F45-9708-019B960494DF}">
                  <a14:hiddenLine xmlns:a14="http://schemas.microsoft.com/office/drawing/2010/main" w="7938">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sz="1800">
                  <a:latin typeface="Calibri" charset="0"/>
                </a:endParaRPr>
              </a:p>
            </p:txBody>
          </p:sp>
          <p:sp>
            <p:nvSpPr>
              <p:cNvPr id="139305" name="Line 19"/>
              <p:cNvSpPr>
                <a:spLocks noChangeAspect="1" noChangeShapeType="1"/>
              </p:cNvSpPr>
              <p:nvPr/>
            </p:nvSpPr>
            <p:spPr bwMode="auto">
              <a:xfrm flipV="1">
                <a:off x="6112255" y="3016250"/>
                <a:ext cx="1587" cy="27146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6" name="Line 20"/>
              <p:cNvSpPr>
                <a:spLocks noChangeAspect="1" noChangeShapeType="1"/>
              </p:cNvSpPr>
              <p:nvPr/>
            </p:nvSpPr>
            <p:spPr bwMode="auto">
              <a:xfrm>
                <a:off x="6074154" y="3016250"/>
                <a:ext cx="77788" cy="3175"/>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7" name="Rectangle 47"/>
              <p:cNvSpPr>
                <a:spLocks noChangeAspect="1" noChangeArrowheads="1"/>
              </p:cNvSpPr>
              <p:nvPr/>
            </p:nvSpPr>
            <p:spPr bwMode="auto">
              <a:xfrm>
                <a:off x="5697801" y="4092575"/>
                <a:ext cx="830496" cy="458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different </a:t>
                </a:r>
              </a:p>
              <a:p>
                <a:pPr algn="ctr"/>
                <a:r>
                  <a:rPr lang="en-US" altLang="x-none" sz="1800">
                    <a:latin typeface="Calibri" charset="0"/>
                  </a:rPr>
                  <a:t>sizes</a:t>
                </a:r>
              </a:p>
            </p:txBody>
          </p:sp>
          <p:sp>
            <p:nvSpPr>
              <p:cNvPr id="1005621" name="Text Box 53"/>
              <p:cNvSpPr txBox="1">
                <a:spLocks noChangeArrowheads="1"/>
              </p:cNvSpPr>
              <p:nvPr/>
            </p:nvSpPr>
            <p:spPr bwMode="auto">
              <a:xfrm>
                <a:off x="5963848" y="2778231"/>
                <a:ext cx="298466" cy="30138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eaLnBrk="0" hangingPunct="0">
                  <a:defRPr/>
                </a:pPr>
                <a:r>
                  <a:rPr lang="en-US" sz="1800" dirty="0">
                    <a:latin typeface="Calibri"/>
                    <a:ea typeface="ヒラギノ角ゴ ProN W3" charset="0"/>
                    <a:cs typeface="Calibri"/>
                  </a:rPr>
                  <a:t>*</a:t>
                </a:r>
              </a:p>
            </p:txBody>
          </p:sp>
        </p:grpSp>
      </p:grpSp>
      <p:sp>
        <p:nvSpPr>
          <p:cNvPr id="45" name="Text Box 47"/>
          <p:cNvSpPr txBox="1">
            <a:spLocks noChangeArrowheads="1"/>
          </p:cNvSpPr>
          <p:nvPr/>
        </p:nvSpPr>
        <p:spPr bwMode="auto">
          <a:xfrm>
            <a:off x="5989638" y="1471613"/>
            <a:ext cx="2827337" cy="3730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eaLnBrk="0" hangingPunct="0">
              <a:defRPr/>
            </a:pPr>
            <a:r>
              <a:rPr lang="en-US" sz="1800" dirty="0">
                <a:latin typeface="Calibri"/>
                <a:ea typeface="ヒラギノ角ゴ ProN W3" charset="0"/>
                <a:cs typeface="Calibri"/>
              </a:rPr>
              <a:t>* Significant fMRI-A, p&lt;0.01</a:t>
            </a:r>
          </a:p>
        </p:txBody>
      </p:sp>
      <p:sp>
        <p:nvSpPr>
          <p:cNvPr id="139269" name="TextBox 46"/>
          <p:cNvSpPr txBox="1">
            <a:spLocks noChangeArrowheads="1"/>
          </p:cNvSpPr>
          <p:nvPr/>
        </p:nvSpPr>
        <p:spPr bwMode="auto">
          <a:xfrm rot="-5400000">
            <a:off x="1028700" y="2492375"/>
            <a:ext cx="26193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latin typeface="Calibri" charset="0"/>
              </a:rPr>
              <a:t>fMRI-A ratio</a:t>
            </a:r>
          </a:p>
        </p:txBody>
      </p:sp>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0289" name="Group 1"/>
          <p:cNvGrpSpPr>
            <a:grpSpLocks noChangeAspect="1"/>
          </p:cNvGrpSpPr>
          <p:nvPr/>
        </p:nvGrpSpPr>
        <p:grpSpPr bwMode="auto">
          <a:xfrm>
            <a:off x="185738" y="1555750"/>
            <a:ext cx="2216150" cy="4405313"/>
            <a:chOff x="447323" y="2667001"/>
            <a:chExt cx="1381477" cy="2746496"/>
          </a:xfrm>
        </p:grpSpPr>
        <p:pic>
          <p:nvPicPr>
            <p:cNvPr id="140348" name="Picture 88" descr="D:\kalanit\SFN2000\objt_lh_ven.jpg"/>
            <p:cNvPicPr>
              <a:picLocks noChangeAspect="1" noChangeArrowheads="1"/>
            </p:cNvPicPr>
            <p:nvPr/>
          </p:nvPicPr>
          <p:blipFill>
            <a:blip r:embed="rId3">
              <a:clrChange>
                <a:clrFrom>
                  <a:srgbClr val="000000"/>
                </a:clrFrom>
                <a:clrTo>
                  <a:srgbClr val="000000">
                    <a:alpha val="0"/>
                  </a:srgbClr>
                </a:clrTo>
              </a:clrChange>
              <a:extLst>
                <a:ext uri="{28A0092B-C50C-407E-A947-70E740481C1C}">
                  <a14:useLocalDpi xmlns:a14="http://schemas.microsoft.com/office/drawing/2010/main" val="0"/>
                </a:ext>
              </a:extLst>
            </a:blip>
            <a:srcRect t="27605" b="32237"/>
            <a:stretch>
              <a:fillRect/>
            </a:stretch>
          </p:blipFill>
          <p:spPr bwMode="auto">
            <a:xfrm rot="5400000">
              <a:off x="447323" y="4239014"/>
              <a:ext cx="1381477" cy="62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49" name="Picture 89" descr="D:\kalanit\SFN2000\objt_lh_lat.jpg"/>
            <p:cNvPicPr>
              <a:picLocks noChangeAspect="1" noChangeArrowheads="1"/>
            </p:cNvPicPr>
            <p:nvPr/>
          </p:nvPicPr>
          <p:blipFill>
            <a:blip r:embed="rId4">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447323" y="2667001"/>
              <a:ext cx="1381477"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0813" name="Text Box 93"/>
            <p:cNvSpPr txBox="1">
              <a:spLocks noChangeArrowheads="1"/>
            </p:cNvSpPr>
            <p:nvPr/>
          </p:nvSpPr>
          <p:spPr bwMode="auto">
            <a:xfrm>
              <a:off x="781807" y="5240294"/>
              <a:ext cx="604643" cy="17320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a:defRPr/>
              </a:pPr>
              <a:r>
                <a:rPr lang="en-US" sz="1200" dirty="0">
                  <a:latin typeface="Calibri"/>
                  <a:ea typeface="ヒラギノ角ゴ ProN W3" charset="0"/>
                  <a:cs typeface="Calibri"/>
                </a:rPr>
                <a:t>Ventral view</a:t>
              </a:r>
            </a:p>
          </p:txBody>
        </p:sp>
        <p:sp>
          <p:nvSpPr>
            <p:cNvPr id="670814" name="Text Box 94"/>
            <p:cNvSpPr txBox="1">
              <a:spLocks noChangeArrowheads="1"/>
            </p:cNvSpPr>
            <p:nvPr/>
          </p:nvSpPr>
          <p:spPr bwMode="auto">
            <a:xfrm>
              <a:off x="826338" y="2840204"/>
              <a:ext cx="585841" cy="1722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a:defRPr/>
              </a:pPr>
              <a:r>
                <a:rPr lang="en-US" sz="1200" dirty="0">
                  <a:latin typeface="Calibri"/>
                  <a:ea typeface="ヒラギノ角ゴ ProN W3" charset="0"/>
                  <a:cs typeface="Calibri"/>
                </a:rPr>
                <a:t>Lateral view</a:t>
              </a:r>
            </a:p>
          </p:txBody>
        </p:sp>
      </p:grpSp>
      <p:sp>
        <p:nvSpPr>
          <p:cNvPr id="140290" name="Rectangle 65"/>
          <p:cNvSpPr>
            <a:spLocks noChangeAspect="1" noChangeArrowheads="1"/>
          </p:cNvSpPr>
          <p:nvPr/>
        </p:nvSpPr>
        <p:spPr bwMode="auto">
          <a:xfrm>
            <a:off x="2335213" y="2463800"/>
            <a:ext cx="798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676796"/>
                </a:solidFill>
                <a:latin typeface="Calibri" charset="0"/>
              </a:rPr>
              <a:t>LO/IOG</a:t>
            </a:r>
          </a:p>
        </p:txBody>
      </p:sp>
      <p:sp>
        <p:nvSpPr>
          <p:cNvPr id="140291" name="Rectangle 72"/>
          <p:cNvSpPr>
            <a:spLocks noChangeAspect="1" noChangeArrowheads="1"/>
          </p:cNvSpPr>
          <p:nvPr/>
        </p:nvSpPr>
        <p:spPr bwMode="auto">
          <a:xfrm>
            <a:off x="1855788" y="4622800"/>
            <a:ext cx="939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FF0000"/>
                </a:solidFill>
                <a:latin typeface="Calibri" charset="0"/>
              </a:rPr>
              <a:t>Fusiform</a:t>
            </a:r>
          </a:p>
        </p:txBody>
      </p:sp>
      <p:sp>
        <p:nvSpPr>
          <p:cNvPr id="670811" name="Line 91"/>
          <p:cNvSpPr>
            <a:spLocks noChangeShapeType="1"/>
          </p:cNvSpPr>
          <p:nvPr/>
        </p:nvSpPr>
        <p:spPr bwMode="auto">
          <a:xfrm flipH="1">
            <a:off x="1322388" y="4881563"/>
            <a:ext cx="533400" cy="187325"/>
          </a:xfrm>
          <a:prstGeom prst="line">
            <a:avLst/>
          </a:prstGeom>
          <a:noFill/>
          <a:ln w="57150">
            <a:solidFill>
              <a:srgbClr val="FF33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nchor="ctr"/>
          <a:lstStyle/>
          <a:p>
            <a:pPr>
              <a:defRPr/>
            </a:pPr>
            <a:endParaRPr lang="en-US">
              <a:latin typeface="Calibri"/>
              <a:ea typeface="ヒラギノ角ゴ ProN W3" charset="0"/>
              <a:cs typeface="Calibri"/>
            </a:endParaRPr>
          </a:p>
        </p:txBody>
      </p:sp>
      <p:sp>
        <p:nvSpPr>
          <p:cNvPr id="670812" name="Line 92"/>
          <p:cNvSpPr>
            <a:spLocks noChangeShapeType="1"/>
          </p:cNvSpPr>
          <p:nvPr/>
        </p:nvSpPr>
        <p:spPr bwMode="auto">
          <a:xfrm flipH="1">
            <a:off x="2165350" y="2771775"/>
            <a:ext cx="430213" cy="317500"/>
          </a:xfrm>
          <a:prstGeom prst="line">
            <a:avLst/>
          </a:prstGeom>
          <a:noFill/>
          <a:ln w="57150">
            <a:solidFill>
              <a:srgbClr val="6666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nchor="ctr"/>
          <a:lstStyle/>
          <a:p>
            <a:pPr>
              <a:defRPr/>
            </a:pPr>
            <a:endParaRPr lang="en-US">
              <a:latin typeface="Calibri"/>
              <a:ea typeface="ヒラギノ角ゴ ProN W3" charset="0"/>
              <a:cs typeface="Calibri"/>
            </a:endParaRPr>
          </a:p>
        </p:txBody>
      </p:sp>
      <p:sp>
        <p:nvSpPr>
          <p:cNvPr id="94" name="Rectangle 3"/>
          <p:cNvSpPr>
            <a:spLocks noGrp="1" noChangeArrowheads="1"/>
          </p:cNvSpPr>
          <p:nvPr>
            <p:ph type="title"/>
          </p:nvPr>
        </p:nvSpPr>
        <p:spPr>
          <a:xfrm>
            <a:off x="0" y="517110"/>
            <a:ext cx="9159875" cy="1143000"/>
          </a:xfrm>
        </p:spPr>
        <p:txBody>
          <a:bodyPr>
            <a:normAutofit fontScale="90000"/>
          </a:bodyPr>
          <a:lstStyle/>
          <a:p>
            <a:pPr marL="39686" indent="-39686">
              <a:defRPr/>
            </a:pPr>
            <a:r>
              <a:rPr lang="en-US" sz="2500" b="1" dirty="0">
                <a:solidFill>
                  <a:srgbClr val="1912AD"/>
                </a:solidFill>
                <a:latin typeface="Calibri"/>
                <a:cs typeface="Calibri"/>
              </a:rPr>
              <a:t>Differential sensitivity to image transformations across the ventral stream: higher sensitivity to position and size in lateral occipital (LO) cortex and inferior occipital gyrus (IOG) than the fusiform gyrus </a:t>
            </a:r>
          </a:p>
        </p:txBody>
      </p:sp>
      <p:sp>
        <p:nvSpPr>
          <p:cNvPr id="95" name="Rectangle 2"/>
          <p:cNvSpPr>
            <a:spLocks noChangeArrowheads="1"/>
          </p:cNvSpPr>
          <p:nvPr/>
        </p:nvSpPr>
        <p:spPr bwMode="auto">
          <a:xfrm>
            <a:off x="4826000" y="6500813"/>
            <a:ext cx="4318000" cy="307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spAutoFit/>
          </a:bodyPr>
          <a:lstStyle/>
          <a:p>
            <a:pPr algn="r" eaLnBrk="0" hangingPunct="0">
              <a:spcBef>
                <a:spcPct val="20000"/>
              </a:spcBef>
              <a:buClr>
                <a:srgbClr val="FF0000"/>
              </a:buClr>
              <a:defRPr/>
            </a:pPr>
            <a:r>
              <a:rPr lang="en-US" sz="1400" i="1" dirty="0">
                <a:solidFill>
                  <a:schemeClr val="accent2">
                    <a:lumMod val="75000"/>
                  </a:schemeClr>
                </a:solidFill>
                <a:latin typeface="Calibri"/>
                <a:ea typeface="ヒラギノ角ゴ ProN W3" charset="0"/>
                <a:cs typeface="Calibri"/>
              </a:rPr>
              <a:t>Grill-Spector et al. Neuron 1999, </a:t>
            </a:r>
            <a:r>
              <a:rPr lang="en-US" sz="1400" i="1" dirty="0" err="1">
                <a:solidFill>
                  <a:schemeClr val="accent2">
                    <a:lumMod val="75000"/>
                  </a:schemeClr>
                </a:solidFill>
                <a:latin typeface="Calibri"/>
                <a:ea typeface="ヒラギノ角ゴ ProN W3" charset="0"/>
                <a:cs typeface="Calibri"/>
              </a:rPr>
              <a:t>Acta</a:t>
            </a:r>
            <a:r>
              <a:rPr lang="en-US" sz="1400" i="1" dirty="0">
                <a:solidFill>
                  <a:schemeClr val="accent2">
                    <a:lumMod val="75000"/>
                  </a:schemeClr>
                </a:solidFill>
                <a:latin typeface="Calibri"/>
                <a:ea typeface="ヒラギノ角ゴ ProN W3" charset="0"/>
                <a:cs typeface="Calibri"/>
              </a:rPr>
              <a:t> </a:t>
            </a:r>
            <a:r>
              <a:rPr lang="en-US" sz="1400" i="1" dirty="0" err="1">
                <a:solidFill>
                  <a:schemeClr val="accent2">
                    <a:lumMod val="75000"/>
                  </a:schemeClr>
                </a:solidFill>
                <a:latin typeface="Calibri"/>
                <a:ea typeface="ヒラギノ角ゴ ProN W3" charset="0"/>
                <a:cs typeface="Calibri"/>
              </a:rPr>
              <a:t>Psychologica</a:t>
            </a:r>
            <a:r>
              <a:rPr lang="en-US" sz="1400" i="1" dirty="0">
                <a:solidFill>
                  <a:schemeClr val="accent2">
                    <a:lumMod val="75000"/>
                  </a:schemeClr>
                </a:solidFill>
                <a:latin typeface="Calibri"/>
                <a:ea typeface="ヒラギノ角ゴ ProN W3" charset="0"/>
                <a:cs typeface="Calibri"/>
              </a:rPr>
              <a:t> 2001</a:t>
            </a:r>
          </a:p>
        </p:txBody>
      </p:sp>
      <p:grpSp>
        <p:nvGrpSpPr>
          <p:cNvPr id="140296" name="Group 3"/>
          <p:cNvGrpSpPr>
            <a:grpSpLocks/>
          </p:cNvGrpSpPr>
          <p:nvPr/>
        </p:nvGrpSpPr>
        <p:grpSpPr bwMode="auto">
          <a:xfrm>
            <a:off x="2941638" y="2524125"/>
            <a:ext cx="5729287" cy="2687638"/>
            <a:chOff x="2835520" y="2201168"/>
            <a:chExt cx="5728991" cy="2687883"/>
          </a:xfrm>
        </p:grpSpPr>
        <p:sp>
          <p:nvSpPr>
            <p:cNvPr id="140297" name="Rectangle 13"/>
            <p:cNvSpPr>
              <a:spLocks noChangeAspect="1" noChangeArrowheads="1"/>
            </p:cNvSpPr>
            <p:nvPr/>
          </p:nvSpPr>
          <p:spPr bwMode="auto">
            <a:xfrm>
              <a:off x="3992587" y="3795000"/>
              <a:ext cx="257889" cy="740193"/>
            </a:xfrm>
            <a:prstGeom prst="rect">
              <a:avLst/>
            </a:prstGeom>
            <a:solidFill>
              <a:srgbClr val="666699"/>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298" name="Rectangle 14"/>
            <p:cNvSpPr>
              <a:spLocks noChangeAspect="1" noChangeArrowheads="1"/>
            </p:cNvSpPr>
            <p:nvPr/>
          </p:nvSpPr>
          <p:spPr bwMode="auto">
            <a:xfrm>
              <a:off x="4920825" y="2924624"/>
              <a:ext cx="259544" cy="1610571"/>
            </a:xfrm>
            <a:prstGeom prst="rect">
              <a:avLst/>
            </a:prstGeom>
            <a:solidFill>
              <a:srgbClr val="666699"/>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299" name="Rectangle 15"/>
            <p:cNvSpPr>
              <a:spLocks noChangeAspect="1" noChangeArrowheads="1"/>
            </p:cNvSpPr>
            <p:nvPr/>
          </p:nvSpPr>
          <p:spPr bwMode="auto">
            <a:xfrm>
              <a:off x="5825092" y="3041789"/>
              <a:ext cx="256236" cy="1493405"/>
            </a:xfrm>
            <a:prstGeom prst="rect">
              <a:avLst/>
            </a:prstGeom>
            <a:solidFill>
              <a:srgbClr val="666699"/>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300" name="Rectangle 16"/>
            <p:cNvSpPr>
              <a:spLocks noChangeAspect="1" noChangeArrowheads="1"/>
            </p:cNvSpPr>
            <p:nvPr/>
          </p:nvSpPr>
          <p:spPr bwMode="auto">
            <a:xfrm>
              <a:off x="6726053" y="3129198"/>
              <a:ext cx="256238" cy="1405995"/>
            </a:xfrm>
            <a:prstGeom prst="rect">
              <a:avLst/>
            </a:prstGeom>
            <a:solidFill>
              <a:srgbClr val="666699"/>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301" name="Rectangle 17"/>
            <p:cNvSpPr>
              <a:spLocks noChangeAspect="1" noChangeArrowheads="1"/>
            </p:cNvSpPr>
            <p:nvPr/>
          </p:nvSpPr>
          <p:spPr bwMode="auto">
            <a:xfrm>
              <a:off x="7628667" y="2623338"/>
              <a:ext cx="257889" cy="1911856"/>
            </a:xfrm>
            <a:prstGeom prst="rect">
              <a:avLst/>
            </a:prstGeom>
            <a:solidFill>
              <a:srgbClr val="666699"/>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302" name="Rectangle 18"/>
            <p:cNvSpPr>
              <a:spLocks noChangeAspect="1" noChangeArrowheads="1"/>
            </p:cNvSpPr>
            <p:nvPr/>
          </p:nvSpPr>
          <p:spPr bwMode="auto">
            <a:xfrm>
              <a:off x="4278185" y="4276684"/>
              <a:ext cx="256236" cy="258510"/>
            </a:xfrm>
            <a:prstGeom prst="rect">
              <a:avLst/>
            </a:prstGeom>
            <a:solidFill>
              <a:srgbClr val="FF3300"/>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303" name="Rectangle 19"/>
            <p:cNvSpPr>
              <a:spLocks noChangeAspect="1" noChangeArrowheads="1"/>
            </p:cNvSpPr>
            <p:nvPr/>
          </p:nvSpPr>
          <p:spPr bwMode="auto">
            <a:xfrm>
              <a:off x="5193660" y="3651798"/>
              <a:ext cx="257889" cy="883397"/>
            </a:xfrm>
            <a:prstGeom prst="rect">
              <a:avLst/>
            </a:prstGeom>
            <a:solidFill>
              <a:srgbClr val="FF3300"/>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304" name="Rectangle 20"/>
            <p:cNvSpPr>
              <a:spLocks noChangeAspect="1" noChangeArrowheads="1"/>
            </p:cNvSpPr>
            <p:nvPr/>
          </p:nvSpPr>
          <p:spPr bwMode="auto">
            <a:xfrm>
              <a:off x="6090489" y="3664816"/>
              <a:ext cx="257889" cy="870378"/>
            </a:xfrm>
            <a:prstGeom prst="rect">
              <a:avLst/>
            </a:prstGeom>
            <a:solidFill>
              <a:srgbClr val="FF3300"/>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305" name="Rectangle 21"/>
            <p:cNvSpPr>
              <a:spLocks noChangeAspect="1" noChangeArrowheads="1"/>
            </p:cNvSpPr>
            <p:nvPr/>
          </p:nvSpPr>
          <p:spPr bwMode="auto">
            <a:xfrm>
              <a:off x="6982290" y="3071546"/>
              <a:ext cx="259542" cy="1463649"/>
            </a:xfrm>
            <a:prstGeom prst="rect">
              <a:avLst/>
            </a:prstGeom>
            <a:solidFill>
              <a:srgbClr val="FF3300"/>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306" name="Rectangle 22"/>
            <p:cNvSpPr>
              <a:spLocks noChangeAspect="1" noChangeArrowheads="1"/>
            </p:cNvSpPr>
            <p:nvPr/>
          </p:nvSpPr>
          <p:spPr bwMode="auto">
            <a:xfrm>
              <a:off x="7886556" y="3028771"/>
              <a:ext cx="257889" cy="1506423"/>
            </a:xfrm>
            <a:prstGeom prst="rect">
              <a:avLst/>
            </a:prstGeom>
            <a:solidFill>
              <a:srgbClr val="FF3300"/>
            </a:solidFill>
            <a:ln w="7938">
              <a:solidFill>
                <a:srgbClr val="000000"/>
              </a:solidFill>
              <a:miter lim="800000"/>
              <a:headEnd/>
              <a:tailEnd/>
            </a:ln>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800">
                <a:latin typeface="Calibri" charset="0"/>
              </a:endParaRPr>
            </a:p>
          </p:txBody>
        </p:sp>
        <p:sp>
          <p:nvSpPr>
            <p:cNvPr id="140307" name="Line 23"/>
            <p:cNvSpPr>
              <a:spLocks noChangeAspect="1" noChangeShapeType="1"/>
            </p:cNvSpPr>
            <p:nvPr/>
          </p:nvSpPr>
          <p:spPr bwMode="auto">
            <a:xfrm flipV="1">
              <a:off x="4119878" y="3549509"/>
              <a:ext cx="3306" cy="24549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08" name="Line 24"/>
            <p:cNvSpPr>
              <a:spLocks noChangeAspect="1" noChangeShapeType="1"/>
            </p:cNvSpPr>
            <p:nvPr/>
          </p:nvSpPr>
          <p:spPr bwMode="auto">
            <a:xfrm>
              <a:off x="4076069" y="3549510"/>
              <a:ext cx="90924" cy="185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09" name="Line 25"/>
            <p:cNvSpPr>
              <a:spLocks noChangeAspect="1" noChangeShapeType="1"/>
            </p:cNvSpPr>
            <p:nvPr/>
          </p:nvSpPr>
          <p:spPr bwMode="auto">
            <a:xfrm flipV="1">
              <a:off x="5039850" y="2593583"/>
              <a:ext cx="1654" cy="33104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0" name="Line 26"/>
            <p:cNvSpPr>
              <a:spLocks noChangeAspect="1" noChangeShapeType="1"/>
            </p:cNvSpPr>
            <p:nvPr/>
          </p:nvSpPr>
          <p:spPr bwMode="auto">
            <a:xfrm>
              <a:off x="4998522" y="2593583"/>
              <a:ext cx="90923" cy="185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1" name="Line 27"/>
            <p:cNvSpPr>
              <a:spLocks noChangeAspect="1" noChangeShapeType="1"/>
            </p:cNvSpPr>
            <p:nvPr/>
          </p:nvSpPr>
          <p:spPr bwMode="auto">
            <a:xfrm flipV="1">
              <a:off x="5940812" y="2766540"/>
              <a:ext cx="1653" cy="27524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2" name="Line 28"/>
            <p:cNvSpPr>
              <a:spLocks noChangeAspect="1" noChangeShapeType="1"/>
            </p:cNvSpPr>
            <p:nvPr/>
          </p:nvSpPr>
          <p:spPr bwMode="auto">
            <a:xfrm>
              <a:off x="5902790" y="2766540"/>
              <a:ext cx="89270" cy="1860"/>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3" name="Line 29"/>
            <p:cNvSpPr>
              <a:spLocks noChangeAspect="1" noChangeShapeType="1"/>
            </p:cNvSpPr>
            <p:nvPr/>
          </p:nvSpPr>
          <p:spPr bwMode="auto">
            <a:xfrm flipV="1">
              <a:off x="6841771" y="2853951"/>
              <a:ext cx="1654" cy="27524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4" name="Line 30"/>
            <p:cNvSpPr>
              <a:spLocks noChangeAspect="1" noChangeShapeType="1"/>
            </p:cNvSpPr>
            <p:nvPr/>
          </p:nvSpPr>
          <p:spPr bwMode="auto">
            <a:xfrm>
              <a:off x="6803751" y="2853952"/>
              <a:ext cx="89270" cy="185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5" name="Line 31"/>
            <p:cNvSpPr>
              <a:spLocks noChangeAspect="1" noChangeShapeType="1"/>
            </p:cNvSpPr>
            <p:nvPr/>
          </p:nvSpPr>
          <p:spPr bwMode="auto">
            <a:xfrm flipV="1">
              <a:off x="7744387" y="2318334"/>
              <a:ext cx="3306" cy="305004"/>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6" name="Line 32"/>
            <p:cNvSpPr>
              <a:spLocks noChangeAspect="1" noChangeShapeType="1"/>
            </p:cNvSpPr>
            <p:nvPr/>
          </p:nvSpPr>
          <p:spPr bwMode="auto">
            <a:xfrm>
              <a:off x="7704711" y="2318335"/>
              <a:ext cx="92576" cy="185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7" name="Line 33"/>
            <p:cNvSpPr>
              <a:spLocks noChangeAspect="1" noChangeShapeType="1"/>
            </p:cNvSpPr>
            <p:nvPr/>
          </p:nvSpPr>
          <p:spPr bwMode="auto">
            <a:xfrm flipV="1">
              <a:off x="4405477" y="4085126"/>
              <a:ext cx="1653" cy="191557"/>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8" name="Line 34"/>
            <p:cNvSpPr>
              <a:spLocks noChangeAspect="1" noChangeShapeType="1"/>
            </p:cNvSpPr>
            <p:nvPr/>
          </p:nvSpPr>
          <p:spPr bwMode="auto">
            <a:xfrm>
              <a:off x="4361668" y="4085126"/>
              <a:ext cx="89270" cy="185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19" name="Line 35"/>
            <p:cNvSpPr>
              <a:spLocks noChangeAspect="1" noChangeShapeType="1"/>
            </p:cNvSpPr>
            <p:nvPr/>
          </p:nvSpPr>
          <p:spPr bwMode="auto">
            <a:xfrm flipV="1">
              <a:off x="5320951" y="3331914"/>
              <a:ext cx="3306" cy="31988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0" name="Line 36"/>
            <p:cNvSpPr>
              <a:spLocks noChangeAspect="1" noChangeShapeType="1"/>
            </p:cNvSpPr>
            <p:nvPr/>
          </p:nvSpPr>
          <p:spPr bwMode="auto">
            <a:xfrm>
              <a:off x="5276316" y="3331914"/>
              <a:ext cx="92576" cy="1860"/>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1" name="Line 37"/>
            <p:cNvSpPr>
              <a:spLocks noChangeAspect="1" noChangeShapeType="1"/>
            </p:cNvSpPr>
            <p:nvPr/>
          </p:nvSpPr>
          <p:spPr bwMode="auto">
            <a:xfrm flipV="1">
              <a:off x="6217780" y="3346794"/>
              <a:ext cx="3306" cy="31802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2" name="Line 38"/>
            <p:cNvSpPr>
              <a:spLocks noChangeAspect="1" noChangeShapeType="1"/>
            </p:cNvSpPr>
            <p:nvPr/>
          </p:nvSpPr>
          <p:spPr bwMode="auto">
            <a:xfrm>
              <a:off x="6173972" y="3346794"/>
              <a:ext cx="90923" cy="3720"/>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3" name="Line 39"/>
            <p:cNvSpPr>
              <a:spLocks noChangeAspect="1" noChangeShapeType="1"/>
            </p:cNvSpPr>
            <p:nvPr/>
          </p:nvSpPr>
          <p:spPr bwMode="auto">
            <a:xfrm flipV="1">
              <a:off x="7101316" y="2723766"/>
              <a:ext cx="1653" cy="34777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4" name="Line 40"/>
            <p:cNvSpPr>
              <a:spLocks noChangeAspect="1" noChangeShapeType="1"/>
            </p:cNvSpPr>
            <p:nvPr/>
          </p:nvSpPr>
          <p:spPr bwMode="auto">
            <a:xfrm>
              <a:off x="7061640" y="2723767"/>
              <a:ext cx="89270" cy="185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5" name="Line 41"/>
            <p:cNvSpPr>
              <a:spLocks noChangeAspect="1" noChangeShapeType="1"/>
            </p:cNvSpPr>
            <p:nvPr/>
          </p:nvSpPr>
          <p:spPr bwMode="auto">
            <a:xfrm flipV="1">
              <a:off x="8002275" y="2694010"/>
              <a:ext cx="1654" cy="33476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6" name="Line 42"/>
            <p:cNvSpPr>
              <a:spLocks noChangeAspect="1" noChangeShapeType="1"/>
            </p:cNvSpPr>
            <p:nvPr/>
          </p:nvSpPr>
          <p:spPr bwMode="auto">
            <a:xfrm>
              <a:off x="7964255" y="2694011"/>
              <a:ext cx="89270" cy="3720"/>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7" name="Line 43"/>
            <p:cNvSpPr>
              <a:spLocks noChangeAspect="1" noChangeShapeType="1"/>
            </p:cNvSpPr>
            <p:nvPr/>
          </p:nvSpPr>
          <p:spPr bwMode="auto">
            <a:xfrm>
              <a:off x="3826447" y="2201168"/>
              <a:ext cx="3306" cy="233402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8" name="Line 44"/>
            <p:cNvSpPr>
              <a:spLocks noChangeAspect="1" noChangeShapeType="1"/>
            </p:cNvSpPr>
            <p:nvPr/>
          </p:nvSpPr>
          <p:spPr bwMode="auto">
            <a:xfrm>
              <a:off x="3763627" y="4535195"/>
              <a:ext cx="62819" cy="37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29" name="Line 45"/>
            <p:cNvSpPr>
              <a:spLocks noChangeAspect="1" noChangeShapeType="1"/>
            </p:cNvSpPr>
            <p:nvPr/>
          </p:nvSpPr>
          <p:spPr bwMode="auto">
            <a:xfrm>
              <a:off x="3763627" y="3912166"/>
              <a:ext cx="62819" cy="37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0" name="Line 46"/>
            <p:cNvSpPr>
              <a:spLocks noChangeAspect="1" noChangeShapeType="1"/>
            </p:cNvSpPr>
            <p:nvPr/>
          </p:nvSpPr>
          <p:spPr bwMode="auto">
            <a:xfrm>
              <a:off x="3763627" y="3289141"/>
              <a:ext cx="62819" cy="185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1" name="Line 47"/>
            <p:cNvSpPr>
              <a:spLocks noChangeAspect="1" noChangeShapeType="1"/>
            </p:cNvSpPr>
            <p:nvPr/>
          </p:nvSpPr>
          <p:spPr bwMode="auto">
            <a:xfrm>
              <a:off x="3763627" y="2666112"/>
              <a:ext cx="62819" cy="186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2" name="Rectangle 78"/>
            <p:cNvSpPr>
              <a:spLocks noChangeAspect="1" noChangeArrowheads="1"/>
            </p:cNvSpPr>
            <p:nvPr/>
          </p:nvSpPr>
          <p:spPr bwMode="auto">
            <a:xfrm>
              <a:off x="3944035" y="4607724"/>
              <a:ext cx="817905"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Identical</a:t>
              </a:r>
            </a:p>
          </p:txBody>
        </p:sp>
        <p:sp>
          <p:nvSpPr>
            <p:cNvPr id="140333" name="Rectangle 79"/>
            <p:cNvSpPr>
              <a:spLocks noChangeAspect="1" noChangeArrowheads="1"/>
            </p:cNvSpPr>
            <p:nvPr/>
          </p:nvSpPr>
          <p:spPr bwMode="auto">
            <a:xfrm>
              <a:off x="4921975" y="4607724"/>
              <a:ext cx="767651"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Position</a:t>
              </a:r>
            </a:p>
          </p:txBody>
        </p:sp>
        <p:sp>
          <p:nvSpPr>
            <p:cNvPr id="140334" name="Rectangle 80"/>
            <p:cNvSpPr>
              <a:spLocks noChangeAspect="1" noChangeArrowheads="1"/>
            </p:cNvSpPr>
            <p:nvPr/>
          </p:nvSpPr>
          <p:spPr bwMode="auto">
            <a:xfrm>
              <a:off x="5881447" y="4607724"/>
              <a:ext cx="370775"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Size</a:t>
              </a:r>
            </a:p>
          </p:txBody>
        </p:sp>
        <p:sp>
          <p:nvSpPr>
            <p:cNvPr id="140335" name="Rectangle 81"/>
            <p:cNvSpPr>
              <a:spLocks noChangeAspect="1" noChangeArrowheads="1"/>
            </p:cNvSpPr>
            <p:nvPr/>
          </p:nvSpPr>
          <p:spPr bwMode="auto">
            <a:xfrm>
              <a:off x="6414983" y="4607724"/>
              <a:ext cx="1143807"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Illumination</a:t>
              </a:r>
            </a:p>
          </p:txBody>
        </p:sp>
        <p:sp>
          <p:nvSpPr>
            <p:cNvPr id="140336" name="Rectangle 82"/>
            <p:cNvSpPr>
              <a:spLocks noChangeAspect="1" noChangeArrowheads="1"/>
            </p:cNvSpPr>
            <p:nvPr/>
          </p:nvSpPr>
          <p:spPr bwMode="auto">
            <a:xfrm>
              <a:off x="7591153" y="4607724"/>
              <a:ext cx="973358"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Viewpoint</a:t>
              </a:r>
            </a:p>
          </p:txBody>
        </p:sp>
        <p:sp>
          <p:nvSpPr>
            <p:cNvPr id="670803" name="Text Box 83"/>
            <p:cNvSpPr txBox="1">
              <a:spLocks noChangeArrowheads="1"/>
            </p:cNvSpPr>
            <p:nvPr/>
          </p:nvSpPr>
          <p:spPr bwMode="auto">
            <a:xfrm>
              <a:off x="4262608" y="3830091"/>
              <a:ext cx="300022" cy="36992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1800">
                  <a:latin typeface="Calibri"/>
                  <a:ea typeface="ヒラギノ角ゴ ProN W3" charset="0"/>
                  <a:cs typeface="Calibri"/>
                </a:rPr>
                <a:t>*</a:t>
              </a:r>
            </a:p>
          </p:txBody>
        </p:sp>
        <p:sp>
          <p:nvSpPr>
            <p:cNvPr id="670804" name="Text Box 84"/>
            <p:cNvSpPr txBox="1">
              <a:spLocks noChangeArrowheads="1"/>
            </p:cNvSpPr>
            <p:nvPr/>
          </p:nvSpPr>
          <p:spPr bwMode="auto">
            <a:xfrm>
              <a:off x="3978461" y="3295056"/>
              <a:ext cx="300021" cy="36833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1800">
                  <a:latin typeface="Calibri"/>
                  <a:ea typeface="ヒラギノ角ゴ ProN W3" charset="0"/>
                  <a:cs typeface="Calibri"/>
                </a:rPr>
                <a:t>*</a:t>
              </a:r>
            </a:p>
          </p:txBody>
        </p:sp>
        <p:sp>
          <p:nvSpPr>
            <p:cNvPr id="670805" name="Text Box 85"/>
            <p:cNvSpPr txBox="1">
              <a:spLocks noChangeArrowheads="1"/>
            </p:cNvSpPr>
            <p:nvPr/>
          </p:nvSpPr>
          <p:spPr bwMode="auto">
            <a:xfrm>
              <a:off x="5178549" y="3026743"/>
              <a:ext cx="300021" cy="36992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1800">
                  <a:latin typeface="Calibri"/>
                  <a:ea typeface="ヒラギノ角ゴ ProN W3" charset="0"/>
                  <a:cs typeface="Calibri"/>
                </a:rPr>
                <a:t>*</a:t>
              </a:r>
            </a:p>
          </p:txBody>
        </p:sp>
        <p:sp>
          <p:nvSpPr>
            <p:cNvPr id="670806" name="Text Box 86"/>
            <p:cNvSpPr txBox="1">
              <a:spLocks noChangeArrowheads="1"/>
            </p:cNvSpPr>
            <p:nvPr/>
          </p:nvSpPr>
          <p:spPr bwMode="auto">
            <a:xfrm>
              <a:off x="6075440" y="3115651"/>
              <a:ext cx="300022" cy="36992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1800">
                  <a:latin typeface="Calibri"/>
                  <a:ea typeface="ヒラギノ角ゴ ProN W3" charset="0"/>
                  <a:cs typeface="Calibri"/>
                </a:rPr>
                <a:t>*</a:t>
              </a:r>
            </a:p>
          </p:txBody>
        </p:sp>
        <p:sp>
          <p:nvSpPr>
            <p:cNvPr id="670807" name="Line 87"/>
            <p:cNvSpPr>
              <a:spLocks noChangeShapeType="1"/>
            </p:cNvSpPr>
            <p:nvPr/>
          </p:nvSpPr>
          <p:spPr bwMode="auto">
            <a:xfrm>
              <a:off x="3786383" y="2669524"/>
              <a:ext cx="4524141" cy="0"/>
            </a:xfrm>
            <a:prstGeom prst="line">
              <a:avLst/>
            </a:prstGeom>
            <a:noFill/>
            <a:ln w="19050" cmpd="sng">
              <a:solidFill>
                <a:srgbClr val="000000"/>
              </a:solidFill>
              <a:prstDash val="sys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latin typeface="Calibri"/>
                <a:ea typeface="ヒラギノ角ゴ ProN W3" charset="0"/>
                <a:cs typeface="Calibri"/>
              </a:endParaRPr>
            </a:p>
          </p:txBody>
        </p:sp>
        <p:sp>
          <p:nvSpPr>
            <p:cNvPr id="140342" name="TextBox 95"/>
            <p:cNvSpPr txBox="1">
              <a:spLocks noChangeArrowheads="1"/>
            </p:cNvSpPr>
            <p:nvPr/>
          </p:nvSpPr>
          <p:spPr bwMode="auto">
            <a:xfrm rot="-5400000">
              <a:off x="1934798" y="3178293"/>
              <a:ext cx="22631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latin typeface="Calibri" charset="0"/>
                </a:rPr>
                <a:t>fMRI-A ratio</a:t>
              </a:r>
            </a:p>
          </p:txBody>
        </p:sp>
        <p:sp>
          <p:nvSpPr>
            <p:cNvPr id="98" name="Line 87"/>
            <p:cNvSpPr>
              <a:spLocks noChangeShapeType="1"/>
            </p:cNvSpPr>
            <p:nvPr/>
          </p:nvSpPr>
          <p:spPr bwMode="auto">
            <a:xfrm>
              <a:off x="3737173" y="4531830"/>
              <a:ext cx="4522553" cy="0"/>
            </a:xfrm>
            <a:prstGeom prst="line">
              <a:avLst/>
            </a:prstGeom>
            <a:noFill/>
            <a:ln w="19050" cmpd="sng">
              <a:solidFill>
                <a:srgbClr val="00000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latin typeface="Calibri"/>
                <a:ea typeface="ヒラギノ角ゴ ProN W3" charset="0"/>
                <a:cs typeface="Calibri"/>
              </a:endParaRPr>
            </a:p>
          </p:txBody>
        </p:sp>
        <p:sp>
          <p:nvSpPr>
            <p:cNvPr id="140344" name="Rectangle 30"/>
            <p:cNvSpPr>
              <a:spLocks noChangeAspect="1" noChangeArrowheads="1"/>
            </p:cNvSpPr>
            <p:nvPr/>
          </p:nvSpPr>
          <p:spPr bwMode="auto">
            <a:xfrm>
              <a:off x="3400138" y="4376396"/>
              <a:ext cx="297558"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0.4</a:t>
              </a:r>
            </a:p>
          </p:txBody>
        </p:sp>
        <p:sp>
          <p:nvSpPr>
            <p:cNvPr id="140345" name="Rectangle 31"/>
            <p:cNvSpPr>
              <a:spLocks noChangeAspect="1" noChangeArrowheads="1"/>
            </p:cNvSpPr>
            <p:nvPr/>
          </p:nvSpPr>
          <p:spPr bwMode="auto">
            <a:xfrm>
              <a:off x="3400138" y="3721891"/>
              <a:ext cx="296826"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0.6</a:t>
              </a:r>
            </a:p>
          </p:txBody>
        </p:sp>
        <p:sp>
          <p:nvSpPr>
            <p:cNvPr id="140346" name="Rectangle 32"/>
            <p:cNvSpPr>
              <a:spLocks noChangeAspect="1" noChangeArrowheads="1"/>
            </p:cNvSpPr>
            <p:nvPr/>
          </p:nvSpPr>
          <p:spPr bwMode="auto">
            <a:xfrm>
              <a:off x="3400138" y="3069335"/>
              <a:ext cx="296826"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0.8</a:t>
              </a:r>
            </a:p>
          </p:txBody>
        </p:sp>
        <p:sp>
          <p:nvSpPr>
            <p:cNvPr id="140347" name="Rectangle 33"/>
            <p:cNvSpPr>
              <a:spLocks noChangeAspect="1" noChangeArrowheads="1"/>
            </p:cNvSpPr>
            <p:nvPr/>
          </p:nvSpPr>
          <p:spPr bwMode="auto">
            <a:xfrm>
              <a:off x="3400138" y="2523608"/>
              <a:ext cx="296826" cy="281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800">
                  <a:latin typeface="Calibri" charset="0"/>
                </a:rPr>
                <a:t>1.0</a:t>
              </a:r>
            </a:p>
          </p:txBody>
        </p:sp>
      </p:grpSp>
    </p:spTree>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1" name="Picture 1"/>
          <p:cNvPicPr>
            <a:picLocks noChangeAspect="1" noChangeArrowheads="1"/>
          </p:cNvPicPr>
          <p:nvPr/>
        </p:nvPicPr>
        <p:blipFill>
          <a:blip r:embed="rId3">
            <a:extLst>
              <a:ext uri="{28A0092B-C50C-407E-A947-70E740481C1C}">
                <a14:useLocalDpi xmlns:a14="http://schemas.microsoft.com/office/drawing/2010/main" val="0"/>
              </a:ext>
            </a:extLst>
          </a:blip>
          <a:srcRect l="6062" t="21208" b="27170"/>
          <a:stretch>
            <a:fillRect/>
          </a:stretch>
        </p:blipFill>
        <p:spPr bwMode="auto">
          <a:xfrm>
            <a:off x="847725" y="1446213"/>
            <a:ext cx="3459163" cy="419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round/>
                <a:headEnd/>
                <a:tailEnd/>
              </a14:hiddenLine>
            </a:ext>
          </a:extLst>
        </p:spPr>
      </p:pic>
      <p:sp>
        <p:nvSpPr>
          <p:cNvPr id="46082" name="Rectangle 2"/>
          <p:cNvSpPr>
            <a:spLocks/>
          </p:cNvSpPr>
          <p:nvPr/>
        </p:nvSpPr>
        <p:spPr bwMode="auto">
          <a:xfrm>
            <a:off x="5081588" y="1527175"/>
            <a:ext cx="2705100" cy="295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b="1">
                <a:solidFill>
                  <a:schemeClr val="tx1"/>
                </a:solidFill>
                <a:ea typeface="ＭＳ Ｐゴシック" charset="-128"/>
              </a:rPr>
              <a:t>Fig. 3.</a:t>
            </a:r>
            <a:r>
              <a:rPr lang="en-US" altLang="x-none" sz="1100">
                <a:solidFill>
                  <a:schemeClr val="tx1"/>
                </a:solidFill>
                <a:ea typeface="ＭＳ Ｐゴシック" charset="-128"/>
              </a:rPr>
              <a:t> Language-independent neuronal adaptation in the left anterior temporal lobe. (Left) Activation for unrelated minus semantically related word pairs for (top) all fMRI data (</a:t>
            </a:r>
            <a:r>
              <a:rPr lang="en-US" altLang="x-none" sz="1100" i="1">
                <a:solidFill>
                  <a:schemeClr val="tx1"/>
                </a:solidFill>
                <a:ea typeface="ＭＳ Ｐゴシック" charset="-128"/>
              </a:rPr>
              <a:t>P</a:t>
            </a:r>
            <a:r>
              <a:rPr lang="en-US" altLang="x-none" sz="1100">
                <a:solidFill>
                  <a:schemeClr val="tx1"/>
                </a:solidFill>
                <a:ea typeface="ＭＳ Ｐゴシック" charset="-128"/>
              </a:rPr>
              <a:t> &lt; 0.001) on a sagittal view of a glass brain, to show that the most significant effect across the whole brain was located in the left anterior temporal lobe, and for each of the three bilingual groups on axial slices (</a:t>
            </a:r>
            <a:r>
              <a:rPr lang="en-US" altLang="x-none" sz="1100" i="1">
                <a:solidFill>
                  <a:schemeClr val="tx1"/>
                </a:solidFill>
                <a:ea typeface="ＭＳ Ｐゴシック" charset="-128"/>
              </a:rPr>
              <a:t>z</a:t>
            </a:r>
            <a:r>
              <a:rPr lang="en-US" altLang="x-none" sz="1100">
                <a:solidFill>
                  <a:schemeClr val="tx1"/>
                </a:solidFill>
                <a:ea typeface="ＭＳ Ｐゴシック" charset="-128"/>
              </a:rPr>
              <a:t> = –36 mm; the left side of the image corresponds to the left hemisphere). (</a:t>
            </a:r>
            <a:r>
              <a:rPr lang="en-US" altLang="x-none" sz="1100" b="1">
                <a:solidFill>
                  <a:schemeClr val="tx1"/>
                </a:solidFill>
                <a:ea typeface="ＭＳ Ｐゴシック" charset="-128"/>
              </a:rPr>
              <a:t>A</a:t>
            </a:r>
            <a:r>
              <a:rPr lang="en-US" altLang="x-none" sz="1100">
                <a:solidFill>
                  <a:schemeClr val="tx1"/>
                </a:solidFill>
                <a:ea typeface="ＭＳ Ｐゴシック" charset="-128"/>
              </a:rPr>
              <a:t>) German-English fMRI. (</a:t>
            </a:r>
            <a:r>
              <a:rPr lang="en-US" altLang="x-none" sz="1100" b="1">
                <a:solidFill>
                  <a:schemeClr val="tx1"/>
                </a:solidFill>
                <a:ea typeface="ＭＳ Ｐゴシック" charset="-128"/>
              </a:rPr>
              <a:t>B</a:t>
            </a:r>
            <a:r>
              <a:rPr lang="en-US" altLang="x-none" sz="1100">
                <a:solidFill>
                  <a:schemeClr val="tx1"/>
                </a:solidFill>
                <a:ea typeface="ＭＳ Ｐゴシック" charset="-128"/>
              </a:rPr>
              <a:t>) Japanese-English fMRI. Parameter estimates, relative to baseline, at the peak of unrelated minus semantically related activation (see Fig. 2 for abbreviations). The error bars show standard error of the mean. </a:t>
            </a:r>
          </a:p>
        </p:txBody>
      </p:sp>
      <p:sp>
        <p:nvSpPr>
          <p:cNvPr id="46083" name="Rectangle 3"/>
          <p:cNvSpPr>
            <a:spLocks/>
          </p:cNvSpPr>
          <p:nvPr/>
        </p:nvSpPr>
        <p:spPr bwMode="auto">
          <a:xfrm>
            <a:off x="812800" y="125413"/>
            <a:ext cx="4143375" cy="1357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ts val="1400"/>
              </a:spcBef>
            </a:pPr>
            <a:r>
              <a:rPr lang="en-US" altLang="x-none" sz="1700" b="1">
                <a:solidFill>
                  <a:schemeClr val="tx1"/>
                </a:solidFill>
                <a:ea typeface="ＭＳ Ｐゴシック" charset="-128"/>
              </a:rPr>
              <a:t>Language Control in the Bilingual Brain</a:t>
            </a:r>
          </a:p>
          <a:p>
            <a:pPr eaLnBrk="1" hangingPunct="1">
              <a:spcBef>
                <a:spcPts val="1400"/>
              </a:spcBef>
            </a:pPr>
            <a:r>
              <a:rPr lang="en-US" altLang="x-none" sz="1100" b="1">
                <a:solidFill>
                  <a:schemeClr val="tx1"/>
                </a:solidFill>
                <a:ea typeface="ＭＳ Ｐゴシック" charset="-128"/>
              </a:rPr>
              <a:t>J. Crinion,</a:t>
            </a:r>
            <a:r>
              <a:rPr lang="en-US" altLang="x-none" sz="1000" b="1" baseline="32000">
                <a:solidFill>
                  <a:schemeClr val="tx1"/>
                </a:solidFill>
                <a:ea typeface="ＭＳ Ｐゴシック" charset="-128"/>
              </a:rPr>
              <a:t>1</a:t>
            </a:r>
            <a:r>
              <a:rPr lang="en-US" altLang="x-none" sz="1100" b="1">
                <a:solidFill>
                  <a:schemeClr val="tx1"/>
                </a:solidFill>
                <a:ea typeface="ＭＳ Ｐゴシック" charset="-128"/>
              </a:rPr>
              <a:t> R. Turner,</a:t>
            </a:r>
            <a:r>
              <a:rPr lang="en-US" altLang="x-none" sz="1000" b="1" baseline="32000">
                <a:solidFill>
                  <a:schemeClr val="tx1"/>
                </a:solidFill>
                <a:ea typeface="ＭＳ Ｐゴシック" charset="-128"/>
              </a:rPr>
              <a:t>1</a:t>
            </a:r>
            <a:r>
              <a:rPr lang="en-US" altLang="x-none" sz="1100" b="1">
                <a:solidFill>
                  <a:schemeClr val="tx1"/>
                </a:solidFill>
                <a:ea typeface="ＭＳ Ｐゴシック" charset="-128"/>
              </a:rPr>
              <a:t> A. Grogan,</a:t>
            </a:r>
            <a:r>
              <a:rPr lang="en-US" altLang="x-none" sz="1000" b="1" baseline="32000">
                <a:solidFill>
                  <a:schemeClr val="tx1"/>
                </a:solidFill>
                <a:ea typeface="ＭＳ Ｐゴシック" charset="-128"/>
              </a:rPr>
              <a:t>1</a:t>
            </a:r>
            <a:r>
              <a:rPr lang="en-US" altLang="x-none" sz="1100" b="1">
                <a:solidFill>
                  <a:schemeClr val="tx1"/>
                </a:solidFill>
                <a:ea typeface="ＭＳ Ｐゴシック" charset="-128"/>
              </a:rPr>
              <a:t> T. Hanakawa,</a:t>
            </a:r>
            <a:r>
              <a:rPr lang="en-US" altLang="x-none" sz="1000" b="1" baseline="32000">
                <a:solidFill>
                  <a:schemeClr val="tx1"/>
                </a:solidFill>
                <a:ea typeface="ＭＳ Ｐゴシック" charset="-128"/>
              </a:rPr>
              <a:t>2,3</a:t>
            </a:r>
            <a:r>
              <a:rPr lang="en-US" altLang="x-none" sz="1100" b="1">
                <a:solidFill>
                  <a:schemeClr val="tx1"/>
                </a:solidFill>
                <a:ea typeface="ＭＳ Ｐゴシック" charset="-128"/>
              </a:rPr>
              <a:t> U. Noppeney,</a:t>
            </a:r>
            <a:r>
              <a:rPr lang="en-US" altLang="x-none" sz="1000" b="1" baseline="32000">
                <a:solidFill>
                  <a:schemeClr val="tx1"/>
                </a:solidFill>
                <a:ea typeface="ＭＳ Ｐゴシック" charset="-128"/>
              </a:rPr>
              <a:t>4</a:t>
            </a:r>
            <a:r>
              <a:rPr lang="en-US" altLang="x-none" sz="1100" b="1">
                <a:solidFill>
                  <a:schemeClr val="tx1"/>
                </a:solidFill>
                <a:ea typeface="ＭＳ Ｐゴシック" charset="-128"/>
              </a:rPr>
              <a:t> J. T. Devlin,</a:t>
            </a:r>
            <a:r>
              <a:rPr lang="en-US" altLang="x-none" sz="1000" b="1" baseline="32000">
                <a:solidFill>
                  <a:schemeClr val="tx1"/>
                </a:solidFill>
                <a:ea typeface="ＭＳ Ｐゴシック" charset="-128"/>
              </a:rPr>
              <a:t>5</a:t>
            </a:r>
            <a:r>
              <a:rPr lang="en-US" altLang="x-none" sz="1100" b="1">
                <a:solidFill>
                  <a:schemeClr val="tx1"/>
                </a:solidFill>
                <a:ea typeface="ＭＳ Ｐゴシック" charset="-128"/>
              </a:rPr>
              <a:t> T. Aso,</a:t>
            </a:r>
            <a:r>
              <a:rPr lang="en-US" altLang="x-none" sz="1000" b="1" baseline="32000">
                <a:solidFill>
                  <a:schemeClr val="tx1"/>
                </a:solidFill>
                <a:ea typeface="ＭＳ Ｐゴシック" charset="-128"/>
              </a:rPr>
              <a:t>3</a:t>
            </a:r>
            <a:r>
              <a:rPr lang="en-US" altLang="x-none" sz="1100" b="1">
                <a:solidFill>
                  <a:schemeClr val="tx1"/>
                </a:solidFill>
                <a:ea typeface="ＭＳ Ｐゴシック" charset="-128"/>
              </a:rPr>
              <a:t> S. Urayama,</a:t>
            </a:r>
            <a:r>
              <a:rPr lang="en-US" altLang="x-none" sz="1000" b="1" baseline="32000">
                <a:solidFill>
                  <a:schemeClr val="tx1"/>
                </a:solidFill>
                <a:ea typeface="ＭＳ Ｐゴシック" charset="-128"/>
              </a:rPr>
              <a:t>3</a:t>
            </a:r>
            <a:r>
              <a:rPr lang="en-US" altLang="x-none" sz="1100" b="1">
                <a:solidFill>
                  <a:schemeClr val="tx1"/>
                </a:solidFill>
                <a:ea typeface="ＭＳ Ｐゴシック" charset="-128"/>
              </a:rPr>
              <a:t> H. Fukuyama,</a:t>
            </a:r>
            <a:r>
              <a:rPr lang="en-US" altLang="x-none" sz="1000" b="1" baseline="32000">
                <a:solidFill>
                  <a:schemeClr val="tx1"/>
                </a:solidFill>
                <a:ea typeface="ＭＳ Ｐゴシック" charset="-128"/>
              </a:rPr>
              <a:t>3</a:t>
            </a:r>
            <a:r>
              <a:rPr lang="en-US" altLang="x-none" sz="1100" b="1">
                <a:solidFill>
                  <a:schemeClr val="tx1"/>
                </a:solidFill>
                <a:ea typeface="ＭＳ Ｐゴシック" charset="-128"/>
              </a:rPr>
              <a:t> K. Stockton,</a:t>
            </a:r>
            <a:r>
              <a:rPr lang="en-US" altLang="x-none" sz="1000" b="1" baseline="32000">
                <a:solidFill>
                  <a:schemeClr val="tx1"/>
                </a:solidFill>
                <a:ea typeface="ＭＳ Ｐゴシック" charset="-128"/>
              </a:rPr>
              <a:t>1</a:t>
            </a:r>
            <a:r>
              <a:rPr lang="en-US" altLang="x-none" sz="1100" b="1">
                <a:solidFill>
                  <a:schemeClr val="tx1"/>
                </a:solidFill>
                <a:ea typeface="ＭＳ Ｐゴシック" charset="-128"/>
              </a:rPr>
              <a:t> K. Usui,</a:t>
            </a:r>
            <a:r>
              <a:rPr lang="en-US" altLang="x-none" sz="1000" b="1" baseline="32000">
                <a:solidFill>
                  <a:schemeClr val="tx1"/>
                </a:solidFill>
                <a:ea typeface="ＭＳ Ｐゴシック" charset="-128"/>
              </a:rPr>
              <a:t>3</a:t>
            </a:r>
            <a:r>
              <a:rPr lang="en-US" altLang="x-none" sz="1100" b="1">
                <a:solidFill>
                  <a:schemeClr val="tx1"/>
                </a:solidFill>
                <a:ea typeface="ＭＳ Ｐゴシック" charset="-128"/>
              </a:rPr>
              <a:t> D. W. Green,</a:t>
            </a:r>
            <a:r>
              <a:rPr lang="en-US" altLang="x-none" sz="1000" b="1" baseline="32000">
                <a:solidFill>
                  <a:schemeClr val="tx1"/>
                </a:solidFill>
                <a:ea typeface="ＭＳ Ｐゴシック" charset="-128"/>
              </a:rPr>
              <a:t>6</a:t>
            </a:r>
            <a:r>
              <a:rPr lang="en-US" altLang="x-none" sz="1100" b="1">
                <a:solidFill>
                  <a:schemeClr val="tx1"/>
                </a:solidFill>
                <a:ea typeface="ＭＳ Ｐゴシック" charset="-128"/>
              </a:rPr>
              <a:t> C. J. Price</a:t>
            </a:r>
            <a:r>
              <a:rPr lang="en-US" altLang="x-none" sz="1000" b="1" baseline="32000">
                <a:solidFill>
                  <a:schemeClr val="tx1"/>
                </a:solidFill>
                <a:ea typeface="ＭＳ Ｐゴシック" charset="-128"/>
              </a:rPr>
              <a:t>1*</a:t>
            </a:r>
            <a:endParaRPr lang="en-US" altLang="x-none" sz="1100">
              <a:solidFill>
                <a:schemeClr val="tx1"/>
              </a:solidFill>
              <a:ea typeface="ＭＳ Ｐゴシック" charset="-128"/>
            </a:endParaRPr>
          </a:p>
          <a:p>
            <a:pPr eaLnBrk="1" hangingPunct="1"/>
            <a:endParaRPr lang="en-US" altLang="x-none">
              <a:solidFill>
                <a:schemeClr val="tx1"/>
              </a:solidFill>
              <a:ea typeface="ＭＳ Ｐゴシック" charset="-128"/>
            </a:endParaRPr>
          </a:p>
        </p:txBody>
      </p:sp>
      <p:sp>
        <p:nvSpPr>
          <p:cNvPr id="46084" name="Rectangle 4"/>
          <p:cNvSpPr>
            <a:spLocks/>
          </p:cNvSpPr>
          <p:nvPr/>
        </p:nvSpPr>
        <p:spPr bwMode="auto">
          <a:xfrm>
            <a:off x="5170488" y="330200"/>
            <a:ext cx="221615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i="1">
                <a:solidFill>
                  <a:schemeClr val="tx1"/>
                </a:solidFill>
                <a:ea typeface="ＭＳ Ｐゴシック" charset="-128"/>
              </a:rPr>
              <a:t>Science</a:t>
            </a:r>
            <a:r>
              <a:rPr lang="en-US" altLang="x-none" sz="1100">
                <a:solidFill>
                  <a:schemeClr val="tx1"/>
                </a:solidFill>
                <a:ea typeface="ＭＳ Ｐゴシック" charset="-128"/>
              </a:rPr>
              <a:t> 9 June 2006:</a:t>
            </a:r>
          </a:p>
          <a:p>
            <a:pPr eaLnBrk="1" hangingPunct="1"/>
            <a:r>
              <a:rPr lang="en-US" altLang="x-none" sz="1100">
                <a:solidFill>
                  <a:schemeClr val="tx1"/>
                </a:solidFill>
                <a:ea typeface="ＭＳ Ｐゴシック" charset="-128"/>
              </a:rPr>
              <a:t>Vol. 312. no. 5779, pp. 1537 - 1540</a:t>
            </a:r>
          </a:p>
          <a:p>
            <a:pPr eaLnBrk="1" hangingPunct="1"/>
            <a:r>
              <a:rPr lang="en-US" altLang="x-none" sz="1100">
                <a:solidFill>
                  <a:schemeClr val="tx1"/>
                </a:solidFill>
                <a:ea typeface="ＭＳ Ｐゴシック" charset="-128"/>
              </a:rPr>
              <a:t>DOI: 10.1126/science.112776</a:t>
            </a:r>
          </a:p>
        </p:txBody>
      </p:sp>
      <p:sp>
        <p:nvSpPr>
          <p:cNvPr id="46085" name="Rectangle 5"/>
          <p:cNvSpPr>
            <a:spLocks/>
          </p:cNvSpPr>
          <p:nvPr/>
        </p:nvSpPr>
        <p:spPr bwMode="auto">
          <a:xfrm>
            <a:off x="3187700" y="5616575"/>
            <a:ext cx="833438"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500">
                <a:solidFill>
                  <a:schemeClr val="tx1"/>
                </a:solidFill>
                <a:latin typeface="Arial Bold" charset="0"/>
                <a:ea typeface="ＭＳ Ｐゴシック" charset="-128"/>
                <a:sym typeface="Arial Bold" charset="0"/>
              </a:rPr>
              <a:t>language</a:t>
            </a:r>
          </a:p>
        </p:txBody>
      </p:sp>
      <p:sp>
        <p:nvSpPr>
          <p:cNvPr id="46086" name="Rectangle 6"/>
          <p:cNvSpPr>
            <a:spLocks/>
          </p:cNvSpPr>
          <p:nvPr/>
        </p:nvSpPr>
        <p:spPr bwMode="auto">
          <a:xfrm>
            <a:off x="652463" y="5983288"/>
            <a:ext cx="49305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700" dirty="0">
                <a:solidFill>
                  <a:schemeClr val="tx1"/>
                </a:solidFill>
                <a:ea typeface="ＭＳ Ｐゴシック" charset="-128"/>
              </a:rPr>
              <a:t>U=semantically unrelated (e.g. Computer-Salmon </a:t>
            </a:r>
          </a:p>
          <a:p>
            <a:pPr eaLnBrk="1" hangingPunct="1"/>
            <a:r>
              <a:rPr lang="en-US" altLang="x-none" sz="1700" dirty="0">
                <a:solidFill>
                  <a:schemeClr val="tx1"/>
                </a:solidFill>
                <a:ea typeface="ＭＳ Ｐゴシック" charset="-128"/>
              </a:rPr>
              <a:t>S=semantically related (e.g. </a:t>
            </a:r>
            <a:r>
              <a:rPr lang="en-US" altLang="x-none" sz="1700" dirty="0" smtClean="0">
                <a:solidFill>
                  <a:schemeClr val="tx1"/>
                </a:solidFill>
                <a:ea typeface="ＭＳ Ｐゴシック" charset="-128"/>
              </a:rPr>
              <a:t>Trout-Salmon)</a:t>
            </a:r>
            <a:endParaRPr lang="en-US" altLang="x-none" sz="1700" dirty="0">
              <a:solidFill>
                <a:schemeClr val="tx1"/>
              </a:solidFill>
              <a:ea typeface="ＭＳ Ｐゴシック" charset="-128"/>
            </a:endParaRPr>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3"/>
          <p:cNvPicPr>
            <a:picLocks noChangeAspect="1"/>
          </p:cNvPicPr>
          <p:nvPr/>
        </p:nvPicPr>
        <p:blipFill>
          <a:blip r:embed="rId3">
            <a:extLst>
              <a:ext uri="{28A0092B-C50C-407E-A947-70E740481C1C}">
                <a14:useLocalDpi xmlns:a14="http://schemas.microsoft.com/office/drawing/2010/main" val="0"/>
              </a:ext>
            </a:extLst>
          </a:blip>
          <a:srcRect t="10358" b="22670"/>
          <a:stretch>
            <a:fillRect/>
          </a:stretch>
        </p:blipFill>
        <p:spPr bwMode="auto">
          <a:xfrm>
            <a:off x="0" y="228600"/>
            <a:ext cx="57150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130" name="Group 16"/>
          <p:cNvGrpSpPr>
            <a:grpSpLocks/>
          </p:cNvGrpSpPr>
          <p:nvPr/>
        </p:nvGrpSpPr>
        <p:grpSpPr bwMode="auto">
          <a:xfrm>
            <a:off x="5715000" y="2514600"/>
            <a:ext cx="2913063" cy="990600"/>
            <a:chOff x="5943600" y="0"/>
            <a:chExt cx="2913440" cy="990600"/>
          </a:xfrm>
        </p:grpSpPr>
        <p:pic>
          <p:nvPicPr>
            <p:cNvPr id="48135" name="Picture 5"/>
            <p:cNvPicPr>
              <a:picLocks noChangeAspect="1"/>
            </p:cNvPicPr>
            <p:nvPr/>
          </p:nvPicPr>
          <p:blipFill>
            <a:blip r:embed="rId4">
              <a:extLst>
                <a:ext uri="{28A0092B-C50C-407E-A947-70E740481C1C}">
                  <a14:useLocalDpi xmlns:a14="http://schemas.microsoft.com/office/drawing/2010/main" val="0"/>
                </a:ext>
              </a:extLst>
            </a:blip>
            <a:srcRect l="2" r="56467" b="62823"/>
            <a:stretch>
              <a:fillRect/>
            </a:stretch>
          </p:blipFill>
          <p:spPr bwMode="auto">
            <a:xfrm>
              <a:off x="5943600" y="0"/>
              <a:ext cx="2913440" cy="654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6" name="Picture 7"/>
            <p:cNvPicPr>
              <a:picLocks noChangeAspect="1"/>
            </p:cNvPicPr>
            <p:nvPr/>
          </p:nvPicPr>
          <p:blipFill>
            <a:blip r:embed="rId4">
              <a:extLst>
                <a:ext uri="{28A0092B-C50C-407E-A947-70E740481C1C}">
                  <a14:useLocalDpi xmlns:a14="http://schemas.microsoft.com/office/drawing/2010/main" val="0"/>
                </a:ext>
              </a:extLst>
            </a:blip>
            <a:srcRect l="47391" t="9085" r="15804" b="70528"/>
            <a:stretch>
              <a:fillRect/>
            </a:stretch>
          </p:blipFill>
          <p:spPr bwMode="auto">
            <a:xfrm>
              <a:off x="6096000" y="631424"/>
              <a:ext cx="2463203" cy="359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8131" name="Picture 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28600" y="2583951"/>
            <a:ext cx="47101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2" name="Picture 10"/>
          <p:cNvPicPr>
            <a:picLocks noChangeAspect="1"/>
          </p:cNvPicPr>
          <p:nvPr/>
        </p:nvPicPr>
        <p:blipFill>
          <a:blip r:embed="rId6">
            <a:extLst>
              <a:ext uri="{28A0092B-C50C-407E-A947-70E740481C1C}">
                <a14:useLocalDpi xmlns:a14="http://schemas.microsoft.com/office/drawing/2010/main" val="0"/>
              </a:ext>
            </a:extLst>
          </a:blip>
          <a:srcRect t="-2" b="13763"/>
          <a:stretch>
            <a:fillRect/>
          </a:stretch>
        </p:blipFill>
        <p:spPr bwMode="auto">
          <a:xfrm>
            <a:off x="2133600" y="4114800"/>
            <a:ext cx="6059488"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3" name="Picture 13"/>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286000" y="1447800"/>
            <a:ext cx="5581650" cy="104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4" name="Picture 15"/>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038600" y="5130800"/>
            <a:ext cx="4827588" cy="157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Title 1"/>
          <p:cNvSpPr txBox="1">
            <a:spLocks/>
          </p:cNvSpPr>
          <p:nvPr/>
        </p:nvSpPr>
        <p:spPr bwMode="auto">
          <a:xfrm>
            <a:off x="96044" y="436562"/>
            <a:ext cx="9024937"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lstStyle>
            <a:lvl1pPr defTabSz="457200" eaLnBrk="0" hangingPunct="0">
              <a:defRPr sz="2400">
                <a:solidFill>
                  <a:srgbClr val="000000"/>
                </a:solidFill>
                <a:latin typeface="Arial" charset="0"/>
                <a:ea typeface="ヒラギノ角ゴ ProN W3" charset="-128"/>
                <a:sym typeface="Arial" charset="0"/>
              </a:defRPr>
            </a:lvl1pPr>
            <a:lvl2pPr marL="742950" indent="-285750" defTabSz="457200" eaLnBrk="0" hangingPunct="0">
              <a:defRPr sz="2400">
                <a:solidFill>
                  <a:srgbClr val="000000"/>
                </a:solidFill>
                <a:latin typeface="Arial" charset="0"/>
                <a:ea typeface="ヒラギノ角ゴ ProN W3" charset="-128"/>
                <a:sym typeface="Arial" charset="0"/>
              </a:defRPr>
            </a:lvl2pPr>
            <a:lvl3pPr marL="1143000" indent="-228600" defTabSz="457200" eaLnBrk="0" hangingPunct="0">
              <a:defRPr sz="2400">
                <a:solidFill>
                  <a:srgbClr val="000000"/>
                </a:solidFill>
                <a:latin typeface="Arial" charset="0"/>
                <a:ea typeface="ヒラギノ角ゴ ProN W3" charset="-128"/>
                <a:sym typeface="Arial" charset="0"/>
              </a:defRPr>
            </a:lvl3pPr>
            <a:lvl4pPr marL="1600200" indent="-228600" defTabSz="457200" eaLnBrk="0" hangingPunct="0">
              <a:defRPr sz="2400">
                <a:solidFill>
                  <a:srgbClr val="000000"/>
                </a:solidFill>
                <a:latin typeface="Arial" charset="0"/>
                <a:ea typeface="ヒラギノ角ゴ ProN W3" charset="-128"/>
                <a:sym typeface="Arial" charset="0"/>
              </a:defRPr>
            </a:lvl4pPr>
            <a:lvl5pPr marL="2057400" indent="-228600" defTabSz="457200" eaLnBrk="0" hangingPunct="0">
              <a:defRPr sz="2400">
                <a:solidFill>
                  <a:srgbClr val="000000"/>
                </a:solidFill>
                <a:latin typeface="Arial" charset="0"/>
                <a:ea typeface="ヒラギノ角ゴ ProN W3" charset="-128"/>
                <a:sym typeface="Arial" charset="0"/>
              </a:defRPr>
            </a:lvl5pPr>
            <a:lvl6pPr marL="2514600" indent="-228600" defTabSz="4572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defTabSz="4572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defTabSz="4572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defTabSz="4572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dirty="0">
                <a:solidFill>
                  <a:srgbClr val="1304A6"/>
                </a:solidFill>
                <a:latin typeface="Calibri" charset="0"/>
              </a:rPr>
              <a:t>Sensitivity to face identity: monotonic release from </a:t>
            </a:r>
          </a:p>
          <a:p>
            <a:pPr algn="ctr" eaLnBrk="1" hangingPunct="1"/>
            <a:r>
              <a:rPr lang="en-US" altLang="x-none" sz="2800" b="1" dirty="0">
                <a:solidFill>
                  <a:srgbClr val="1304A6"/>
                </a:solidFill>
                <a:latin typeface="Calibri" charset="0"/>
              </a:rPr>
              <a:t>fMRI-A as  faces become more dissimilar</a:t>
            </a:r>
          </a:p>
        </p:txBody>
      </p:sp>
      <p:sp>
        <p:nvSpPr>
          <p:cNvPr id="141314" name="Rectangle 1439"/>
          <p:cNvSpPr>
            <a:spLocks noChangeAspect="1" noChangeArrowheads="1"/>
          </p:cNvSpPr>
          <p:nvPr/>
        </p:nvSpPr>
        <p:spPr bwMode="auto">
          <a:xfrm rot="-5400000">
            <a:off x="2019301" y="2709862"/>
            <a:ext cx="24749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rPr>
              <a:t>% signal from fixation</a:t>
            </a:r>
          </a:p>
        </p:txBody>
      </p:sp>
      <p:sp>
        <p:nvSpPr>
          <p:cNvPr id="141315" name="Rectangle 804"/>
          <p:cNvSpPr>
            <a:spLocks noChangeArrowheads="1"/>
          </p:cNvSpPr>
          <p:nvPr/>
        </p:nvSpPr>
        <p:spPr bwMode="auto">
          <a:xfrm>
            <a:off x="3763963" y="5518150"/>
            <a:ext cx="20875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Stimulus dissimilarity</a:t>
            </a:r>
          </a:p>
        </p:txBody>
      </p:sp>
      <p:sp>
        <p:nvSpPr>
          <p:cNvPr id="141316" name="Rectangle 105"/>
          <p:cNvSpPr>
            <a:spLocks noChangeArrowheads="1"/>
          </p:cNvSpPr>
          <p:nvPr/>
        </p:nvSpPr>
        <p:spPr bwMode="auto">
          <a:xfrm>
            <a:off x="3812315" y="5828882"/>
            <a:ext cx="20542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i="1" dirty="0">
                <a:solidFill>
                  <a:schemeClr val="accent2">
                    <a:lumMod val="75000"/>
                  </a:schemeClr>
                </a:solidFill>
                <a:latin typeface="Calibri" charset="0"/>
              </a:rPr>
              <a:t>Natu et al, </a:t>
            </a:r>
            <a:r>
              <a:rPr lang="en-US" altLang="x-none" sz="1600" i="1" dirty="0" smtClean="0">
                <a:solidFill>
                  <a:schemeClr val="accent2">
                    <a:lumMod val="75000"/>
                  </a:schemeClr>
                </a:solidFill>
                <a:latin typeface="Calibri" charset="0"/>
              </a:rPr>
              <a:t>2016</a:t>
            </a:r>
            <a:endParaRPr lang="en-US" altLang="x-none" sz="1600" i="1" dirty="0">
              <a:solidFill>
                <a:schemeClr val="accent2">
                  <a:lumMod val="75000"/>
                </a:schemeClr>
              </a:solidFill>
              <a:latin typeface="Calibri" charset="0"/>
            </a:endParaRPr>
          </a:p>
        </p:txBody>
      </p:sp>
      <p:sp>
        <p:nvSpPr>
          <p:cNvPr id="141317" name="Freeform 370"/>
          <p:cNvSpPr>
            <a:spLocks/>
          </p:cNvSpPr>
          <p:nvPr/>
        </p:nvSpPr>
        <p:spPr bwMode="auto">
          <a:xfrm>
            <a:off x="4024313" y="3995738"/>
            <a:ext cx="1587" cy="33337"/>
          </a:xfrm>
          <a:custGeom>
            <a:avLst/>
            <a:gdLst>
              <a:gd name="T0" fmla="*/ 0 w 1440"/>
              <a:gd name="T1" fmla="*/ 51 h 51"/>
              <a:gd name="T2" fmla="*/ 0 w 1440"/>
              <a:gd name="T3" fmla="*/ 51 h 51"/>
              <a:gd name="T4" fmla="*/ 0 w 1440"/>
              <a:gd name="T5" fmla="*/ 0 h 51"/>
              <a:gd name="T6" fmla="*/ 0 60000 65536"/>
              <a:gd name="T7" fmla="*/ 0 60000 65536"/>
              <a:gd name="T8" fmla="*/ 0 60000 65536"/>
            </a:gdLst>
            <a:ahLst/>
            <a:cxnLst>
              <a:cxn ang="T6">
                <a:pos x="T0" y="T1"/>
              </a:cxn>
              <a:cxn ang="T7">
                <a:pos x="T2" y="T3"/>
              </a:cxn>
              <a:cxn ang="T8">
                <a:pos x="T4" y="T5"/>
              </a:cxn>
            </a:cxnLst>
            <a:rect l="0" t="0" r="r" b="b"/>
            <a:pathLst>
              <a:path w="1440" h="51">
                <a:moveTo>
                  <a:pt x="0" y="51"/>
                </a:moveTo>
                <a:lnTo>
                  <a:pt x="0" y="51"/>
                </a:lnTo>
                <a:lnTo>
                  <a:pt x="0"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18" name="Freeform 372"/>
          <p:cNvSpPr>
            <a:spLocks/>
          </p:cNvSpPr>
          <p:nvPr/>
        </p:nvSpPr>
        <p:spPr bwMode="auto">
          <a:xfrm>
            <a:off x="4341813" y="3995738"/>
            <a:ext cx="0" cy="33337"/>
          </a:xfrm>
          <a:custGeom>
            <a:avLst/>
            <a:gdLst>
              <a:gd name="T0" fmla="*/ 0 w 1440"/>
              <a:gd name="T1" fmla="*/ 51 h 51"/>
              <a:gd name="T2" fmla="*/ 0 w 1440"/>
              <a:gd name="T3" fmla="*/ 51 h 51"/>
              <a:gd name="T4" fmla="*/ 0 w 1440"/>
              <a:gd name="T5" fmla="*/ 0 h 51"/>
              <a:gd name="T6" fmla="*/ 0 60000 65536"/>
              <a:gd name="T7" fmla="*/ 0 60000 65536"/>
              <a:gd name="T8" fmla="*/ 0 60000 65536"/>
            </a:gdLst>
            <a:ahLst/>
            <a:cxnLst>
              <a:cxn ang="T6">
                <a:pos x="T0" y="T1"/>
              </a:cxn>
              <a:cxn ang="T7">
                <a:pos x="T2" y="T3"/>
              </a:cxn>
              <a:cxn ang="T8">
                <a:pos x="T4" y="T5"/>
              </a:cxn>
            </a:cxnLst>
            <a:rect l="0" t="0" r="r" b="b"/>
            <a:pathLst>
              <a:path w="1440" h="51">
                <a:moveTo>
                  <a:pt x="0" y="51"/>
                </a:moveTo>
                <a:lnTo>
                  <a:pt x="0" y="51"/>
                </a:lnTo>
                <a:lnTo>
                  <a:pt x="0"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19" name="Freeform 375"/>
          <p:cNvSpPr>
            <a:spLocks/>
          </p:cNvSpPr>
          <p:nvPr/>
        </p:nvSpPr>
        <p:spPr bwMode="auto">
          <a:xfrm>
            <a:off x="4608513" y="3995738"/>
            <a:ext cx="1587" cy="33337"/>
          </a:xfrm>
          <a:custGeom>
            <a:avLst/>
            <a:gdLst>
              <a:gd name="T0" fmla="*/ 0 w 1440"/>
              <a:gd name="T1" fmla="*/ 51 h 51"/>
              <a:gd name="T2" fmla="*/ 0 w 1440"/>
              <a:gd name="T3" fmla="*/ 51 h 51"/>
              <a:gd name="T4" fmla="*/ 0 w 1440"/>
              <a:gd name="T5" fmla="*/ 0 h 51"/>
              <a:gd name="T6" fmla="*/ 0 60000 65536"/>
              <a:gd name="T7" fmla="*/ 0 60000 65536"/>
              <a:gd name="T8" fmla="*/ 0 60000 65536"/>
            </a:gdLst>
            <a:ahLst/>
            <a:cxnLst>
              <a:cxn ang="T6">
                <a:pos x="T0" y="T1"/>
              </a:cxn>
              <a:cxn ang="T7">
                <a:pos x="T2" y="T3"/>
              </a:cxn>
              <a:cxn ang="T8">
                <a:pos x="T4" y="T5"/>
              </a:cxn>
            </a:cxnLst>
            <a:rect l="0" t="0" r="r" b="b"/>
            <a:pathLst>
              <a:path w="1440" h="51">
                <a:moveTo>
                  <a:pt x="0" y="51"/>
                </a:moveTo>
                <a:lnTo>
                  <a:pt x="0" y="51"/>
                </a:lnTo>
                <a:lnTo>
                  <a:pt x="0"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0" name="Freeform 378"/>
          <p:cNvSpPr>
            <a:spLocks/>
          </p:cNvSpPr>
          <p:nvPr/>
        </p:nvSpPr>
        <p:spPr bwMode="auto">
          <a:xfrm>
            <a:off x="4953000" y="3995738"/>
            <a:ext cx="1588" cy="33337"/>
          </a:xfrm>
          <a:custGeom>
            <a:avLst/>
            <a:gdLst>
              <a:gd name="T0" fmla="*/ 0 w 1440"/>
              <a:gd name="T1" fmla="*/ 51 h 51"/>
              <a:gd name="T2" fmla="*/ 0 w 1440"/>
              <a:gd name="T3" fmla="*/ 51 h 51"/>
              <a:gd name="T4" fmla="*/ 0 w 1440"/>
              <a:gd name="T5" fmla="*/ 0 h 51"/>
              <a:gd name="T6" fmla="*/ 0 60000 65536"/>
              <a:gd name="T7" fmla="*/ 0 60000 65536"/>
              <a:gd name="T8" fmla="*/ 0 60000 65536"/>
            </a:gdLst>
            <a:ahLst/>
            <a:cxnLst>
              <a:cxn ang="T6">
                <a:pos x="T0" y="T1"/>
              </a:cxn>
              <a:cxn ang="T7">
                <a:pos x="T2" y="T3"/>
              </a:cxn>
              <a:cxn ang="T8">
                <a:pos x="T4" y="T5"/>
              </a:cxn>
            </a:cxnLst>
            <a:rect l="0" t="0" r="r" b="b"/>
            <a:pathLst>
              <a:path w="1440" h="51">
                <a:moveTo>
                  <a:pt x="0" y="51"/>
                </a:moveTo>
                <a:lnTo>
                  <a:pt x="0" y="51"/>
                </a:lnTo>
                <a:lnTo>
                  <a:pt x="0"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1" name="Freeform 381"/>
          <p:cNvSpPr>
            <a:spLocks/>
          </p:cNvSpPr>
          <p:nvPr/>
        </p:nvSpPr>
        <p:spPr bwMode="auto">
          <a:xfrm>
            <a:off x="5227638" y="3995738"/>
            <a:ext cx="1587" cy="33337"/>
          </a:xfrm>
          <a:custGeom>
            <a:avLst/>
            <a:gdLst>
              <a:gd name="T0" fmla="*/ 0 w 1440"/>
              <a:gd name="T1" fmla="*/ 51 h 51"/>
              <a:gd name="T2" fmla="*/ 0 w 1440"/>
              <a:gd name="T3" fmla="*/ 51 h 51"/>
              <a:gd name="T4" fmla="*/ 0 w 1440"/>
              <a:gd name="T5" fmla="*/ 0 h 51"/>
              <a:gd name="T6" fmla="*/ 0 60000 65536"/>
              <a:gd name="T7" fmla="*/ 0 60000 65536"/>
              <a:gd name="T8" fmla="*/ 0 60000 65536"/>
            </a:gdLst>
            <a:ahLst/>
            <a:cxnLst>
              <a:cxn ang="T6">
                <a:pos x="T0" y="T1"/>
              </a:cxn>
              <a:cxn ang="T7">
                <a:pos x="T2" y="T3"/>
              </a:cxn>
              <a:cxn ang="T8">
                <a:pos x="T4" y="T5"/>
              </a:cxn>
            </a:cxnLst>
            <a:rect l="0" t="0" r="r" b="b"/>
            <a:pathLst>
              <a:path w="1440" h="51">
                <a:moveTo>
                  <a:pt x="0" y="51"/>
                </a:moveTo>
                <a:lnTo>
                  <a:pt x="0" y="51"/>
                </a:lnTo>
                <a:lnTo>
                  <a:pt x="0"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2" name="Freeform 384"/>
          <p:cNvSpPr>
            <a:spLocks/>
          </p:cNvSpPr>
          <p:nvPr/>
        </p:nvSpPr>
        <p:spPr bwMode="auto">
          <a:xfrm>
            <a:off x="5561013" y="3995738"/>
            <a:ext cx="1587" cy="33337"/>
          </a:xfrm>
          <a:custGeom>
            <a:avLst/>
            <a:gdLst>
              <a:gd name="T0" fmla="*/ 0 w 1440"/>
              <a:gd name="T1" fmla="*/ 51 h 51"/>
              <a:gd name="T2" fmla="*/ 0 w 1440"/>
              <a:gd name="T3" fmla="*/ 51 h 51"/>
              <a:gd name="T4" fmla="*/ 0 w 1440"/>
              <a:gd name="T5" fmla="*/ 0 h 51"/>
              <a:gd name="T6" fmla="*/ 0 60000 65536"/>
              <a:gd name="T7" fmla="*/ 0 60000 65536"/>
              <a:gd name="T8" fmla="*/ 0 60000 65536"/>
            </a:gdLst>
            <a:ahLst/>
            <a:cxnLst>
              <a:cxn ang="T6">
                <a:pos x="T0" y="T1"/>
              </a:cxn>
              <a:cxn ang="T7">
                <a:pos x="T2" y="T3"/>
              </a:cxn>
              <a:cxn ang="T8">
                <a:pos x="T4" y="T5"/>
              </a:cxn>
            </a:cxnLst>
            <a:rect l="0" t="0" r="r" b="b"/>
            <a:pathLst>
              <a:path w="1440" h="51">
                <a:moveTo>
                  <a:pt x="0" y="51"/>
                </a:moveTo>
                <a:lnTo>
                  <a:pt x="0" y="51"/>
                </a:lnTo>
                <a:lnTo>
                  <a:pt x="0"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3" name="Freeform 416"/>
          <p:cNvSpPr>
            <a:spLocks noEditPoints="1"/>
          </p:cNvSpPr>
          <p:nvPr/>
        </p:nvSpPr>
        <p:spPr bwMode="auto">
          <a:xfrm>
            <a:off x="4017963" y="1881188"/>
            <a:ext cx="1562100" cy="1346200"/>
          </a:xfrm>
          <a:custGeom>
            <a:avLst/>
            <a:gdLst>
              <a:gd name="T0" fmla="*/ 38 w 3379"/>
              <a:gd name="T1" fmla="*/ 1645 h 1952"/>
              <a:gd name="T2" fmla="*/ 70 w 3379"/>
              <a:gd name="T3" fmla="*/ 1286 h 1952"/>
              <a:gd name="T4" fmla="*/ 70 w 3379"/>
              <a:gd name="T5" fmla="*/ 1645 h 1952"/>
              <a:gd name="T6" fmla="*/ 697 w 3379"/>
              <a:gd name="T7" fmla="*/ 1830 h 1952"/>
              <a:gd name="T8" fmla="*/ 729 w 3379"/>
              <a:gd name="T9" fmla="*/ 1427 h 1952"/>
              <a:gd name="T10" fmla="*/ 729 w 3379"/>
              <a:gd name="T11" fmla="*/ 1830 h 1952"/>
              <a:gd name="T12" fmla="*/ 1357 w 3379"/>
              <a:gd name="T13" fmla="*/ 1427 h 1952"/>
              <a:gd name="T14" fmla="*/ 1395 w 3379"/>
              <a:gd name="T15" fmla="*/ 922 h 1952"/>
              <a:gd name="T16" fmla="*/ 1395 w 3379"/>
              <a:gd name="T17" fmla="*/ 1427 h 1952"/>
              <a:gd name="T18" fmla="*/ 2022 w 3379"/>
              <a:gd name="T19" fmla="*/ 1523 h 1952"/>
              <a:gd name="T20" fmla="*/ 2054 w 3379"/>
              <a:gd name="T21" fmla="*/ 1146 h 1952"/>
              <a:gd name="T22" fmla="*/ 2054 w 3379"/>
              <a:gd name="T23" fmla="*/ 1523 h 1952"/>
              <a:gd name="T24" fmla="*/ 2682 w 3379"/>
              <a:gd name="T25" fmla="*/ 1082 h 1952"/>
              <a:gd name="T26" fmla="*/ 2714 w 3379"/>
              <a:gd name="T27" fmla="*/ 493 h 1952"/>
              <a:gd name="T28" fmla="*/ 2714 w 3379"/>
              <a:gd name="T29" fmla="*/ 1082 h 1952"/>
              <a:gd name="T30" fmla="*/ 3341 w 3379"/>
              <a:gd name="T31" fmla="*/ 595 h 1952"/>
              <a:gd name="T32" fmla="*/ 3373 w 3379"/>
              <a:gd name="T33" fmla="*/ 0 h 1952"/>
              <a:gd name="T34" fmla="*/ 3373 w 3379"/>
              <a:gd name="T35" fmla="*/ 595 h 1952"/>
              <a:gd name="T36" fmla="*/ 77 w 3379"/>
              <a:gd name="T37" fmla="*/ 1466 h 1952"/>
              <a:gd name="T38" fmla="*/ 38 w 3379"/>
              <a:gd name="T39" fmla="*/ 1504 h 1952"/>
              <a:gd name="T40" fmla="*/ 736 w 3379"/>
              <a:gd name="T41" fmla="*/ 1626 h 1952"/>
              <a:gd name="T42" fmla="*/ 697 w 3379"/>
              <a:gd name="T43" fmla="*/ 1664 h 1952"/>
              <a:gd name="T44" fmla="*/ 1395 w 3379"/>
              <a:gd name="T45" fmla="*/ 1171 h 1952"/>
              <a:gd name="T46" fmla="*/ 1357 w 3379"/>
              <a:gd name="T47" fmla="*/ 1210 h 1952"/>
              <a:gd name="T48" fmla="*/ 2061 w 3379"/>
              <a:gd name="T49" fmla="*/ 1338 h 1952"/>
              <a:gd name="T50" fmla="*/ 2022 w 3379"/>
              <a:gd name="T51" fmla="*/ 1376 h 1952"/>
              <a:gd name="T52" fmla="*/ 2720 w 3379"/>
              <a:gd name="T53" fmla="*/ 787 h 1952"/>
              <a:gd name="T54" fmla="*/ 2682 w 3379"/>
              <a:gd name="T55" fmla="*/ 826 h 1952"/>
              <a:gd name="T56" fmla="*/ 3379 w 3379"/>
              <a:gd name="T57" fmla="*/ 301 h 1952"/>
              <a:gd name="T58" fmla="*/ 3341 w 3379"/>
              <a:gd name="T59" fmla="*/ 339 h 1952"/>
              <a:gd name="T60" fmla="*/ 83 w 3379"/>
              <a:gd name="T61" fmla="*/ 1683 h 1952"/>
              <a:gd name="T62" fmla="*/ 224 w 3379"/>
              <a:gd name="T63" fmla="*/ 1632 h 1952"/>
              <a:gd name="T64" fmla="*/ 365 w 3379"/>
              <a:gd name="T65" fmla="*/ 1587 h 1952"/>
              <a:gd name="T66" fmla="*/ 550 w 3379"/>
              <a:gd name="T67" fmla="*/ 1517 h 1952"/>
              <a:gd name="T68" fmla="*/ 691 w 3379"/>
              <a:gd name="T69" fmla="*/ 1472 h 1952"/>
              <a:gd name="T70" fmla="*/ 877 w 3379"/>
              <a:gd name="T71" fmla="*/ 1402 h 1952"/>
              <a:gd name="T72" fmla="*/ 1017 w 3379"/>
              <a:gd name="T73" fmla="*/ 1357 h 1952"/>
              <a:gd name="T74" fmla="*/ 1203 w 3379"/>
              <a:gd name="T75" fmla="*/ 1286 h 1952"/>
              <a:gd name="T76" fmla="*/ 1338 w 3379"/>
              <a:gd name="T77" fmla="*/ 1242 h 1952"/>
              <a:gd name="T78" fmla="*/ 1478 w 3379"/>
              <a:gd name="T79" fmla="*/ 1190 h 1952"/>
              <a:gd name="T80" fmla="*/ 1664 w 3379"/>
              <a:gd name="T81" fmla="*/ 1120 h 1952"/>
              <a:gd name="T82" fmla="*/ 1805 w 3379"/>
              <a:gd name="T83" fmla="*/ 1075 h 1952"/>
              <a:gd name="T84" fmla="*/ 1990 w 3379"/>
              <a:gd name="T85" fmla="*/ 1005 h 1952"/>
              <a:gd name="T86" fmla="*/ 2131 w 3379"/>
              <a:gd name="T87" fmla="*/ 960 h 1952"/>
              <a:gd name="T88" fmla="*/ 2317 w 3379"/>
              <a:gd name="T89" fmla="*/ 890 h 1952"/>
              <a:gd name="T90" fmla="*/ 2458 w 3379"/>
              <a:gd name="T91" fmla="*/ 845 h 1952"/>
              <a:gd name="T92" fmla="*/ 2598 w 3379"/>
              <a:gd name="T93" fmla="*/ 794 h 1952"/>
              <a:gd name="T94" fmla="*/ 2739 w 3379"/>
              <a:gd name="T95" fmla="*/ 742 h 1952"/>
              <a:gd name="T96" fmla="*/ 2925 w 3379"/>
              <a:gd name="T97" fmla="*/ 678 h 1952"/>
              <a:gd name="T98" fmla="*/ 3066 w 3379"/>
              <a:gd name="T99" fmla="*/ 627 h 1952"/>
              <a:gd name="T100" fmla="*/ 3251 w 3379"/>
              <a:gd name="T101" fmla="*/ 563 h 1952"/>
              <a:gd name="T102" fmla="*/ 38 w 3379"/>
              <a:gd name="T103" fmla="*/ 1536 h 1952"/>
              <a:gd name="T104" fmla="*/ 6 w 3379"/>
              <a:gd name="T105" fmla="*/ 1536 h 19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379" h="1952">
                <a:moveTo>
                  <a:pt x="38" y="1286"/>
                </a:moveTo>
                <a:lnTo>
                  <a:pt x="38" y="1286"/>
                </a:lnTo>
                <a:lnTo>
                  <a:pt x="38" y="1645"/>
                </a:lnTo>
                <a:moveTo>
                  <a:pt x="6" y="1286"/>
                </a:moveTo>
                <a:lnTo>
                  <a:pt x="6" y="1286"/>
                </a:lnTo>
                <a:lnTo>
                  <a:pt x="70" y="1286"/>
                </a:lnTo>
                <a:moveTo>
                  <a:pt x="6" y="1645"/>
                </a:moveTo>
                <a:lnTo>
                  <a:pt x="6" y="1645"/>
                </a:lnTo>
                <a:lnTo>
                  <a:pt x="70" y="1645"/>
                </a:lnTo>
                <a:moveTo>
                  <a:pt x="697" y="1427"/>
                </a:moveTo>
                <a:lnTo>
                  <a:pt x="697" y="1427"/>
                </a:lnTo>
                <a:lnTo>
                  <a:pt x="697" y="1830"/>
                </a:lnTo>
                <a:moveTo>
                  <a:pt x="665" y="1427"/>
                </a:moveTo>
                <a:lnTo>
                  <a:pt x="665" y="1427"/>
                </a:lnTo>
                <a:lnTo>
                  <a:pt x="729" y="1427"/>
                </a:lnTo>
                <a:moveTo>
                  <a:pt x="665" y="1830"/>
                </a:moveTo>
                <a:lnTo>
                  <a:pt x="665" y="1830"/>
                </a:lnTo>
                <a:lnTo>
                  <a:pt x="729" y="1830"/>
                </a:lnTo>
                <a:moveTo>
                  <a:pt x="1357" y="922"/>
                </a:moveTo>
                <a:lnTo>
                  <a:pt x="1357" y="922"/>
                </a:lnTo>
                <a:lnTo>
                  <a:pt x="1357" y="1427"/>
                </a:lnTo>
                <a:moveTo>
                  <a:pt x="1325" y="922"/>
                </a:moveTo>
                <a:lnTo>
                  <a:pt x="1325" y="922"/>
                </a:lnTo>
                <a:lnTo>
                  <a:pt x="1395" y="922"/>
                </a:lnTo>
                <a:moveTo>
                  <a:pt x="1325" y="1427"/>
                </a:moveTo>
                <a:lnTo>
                  <a:pt x="1325" y="1427"/>
                </a:lnTo>
                <a:lnTo>
                  <a:pt x="1395" y="1427"/>
                </a:lnTo>
                <a:moveTo>
                  <a:pt x="2022" y="1146"/>
                </a:moveTo>
                <a:lnTo>
                  <a:pt x="2022" y="1146"/>
                </a:lnTo>
                <a:lnTo>
                  <a:pt x="2022" y="1523"/>
                </a:lnTo>
                <a:moveTo>
                  <a:pt x="1984" y="1146"/>
                </a:moveTo>
                <a:lnTo>
                  <a:pt x="1984" y="1146"/>
                </a:lnTo>
                <a:lnTo>
                  <a:pt x="2054" y="1146"/>
                </a:lnTo>
                <a:moveTo>
                  <a:pt x="1984" y="1523"/>
                </a:moveTo>
                <a:lnTo>
                  <a:pt x="1984" y="1523"/>
                </a:lnTo>
                <a:lnTo>
                  <a:pt x="2054" y="1523"/>
                </a:lnTo>
                <a:moveTo>
                  <a:pt x="2682" y="493"/>
                </a:moveTo>
                <a:lnTo>
                  <a:pt x="2682" y="493"/>
                </a:lnTo>
                <a:lnTo>
                  <a:pt x="2682" y="1082"/>
                </a:lnTo>
                <a:moveTo>
                  <a:pt x="2650" y="493"/>
                </a:moveTo>
                <a:lnTo>
                  <a:pt x="2650" y="493"/>
                </a:lnTo>
                <a:lnTo>
                  <a:pt x="2714" y="493"/>
                </a:lnTo>
                <a:moveTo>
                  <a:pt x="2650" y="1082"/>
                </a:moveTo>
                <a:lnTo>
                  <a:pt x="2650" y="1082"/>
                </a:lnTo>
                <a:lnTo>
                  <a:pt x="2714" y="1082"/>
                </a:lnTo>
                <a:moveTo>
                  <a:pt x="3341" y="0"/>
                </a:moveTo>
                <a:lnTo>
                  <a:pt x="3341" y="0"/>
                </a:lnTo>
                <a:lnTo>
                  <a:pt x="3341" y="595"/>
                </a:lnTo>
                <a:moveTo>
                  <a:pt x="3309" y="0"/>
                </a:moveTo>
                <a:lnTo>
                  <a:pt x="3309" y="0"/>
                </a:lnTo>
                <a:lnTo>
                  <a:pt x="3373" y="0"/>
                </a:lnTo>
                <a:moveTo>
                  <a:pt x="3309" y="595"/>
                </a:moveTo>
                <a:lnTo>
                  <a:pt x="3309" y="595"/>
                </a:lnTo>
                <a:lnTo>
                  <a:pt x="3373" y="595"/>
                </a:lnTo>
                <a:moveTo>
                  <a:pt x="0" y="1466"/>
                </a:moveTo>
                <a:lnTo>
                  <a:pt x="0" y="1466"/>
                </a:lnTo>
                <a:lnTo>
                  <a:pt x="77" y="1466"/>
                </a:lnTo>
                <a:moveTo>
                  <a:pt x="38" y="1427"/>
                </a:moveTo>
                <a:lnTo>
                  <a:pt x="38" y="1427"/>
                </a:lnTo>
                <a:lnTo>
                  <a:pt x="38" y="1504"/>
                </a:lnTo>
                <a:moveTo>
                  <a:pt x="659" y="1626"/>
                </a:moveTo>
                <a:lnTo>
                  <a:pt x="659" y="1626"/>
                </a:lnTo>
                <a:lnTo>
                  <a:pt x="736" y="1626"/>
                </a:lnTo>
                <a:moveTo>
                  <a:pt x="697" y="1587"/>
                </a:moveTo>
                <a:lnTo>
                  <a:pt x="697" y="1587"/>
                </a:lnTo>
                <a:lnTo>
                  <a:pt x="697" y="1664"/>
                </a:lnTo>
                <a:moveTo>
                  <a:pt x="1318" y="1171"/>
                </a:moveTo>
                <a:lnTo>
                  <a:pt x="1318" y="1171"/>
                </a:lnTo>
                <a:lnTo>
                  <a:pt x="1395" y="1171"/>
                </a:lnTo>
                <a:moveTo>
                  <a:pt x="1357" y="1133"/>
                </a:moveTo>
                <a:lnTo>
                  <a:pt x="1357" y="1133"/>
                </a:lnTo>
                <a:lnTo>
                  <a:pt x="1357" y="1210"/>
                </a:lnTo>
                <a:moveTo>
                  <a:pt x="1984" y="1338"/>
                </a:moveTo>
                <a:lnTo>
                  <a:pt x="1984" y="1338"/>
                </a:lnTo>
                <a:lnTo>
                  <a:pt x="2061" y="1338"/>
                </a:lnTo>
                <a:moveTo>
                  <a:pt x="2022" y="1299"/>
                </a:moveTo>
                <a:lnTo>
                  <a:pt x="2022" y="1299"/>
                </a:lnTo>
                <a:lnTo>
                  <a:pt x="2022" y="1376"/>
                </a:lnTo>
                <a:moveTo>
                  <a:pt x="2643" y="787"/>
                </a:moveTo>
                <a:lnTo>
                  <a:pt x="2643" y="787"/>
                </a:lnTo>
                <a:lnTo>
                  <a:pt x="2720" y="787"/>
                </a:lnTo>
                <a:moveTo>
                  <a:pt x="2682" y="749"/>
                </a:moveTo>
                <a:lnTo>
                  <a:pt x="2682" y="749"/>
                </a:lnTo>
                <a:lnTo>
                  <a:pt x="2682" y="826"/>
                </a:lnTo>
                <a:moveTo>
                  <a:pt x="3302" y="301"/>
                </a:moveTo>
                <a:lnTo>
                  <a:pt x="3302" y="301"/>
                </a:lnTo>
                <a:lnTo>
                  <a:pt x="3379" y="301"/>
                </a:lnTo>
                <a:moveTo>
                  <a:pt x="3341" y="262"/>
                </a:moveTo>
                <a:lnTo>
                  <a:pt x="3341" y="262"/>
                </a:lnTo>
                <a:lnTo>
                  <a:pt x="3341" y="339"/>
                </a:lnTo>
                <a:moveTo>
                  <a:pt x="38" y="1702"/>
                </a:moveTo>
                <a:lnTo>
                  <a:pt x="38" y="1702"/>
                </a:lnTo>
                <a:lnTo>
                  <a:pt x="83" y="1683"/>
                </a:lnTo>
                <a:lnTo>
                  <a:pt x="128" y="1670"/>
                </a:lnTo>
                <a:lnTo>
                  <a:pt x="179" y="1651"/>
                </a:lnTo>
                <a:lnTo>
                  <a:pt x="224" y="1632"/>
                </a:lnTo>
                <a:lnTo>
                  <a:pt x="269" y="1619"/>
                </a:lnTo>
                <a:lnTo>
                  <a:pt x="313" y="1600"/>
                </a:lnTo>
                <a:lnTo>
                  <a:pt x="365" y="1587"/>
                </a:lnTo>
                <a:lnTo>
                  <a:pt x="454" y="1549"/>
                </a:lnTo>
                <a:lnTo>
                  <a:pt x="505" y="1536"/>
                </a:lnTo>
                <a:lnTo>
                  <a:pt x="550" y="1517"/>
                </a:lnTo>
                <a:lnTo>
                  <a:pt x="595" y="1504"/>
                </a:lnTo>
                <a:lnTo>
                  <a:pt x="640" y="1485"/>
                </a:lnTo>
                <a:lnTo>
                  <a:pt x="691" y="1472"/>
                </a:lnTo>
                <a:lnTo>
                  <a:pt x="781" y="1434"/>
                </a:lnTo>
                <a:lnTo>
                  <a:pt x="825" y="1421"/>
                </a:lnTo>
                <a:lnTo>
                  <a:pt x="877" y="1402"/>
                </a:lnTo>
                <a:lnTo>
                  <a:pt x="921" y="1389"/>
                </a:lnTo>
                <a:lnTo>
                  <a:pt x="966" y="1370"/>
                </a:lnTo>
                <a:lnTo>
                  <a:pt x="1017" y="1357"/>
                </a:lnTo>
                <a:lnTo>
                  <a:pt x="1107" y="1318"/>
                </a:lnTo>
                <a:lnTo>
                  <a:pt x="1152" y="1306"/>
                </a:lnTo>
                <a:lnTo>
                  <a:pt x="1203" y="1286"/>
                </a:lnTo>
                <a:lnTo>
                  <a:pt x="1248" y="1274"/>
                </a:lnTo>
                <a:lnTo>
                  <a:pt x="1293" y="1254"/>
                </a:lnTo>
                <a:lnTo>
                  <a:pt x="1338" y="1242"/>
                </a:lnTo>
                <a:lnTo>
                  <a:pt x="1389" y="1222"/>
                </a:lnTo>
                <a:lnTo>
                  <a:pt x="1434" y="1203"/>
                </a:lnTo>
                <a:lnTo>
                  <a:pt x="1478" y="1190"/>
                </a:lnTo>
                <a:lnTo>
                  <a:pt x="1530" y="1171"/>
                </a:lnTo>
                <a:lnTo>
                  <a:pt x="1574" y="1158"/>
                </a:lnTo>
                <a:lnTo>
                  <a:pt x="1664" y="1120"/>
                </a:lnTo>
                <a:lnTo>
                  <a:pt x="1715" y="1107"/>
                </a:lnTo>
                <a:lnTo>
                  <a:pt x="1760" y="1088"/>
                </a:lnTo>
                <a:lnTo>
                  <a:pt x="1805" y="1075"/>
                </a:lnTo>
                <a:lnTo>
                  <a:pt x="1850" y="1056"/>
                </a:lnTo>
                <a:lnTo>
                  <a:pt x="1901" y="1043"/>
                </a:lnTo>
                <a:lnTo>
                  <a:pt x="1990" y="1005"/>
                </a:lnTo>
                <a:lnTo>
                  <a:pt x="2042" y="992"/>
                </a:lnTo>
                <a:lnTo>
                  <a:pt x="2086" y="973"/>
                </a:lnTo>
                <a:lnTo>
                  <a:pt x="2131" y="960"/>
                </a:lnTo>
                <a:lnTo>
                  <a:pt x="2176" y="941"/>
                </a:lnTo>
                <a:lnTo>
                  <a:pt x="2227" y="928"/>
                </a:lnTo>
                <a:lnTo>
                  <a:pt x="2317" y="890"/>
                </a:lnTo>
                <a:lnTo>
                  <a:pt x="2362" y="877"/>
                </a:lnTo>
                <a:lnTo>
                  <a:pt x="2413" y="858"/>
                </a:lnTo>
                <a:lnTo>
                  <a:pt x="2458" y="845"/>
                </a:lnTo>
                <a:lnTo>
                  <a:pt x="2502" y="826"/>
                </a:lnTo>
                <a:lnTo>
                  <a:pt x="2554" y="806"/>
                </a:lnTo>
                <a:lnTo>
                  <a:pt x="2598" y="794"/>
                </a:lnTo>
                <a:lnTo>
                  <a:pt x="2643" y="774"/>
                </a:lnTo>
                <a:lnTo>
                  <a:pt x="2688" y="762"/>
                </a:lnTo>
                <a:lnTo>
                  <a:pt x="2739" y="742"/>
                </a:lnTo>
                <a:lnTo>
                  <a:pt x="2784" y="730"/>
                </a:lnTo>
                <a:lnTo>
                  <a:pt x="2874" y="691"/>
                </a:lnTo>
                <a:lnTo>
                  <a:pt x="2925" y="678"/>
                </a:lnTo>
                <a:lnTo>
                  <a:pt x="2970" y="659"/>
                </a:lnTo>
                <a:lnTo>
                  <a:pt x="3014" y="646"/>
                </a:lnTo>
                <a:lnTo>
                  <a:pt x="3066" y="627"/>
                </a:lnTo>
                <a:lnTo>
                  <a:pt x="3110" y="614"/>
                </a:lnTo>
                <a:lnTo>
                  <a:pt x="3200" y="576"/>
                </a:lnTo>
                <a:lnTo>
                  <a:pt x="3251" y="563"/>
                </a:lnTo>
                <a:lnTo>
                  <a:pt x="3296" y="544"/>
                </a:lnTo>
                <a:lnTo>
                  <a:pt x="3341" y="531"/>
                </a:lnTo>
                <a:moveTo>
                  <a:pt x="38" y="1536"/>
                </a:moveTo>
                <a:lnTo>
                  <a:pt x="38" y="1536"/>
                </a:lnTo>
                <a:lnTo>
                  <a:pt x="38" y="1952"/>
                </a:lnTo>
                <a:moveTo>
                  <a:pt x="6" y="1536"/>
                </a:moveTo>
                <a:lnTo>
                  <a:pt x="6" y="1536"/>
                </a:lnTo>
                <a:lnTo>
                  <a:pt x="70" y="1536"/>
                </a:lnTo>
              </a:path>
            </a:pathLst>
          </a:custGeom>
          <a:noFill/>
          <a:ln w="38100" cap="flat" cmpd="sng">
            <a:solidFill>
              <a:srgbClr val="FA8072"/>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4" name="Freeform 428"/>
          <p:cNvSpPr>
            <a:spLocks noEditPoints="1"/>
          </p:cNvSpPr>
          <p:nvPr/>
        </p:nvSpPr>
        <p:spPr bwMode="auto">
          <a:xfrm>
            <a:off x="3827463" y="1570038"/>
            <a:ext cx="2133600" cy="2478087"/>
          </a:xfrm>
          <a:custGeom>
            <a:avLst/>
            <a:gdLst>
              <a:gd name="T0" fmla="*/ 0 w 4621"/>
              <a:gd name="T1" fmla="*/ 3591 h 3591"/>
              <a:gd name="T2" fmla="*/ 0 w 4621"/>
              <a:gd name="T3" fmla="*/ 3591 h 3591"/>
              <a:gd name="T4" fmla="*/ 4621 w 4621"/>
              <a:gd name="T5" fmla="*/ 3591 h 3591"/>
              <a:gd name="T6" fmla="*/ 0 w 4621"/>
              <a:gd name="T7" fmla="*/ 3591 h 3591"/>
              <a:gd name="T8" fmla="*/ 0 w 4621"/>
              <a:gd name="T9" fmla="*/ 3591 h 3591"/>
              <a:gd name="T10" fmla="*/ 0 w 4621"/>
              <a:gd name="T11" fmla="*/ 0 h 3591"/>
              <a:gd name="T12" fmla="*/ 0 w 4621"/>
              <a:gd name="T13" fmla="*/ 3591 h 3591"/>
              <a:gd name="T14" fmla="*/ 0 w 4621"/>
              <a:gd name="T15" fmla="*/ 3591 h 3591"/>
              <a:gd name="T16" fmla="*/ 0 w 4621"/>
              <a:gd name="T17" fmla="*/ 3540 h 35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21" h="3591">
                <a:moveTo>
                  <a:pt x="0" y="3591"/>
                </a:moveTo>
                <a:lnTo>
                  <a:pt x="0" y="3591"/>
                </a:lnTo>
                <a:lnTo>
                  <a:pt x="4621" y="3591"/>
                </a:lnTo>
                <a:moveTo>
                  <a:pt x="0" y="3591"/>
                </a:moveTo>
                <a:lnTo>
                  <a:pt x="0" y="3591"/>
                </a:lnTo>
                <a:lnTo>
                  <a:pt x="0" y="0"/>
                </a:lnTo>
                <a:moveTo>
                  <a:pt x="0" y="3591"/>
                </a:moveTo>
                <a:lnTo>
                  <a:pt x="0" y="3591"/>
                </a:lnTo>
                <a:lnTo>
                  <a:pt x="0" y="3540"/>
                </a:lnTo>
              </a:path>
            </a:pathLst>
          </a:custGeom>
          <a:noFill/>
          <a:ln w="1270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5" name="Freeform 454"/>
          <p:cNvSpPr>
            <a:spLocks/>
          </p:cNvSpPr>
          <p:nvPr/>
        </p:nvSpPr>
        <p:spPr bwMode="auto">
          <a:xfrm>
            <a:off x="3827463" y="4048125"/>
            <a:ext cx="20637" cy="1588"/>
          </a:xfrm>
          <a:custGeom>
            <a:avLst/>
            <a:gdLst>
              <a:gd name="T0" fmla="*/ 0 w 45"/>
              <a:gd name="T1" fmla="*/ 0 h 2148"/>
              <a:gd name="T2" fmla="*/ 0 w 45"/>
              <a:gd name="T3" fmla="*/ 0 h 2148"/>
              <a:gd name="T4" fmla="*/ 45 w 45"/>
              <a:gd name="T5" fmla="*/ 0 h 2148"/>
              <a:gd name="T6" fmla="*/ 0 60000 65536"/>
              <a:gd name="T7" fmla="*/ 0 60000 65536"/>
              <a:gd name="T8" fmla="*/ 0 60000 65536"/>
            </a:gdLst>
            <a:ahLst/>
            <a:cxnLst>
              <a:cxn ang="T6">
                <a:pos x="T0" y="T1"/>
              </a:cxn>
              <a:cxn ang="T7">
                <a:pos x="T2" y="T3"/>
              </a:cxn>
              <a:cxn ang="T8">
                <a:pos x="T4" y="T5"/>
              </a:cxn>
            </a:cxnLst>
            <a:rect l="0" t="0" r="r" b="b"/>
            <a:pathLst>
              <a:path w="45" h="2148">
                <a:moveTo>
                  <a:pt x="0" y="0"/>
                </a:moveTo>
                <a:lnTo>
                  <a:pt x="0" y="0"/>
                </a:lnTo>
                <a:lnTo>
                  <a:pt x="45"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6" name="Freeform 456"/>
          <p:cNvSpPr>
            <a:spLocks/>
          </p:cNvSpPr>
          <p:nvPr/>
        </p:nvSpPr>
        <p:spPr bwMode="auto">
          <a:xfrm>
            <a:off x="3827463" y="3689350"/>
            <a:ext cx="20637" cy="1588"/>
          </a:xfrm>
          <a:custGeom>
            <a:avLst/>
            <a:gdLst>
              <a:gd name="T0" fmla="*/ 0 w 45"/>
              <a:gd name="T1" fmla="*/ 0 h 2148"/>
              <a:gd name="T2" fmla="*/ 0 w 45"/>
              <a:gd name="T3" fmla="*/ 0 h 2148"/>
              <a:gd name="T4" fmla="*/ 45 w 45"/>
              <a:gd name="T5" fmla="*/ 0 h 2148"/>
              <a:gd name="T6" fmla="*/ 0 60000 65536"/>
              <a:gd name="T7" fmla="*/ 0 60000 65536"/>
              <a:gd name="T8" fmla="*/ 0 60000 65536"/>
            </a:gdLst>
            <a:ahLst/>
            <a:cxnLst>
              <a:cxn ang="T6">
                <a:pos x="T0" y="T1"/>
              </a:cxn>
              <a:cxn ang="T7">
                <a:pos x="T2" y="T3"/>
              </a:cxn>
              <a:cxn ang="T8">
                <a:pos x="T4" y="T5"/>
              </a:cxn>
            </a:cxnLst>
            <a:rect l="0" t="0" r="r" b="b"/>
            <a:pathLst>
              <a:path w="45" h="2148">
                <a:moveTo>
                  <a:pt x="0" y="0"/>
                </a:moveTo>
                <a:lnTo>
                  <a:pt x="0" y="0"/>
                </a:lnTo>
                <a:lnTo>
                  <a:pt x="45"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7" name="Freeform 460"/>
          <p:cNvSpPr>
            <a:spLocks/>
          </p:cNvSpPr>
          <p:nvPr/>
        </p:nvSpPr>
        <p:spPr bwMode="auto">
          <a:xfrm>
            <a:off x="3827463" y="3336925"/>
            <a:ext cx="20637" cy="3175"/>
          </a:xfrm>
          <a:custGeom>
            <a:avLst/>
            <a:gdLst>
              <a:gd name="T0" fmla="*/ 0 w 45"/>
              <a:gd name="T1" fmla="*/ 0 h 2148"/>
              <a:gd name="T2" fmla="*/ 0 w 45"/>
              <a:gd name="T3" fmla="*/ 0 h 2148"/>
              <a:gd name="T4" fmla="*/ 45 w 45"/>
              <a:gd name="T5" fmla="*/ 0 h 2148"/>
              <a:gd name="T6" fmla="*/ 0 60000 65536"/>
              <a:gd name="T7" fmla="*/ 0 60000 65536"/>
              <a:gd name="T8" fmla="*/ 0 60000 65536"/>
            </a:gdLst>
            <a:ahLst/>
            <a:cxnLst>
              <a:cxn ang="T6">
                <a:pos x="T0" y="T1"/>
              </a:cxn>
              <a:cxn ang="T7">
                <a:pos x="T2" y="T3"/>
              </a:cxn>
              <a:cxn ang="T8">
                <a:pos x="T4" y="T5"/>
              </a:cxn>
            </a:cxnLst>
            <a:rect l="0" t="0" r="r" b="b"/>
            <a:pathLst>
              <a:path w="45" h="2148">
                <a:moveTo>
                  <a:pt x="0" y="0"/>
                </a:moveTo>
                <a:lnTo>
                  <a:pt x="0" y="0"/>
                </a:lnTo>
                <a:lnTo>
                  <a:pt x="45"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8" name="Freeform 464"/>
          <p:cNvSpPr>
            <a:spLocks/>
          </p:cNvSpPr>
          <p:nvPr/>
        </p:nvSpPr>
        <p:spPr bwMode="auto">
          <a:xfrm>
            <a:off x="3827463" y="2982913"/>
            <a:ext cx="20637" cy="1587"/>
          </a:xfrm>
          <a:custGeom>
            <a:avLst/>
            <a:gdLst>
              <a:gd name="T0" fmla="*/ 0 w 45"/>
              <a:gd name="T1" fmla="*/ 0 h 2148"/>
              <a:gd name="T2" fmla="*/ 0 w 45"/>
              <a:gd name="T3" fmla="*/ 0 h 2148"/>
              <a:gd name="T4" fmla="*/ 45 w 45"/>
              <a:gd name="T5" fmla="*/ 0 h 2148"/>
              <a:gd name="T6" fmla="*/ 0 60000 65536"/>
              <a:gd name="T7" fmla="*/ 0 60000 65536"/>
              <a:gd name="T8" fmla="*/ 0 60000 65536"/>
            </a:gdLst>
            <a:ahLst/>
            <a:cxnLst>
              <a:cxn ang="T6">
                <a:pos x="T0" y="T1"/>
              </a:cxn>
              <a:cxn ang="T7">
                <a:pos x="T2" y="T3"/>
              </a:cxn>
              <a:cxn ang="T8">
                <a:pos x="T4" y="T5"/>
              </a:cxn>
            </a:cxnLst>
            <a:rect l="0" t="0" r="r" b="b"/>
            <a:pathLst>
              <a:path w="45" h="2148">
                <a:moveTo>
                  <a:pt x="0" y="0"/>
                </a:moveTo>
                <a:lnTo>
                  <a:pt x="0" y="0"/>
                </a:lnTo>
                <a:lnTo>
                  <a:pt x="45"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29" name="Freeform 468"/>
          <p:cNvSpPr>
            <a:spLocks/>
          </p:cNvSpPr>
          <p:nvPr/>
        </p:nvSpPr>
        <p:spPr bwMode="auto">
          <a:xfrm>
            <a:off x="3827463" y="2630488"/>
            <a:ext cx="20637" cy="3175"/>
          </a:xfrm>
          <a:custGeom>
            <a:avLst/>
            <a:gdLst>
              <a:gd name="T0" fmla="*/ 0 w 45"/>
              <a:gd name="T1" fmla="*/ 0 h 2148"/>
              <a:gd name="T2" fmla="*/ 0 w 45"/>
              <a:gd name="T3" fmla="*/ 0 h 2148"/>
              <a:gd name="T4" fmla="*/ 45 w 45"/>
              <a:gd name="T5" fmla="*/ 0 h 2148"/>
              <a:gd name="T6" fmla="*/ 0 60000 65536"/>
              <a:gd name="T7" fmla="*/ 0 60000 65536"/>
              <a:gd name="T8" fmla="*/ 0 60000 65536"/>
            </a:gdLst>
            <a:ahLst/>
            <a:cxnLst>
              <a:cxn ang="T6">
                <a:pos x="T0" y="T1"/>
              </a:cxn>
              <a:cxn ang="T7">
                <a:pos x="T2" y="T3"/>
              </a:cxn>
              <a:cxn ang="T8">
                <a:pos x="T4" y="T5"/>
              </a:cxn>
            </a:cxnLst>
            <a:rect l="0" t="0" r="r" b="b"/>
            <a:pathLst>
              <a:path w="45" h="2148">
                <a:moveTo>
                  <a:pt x="0" y="0"/>
                </a:moveTo>
                <a:lnTo>
                  <a:pt x="0" y="0"/>
                </a:lnTo>
                <a:lnTo>
                  <a:pt x="45"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30" name="Freeform 472"/>
          <p:cNvSpPr>
            <a:spLocks/>
          </p:cNvSpPr>
          <p:nvPr/>
        </p:nvSpPr>
        <p:spPr bwMode="auto">
          <a:xfrm>
            <a:off x="3827463" y="2276475"/>
            <a:ext cx="20637" cy="1588"/>
          </a:xfrm>
          <a:custGeom>
            <a:avLst/>
            <a:gdLst>
              <a:gd name="T0" fmla="*/ 0 w 45"/>
              <a:gd name="T1" fmla="*/ 0 h 2148"/>
              <a:gd name="T2" fmla="*/ 0 w 45"/>
              <a:gd name="T3" fmla="*/ 0 h 2148"/>
              <a:gd name="T4" fmla="*/ 45 w 45"/>
              <a:gd name="T5" fmla="*/ 0 h 2148"/>
              <a:gd name="T6" fmla="*/ 0 60000 65536"/>
              <a:gd name="T7" fmla="*/ 0 60000 65536"/>
              <a:gd name="T8" fmla="*/ 0 60000 65536"/>
            </a:gdLst>
            <a:ahLst/>
            <a:cxnLst>
              <a:cxn ang="T6">
                <a:pos x="T0" y="T1"/>
              </a:cxn>
              <a:cxn ang="T7">
                <a:pos x="T2" y="T3"/>
              </a:cxn>
              <a:cxn ang="T8">
                <a:pos x="T4" y="T5"/>
              </a:cxn>
            </a:cxnLst>
            <a:rect l="0" t="0" r="r" b="b"/>
            <a:pathLst>
              <a:path w="45" h="2148">
                <a:moveTo>
                  <a:pt x="0" y="0"/>
                </a:moveTo>
                <a:lnTo>
                  <a:pt x="0" y="0"/>
                </a:lnTo>
                <a:lnTo>
                  <a:pt x="45"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31" name="Freeform 474"/>
          <p:cNvSpPr>
            <a:spLocks/>
          </p:cNvSpPr>
          <p:nvPr/>
        </p:nvSpPr>
        <p:spPr bwMode="auto">
          <a:xfrm>
            <a:off x="3827463" y="1924050"/>
            <a:ext cx="20637" cy="3175"/>
          </a:xfrm>
          <a:custGeom>
            <a:avLst/>
            <a:gdLst>
              <a:gd name="T0" fmla="*/ 0 w 45"/>
              <a:gd name="T1" fmla="*/ 0 h 2148"/>
              <a:gd name="T2" fmla="*/ 0 w 45"/>
              <a:gd name="T3" fmla="*/ 0 h 2148"/>
              <a:gd name="T4" fmla="*/ 45 w 45"/>
              <a:gd name="T5" fmla="*/ 0 h 2148"/>
              <a:gd name="T6" fmla="*/ 0 60000 65536"/>
              <a:gd name="T7" fmla="*/ 0 60000 65536"/>
              <a:gd name="T8" fmla="*/ 0 60000 65536"/>
            </a:gdLst>
            <a:ahLst/>
            <a:cxnLst>
              <a:cxn ang="T6">
                <a:pos x="T0" y="T1"/>
              </a:cxn>
              <a:cxn ang="T7">
                <a:pos x="T2" y="T3"/>
              </a:cxn>
              <a:cxn ang="T8">
                <a:pos x="T4" y="T5"/>
              </a:cxn>
            </a:cxnLst>
            <a:rect l="0" t="0" r="r" b="b"/>
            <a:pathLst>
              <a:path w="45" h="2148">
                <a:moveTo>
                  <a:pt x="0" y="0"/>
                </a:moveTo>
                <a:lnTo>
                  <a:pt x="0" y="0"/>
                </a:lnTo>
                <a:lnTo>
                  <a:pt x="45" y="0"/>
                </a:lnTo>
              </a:path>
            </a:pathLst>
          </a:custGeom>
          <a:noFill/>
          <a:ln w="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32" name="Rectangle 1012"/>
          <p:cNvSpPr>
            <a:spLocks noChangeAspect="1" noChangeArrowheads="1"/>
          </p:cNvSpPr>
          <p:nvPr/>
        </p:nvSpPr>
        <p:spPr bwMode="auto">
          <a:xfrm>
            <a:off x="3536950" y="3165475"/>
            <a:ext cx="2587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a:latin typeface="Calibri" charset="0"/>
              </a:rPr>
              <a:t>0.4</a:t>
            </a:r>
          </a:p>
        </p:txBody>
      </p:sp>
      <p:sp>
        <p:nvSpPr>
          <p:cNvPr id="141333" name="Rectangle 1016"/>
          <p:cNvSpPr>
            <a:spLocks noChangeAspect="1" noChangeArrowheads="1"/>
          </p:cNvSpPr>
          <p:nvPr/>
        </p:nvSpPr>
        <p:spPr bwMode="auto">
          <a:xfrm>
            <a:off x="3536950" y="2428875"/>
            <a:ext cx="2587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a:latin typeface="Calibri" charset="0"/>
              </a:rPr>
              <a:t>0.8</a:t>
            </a:r>
          </a:p>
        </p:txBody>
      </p:sp>
      <p:sp>
        <p:nvSpPr>
          <p:cNvPr id="141334" name="Rectangle 1020"/>
          <p:cNvSpPr>
            <a:spLocks noChangeAspect="1" noChangeArrowheads="1"/>
          </p:cNvSpPr>
          <p:nvPr/>
        </p:nvSpPr>
        <p:spPr bwMode="auto">
          <a:xfrm>
            <a:off x="3536950" y="1727200"/>
            <a:ext cx="2587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a:latin typeface="Calibri" charset="0"/>
              </a:rPr>
              <a:t>1.2</a:t>
            </a:r>
          </a:p>
        </p:txBody>
      </p:sp>
      <p:sp>
        <p:nvSpPr>
          <p:cNvPr id="49" name="Rectangle 555"/>
          <p:cNvSpPr>
            <a:spLocks noChangeAspect="1" noChangeArrowheads="1"/>
          </p:cNvSpPr>
          <p:nvPr/>
        </p:nvSpPr>
        <p:spPr bwMode="auto">
          <a:xfrm>
            <a:off x="3973009" y="4029075"/>
            <a:ext cx="104196"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defRPr/>
            </a:pPr>
            <a:r>
              <a:rPr lang="en-US" sz="1600" b="1" dirty="0">
                <a:solidFill>
                  <a:schemeClr val="accent2">
                    <a:lumMod val="20000"/>
                    <a:lumOff val="80000"/>
                  </a:schemeClr>
                </a:solidFill>
                <a:latin typeface="Calibri"/>
                <a:ea typeface="ヒラギノ角ゴ ProN W3" charset="0"/>
                <a:cs typeface="Calibri"/>
              </a:rPr>
              <a:t>0</a:t>
            </a:r>
          </a:p>
        </p:txBody>
      </p:sp>
      <p:sp>
        <p:nvSpPr>
          <p:cNvPr id="50" name="Rectangle 557"/>
          <p:cNvSpPr>
            <a:spLocks noChangeAspect="1" noChangeArrowheads="1"/>
          </p:cNvSpPr>
          <p:nvPr/>
        </p:nvSpPr>
        <p:spPr bwMode="auto">
          <a:xfrm>
            <a:off x="4191000" y="4029075"/>
            <a:ext cx="207963"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sz="1600" b="1" dirty="0">
                <a:solidFill>
                  <a:schemeClr val="accent2">
                    <a:lumMod val="40000"/>
                    <a:lumOff val="60000"/>
                  </a:schemeClr>
                </a:solidFill>
                <a:latin typeface="Calibri"/>
                <a:ea typeface="ヒラギノ角ゴ ProN W3" charset="0"/>
                <a:cs typeface="Calibri"/>
              </a:rPr>
              <a:t>20</a:t>
            </a:r>
          </a:p>
        </p:txBody>
      </p:sp>
      <p:sp>
        <p:nvSpPr>
          <p:cNvPr id="51" name="Rectangle 559"/>
          <p:cNvSpPr>
            <a:spLocks noChangeAspect="1" noChangeArrowheads="1"/>
          </p:cNvSpPr>
          <p:nvPr/>
        </p:nvSpPr>
        <p:spPr bwMode="auto">
          <a:xfrm>
            <a:off x="4505325" y="4029075"/>
            <a:ext cx="207963"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defRPr/>
            </a:pPr>
            <a:r>
              <a:rPr lang="en-US" sz="1600" b="1" dirty="0">
                <a:solidFill>
                  <a:schemeClr val="accent2">
                    <a:lumMod val="60000"/>
                    <a:lumOff val="40000"/>
                  </a:schemeClr>
                </a:solidFill>
                <a:latin typeface="Calibri"/>
                <a:ea typeface="ヒラギノ角ゴ ProN W3" charset="0"/>
                <a:cs typeface="Calibri"/>
              </a:rPr>
              <a:t>40</a:t>
            </a:r>
          </a:p>
        </p:txBody>
      </p:sp>
      <p:sp>
        <p:nvSpPr>
          <p:cNvPr id="52" name="Rectangle 561"/>
          <p:cNvSpPr>
            <a:spLocks noChangeAspect="1" noChangeArrowheads="1"/>
          </p:cNvSpPr>
          <p:nvPr/>
        </p:nvSpPr>
        <p:spPr bwMode="auto">
          <a:xfrm>
            <a:off x="4808538" y="4029075"/>
            <a:ext cx="207962"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sz="1600" b="1" dirty="0">
                <a:solidFill>
                  <a:schemeClr val="accent2">
                    <a:lumMod val="75000"/>
                  </a:schemeClr>
                </a:solidFill>
                <a:latin typeface="Calibri"/>
                <a:ea typeface="ヒラギノ角ゴ ProN W3" charset="0"/>
                <a:cs typeface="Calibri"/>
              </a:rPr>
              <a:t>60</a:t>
            </a:r>
          </a:p>
        </p:txBody>
      </p:sp>
      <p:sp>
        <p:nvSpPr>
          <p:cNvPr id="53" name="Rectangle 563"/>
          <p:cNvSpPr>
            <a:spLocks noChangeAspect="1" noChangeArrowheads="1"/>
          </p:cNvSpPr>
          <p:nvPr/>
        </p:nvSpPr>
        <p:spPr bwMode="auto">
          <a:xfrm>
            <a:off x="5124450" y="4029075"/>
            <a:ext cx="207963"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defRPr/>
            </a:pPr>
            <a:r>
              <a:rPr lang="en-US" sz="1600" b="1" dirty="0">
                <a:solidFill>
                  <a:schemeClr val="accent2">
                    <a:lumMod val="75000"/>
                  </a:schemeClr>
                </a:solidFill>
                <a:latin typeface="Calibri"/>
                <a:ea typeface="ヒラギノ角ゴ ProN W3" charset="0"/>
                <a:cs typeface="Calibri"/>
              </a:rPr>
              <a:t>80</a:t>
            </a:r>
          </a:p>
        </p:txBody>
      </p:sp>
      <p:sp>
        <p:nvSpPr>
          <p:cNvPr id="54" name="Rectangle 565"/>
          <p:cNvSpPr>
            <a:spLocks noChangeAspect="1" noChangeArrowheads="1"/>
          </p:cNvSpPr>
          <p:nvPr/>
        </p:nvSpPr>
        <p:spPr bwMode="auto">
          <a:xfrm>
            <a:off x="5424488" y="4029075"/>
            <a:ext cx="312737"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sz="1600" b="1" dirty="0">
                <a:solidFill>
                  <a:schemeClr val="tx2">
                    <a:lumMod val="75000"/>
                  </a:schemeClr>
                </a:solidFill>
                <a:latin typeface="Calibri"/>
                <a:ea typeface="ヒラギノ角ゴ ProN W3" charset="0"/>
                <a:cs typeface="Calibri"/>
              </a:rPr>
              <a:t>100</a:t>
            </a:r>
          </a:p>
        </p:txBody>
      </p:sp>
      <p:sp>
        <p:nvSpPr>
          <p:cNvPr id="141341" name="Freeform 550"/>
          <p:cNvSpPr>
            <a:spLocks noChangeAspect="1"/>
          </p:cNvSpPr>
          <p:nvPr/>
        </p:nvSpPr>
        <p:spPr bwMode="auto">
          <a:xfrm>
            <a:off x="3832225" y="4043363"/>
            <a:ext cx="2087563" cy="53975"/>
          </a:xfrm>
          <a:custGeom>
            <a:avLst/>
            <a:gdLst>
              <a:gd name="T0" fmla="*/ 0 w 5472"/>
              <a:gd name="T1" fmla="*/ 0 h 53247"/>
              <a:gd name="T2" fmla="*/ 0 w 5472"/>
              <a:gd name="T3" fmla="*/ 0 h 53247"/>
              <a:gd name="T4" fmla="*/ 2147483647 w 5472"/>
              <a:gd name="T5" fmla="*/ 0 h 53247"/>
              <a:gd name="T6" fmla="*/ 0 60000 65536"/>
              <a:gd name="T7" fmla="*/ 0 60000 65536"/>
              <a:gd name="T8" fmla="*/ 0 60000 65536"/>
            </a:gdLst>
            <a:ahLst/>
            <a:cxnLst>
              <a:cxn ang="T6">
                <a:pos x="T0" y="T1"/>
              </a:cxn>
              <a:cxn ang="T7">
                <a:pos x="T2" y="T3"/>
              </a:cxn>
              <a:cxn ang="T8">
                <a:pos x="T4" y="T5"/>
              </a:cxn>
            </a:cxnLst>
            <a:rect l="0" t="0" r="r" b="b"/>
            <a:pathLst>
              <a:path w="5472" h="53247">
                <a:moveTo>
                  <a:pt x="0" y="0"/>
                </a:moveTo>
                <a:lnTo>
                  <a:pt x="0" y="0"/>
                </a:lnTo>
                <a:lnTo>
                  <a:pt x="5472" y="0"/>
                </a:lnTo>
              </a:path>
            </a:pathLst>
          </a:custGeom>
          <a:noFill/>
          <a:ln w="1270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41342" name="TextBox 1"/>
          <p:cNvSpPr txBox="1">
            <a:spLocks noChangeArrowheads="1"/>
          </p:cNvSpPr>
          <p:nvPr/>
        </p:nvSpPr>
        <p:spPr bwMode="auto">
          <a:xfrm>
            <a:off x="3879850" y="1600200"/>
            <a:ext cx="6270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N=12</a:t>
            </a:r>
          </a:p>
        </p:txBody>
      </p:sp>
      <p:sp>
        <p:nvSpPr>
          <p:cNvPr id="141343" name="Rectangle 1010"/>
          <p:cNvSpPr>
            <a:spLocks noChangeAspect="1" noChangeArrowheads="1"/>
          </p:cNvSpPr>
          <p:nvPr/>
        </p:nvSpPr>
        <p:spPr bwMode="auto">
          <a:xfrm>
            <a:off x="3536950" y="3854450"/>
            <a:ext cx="2587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a:latin typeface="Calibri" charset="0"/>
              </a:rPr>
              <a:t>0.0</a:t>
            </a:r>
          </a:p>
        </p:txBody>
      </p:sp>
      <p:sp>
        <p:nvSpPr>
          <p:cNvPr id="141344" name="Rectangle 804"/>
          <p:cNvSpPr>
            <a:spLocks noChangeArrowheads="1"/>
          </p:cNvSpPr>
          <p:nvPr/>
        </p:nvSpPr>
        <p:spPr bwMode="auto">
          <a:xfrm>
            <a:off x="6934200" y="5518150"/>
            <a:ext cx="2025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Stimulus dissimilarity</a:t>
            </a:r>
          </a:p>
        </p:txBody>
      </p:sp>
      <p:sp>
        <p:nvSpPr>
          <p:cNvPr id="141345" name="Rectangle 1439"/>
          <p:cNvSpPr>
            <a:spLocks noChangeAspect="1" noChangeArrowheads="1"/>
          </p:cNvSpPr>
          <p:nvPr/>
        </p:nvSpPr>
        <p:spPr bwMode="auto">
          <a:xfrm rot="-5400000">
            <a:off x="5094288" y="2709863"/>
            <a:ext cx="24749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rPr>
              <a:t>% signal from fixation</a:t>
            </a:r>
          </a:p>
        </p:txBody>
      </p:sp>
      <p:sp>
        <p:nvSpPr>
          <p:cNvPr id="74" name="Rectangle 557"/>
          <p:cNvSpPr>
            <a:spLocks noChangeAspect="1" noChangeArrowheads="1"/>
          </p:cNvSpPr>
          <p:nvPr/>
        </p:nvSpPr>
        <p:spPr bwMode="auto">
          <a:xfrm>
            <a:off x="6853238" y="4017963"/>
            <a:ext cx="207962"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sz="1600" dirty="0">
                <a:solidFill>
                  <a:schemeClr val="accent2">
                    <a:lumMod val="40000"/>
                    <a:lumOff val="60000"/>
                  </a:schemeClr>
                </a:solidFill>
                <a:latin typeface="Calibri"/>
                <a:ea typeface="ヒラギノ角ゴ ProN W3" charset="0"/>
                <a:cs typeface="Calibri"/>
              </a:rPr>
              <a:t>20</a:t>
            </a:r>
          </a:p>
        </p:txBody>
      </p:sp>
      <p:sp>
        <p:nvSpPr>
          <p:cNvPr id="75" name="Rectangle 559"/>
          <p:cNvSpPr>
            <a:spLocks noChangeAspect="1" noChangeArrowheads="1"/>
          </p:cNvSpPr>
          <p:nvPr/>
        </p:nvSpPr>
        <p:spPr bwMode="auto">
          <a:xfrm>
            <a:off x="7319963" y="4017963"/>
            <a:ext cx="207962"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sz="1600" dirty="0">
                <a:solidFill>
                  <a:schemeClr val="accent2">
                    <a:lumMod val="60000"/>
                    <a:lumOff val="40000"/>
                  </a:schemeClr>
                </a:solidFill>
                <a:latin typeface="Calibri"/>
                <a:ea typeface="ヒラギノ角ゴ ProN W3" charset="0"/>
                <a:cs typeface="Calibri"/>
              </a:rPr>
              <a:t>40</a:t>
            </a:r>
          </a:p>
        </p:txBody>
      </p:sp>
      <p:sp>
        <p:nvSpPr>
          <p:cNvPr id="76" name="Rectangle 561"/>
          <p:cNvSpPr>
            <a:spLocks noChangeAspect="1" noChangeArrowheads="1"/>
          </p:cNvSpPr>
          <p:nvPr/>
        </p:nvSpPr>
        <p:spPr bwMode="auto">
          <a:xfrm>
            <a:off x="7723188" y="4017963"/>
            <a:ext cx="207962"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sz="1600" dirty="0">
                <a:solidFill>
                  <a:schemeClr val="accent2">
                    <a:lumMod val="75000"/>
                  </a:schemeClr>
                </a:solidFill>
                <a:latin typeface="Calibri"/>
                <a:ea typeface="ヒラギノ角ゴ ProN W3" charset="0"/>
                <a:cs typeface="Calibri"/>
              </a:rPr>
              <a:t>60</a:t>
            </a:r>
          </a:p>
        </p:txBody>
      </p:sp>
      <p:sp>
        <p:nvSpPr>
          <p:cNvPr id="77" name="Rectangle 563"/>
          <p:cNvSpPr>
            <a:spLocks noChangeAspect="1" noChangeArrowheads="1"/>
          </p:cNvSpPr>
          <p:nvPr/>
        </p:nvSpPr>
        <p:spPr bwMode="auto">
          <a:xfrm>
            <a:off x="8121650" y="4017963"/>
            <a:ext cx="207963"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sz="1600" dirty="0">
                <a:solidFill>
                  <a:schemeClr val="accent2">
                    <a:lumMod val="50000"/>
                  </a:schemeClr>
                </a:solidFill>
                <a:latin typeface="Calibri"/>
                <a:ea typeface="ヒラギノ角ゴ ProN W3" charset="0"/>
                <a:cs typeface="Calibri"/>
              </a:rPr>
              <a:t>80</a:t>
            </a:r>
          </a:p>
        </p:txBody>
      </p:sp>
      <p:sp>
        <p:nvSpPr>
          <p:cNvPr id="78" name="Rectangle 565"/>
          <p:cNvSpPr>
            <a:spLocks noChangeAspect="1" noChangeArrowheads="1"/>
          </p:cNvSpPr>
          <p:nvPr/>
        </p:nvSpPr>
        <p:spPr bwMode="auto">
          <a:xfrm>
            <a:off x="8509000" y="4017963"/>
            <a:ext cx="312738"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sz="1600" dirty="0">
                <a:solidFill>
                  <a:schemeClr val="tx1"/>
                </a:solidFill>
                <a:latin typeface="Calibri"/>
                <a:ea typeface="ヒラギノ角ゴ ProN W3" charset="0"/>
                <a:cs typeface="Calibri"/>
              </a:rPr>
              <a:t>100</a:t>
            </a:r>
          </a:p>
        </p:txBody>
      </p:sp>
      <p:grpSp>
        <p:nvGrpSpPr>
          <p:cNvPr id="141351" name="Group 23"/>
          <p:cNvGrpSpPr>
            <a:grpSpLocks/>
          </p:cNvGrpSpPr>
          <p:nvPr/>
        </p:nvGrpSpPr>
        <p:grpSpPr bwMode="auto">
          <a:xfrm>
            <a:off x="6726238" y="4321175"/>
            <a:ext cx="482600" cy="1042988"/>
            <a:chOff x="1550909" y="4897924"/>
            <a:chExt cx="813504" cy="1754813"/>
          </a:xfrm>
        </p:grpSpPr>
        <p:sp>
          <p:nvSpPr>
            <p:cNvPr id="19" name="Rounded Rectangle 18"/>
            <p:cNvSpPr/>
            <p:nvPr/>
          </p:nvSpPr>
          <p:spPr>
            <a:xfrm>
              <a:off x="1550909" y="4897924"/>
              <a:ext cx="813504" cy="1744129"/>
            </a:xfrm>
            <a:prstGeom prst="roundRect">
              <a:avLst/>
            </a:prstGeom>
            <a:solidFill>
              <a:schemeClr val="accent2">
                <a:lumMod val="40000"/>
                <a:lumOff val="60000"/>
                <a:alpha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600">
                <a:latin typeface="Calibri"/>
                <a:cs typeface="Calibri"/>
              </a:endParaRPr>
            </a:p>
          </p:txBody>
        </p:sp>
        <p:pic>
          <p:nvPicPr>
            <p:cNvPr id="141390" name="Picture 5"/>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1930" r="86249" b="74657"/>
            <a:stretch>
              <a:fillRect/>
            </a:stretch>
          </p:blipFill>
          <p:spPr bwMode="auto">
            <a:xfrm>
              <a:off x="1550909" y="4897924"/>
              <a:ext cx="332115" cy="82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91" name="Picture 8"/>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41086" t="3009" r="46147" b="74228"/>
            <a:stretch>
              <a:fillRect/>
            </a:stretch>
          </p:blipFill>
          <p:spPr bwMode="auto">
            <a:xfrm>
              <a:off x="2056044" y="5852001"/>
              <a:ext cx="308369" cy="800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92" name="Picture 9"/>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60017" t="2315" r="25655" b="74728"/>
            <a:stretch>
              <a:fillRect/>
            </a:stretch>
          </p:blipFill>
          <p:spPr bwMode="auto">
            <a:xfrm>
              <a:off x="1758185" y="5339007"/>
              <a:ext cx="346040" cy="807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1352" name="Group 25"/>
          <p:cNvGrpSpPr>
            <a:grpSpLocks/>
          </p:cNvGrpSpPr>
          <p:nvPr/>
        </p:nvGrpSpPr>
        <p:grpSpPr bwMode="auto">
          <a:xfrm>
            <a:off x="8408988" y="4318000"/>
            <a:ext cx="533400" cy="1047750"/>
            <a:chOff x="3611300" y="4890981"/>
            <a:chExt cx="897798" cy="1761756"/>
          </a:xfrm>
        </p:grpSpPr>
        <p:sp>
          <p:nvSpPr>
            <p:cNvPr id="21" name="Rounded Rectangle 20"/>
            <p:cNvSpPr/>
            <p:nvPr/>
          </p:nvSpPr>
          <p:spPr>
            <a:xfrm>
              <a:off x="3696805" y="4890981"/>
              <a:ext cx="812293" cy="1743072"/>
            </a:xfrm>
            <a:prstGeom prst="roundRect">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600">
                <a:latin typeface="Calibri"/>
                <a:cs typeface="Calibri"/>
              </a:endParaRPr>
            </a:p>
          </p:txBody>
        </p:sp>
        <p:pic>
          <p:nvPicPr>
            <p:cNvPr id="141386" name="Picture 6"/>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4594" t="74657" r="86595"/>
            <a:stretch>
              <a:fillRect/>
            </a:stretch>
          </p:blipFill>
          <p:spPr bwMode="auto">
            <a:xfrm>
              <a:off x="3611300" y="4897924"/>
              <a:ext cx="434713" cy="891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87" name="Picture 13"/>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61298" t="75014" r="25781"/>
            <a:stretch>
              <a:fillRect/>
            </a:stretch>
          </p:blipFill>
          <p:spPr bwMode="auto">
            <a:xfrm>
              <a:off x="3981363" y="5267623"/>
              <a:ext cx="312114" cy="878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88" name="Picture 14"/>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82706" t="74174" r="4594"/>
            <a:stretch>
              <a:fillRect/>
            </a:stretch>
          </p:blipFill>
          <p:spPr bwMode="auto">
            <a:xfrm>
              <a:off x="4202371" y="5744276"/>
              <a:ext cx="306727" cy="908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1353" name="Group 24"/>
          <p:cNvGrpSpPr>
            <a:grpSpLocks/>
          </p:cNvGrpSpPr>
          <p:nvPr/>
        </p:nvGrpSpPr>
        <p:grpSpPr bwMode="auto">
          <a:xfrm>
            <a:off x="7556500" y="4318000"/>
            <a:ext cx="561975" cy="1047750"/>
            <a:chOff x="2533853" y="4897924"/>
            <a:chExt cx="945167" cy="1763216"/>
          </a:xfrm>
        </p:grpSpPr>
        <p:sp>
          <p:nvSpPr>
            <p:cNvPr id="20" name="Rounded Rectangle 19"/>
            <p:cNvSpPr/>
            <p:nvPr/>
          </p:nvSpPr>
          <p:spPr>
            <a:xfrm>
              <a:off x="2595263" y="4916626"/>
              <a:ext cx="814338" cy="1744514"/>
            </a:xfrm>
            <a:prstGeom prst="roundRect">
              <a:avLst/>
            </a:prstGeom>
            <a:solidFill>
              <a:schemeClr val="accent2">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600">
                <a:latin typeface="Calibri"/>
                <a:cs typeface="Calibri"/>
              </a:endParaRPr>
            </a:p>
          </p:txBody>
        </p:sp>
        <p:pic>
          <p:nvPicPr>
            <p:cNvPr id="141382" name="Picture 7"/>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60394" t="41086" r="26944" b="36343"/>
            <a:stretch>
              <a:fillRect/>
            </a:stretch>
          </p:blipFill>
          <p:spPr bwMode="auto">
            <a:xfrm>
              <a:off x="2817852" y="5352579"/>
              <a:ext cx="305797" cy="79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83" name="Picture 12"/>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81396" t="39391" r="5682" b="36494"/>
            <a:stretch>
              <a:fillRect/>
            </a:stretch>
          </p:blipFill>
          <p:spPr bwMode="auto">
            <a:xfrm>
              <a:off x="2533853" y="4897924"/>
              <a:ext cx="312114" cy="84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84" name="Picture 15"/>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82181" t="41086" r="845" b="36343"/>
            <a:stretch>
              <a:fillRect/>
            </a:stretch>
          </p:blipFill>
          <p:spPr bwMode="auto">
            <a:xfrm>
              <a:off x="3069078" y="5858787"/>
              <a:ext cx="409942" cy="79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1354" name="Rectangle 104"/>
          <p:cNvSpPr>
            <a:spLocks noChangeArrowheads="1"/>
          </p:cNvSpPr>
          <p:nvPr/>
        </p:nvSpPr>
        <p:spPr bwMode="auto">
          <a:xfrm>
            <a:off x="6849202" y="5828881"/>
            <a:ext cx="20256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i="1" dirty="0">
                <a:solidFill>
                  <a:schemeClr val="accent2">
                    <a:lumMod val="75000"/>
                  </a:schemeClr>
                </a:solidFill>
                <a:latin typeface="Calibri" charset="0"/>
              </a:rPr>
              <a:t>Davidenko et al, </a:t>
            </a:r>
            <a:r>
              <a:rPr lang="en-US" altLang="x-none" sz="1600" i="1" dirty="0" smtClean="0">
                <a:solidFill>
                  <a:schemeClr val="accent2">
                    <a:lumMod val="75000"/>
                  </a:schemeClr>
                </a:solidFill>
                <a:latin typeface="Calibri" charset="0"/>
              </a:rPr>
              <a:t>2012</a:t>
            </a:r>
            <a:endParaRPr lang="en-US" altLang="x-none" sz="1600" i="1" dirty="0">
              <a:solidFill>
                <a:schemeClr val="accent2">
                  <a:lumMod val="75000"/>
                </a:schemeClr>
              </a:solidFill>
              <a:latin typeface="Calibri" charset="0"/>
            </a:endParaRPr>
          </a:p>
        </p:txBody>
      </p:sp>
      <p:pic>
        <p:nvPicPr>
          <p:cNvPr id="141355" name="Picture 123" descr="Figure2.tif"/>
          <p:cNvPicPr>
            <a:picLocks/>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4880" t="10007" r="72986" b="74985"/>
          <a:stretch>
            <a:fillRect/>
          </a:stretch>
        </p:blipFill>
        <p:spPr bwMode="auto">
          <a:xfrm>
            <a:off x="6451600" y="1535113"/>
            <a:ext cx="2497138"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56" name="TextBox 82"/>
          <p:cNvSpPr txBox="1">
            <a:spLocks noChangeArrowheads="1"/>
          </p:cNvSpPr>
          <p:nvPr/>
        </p:nvSpPr>
        <p:spPr bwMode="auto">
          <a:xfrm>
            <a:off x="6902450" y="1627188"/>
            <a:ext cx="1857375" cy="338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N=10</a:t>
            </a:r>
          </a:p>
        </p:txBody>
      </p:sp>
      <p:pic>
        <p:nvPicPr>
          <p:cNvPr id="141357" name="Picture 10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90513" y="1428750"/>
            <a:ext cx="2560637"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58" name="Rectangle 1439"/>
          <p:cNvSpPr>
            <a:spLocks noChangeAspect="1" noChangeArrowheads="1"/>
          </p:cNvSpPr>
          <p:nvPr/>
        </p:nvSpPr>
        <p:spPr bwMode="auto">
          <a:xfrm rot="-5400000">
            <a:off x="-999331" y="2645569"/>
            <a:ext cx="2547937" cy="2762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 signal from fixation</a:t>
            </a:r>
          </a:p>
        </p:txBody>
      </p:sp>
      <p:pic>
        <p:nvPicPr>
          <p:cNvPr id="141359" name="Picture 109"/>
          <p:cNvPicPr>
            <a:picLocks noChangeAspect="1"/>
          </p:cNvPicPr>
          <p:nvPr/>
        </p:nvPicPr>
        <p:blipFill>
          <a:blip r:embed="rId6">
            <a:extLst>
              <a:ext uri="{28A0092B-C50C-407E-A947-70E740481C1C}">
                <a14:useLocalDpi xmlns:a14="http://schemas.microsoft.com/office/drawing/2010/main" val="0"/>
              </a:ext>
            </a:extLst>
          </a:blip>
          <a:srcRect r="3018" b="12254"/>
          <a:stretch>
            <a:fillRect/>
          </a:stretch>
        </p:blipFill>
        <p:spPr bwMode="auto">
          <a:xfrm>
            <a:off x="565150" y="4352925"/>
            <a:ext cx="2135188" cy="72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Rectangle 113"/>
          <p:cNvSpPr/>
          <p:nvPr/>
        </p:nvSpPr>
        <p:spPr>
          <a:xfrm>
            <a:off x="1281113" y="4371975"/>
            <a:ext cx="711200" cy="736600"/>
          </a:xfrm>
          <a:prstGeom prst="rect">
            <a:avLst/>
          </a:prstGeom>
          <a:noFill/>
          <a:ln>
            <a:solidFill>
              <a:srgbClr val="32D109"/>
            </a:solidFill>
          </a:ln>
          <a:effectLst/>
        </p:spPr>
        <p:style>
          <a:lnRef idx="1">
            <a:schemeClr val="accent1"/>
          </a:lnRef>
          <a:fillRef idx="3">
            <a:schemeClr val="accent1"/>
          </a:fillRef>
          <a:effectRef idx="2">
            <a:schemeClr val="accent1"/>
          </a:effectRef>
          <a:fontRef idx="minor">
            <a:schemeClr val="lt1"/>
          </a:fontRef>
        </p:style>
        <p:txBody>
          <a:bodyPr lIns="91435" tIns="45718" rIns="91435" bIns="45718" anchor="ctr"/>
          <a:lstStyle/>
          <a:p>
            <a:pPr algn="ctr">
              <a:defRPr/>
            </a:pPr>
            <a:endParaRPr lang="en-US" sz="1600">
              <a:latin typeface="Calibri"/>
              <a:cs typeface="Calibri"/>
            </a:endParaRPr>
          </a:p>
        </p:txBody>
      </p:sp>
      <p:sp>
        <p:nvSpPr>
          <p:cNvPr id="115" name="Rectangle 114"/>
          <p:cNvSpPr/>
          <p:nvPr/>
        </p:nvSpPr>
        <p:spPr>
          <a:xfrm>
            <a:off x="2025650" y="4371975"/>
            <a:ext cx="712788" cy="736600"/>
          </a:xfrm>
          <a:prstGeom prst="rect">
            <a:avLst/>
          </a:prstGeom>
          <a:no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lIns="91435" tIns="45718" rIns="91435" bIns="45718" anchor="ctr"/>
          <a:lstStyle/>
          <a:p>
            <a:pPr algn="ctr">
              <a:defRPr/>
            </a:pPr>
            <a:endParaRPr lang="en-US" sz="1600">
              <a:latin typeface="Calibri"/>
              <a:cs typeface="Calibri"/>
            </a:endParaRPr>
          </a:p>
        </p:txBody>
      </p:sp>
      <p:sp>
        <p:nvSpPr>
          <p:cNvPr id="116" name="Rectangle 115"/>
          <p:cNvSpPr/>
          <p:nvPr/>
        </p:nvSpPr>
        <p:spPr>
          <a:xfrm>
            <a:off x="452438" y="4902200"/>
            <a:ext cx="379412" cy="179388"/>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lIns="91435" tIns="45718" rIns="91435" bIns="45718" anchor="ctr"/>
          <a:lstStyle/>
          <a:p>
            <a:pPr algn="ctr">
              <a:defRPr/>
            </a:pPr>
            <a:endParaRPr lang="en-US" sz="1600">
              <a:latin typeface="Calibri"/>
              <a:cs typeface="Calibri"/>
            </a:endParaRPr>
          </a:p>
        </p:txBody>
      </p:sp>
      <p:sp>
        <p:nvSpPr>
          <p:cNvPr id="113" name="Rectangle 112"/>
          <p:cNvSpPr/>
          <p:nvPr/>
        </p:nvSpPr>
        <p:spPr>
          <a:xfrm>
            <a:off x="538163" y="4367213"/>
            <a:ext cx="723900" cy="736600"/>
          </a:xfrm>
          <a:prstGeom prst="rect">
            <a:avLst/>
          </a:prstGeom>
          <a:noFill/>
          <a:ln>
            <a:solidFill>
              <a:srgbClr val="0000FF"/>
            </a:solidFill>
          </a:ln>
          <a:effectLst/>
        </p:spPr>
        <p:style>
          <a:lnRef idx="1">
            <a:schemeClr val="accent1"/>
          </a:lnRef>
          <a:fillRef idx="3">
            <a:schemeClr val="accent1"/>
          </a:fillRef>
          <a:effectRef idx="2">
            <a:schemeClr val="accent1"/>
          </a:effectRef>
          <a:fontRef idx="minor">
            <a:schemeClr val="lt1"/>
          </a:fontRef>
        </p:style>
        <p:txBody>
          <a:bodyPr lIns="91435" tIns="45718" rIns="91435" bIns="45718" anchor="ctr"/>
          <a:lstStyle/>
          <a:p>
            <a:pPr algn="ctr">
              <a:defRPr/>
            </a:pPr>
            <a:endParaRPr lang="en-US" sz="1600">
              <a:latin typeface="Calibri"/>
              <a:cs typeface="Calibri"/>
            </a:endParaRPr>
          </a:p>
        </p:txBody>
      </p:sp>
      <p:sp>
        <p:nvSpPr>
          <p:cNvPr id="141364" name="TextBox 117"/>
          <p:cNvSpPr txBox="1">
            <a:spLocks noChangeArrowheads="1"/>
          </p:cNvSpPr>
          <p:nvPr/>
        </p:nvSpPr>
        <p:spPr bwMode="auto">
          <a:xfrm>
            <a:off x="538163" y="5114925"/>
            <a:ext cx="7239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rgbClr val="0000FF"/>
                </a:solidFill>
                <a:latin typeface="Calibri" charset="0"/>
              </a:rPr>
              <a:t>M0</a:t>
            </a:r>
          </a:p>
        </p:txBody>
      </p:sp>
      <p:sp>
        <p:nvSpPr>
          <p:cNvPr id="141365" name="TextBox 118"/>
          <p:cNvSpPr txBox="1">
            <a:spLocks noChangeArrowheads="1"/>
          </p:cNvSpPr>
          <p:nvPr/>
        </p:nvSpPr>
        <p:spPr bwMode="auto">
          <a:xfrm>
            <a:off x="1281113" y="5114925"/>
            <a:ext cx="7445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rgbClr val="32D109"/>
                </a:solidFill>
                <a:latin typeface="Calibri" charset="0"/>
              </a:rPr>
              <a:t>M3</a:t>
            </a:r>
          </a:p>
        </p:txBody>
      </p:sp>
      <p:sp>
        <p:nvSpPr>
          <p:cNvPr id="141366" name="TextBox 119"/>
          <p:cNvSpPr txBox="1">
            <a:spLocks noChangeArrowheads="1"/>
          </p:cNvSpPr>
          <p:nvPr/>
        </p:nvSpPr>
        <p:spPr bwMode="auto">
          <a:xfrm>
            <a:off x="2025650" y="5114925"/>
            <a:ext cx="7127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rgbClr val="FF0000"/>
                </a:solidFill>
                <a:latin typeface="Calibri" charset="0"/>
              </a:rPr>
              <a:t>M6</a:t>
            </a:r>
          </a:p>
        </p:txBody>
      </p:sp>
      <p:sp>
        <p:nvSpPr>
          <p:cNvPr id="141367" name="Rectangle 120"/>
          <p:cNvSpPr>
            <a:spLocks noChangeArrowheads="1"/>
          </p:cNvSpPr>
          <p:nvPr/>
        </p:nvSpPr>
        <p:spPr bwMode="auto">
          <a:xfrm>
            <a:off x="483327" y="5828881"/>
            <a:ext cx="22082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i="1" dirty="0">
                <a:solidFill>
                  <a:schemeClr val="accent2">
                    <a:lumMod val="75000"/>
                  </a:schemeClr>
                </a:solidFill>
                <a:latin typeface="Calibri" charset="0"/>
              </a:rPr>
              <a:t>Jiang et al, 2006</a:t>
            </a:r>
          </a:p>
        </p:txBody>
      </p:sp>
      <p:sp>
        <p:nvSpPr>
          <p:cNvPr id="141368" name="TextBox 83"/>
          <p:cNvSpPr txBox="1">
            <a:spLocks noChangeArrowheads="1"/>
          </p:cNvSpPr>
          <p:nvPr/>
        </p:nvSpPr>
        <p:spPr bwMode="auto">
          <a:xfrm flipH="1">
            <a:off x="576263" y="1627188"/>
            <a:ext cx="5873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N=13</a:t>
            </a:r>
          </a:p>
        </p:txBody>
      </p:sp>
      <p:sp>
        <p:nvSpPr>
          <p:cNvPr id="141369" name="Rectangle 804"/>
          <p:cNvSpPr>
            <a:spLocks noChangeArrowheads="1"/>
          </p:cNvSpPr>
          <p:nvPr/>
        </p:nvSpPr>
        <p:spPr bwMode="auto">
          <a:xfrm>
            <a:off x="576263" y="5518150"/>
            <a:ext cx="21971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rPr>
              <a:t>Stimulus dissimilarity</a:t>
            </a:r>
          </a:p>
        </p:txBody>
      </p:sp>
      <p:pic>
        <p:nvPicPr>
          <p:cNvPr id="139" name="Picture 138" descr="A_AT1_20_m.JPG"/>
          <p:cNvPicPr>
            <a:picLocks noChangeAspect="1"/>
          </p:cNvPicPr>
          <p:nvPr/>
        </p:nvPicPr>
        <p:blipFill rotWithShape="1">
          <a:blip r:embed="rId7">
            <a:extLst>
              <a:ext uri="{28A0092B-C50C-407E-A947-70E740481C1C}">
                <a14:useLocalDpi xmlns:a14="http://schemas.microsoft.com/office/drawing/2010/main" val="0"/>
              </a:ext>
            </a:extLst>
          </a:blip>
          <a:srcRect l="24874" t="21661" r="25309" b="17771"/>
          <a:stretch/>
        </p:blipFill>
        <p:spPr bwMode="auto">
          <a:xfrm>
            <a:off x="4148138" y="5068017"/>
            <a:ext cx="332580" cy="404096"/>
          </a:xfrm>
          <a:prstGeom prst="ellipse">
            <a:avLst/>
          </a:prstGeom>
          <a:ln w="19050" cmpd="sng">
            <a:solidFill>
              <a:schemeClr val="accent2">
                <a:lumMod val="40000"/>
                <a:lumOff val="60000"/>
              </a:schemeClr>
            </a:solidFill>
          </a:ln>
        </p:spPr>
      </p:pic>
      <p:pic>
        <p:nvPicPr>
          <p:cNvPr id="140" name="Picture 139" descr="AT1_100_m.JPG"/>
          <p:cNvPicPr>
            <a:picLocks noChangeAspect="1"/>
          </p:cNvPicPr>
          <p:nvPr/>
        </p:nvPicPr>
        <p:blipFill rotWithShape="1">
          <a:blip r:embed="rId8">
            <a:extLst>
              <a:ext uri="{28A0092B-C50C-407E-A947-70E740481C1C}">
                <a14:useLocalDpi xmlns:a14="http://schemas.microsoft.com/office/drawing/2010/main" val="0"/>
              </a:ext>
            </a:extLst>
          </a:blip>
          <a:srcRect l="24829" t="27659" r="26375" b="17313"/>
          <a:stretch/>
        </p:blipFill>
        <p:spPr bwMode="auto">
          <a:xfrm>
            <a:off x="5412212" y="5068017"/>
            <a:ext cx="344761" cy="388554"/>
          </a:xfrm>
          <a:prstGeom prst="ellipse">
            <a:avLst/>
          </a:prstGeom>
          <a:ln w="19050" cmpd="sng">
            <a:solidFill>
              <a:schemeClr val="tx1"/>
            </a:solidFill>
          </a:ln>
        </p:spPr>
      </p:pic>
      <p:pic>
        <p:nvPicPr>
          <p:cNvPr id="141" name="Picture 140" descr="A_AT4_20_m.JPG"/>
          <p:cNvPicPr>
            <a:picLocks noChangeAspect="1"/>
          </p:cNvPicPr>
          <p:nvPr/>
        </p:nvPicPr>
        <p:blipFill rotWithShape="1">
          <a:blip r:embed="rId9">
            <a:extLst>
              <a:ext uri="{28A0092B-C50C-407E-A947-70E740481C1C}">
                <a14:useLocalDpi xmlns:a14="http://schemas.microsoft.com/office/drawing/2010/main" val="0"/>
              </a:ext>
            </a:extLst>
          </a:blip>
          <a:srcRect l="25751" t="23007" r="25475" b="12365"/>
          <a:stretch/>
        </p:blipFill>
        <p:spPr bwMode="auto">
          <a:xfrm>
            <a:off x="4161851" y="4703100"/>
            <a:ext cx="305154" cy="404096"/>
          </a:xfrm>
          <a:prstGeom prst="ellipse">
            <a:avLst/>
          </a:prstGeom>
          <a:ln w="19050" cmpd="sng">
            <a:solidFill>
              <a:schemeClr val="accent2">
                <a:lumMod val="40000"/>
                <a:lumOff val="60000"/>
              </a:schemeClr>
            </a:solidFill>
          </a:ln>
        </p:spPr>
      </p:pic>
      <p:pic>
        <p:nvPicPr>
          <p:cNvPr id="142" name="Picture 141" descr="AT4_100_m.JPG"/>
          <p:cNvPicPr>
            <a:picLocks noChangeAspect="1"/>
          </p:cNvPicPr>
          <p:nvPr/>
        </p:nvPicPr>
        <p:blipFill rotWithShape="1">
          <a:blip r:embed="rId10">
            <a:extLst>
              <a:ext uri="{28A0092B-C50C-407E-A947-70E740481C1C}">
                <a14:useLocalDpi xmlns:a14="http://schemas.microsoft.com/office/drawing/2010/main" val="0"/>
              </a:ext>
            </a:extLst>
          </a:blip>
          <a:srcRect l="23011" t="24841" r="23082" b="12259"/>
          <a:stretch/>
        </p:blipFill>
        <p:spPr bwMode="auto">
          <a:xfrm>
            <a:off x="5411323" y="4703100"/>
            <a:ext cx="346540" cy="404096"/>
          </a:xfrm>
          <a:prstGeom prst="ellipse">
            <a:avLst/>
          </a:prstGeom>
          <a:ln w="19050" cmpd="sng">
            <a:solidFill>
              <a:schemeClr val="tx1"/>
            </a:solidFill>
          </a:ln>
        </p:spPr>
      </p:pic>
      <p:pic>
        <p:nvPicPr>
          <p:cNvPr id="143" name="Picture 142" descr="A_AT1_60_m.JPG"/>
          <p:cNvPicPr>
            <a:picLocks noChangeAspect="1"/>
          </p:cNvPicPr>
          <p:nvPr/>
        </p:nvPicPr>
        <p:blipFill rotWithShape="1">
          <a:blip r:embed="rId11">
            <a:extLst>
              <a:ext uri="{28A0092B-C50C-407E-A947-70E740481C1C}">
                <a14:useLocalDpi xmlns:a14="http://schemas.microsoft.com/office/drawing/2010/main" val="0"/>
              </a:ext>
            </a:extLst>
          </a:blip>
          <a:srcRect l="25707" t="24199" r="26158" b="14463"/>
          <a:stretch/>
        </p:blipFill>
        <p:spPr bwMode="auto">
          <a:xfrm>
            <a:off x="4752461" y="5068017"/>
            <a:ext cx="317317" cy="404096"/>
          </a:xfrm>
          <a:prstGeom prst="ellipse">
            <a:avLst/>
          </a:prstGeom>
          <a:ln w="19050" cmpd="sng">
            <a:solidFill>
              <a:schemeClr val="accent2">
                <a:lumMod val="75000"/>
              </a:schemeClr>
            </a:solidFill>
          </a:ln>
        </p:spPr>
      </p:pic>
      <p:pic>
        <p:nvPicPr>
          <p:cNvPr id="144" name="Picture 143" descr="A_AT4_60_m.JPG"/>
          <p:cNvPicPr>
            <a:picLocks noChangeAspect="1"/>
          </p:cNvPicPr>
          <p:nvPr/>
        </p:nvPicPr>
        <p:blipFill rotWithShape="1">
          <a:blip r:embed="rId12">
            <a:extLst>
              <a:ext uri="{28A0092B-C50C-407E-A947-70E740481C1C}">
                <a14:useLocalDpi xmlns:a14="http://schemas.microsoft.com/office/drawing/2010/main" val="0"/>
              </a:ext>
            </a:extLst>
          </a:blip>
          <a:srcRect l="25126" t="25761" r="23672" b="9215"/>
          <a:stretch/>
        </p:blipFill>
        <p:spPr bwMode="auto">
          <a:xfrm>
            <a:off x="4751915" y="4703100"/>
            <a:ext cx="318408" cy="404096"/>
          </a:xfrm>
          <a:prstGeom prst="ellipse">
            <a:avLst/>
          </a:prstGeom>
          <a:ln w="19050" cmpd="sng">
            <a:solidFill>
              <a:schemeClr val="accent2">
                <a:lumMod val="75000"/>
              </a:schemeClr>
            </a:solidFill>
          </a:ln>
        </p:spPr>
      </p:pic>
      <p:pic>
        <p:nvPicPr>
          <p:cNvPr id="145" name="Picture 144" descr="A_AT5_20_m.JPG"/>
          <p:cNvPicPr>
            <a:picLocks noChangeAspect="1"/>
          </p:cNvPicPr>
          <p:nvPr/>
        </p:nvPicPr>
        <p:blipFill rotWithShape="1">
          <a:blip r:embed="rId13">
            <a:extLst>
              <a:ext uri="{28A0092B-C50C-407E-A947-70E740481C1C}">
                <a14:useLocalDpi xmlns:a14="http://schemas.microsoft.com/office/drawing/2010/main" val="0"/>
              </a:ext>
            </a:extLst>
          </a:blip>
          <a:srcRect l="26756" t="22912" r="27687" b="12721"/>
          <a:stretch/>
        </p:blipFill>
        <p:spPr bwMode="auto">
          <a:xfrm>
            <a:off x="4171331" y="4314825"/>
            <a:ext cx="286194" cy="404096"/>
          </a:xfrm>
          <a:prstGeom prst="ellipse">
            <a:avLst/>
          </a:prstGeom>
          <a:ln w="19050" cmpd="sng">
            <a:solidFill>
              <a:schemeClr val="accent2">
                <a:lumMod val="40000"/>
                <a:lumOff val="60000"/>
              </a:schemeClr>
            </a:solidFill>
          </a:ln>
        </p:spPr>
      </p:pic>
      <p:pic>
        <p:nvPicPr>
          <p:cNvPr id="146" name="Picture 145" descr="AT5_100_m.JPG"/>
          <p:cNvPicPr>
            <a:picLocks noChangeAspect="1"/>
          </p:cNvPicPr>
          <p:nvPr/>
        </p:nvPicPr>
        <p:blipFill rotWithShape="1">
          <a:blip r:embed="rId14">
            <a:extLst>
              <a:ext uri="{28A0092B-C50C-407E-A947-70E740481C1C}">
                <a14:useLocalDpi xmlns:a14="http://schemas.microsoft.com/office/drawing/2010/main" val="0"/>
              </a:ext>
            </a:extLst>
          </a:blip>
          <a:srcRect l="28406" t="22887" r="28413" b="15574"/>
          <a:stretch/>
        </p:blipFill>
        <p:spPr bwMode="auto">
          <a:xfrm>
            <a:off x="5442727" y="4335788"/>
            <a:ext cx="283731" cy="404096"/>
          </a:xfrm>
          <a:prstGeom prst="ellipse">
            <a:avLst/>
          </a:prstGeom>
          <a:ln w="19050" cmpd="sng">
            <a:solidFill>
              <a:schemeClr val="tx1"/>
            </a:solidFill>
          </a:ln>
        </p:spPr>
      </p:pic>
      <p:pic>
        <p:nvPicPr>
          <p:cNvPr id="147" name="Picture 146" descr="A_AT5_60_m.JPG"/>
          <p:cNvPicPr>
            <a:picLocks noChangeAspect="1"/>
          </p:cNvPicPr>
          <p:nvPr/>
        </p:nvPicPr>
        <p:blipFill rotWithShape="1">
          <a:blip r:embed="rId15">
            <a:extLst>
              <a:ext uri="{28A0092B-C50C-407E-A947-70E740481C1C}">
                <a14:useLocalDpi xmlns:a14="http://schemas.microsoft.com/office/drawing/2010/main" val="0"/>
              </a:ext>
            </a:extLst>
          </a:blip>
          <a:srcRect l="27879" t="22965" r="26563" b="12667"/>
          <a:stretch/>
        </p:blipFill>
        <p:spPr bwMode="auto">
          <a:xfrm>
            <a:off x="4768023" y="4314825"/>
            <a:ext cx="286194" cy="404096"/>
          </a:xfrm>
          <a:prstGeom prst="ellipse">
            <a:avLst/>
          </a:prstGeom>
          <a:ln w="19050" cmpd="sng">
            <a:solidFill>
              <a:schemeClr val="accent2">
                <a:lumMod val="75000"/>
              </a:schemeClr>
            </a:solidFill>
          </a:ln>
        </p:spPr>
      </p:pic>
      <p:sp>
        <p:nvSpPr>
          <p:cNvPr id="4" name="Rectangle 3"/>
          <p:cNvSpPr/>
          <p:nvPr/>
        </p:nvSpPr>
        <p:spPr>
          <a:xfrm>
            <a:off x="4324350" y="3740150"/>
            <a:ext cx="1787659" cy="307773"/>
          </a:xfrm>
          <a:prstGeom prst="rect">
            <a:avLst/>
          </a:prstGeom>
        </p:spPr>
        <p:txBody>
          <a:bodyPr wrap="none" lIns="91435" tIns="45718" rIns="91435" bIns="45718">
            <a:spAutoFit/>
          </a:bodyPr>
          <a:lstStyle/>
          <a:p>
            <a:pPr>
              <a:defRPr/>
            </a:pPr>
            <a:r>
              <a:rPr lang="en-US" sz="1400" i="1" dirty="0">
                <a:solidFill>
                  <a:schemeClr val="tx1"/>
                </a:solidFill>
                <a:latin typeface="Calibri"/>
                <a:ea typeface="ヒラギノ角ゴ ProN W3" charset="0"/>
                <a:cs typeface="Calibri"/>
              </a:rPr>
              <a:t>Slope = 0.005; p</a:t>
            </a:r>
            <a:r>
              <a:rPr lang="en-US" sz="1400" dirty="0">
                <a:solidFill>
                  <a:schemeClr val="tx1"/>
                </a:solidFill>
                <a:latin typeface="Calibri"/>
                <a:ea typeface="ヒラギノ角ゴ ProN W3" charset="0"/>
                <a:cs typeface="Calibri"/>
              </a:rPr>
              <a:t>&lt;0.05 </a:t>
            </a:r>
          </a:p>
        </p:txBody>
      </p:sp>
    </p:spTree>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4" descr="ffa-glm-solution.jpg"/>
          <p:cNvPicPr>
            <a:picLocks noChangeAspect="1"/>
          </p:cNvPicPr>
          <p:nvPr/>
        </p:nvPicPr>
        <p:blipFill>
          <a:blip r:embed="rId2">
            <a:extLst>
              <a:ext uri="{28A0092B-C50C-407E-A947-70E740481C1C}">
                <a14:useLocalDpi xmlns:a14="http://schemas.microsoft.com/office/drawing/2010/main" val="0"/>
              </a:ext>
            </a:extLst>
          </a:blip>
          <a:srcRect l="56749"/>
          <a:stretch>
            <a:fillRect/>
          </a:stretch>
        </p:blipFill>
        <p:spPr bwMode="auto">
          <a:xfrm>
            <a:off x="381000" y="3124200"/>
            <a:ext cx="2676525" cy="254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3" name="Picture 6" descr="ppa-glm-solutionjpg.jpg"/>
          <p:cNvPicPr>
            <a:picLocks noChangeAspect="1"/>
          </p:cNvPicPr>
          <p:nvPr/>
        </p:nvPicPr>
        <p:blipFill>
          <a:blip r:embed="rId3">
            <a:clrChange>
              <a:clrFrom>
                <a:srgbClr val="FFFFFE"/>
              </a:clrFrom>
              <a:clrTo>
                <a:srgbClr val="FFFFFE">
                  <a:alpha val="0"/>
                </a:srgbClr>
              </a:clrTo>
            </a:clrChange>
            <a:extLst>
              <a:ext uri="{28A0092B-C50C-407E-A947-70E740481C1C}">
                <a14:useLocalDpi xmlns:a14="http://schemas.microsoft.com/office/drawing/2010/main" val="0"/>
              </a:ext>
            </a:extLst>
          </a:blip>
          <a:srcRect/>
          <a:stretch>
            <a:fillRect/>
          </a:stretch>
        </p:blipFill>
        <p:spPr bwMode="auto">
          <a:xfrm>
            <a:off x="2820988" y="3581400"/>
            <a:ext cx="989012"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TextBox 25"/>
          <p:cNvSpPr txBox="1"/>
          <p:nvPr/>
        </p:nvSpPr>
        <p:spPr>
          <a:xfrm>
            <a:off x="228600" y="1676400"/>
            <a:ext cx="4295775" cy="936625"/>
          </a:xfrm>
          <a:prstGeom prst="rect">
            <a:avLst/>
          </a:prstGeom>
          <a:noFill/>
        </p:spPr>
        <p:txBody>
          <a:bodyPr wrap="none" lIns="91435" tIns="45718" rIns="91435" bIns="45718">
            <a:spAutoFit/>
          </a:bodyPr>
          <a:lstStyle/>
          <a:p>
            <a:pPr marL="285736" indent="-285736">
              <a:buFontTx/>
              <a:buChar char="-"/>
              <a:defRPr/>
            </a:pPr>
            <a:r>
              <a:rPr lang="en-US" sz="1800" dirty="0">
                <a:latin typeface="Calibri"/>
                <a:ea typeface="ヒラギノ角ゴ ProN W3" charset="0"/>
                <a:cs typeface="Calibri"/>
              </a:rPr>
              <a:t>Analysis highlight the maximal signal</a:t>
            </a:r>
          </a:p>
          <a:p>
            <a:pPr marL="285736" indent="-285736">
              <a:buFontTx/>
              <a:buChar char="-"/>
              <a:defRPr/>
            </a:pPr>
            <a:r>
              <a:rPr lang="en-US" sz="1800" dirty="0">
                <a:solidFill>
                  <a:schemeClr val="bg1"/>
                </a:solidFill>
                <a:latin typeface="Calibri"/>
                <a:ea typeface="ヒラギノ角ゴ ProN W3" charset="0"/>
                <a:cs typeface="Calibri"/>
              </a:rPr>
              <a:t>Analysis assumes that neural population </a:t>
            </a:r>
          </a:p>
          <a:p>
            <a:pPr>
              <a:defRPr/>
            </a:pPr>
            <a:r>
              <a:rPr lang="en-US" sz="1800" dirty="0">
                <a:solidFill>
                  <a:schemeClr val="bg1"/>
                </a:solidFill>
                <a:latin typeface="Calibri"/>
                <a:ea typeface="ヒラギノ角ゴ ProN W3" charset="0"/>
                <a:cs typeface="Calibri"/>
              </a:rPr>
              <a:t>in the ROI or voxel is homogeneous</a:t>
            </a:r>
          </a:p>
        </p:txBody>
      </p:sp>
      <p:grpSp>
        <p:nvGrpSpPr>
          <p:cNvPr id="20485" name="Group 26"/>
          <p:cNvGrpSpPr>
            <a:grpSpLocks/>
          </p:cNvGrpSpPr>
          <p:nvPr/>
        </p:nvGrpSpPr>
        <p:grpSpPr bwMode="auto">
          <a:xfrm>
            <a:off x="4724400" y="5486400"/>
            <a:ext cx="3657600" cy="609600"/>
            <a:chOff x="2667000" y="990600"/>
            <a:chExt cx="3657600" cy="609600"/>
          </a:xfrm>
        </p:grpSpPr>
        <p:sp>
          <p:nvSpPr>
            <p:cNvPr id="28" name="Rectangle 27"/>
            <p:cNvSpPr>
              <a:spLocks noChangeArrowheads="1"/>
            </p:cNvSpPr>
            <p:nvPr/>
          </p:nvSpPr>
          <p:spPr bwMode="auto">
            <a:xfrm>
              <a:off x="2667000" y="1027251"/>
              <a:ext cx="3657600" cy="572949"/>
            </a:xfrm>
            <a:prstGeom prst="rect">
              <a:avLst/>
            </a:prstGeom>
            <a:solidFill>
              <a:srgbClr val="FF0000">
                <a:alpha val="61960"/>
              </a:srgbClr>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a:solidFill>
                  <a:srgbClr val="FFFFFF"/>
                </a:solidFill>
              </a:endParaRPr>
            </a:p>
          </p:txBody>
        </p:sp>
        <p:sp>
          <p:nvSpPr>
            <p:cNvPr id="20493" name="Rectangle 379"/>
            <p:cNvSpPr>
              <a:spLocks noChangeArrowheads="1"/>
            </p:cNvSpPr>
            <p:nvPr/>
          </p:nvSpPr>
          <p:spPr bwMode="auto">
            <a:xfrm>
              <a:off x="5698756" y="1244322"/>
              <a:ext cx="351184" cy="183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rPr>
                <a:t>Word</a:t>
              </a:r>
            </a:p>
          </p:txBody>
        </p:sp>
        <p:sp>
          <p:nvSpPr>
            <p:cNvPr id="20494" name="Rectangle 381"/>
            <p:cNvSpPr>
              <a:spLocks noChangeArrowheads="1"/>
            </p:cNvSpPr>
            <p:nvPr/>
          </p:nvSpPr>
          <p:spPr bwMode="auto">
            <a:xfrm>
              <a:off x="6053449" y="1244322"/>
              <a:ext cx="233074" cy="183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rPr>
                <a:t>123</a:t>
              </a:r>
            </a:p>
          </p:txBody>
        </p:sp>
        <p:pic>
          <p:nvPicPr>
            <p:cNvPr id="20495" name="Picture 30"/>
            <p:cNvPicPr>
              <a:picLocks noChangeAspect="1"/>
            </p:cNvPicPr>
            <p:nvPr/>
          </p:nvPicPr>
          <p:blipFill>
            <a:blip r:embed="rId4">
              <a:extLst>
                <a:ext uri="{28A0092B-C50C-407E-A947-70E740481C1C}">
                  <a14:useLocalDpi xmlns:a14="http://schemas.microsoft.com/office/drawing/2010/main" val="0"/>
                </a:ext>
              </a:extLst>
            </a:blip>
            <a:srcRect l="3969" t="43576" r="58730" b="14847"/>
            <a:stretch>
              <a:fillRect/>
            </a:stretch>
          </p:blipFill>
          <p:spPr bwMode="auto">
            <a:xfrm>
              <a:off x="4234795" y="1137485"/>
              <a:ext cx="450504"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96" name="Picture 31"/>
            <p:cNvPicPr>
              <a:picLocks noChangeAspect="1"/>
            </p:cNvPicPr>
            <p:nvPr/>
          </p:nvPicPr>
          <p:blipFill>
            <a:blip r:embed="rId5">
              <a:extLst>
                <a:ext uri="{28A0092B-C50C-407E-A947-70E740481C1C}">
                  <a14:useLocalDpi xmlns:a14="http://schemas.microsoft.com/office/drawing/2010/main" val="0"/>
                </a:ext>
              </a:extLst>
            </a:blip>
            <a:srcRect l="67596" t="28854" r="2338" b="11024"/>
            <a:stretch>
              <a:fillRect/>
            </a:stretch>
          </p:blipFill>
          <p:spPr bwMode="auto">
            <a:xfrm>
              <a:off x="4707860" y="1137485"/>
              <a:ext cx="318670"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97" name="Picture 32"/>
            <p:cNvPicPr>
              <a:picLocks noChangeAspect="1"/>
            </p:cNvPicPr>
            <p:nvPr/>
          </p:nvPicPr>
          <p:blipFill>
            <a:blip r:embed="rId6">
              <a:extLst>
                <a:ext uri="{28A0092B-C50C-407E-A947-70E740481C1C}">
                  <a14:useLocalDpi xmlns:a14="http://schemas.microsoft.com/office/drawing/2010/main" val="0"/>
                </a:ext>
              </a:extLst>
            </a:blip>
            <a:srcRect l="17191" t="28258" r="71889" b="45200"/>
            <a:stretch>
              <a:fillRect/>
            </a:stretch>
          </p:blipFill>
          <p:spPr bwMode="auto">
            <a:xfrm>
              <a:off x="5049090" y="1137485"/>
              <a:ext cx="355936"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3"/>
            <p:cNvPicPr>
              <a:picLocks noChangeAspect="1"/>
            </p:cNvPicPr>
            <p:nvPr/>
          </p:nvPicPr>
          <p:blipFill rotWithShape="1">
            <a:blip r:embed="rId7">
              <a:extLst/>
            </a:blip>
            <a:srcRect l="65319" t="18202" r="12721" b="26771"/>
            <a:stretch/>
          </p:blipFill>
          <p:spPr>
            <a:xfrm>
              <a:off x="2733960" y="1137485"/>
              <a:ext cx="351201" cy="387641"/>
            </a:xfrm>
            <a:prstGeom prst="ellipse">
              <a:avLst/>
            </a:prstGeom>
          </p:spPr>
        </p:pic>
        <p:pic>
          <p:nvPicPr>
            <p:cNvPr id="20499" name="Picture 34"/>
            <p:cNvPicPr>
              <a:picLocks/>
            </p:cNvPicPr>
            <p:nvPr/>
          </p:nvPicPr>
          <p:blipFill>
            <a:blip r:embed="rId8">
              <a:extLst>
                <a:ext uri="{28A0092B-C50C-407E-A947-70E740481C1C}">
                  <a14:useLocalDpi xmlns:a14="http://schemas.microsoft.com/office/drawing/2010/main" val="0"/>
                </a:ext>
              </a:extLst>
            </a:blip>
            <a:srcRect l="6885" t="30186" r="60059" b="10776"/>
            <a:stretch>
              <a:fillRect/>
            </a:stretch>
          </p:blipFill>
          <p:spPr bwMode="auto">
            <a:xfrm>
              <a:off x="3312670" y="1137485"/>
              <a:ext cx="450894"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00" name="Picture 35"/>
            <p:cNvPicPr>
              <a:picLocks/>
            </p:cNvPicPr>
            <p:nvPr/>
          </p:nvPicPr>
          <p:blipFill>
            <a:blip r:embed="rId9">
              <a:extLst>
                <a:ext uri="{28A0092B-C50C-407E-A947-70E740481C1C}">
                  <a14:useLocalDpi xmlns:a14="http://schemas.microsoft.com/office/drawing/2010/main" val="0"/>
                </a:ext>
              </a:extLst>
            </a:blip>
            <a:srcRect l="56819" t="11111" r="8841" b="25363"/>
            <a:stretch>
              <a:fillRect/>
            </a:stretch>
          </p:blipFill>
          <p:spPr bwMode="auto">
            <a:xfrm>
              <a:off x="3786125" y="1144874"/>
              <a:ext cx="426109" cy="37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01" name="Picture 36"/>
            <p:cNvPicPr>
              <a:picLocks noChangeAspect="1"/>
            </p:cNvPicPr>
            <p:nvPr/>
          </p:nvPicPr>
          <p:blipFill>
            <a:blip r:embed="rId6">
              <a:clrChange>
                <a:clrFrom>
                  <a:srgbClr val="F7F7F9"/>
                </a:clrFrom>
                <a:clrTo>
                  <a:srgbClr val="F7F7F9">
                    <a:alpha val="0"/>
                  </a:srgbClr>
                </a:clrTo>
              </a:clrChange>
              <a:extLst>
                <a:ext uri="{28A0092B-C50C-407E-A947-70E740481C1C}">
                  <a14:useLocalDpi xmlns:a14="http://schemas.microsoft.com/office/drawing/2010/main" val="0"/>
                </a:ext>
              </a:extLst>
            </a:blip>
            <a:srcRect l="66267" t="13324" r="12830" b="13943"/>
            <a:stretch>
              <a:fillRect/>
            </a:stretch>
          </p:blipFill>
          <p:spPr bwMode="auto">
            <a:xfrm>
              <a:off x="5427587" y="1137485"/>
              <a:ext cx="248609"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2" name="TextBox 37"/>
            <p:cNvSpPr txBox="1">
              <a:spLocks noChangeArrowheads="1"/>
            </p:cNvSpPr>
            <p:nvPr/>
          </p:nvSpPr>
          <p:spPr bwMode="auto">
            <a:xfrm>
              <a:off x="2986290" y="990600"/>
              <a:ext cx="424315"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3200"/>
                <a:t>&gt;</a:t>
              </a:r>
            </a:p>
          </p:txBody>
        </p:sp>
      </p:grpSp>
      <p:pic>
        <p:nvPicPr>
          <p:cNvPr id="20486" name="Picture 38"/>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r="73521"/>
          <a:stretch>
            <a:fillRect/>
          </a:stretch>
        </p:blipFill>
        <p:spPr bwMode="auto">
          <a:xfrm>
            <a:off x="4876800" y="1676400"/>
            <a:ext cx="142240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7" name="Picture 39"/>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l="73053"/>
          <a:stretch>
            <a:fillRect/>
          </a:stretch>
        </p:blipFill>
        <p:spPr bwMode="auto">
          <a:xfrm>
            <a:off x="6324600" y="1676400"/>
            <a:ext cx="144780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8" name="Picture 40"/>
          <p:cNvPicPr>
            <a:picLocks/>
          </p:cNvPicPr>
          <p:nvPr/>
        </p:nvPicPr>
        <p:blipFill>
          <a:blip r:embed="rId11">
            <a:clrChange>
              <a:clrFrom>
                <a:srgbClr val="E0E0E0"/>
              </a:clrFrom>
              <a:clrTo>
                <a:srgbClr val="E0E0E0">
                  <a:alpha val="0"/>
                </a:srgbClr>
              </a:clrTo>
            </a:clrChange>
            <a:extLst>
              <a:ext uri="{28A0092B-C50C-407E-A947-70E740481C1C}">
                <a14:useLocalDpi xmlns:a14="http://schemas.microsoft.com/office/drawing/2010/main" val="0"/>
              </a:ext>
            </a:extLst>
          </a:blip>
          <a:srcRect l="4274" t="93716" r="23077" b="3020"/>
          <a:stretch>
            <a:fillRect/>
          </a:stretch>
        </p:blipFill>
        <p:spPr bwMode="auto">
          <a:xfrm rot="-5400000">
            <a:off x="7541419" y="4726781"/>
            <a:ext cx="9144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9" name="TextBox 41"/>
          <p:cNvSpPr txBox="1">
            <a:spLocks noChangeArrowheads="1"/>
          </p:cNvSpPr>
          <p:nvPr/>
        </p:nvSpPr>
        <p:spPr bwMode="auto">
          <a:xfrm>
            <a:off x="8001000" y="4267200"/>
            <a:ext cx="288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8</a:t>
            </a:r>
          </a:p>
        </p:txBody>
      </p:sp>
      <p:sp>
        <p:nvSpPr>
          <p:cNvPr id="20490" name="TextBox 42"/>
          <p:cNvSpPr txBox="1">
            <a:spLocks noChangeArrowheads="1"/>
          </p:cNvSpPr>
          <p:nvPr/>
        </p:nvSpPr>
        <p:spPr bwMode="auto">
          <a:xfrm>
            <a:off x="8001000" y="4953000"/>
            <a:ext cx="288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3</a:t>
            </a:r>
          </a:p>
        </p:txBody>
      </p:sp>
      <p:sp>
        <p:nvSpPr>
          <p:cNvPr id="20491" name="TextBox 43"/>
          <p:cNvSpPr txBox="1">
            <a:spLocks noChangeArrowheads="1"/>
          </p:cNvSpPr>
          <p:nvPr/>
        </p:nvSpPr>
        <p:spPr bwMode="auto">
          <a:xfrm rot="-5400000">
            <a:off x="8085137" y="4640263"/>
            <a:ext cx="7794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T value</a:t>
            </a:r>
          </a:p>
        </p:txBody>
      </p:sp>
      <p:sp>
        <p:nvSpPr>
          <p:cNvPr id="25" name="Title 1"/>
          <p:cNvSpPr>
            <a:spLocks noGrp="1"/>
          </p:cNvSpPr>
          <p:nvPr>
            <p:ph type="title"/>
          </p:nvPr>
        </p:nvSpPr>
        <p:spPr>
          <a:xfrm>
            <a:off x="0" y="661125"/>
            <a:ext cx="8915400" cy="1112837"/>
          </a:xfrm>
        </p:spPr>
        <p:txBody>
          <a:bodyPr/>
          <a:lstStyle/>
          <a:p>
            <a:pPr marL="39686" indent="0" eaLnBrk="1" hangingPunct="1">
              <a:defRPr/>
            </a:pPr>
            <a:r>
              <a:rPr lang="en-US" sz="3200" b="1" dirty="0" err="1" smtClean="0">
                <a:solidFill>
                  <a:srgbClr val="5E5EB9"/>
                </a:solidFill>
                <a:latin typeface="Calibri"/>
                <a:cs typeface="Calibri"/>
              </a:rPr>
              <a:t>Univariate</a:t>
            </a:r>
            <a:r>
              <a:rPr lang="en-US" sz="3200" b="1" dirty="0" smtClean="0">
                <a:solidFill>
                  <a:srgbClr val="5E5EB9"/>
                </a:solidFill>
                <a:latin typeface="Calibri"/>
                <a:cs typeface="Calibri"/>
              </a:rPr>
              <a:t> analyses in </a:t>
            </a:r>
            <a:r>
              <a:rPr lang="en-US" sz="3200" b="1" smtClean="0">
                <a:solidFill>
                  <a:srgbClr val="5E5EB9"/>
                </a:solidFill>
                <a:latin typeface="Calibri"/>
                <a:cs typeface="Calibri"/>
              </a:rPr>
              <a:t>fMRI have </a:t>
            </a:r>
            <a:r>
              <a:rPr lang="en-US" sz="3200" b="1" dirty="0" smtClean="0">
                <a:solidFill>
                  <a:srgbClr val="5E5EB9"/>
                </a:solidFill>
                <a:latin typeface="Calibri"/>
                <a:cs typeface="Calibri"/>
              </a:rPr>
              <a:t>limitations. </a:t>
            </a:r>
          </a:p>
        </p:txBody>
      </p:sp>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2691" y="1981200"/>
            <a:ext cx="7338618" cy="412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round/>
                <a:headEnd/>
                <a:tailEnd/>
              </a14:hiddenLine>
            </a:ext>
          </a:extLst>
        </p:spPr>
      </p:pic>
      <p:sp>
        <p:nvSpPr>
          <p:cNvPr id="4" name="Rectangle 2"/>
          <p:cNvSpPr>
            <a:spLocks/>
          </p:cNvSpPr>
          <p:nvPr/>
        </p:nvSpPr>
        <p:spPr bwMode="auto">
          <a:xfrm>
            <a:off x="457200" y="533400"/>
            <a:ext cx="7607300" cy="152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ts val="1200"/>
              </a:spcBef>
            </a:pPr>
            <a:r>
              <a:rPr lang="en-US" altLang="x-none" sz="1100" u="sng" dirty="0">
                <a:solidFill>
                  <a:srgbClr val="0000E9"/>
                </a:solidFill>
                <a:ea typeface="ＭＳ Ｐゴシック" charset="-128"/>
              </a:rPr>
              <a:t>Neuron.</a:t>
            </a:r>
            <a:r>
              <a:rPr lang="en-US" altLang="x-none" sz="1100" dirty="0">
                <a:solidFill>
                  <a:schemeClr val="tx1"/>
                </a:solidFill>
                <a:ea typeface="ＭＳ Ｐゴシック" charset="-128"/>
              </a:rPr>
              <a:t> 2004 Oct 28;44(3):547-55.</a:t>
            </a:r>
          </a:p>
          <a:p>
            <a:pPr eaLnBrk="1" hangingPunct="1">
              <a:spcBef>
                <a:spcPts val="1200"/>
              </a:spcBef>
            </a:pPr>
            <a:r>
              <a:rPr lang="en-US" altLang="x-none" b="1" dirty="0">
                <a:solidFill>
                  <a:schemeClr val="tx1"/>
                </a:solidFill>
                <a:ea typeface="ＭＳ Ｐゴシック" charset="-128"/>
              </a:rPr>
              <a:t>Tuning curves for approximate </a:t>
            </a:r>
            <a:r>
              <a:rPr lang="en-US" altLang="x-none" b="1" dirty="0" err="1">
                <a:solidFill>
                  <a:schemeClr val="tx1"/>
                </a:solidFill>
                <a:ea typeface="ＭＳ Ｐゴシック" charset="-128"/>
              </a:rPr>
              <a:t>numerosity</a:t>
            </a:r>
            <a:r>
              <a:rPr lang="en-US" altLang="x-none" b="1" dirty="0">
                <a:solidFill>
                  <a:schemeClr val="tx1"/>
                </a:solidFill>
                <a:ea typeface="ＭＳ Ｐゴシック" charset="-128"/>
              </a:rPr>
              <a:t> in the human intraparietal sulcus.</a:t>
            </a:r>
          </a:p>
          <a:p>
            <a:pPr eaLnBrk="1" hangingPunct="1">
              <a:spcBef>
                <a:spcPts val="1613"/>
              </a:spcBef>
            </a:pPr>
            <a:r>
              <a:rPr lang="en-US" altLang="x-none" sz="1100" u="sng" dirty="0">
                <a:solidFill>
                  <a:schemeClr val="accent2">
                    <a:lumMod val="75000"/>
                  </a:schemeClr>
                </a:solidFill>
                <a:ea typeface="ＭＳ Ｐゴシック" charset="-128"/>
              </a:rPr>
              <a:t>Piazza M</a:t>
            </a:r>
            <a:r>
              <a:rPr lang="en-US" altLang="x-none" sz="1100" dirty="0">
                <a:solidFill>
                  <a:schemeClr val="accent2">
                    <a:lumMod val="75000"/>
                  </a:schemeClr>
                </a:solidFill>
                <a:ea typeface="ＭＳ Ｐゴシック" charset="-128"/>
              </a:rPr>
              <a:t>, </a:t>
            </a:r>
            <a:r>
              <a:rPr lang="en-US" altLang="x-none" sz="1100" u="sng" dirty="0">
                <a:solidFill>
                  <a:schemeClr val="accent2">
                    <a:lumMod val="75000"/>
                  </a:schemeClr>
                </a:solidFill>
                <a:ea typeface="ＭＳ Ｐゴシック" charset="-128"/>
              </a:rPr>
              <a:t>Izard V</a:t>
            </a:r>
            <a:r>
              <a:rPr lang="en-US" altLang="x-none" sz="1100" dirty="0">
                <a:solidFill>
                  <a:schemeClr val="accent2">
                    <a:lumMod val="75000"/>
                  </a:schemeClr>
                </a:solidFill>
                <a:ea typeface="ＭＳ Ｐゴシック" charset="-128"/>
              </a:rPr>
              <a:t>, </a:t>
            </a:r>
            <a:r>
              <a:rPr lang="en-US" altLang="x-none" sz="1100" u="sng" dirty="0">
                <a:solidFill>
                  <a:schemeClr val="accent2">
                    <a:lumMod val="75000"/>
                  </a:schemeClr>
                </a:solidFill>
                <a:ea typeface="ＭＳ Ｐゴシック" charset="-128"/>
              </a:rPr>
              <a:t>Pinel P</a:t>
            </a:r>
            <a:r>
              <a:rPr lang="en-US" altLang="x-none" sz="1100" dirty="0">
                <a:solidFill>
                  <a:schemeClr val="accent2">
                    <a:lumMod val="75000"/>
                  </a:schemeClr>
                </a:solidFill>
                <a:ea typeface="ＭＳ Ｐゴシック" charset="-128"/>
              </a:rPr>
              <a:t>, </a:t>
            </a:r>
            <a:r>
              <a:rPr lang="en-US" altLang="x-none" sz="1100" u="sng" dirty="0">
                <a:solidFill>
                  <a:schemeClr val="accent2">
                    <a:lumMod val="75000"/>
                  </a:schemeClr>
                </a:solidFill>
                <a:ea typeface="ＭＳ Ｐゴシック" charset="-128"/>
              </a:rPr>
              <a:t>Le </a:t>
            </a:r>
            <a:r>
              <a:rPr lang="en-US" altLang="x-none" sz="1100" u="sng" dirty="0" err="1">
                <a:solidFill>
                  <a:schemeClr val="accent2">
                    <a:lumMod val="75000"/>
                  </a:schemeClr>
                </a:solidFill>
                <a:ea typeface="ＭＳ Ｐゴシック" charset="-128"/>
              </a:rPr>
              <a:t>Bihan</a:t>
            </a:r>
            <a:r>
              <a:rPr lang="en-US" altLang="x-none" sz="1100" u="sng" dirty="0">
                <a:solidFill>
                  <a:schemeClr val="accent2">
                    <a:lumMod val="75000"/>
                  </a:schemeClr>
                </a:solidFill>
                <a:ea typeface="ＭＳ Ｐゴシック" charset="-128"/>
              </a:rPr>
              <a:t> D</a:t>
            </a:r>
            <a:r>
              <a:rPr lang="en-US" altLang="x-none" sz="1100" dirty="0">
                <a:solidFill>
                  <a:schemeClr val="accent2">
                    <a:lumMod val="75000"/>
                  </a:schemeClr>
                </a:solidFill>
                <a:ea typeface="ＭＳ Ｐゴシック" charset="-128"/>
              </a:rPr>
              <a:t>, </a:t>
            </a:r>
            <a:r>
              <a:rPr lang="en-US" altLang="x-none" sz="1100" u="sng" dirty="0">
                <a:solidFill>
                  <a:schemeClr val="accent2">
                    <a:lumMod val="75000"/>
                  </a:schemeClr>
                </a:solidFill>
                <a:ea typeface="ＭＳ Ｐゴシック" charset="-128"/>
              </a:rPr>
              <a:t>Dehaene S</a:t>
            </a:r>
            <a:r>
              <a:rPr lang="en-US" altLang="x-none" sz="1100" dirty="0">
                <a:solidFill>
                  <a:schemeClr val="accent2">
                    <a:lumMod val="75000"/>
                  </a:schemeClr>
                </a:solidFill>
                <a:ea typeface="ＭＳ Ｐゴシック" charset="-128"/>
              </a:rPr>
              <a:t>.</a:t>
            </a:r>
            <a:endParaRPr lang="en-US" altLang="x-none" sz="1100" dirty="0">
              <a:solidFill>
                <a:schemeClr val="accent2">
                  <a:lumMod val="75000"/>
                </a:schemeClr>
              </a:solidFill>
              <a:ea typeface="ＭＳ Ｐゴシック" charset="-128"/>
              <a:hlinkClick r:id="rId3" invalidUrl="http://www.ncbi.nlm.nih.gov/pubmed?term=&quot;Le Bihan D&quot;[Author]&amp;itool=EntrezSystem2.PEntrez.Pubmed.Pubmed_ResultsPanel.Pubmed_RVAbstract"/>
            </a:endParaRPr>
          </a:p>
        </p:txBody>
      </p:sp>
    </p:spTree>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1"/>
          <p:cNvPicPr>
            <a:picLocks noChangeAspect="1" noChangeArrowheads="1"/>
          </p:cNvPicPr>
          <p:nvPr/>
        </p:nvPicPr>
        <p:blipFill>
          <a:blip r:embed="rId2">
            <a:extLst>
              <a:ext uri="{28A0092B-C50C-407E-A947-70E740481C1C}">
                <a14:useLocalDpi xmlns:a14="http://schemas.microsoft.com/office/drawing/2010/main" val="0"/>
              </a:ext>
            </a:extLst>
          </a:blip>
          <a:srcRect b="71974"/>
          <a:stretch>
            <a:fillRect/>
          </a:stretch>
        </p:blipFill>
        <p:spPr bwMode="auto">
          <a:xfrm>
            <a:off x="931863" y="2535238"/>
            <a:ext cx="7516812" cy="302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round/>
                <a:headEnd/>
                <a:tailEnd/>
              </a14:hiddenLine>
            </a:ext>
          </a:extLst>
        </p:spPr>
      </p:pic>
      <p:sp>
        <p:nvSpPr>
          <p:cNvPr id="51202" name="Rectangle 2"/>
          <p:cNvSpPr>
            <a:spLocks/>
          </p:cNvSpPr>
          <p:nvPr/>
        </p:nvSpPr>
        <p:spPr bwMode="auto">
          <a:xfrm>
            <a:off x="457200" y="533400"/>
            <a:ext cx="7607300" cy="152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ts val="1200"/>
              </a:spcBef>
            </a:pPr>
            <a:r>
              <a:rPr lang="en-US" altLang="x-none" sz="1100" u="sng" dirty="0">
                <a:solidFill>
                  <a:srgbClr val="0000E9"/>
                </a:solidFill>
                <a:ea typeface="ＭＳ Ｐゴシック" charset="-128"/>
              </a:rPr>
              <a:t>Neuron.</a:t>
            </a:r>
            <a:r>
              <a:rPr lang="en-US" altLang="x-none" sz="1100" dirty="0">
                <a:solidFill>
                  <a:schemeClr val="tx1"/>
                </a:solidFill>
                <a:ea typeface="ＭＳ Ｐゴシック" charset="-128"/>
              </a:rPr>
              <a:t> 2004 Oct 28;44(3):547-55.</a:t>
            </a:r>
          </a:p>
          <a:p>
            <a:pPr eaLnBrk="1" hangingPunct="1">
              <a:spcBef>
                <a:spcPts val="1200"/>
              </a:spcBef>
            </a:pPr>
            <a:r>
              <a:rPr lang="en-US" altLang="x-none" b="1" dirty="0">
                <a:solidFill>
                  <a:schemeClr val="tx1"/>
                </a:solidFill>
                <a:ea typeface="ＭＳ Ｐゴシック" charset="-128"/>
              </a:rPr>
              <a:t>Tuning curves for approximate </a:t>
            </a:r>
            <a:r>
              <a:rPr lang="en-US" altLang="x-none" b="1" dirty="0" err="1">
                <a:solidFill>
                  <a:schemeClr val="tx1"/>
                </a:solidFill>
                <a:ea typeface="ＭＳ Ｐゴシック" charset="-128"/>
              </a:rPr>
              <a:t>numerosity</a:t>
            </a:r>
            <a:r>
              <a:rPr lang="en-US" altLang="x-none" b="1" dirty="0">
                <a:solidFill>
                  <a:schemeClr val="tx1"/>
                </a:solidFill>
                <a:ea typeface="ＭＳ Ｐゴシック" charset="-128"/>
              </a:rPr>
              <a:t> in the human intraparietal sulcus.</a:t>
            </a:r>
          </a:p>
          <a:p>
            <a:pPr eaLnBrk="1" hangingPunct="1">
              <a:spcBef>
                <a:spcPts val="1613"/>
              </a:spcBef>
            </a:pPr>
            <a:r>
              <a:rPr lang="en-US" altLang="x-none" sz="1100" u="sng" dirty="0">
                <a:solidFill>
                  <a:schemeClr val="accent2">
                    <a:lumMod val="75000"/>
                  </a:schemeClr>
                </a:solidFill>
                <a:ea typeface="ＭＳ Ｐゴシック" charset="-128"/>
              </a:rPr>
              <a:t>Piazza M</a:t>
            </a:r>
            <a:r>
              <a:rPr lang="en-US" altLang="x-none" sz="1100" dirty="0">
                <a:solidFill>
                  <a:schemeClr val="accent2">
                    <a:lumMod val="75000"/>
                  </a:schemeClr>
                </a:solidFill>
                <a:ea typeface="ＭＳ Ｐゴシック" charset="-128"/>
              </a:rPr>
              <a:t>, </a:t>
            </a:r>
            <a:r>
              <a:rPr lang="en-US" altLang="x-none" sz="1100" u="sng" dirty="0">
                <a:solidFill>
                  <a:schemeClr val="accent2">
                    <a:lumMod val="75000"/>
                  </a:schemeClr>
                </a:solidFill>
                <a:ea typeface="ＭＳ Ｐゴシック" charset="-128"/>
              </a:rPr>
              <a:t>Izard V</a:t>
            </a:r>
            <a:r>
              <a:rPr lang="en-US" altLang="x-none" sz="1100" dirty="0">
                <a:solidFill>
                  <a:schemeClr val="accent2">
                    <a:lumMod val="75000"/>
                  </a:schemeClr>
                </a:solidFill>
                <a:ea typeface="ＭＳ Ｐゴシック" charset="-128"/>
              </a:rPr>
              <a:t>, </a:t>
            </a:r>
            <a:r>
              <a:rPr lang="en-US" altLang="x-none" sz="1100" u="sng" dirty="0">
                <a:solidFill>
                  <a:schemeClr val="accent2">
                    <a:lumMod val="75000"/>
                  </a:schemeClr>
                </a:solidFill>
                <a:ea typeface="ＭＳ Ｐゴシック" charset="-128"/>
              </a:rPr>
              <a:t>Pinel P</a:t>
            </a:r>
            <a:r>
              <a:rPr lang="en-US" altLang="x-none" sz="1100" dirty="0">
                <a:solidFill>
                  <a:schemeClr val="accent2">
                    <a:lumMod val="75000"/>
                  </a:schemeClr>
                </a:solidFill>
                <a:ea typeface="ＭＳ Ｐゴシック" charset="-128"/>
              </a:rPr>
              <a:t>, </a:t>
            </a:r>
            <a:r>
              <a:rPr lang="en-US" altLang="x-none" sz="1100" u="sng" dirty="0">
                <a:solidFill>
                  <a:schemeClr val="accent2">
                    <a:lumMod val="75000"/>
                  </a:schemeClr>
                </a:solidFill>
                <a:ea typeface="ＭＳ Ｐゴシック" charset="-128"/>
              </a:rPr>
              <a:t>Le </a:t>
            </a:r>
            <a:r>
              <a:rPr lang="en-US" altLang="x-none" sz="1100" u="sng" dirty="0" err="1">
                <a:solidFill>
                  <a:schemeClr val="accent2">
                    <a:lumMod val="75000"/>
                  </a:schemeClr>
                </a:solidFill>
                <a:ea typeface="ＭＳ Ｐゴシック" charset="-128"/>
              </a:rPr>
              <a:t>Bihan</a:t>
            </a:r>
            <a:r>
              <a:rPr lang="en-US" altLang="x-none" sz="1100" u="sng" dirty="0">
                <a:solidFill>
                  <a:schemeClr val="accent2">
                    <a:lumMod val="75000"/>
                  </a:schemeClr>
                </a:solidFill>
                <a:ea typeface="ＭＳ Ｐゴシック" charset="-128"/>
              </a:rPr>
              <a:t> D</a:t>
            </a:r>
            <a:r>
              <a:rPr lang="en-US" altLang="x-none" sz="1100" dirty="0">
                <a:solidFill>
                  <a:schemeClr val="accent2">
                    <a:lumMod val="75000"/>
                  </a:schemeClr>
                </a:solidFill>
                <a:ea typeface="ＭＳ Ｐゴシック" charset="-128"/>
              </a:rPr>
              <a:t>, </a:t>
            </a:r>
            <a:r>
              <a:rPr lang="en-US" altLang="x-none" sz="1100" u="sng" dirty="0">
                <a:solidFill>
                  <a:schemeClr val="accent2">
                    <a:lumMod val="75000"/>
                  </a:schemeClr>
                </a:solidFill>
                <a:ea typeface="ＭＳ Ｐゴシック" charset="-128"/>
              </a:rPr>
              <a:t>Dehaene S</a:t>
            </a:r>
            <a:r>
              <a:rPr lang="en-US" altLang="x-none" sz="1100" dirty="0">
                <a:solidFill>
                  <a:schemeClr val="accent2">
                    <a:lumMod val="75000"/>
                  </a:schemeClr>
                </a:solidFill>
                <a:ea typeface="ＭＳ Ｐゴシック" charset="-128"/>
              </a:rPr>
              <a:t>.</a:t>
            </a:r>
            <a:endParaRPr lang="en-US" altLang="x-none" sz="1100" dirty="0">
              <a:solidFill>
                <a:schemeClr val="accent2">
                  <a:lumMod val="75000"/>
                </a:schemeClr>
              </a:solidFill>
              <a:ea typeface="ＭＳ Ｐゴシック" charset="-128"/>
              <a:hlinkClick r:id="rId3" invalidUrl="http://www.ncbi.nlm.nih.gov/pubmed?term=&quot;Le Bihan D&quot;[Author]&amp;itool=EntrezSystem2.PEntrez.Pubmed.Pubmed_ResultsPanel.Pubmed_RVAbstract"/>
            </a:endParaRPr>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676400"/>
            <a:ext cx="8458200" cy="4876800"/>
          </a:xfrm>
        </p:spPr>
        <p:txBody>
          <a:bodyPr/>
          <a:lstStyle/>
          <a:p>
            <a:pPr marL="382569" indent="-342882" eaLnBrk="1" hangingPunct="1">
              <a:defRPr/>
            </a:pPr>
            <a:r>
              <a:rPr lang="en-US" dirty="0" smtClean="0">
                <a:solidFill>
                  <a:schemeClr val="bg1">
                    <a:lumMod val="75000"/>
                  </a:schemeClr>
                </a:solidFill>
                <a:latin typeface="Calibri"/>
                <a:cs typeface="Calibri"/>
              </a:rPr>
              <a:t>What is fMRI-adaptation (fMRI-A)?</a:t>
            </a:r>
          </a:p>
          <a:p>
            <a:pPr marL="382569" indent="-342882" eaLnBrk="1" hangingPunct="1">
              <a:defRPr/>
            </a:pPr>
            <a:r>
              <a:rPr lang="en-US" dirty="0" smtClean="0">
                <a:solidFill>
                  <a:schemeClr val="bg1">
                    <a:lumMod val="75000"/>
                  </a:schemeClr>
                </a:solidFill>
                <a:latin typeface="Calibri"/>
                <a:cs typeface="Calibri"/>
              </a:rPr>
              <a:t>Why are we interested in studying fMRI-A?</a:t>
            </a:r>
          </a:p>
          <a:p>
            <a:pPr marL="382569" indent="-342882" eaLnBrk="1" hangingPunct="1">
              <a:defRPr/>
            </a:pPr>
            <a:r>
              <a:rPr lang="en-US" b="1" dirty="0" smtClean="0">
                <a:latin typeface="Calibri"/>
                <a:cs typeface="Calibri"/>
              </a:rPr>
              <a:t>What are the characteristics of fMRI-A?</a:t>
            </a:r>
          </a:p>
          <a:p>
            <a:pPr marL="382569" indent="-342882" eaLnBrk="1" hangingPunct="1">
              <a:defRPr/>
            </a:pPr>
            <a:r>
              <a:rPr lang="en-US" dirty="0" smtClean="0">
                <a:solidFill>
                  <a:schemeClr val="bg1">
                    <a:lumMod val="75000"/>
                  </a:schemeClr>
                </a:solidFill>
                <a:latin typeface="Calibri"/>
                <a:cs typeface="Calibri"/>
              </a:rPr>
              <a:t>What are the proposed neural mechanisms of fMRI-A?</a:t>
            </a:r>
          </a:p>
          <a:p>
            <a:pPr marL="382569" indent="-342882" eaLnBrk="1" hangingPunct="1">
              <a:defRPr/>
            </a:pPr>
            <a:r>
              <a:rPr lang="en-US" dirty="0" smtClean="0">
                <a:solidFill>
                  <a:srgbClr val="BFBFBF"/>
                </a:solidFill>
                <a:latin typeface="Calibri"/>
                <a:cs typeface="Calibri"/>
              </a:rPr>
              <a:t>Are mechanisms of fMRI-A universal across regions and time scales?</a:t>
            </a:r>
          </a:p>
          <a:p>
            <a:pPr marL="382569" indent="-342882" eaLnBrk="1" hangingPunct="1">
              <a:defRPr/>
            </a:pPr>
            <a:r>
              <a:rPr lang="en-US" dirty="0" smtClean="0">
                <a:solidFill>
                  <a:srgbClr val="BFBFBF"/>
                </a:solidFill>
                <a:latin typeface="Calibri"/>
                <a:cs typeface="Calibri"/>
              </a:rPr>
              <a:t>Summary: from neurons to fMRI voxels</a:t>
            </a:r>
          </a:p>
        </p:txBody>
      </p:sp>
      <p:sp>
        <p:nvSpPr>
          <p:cNvPr id="5" name="Title 1"/>
          <p:cNvSpPr>
            <a:spLocks noGrp="1"/>
          </p:cNvSpPr>
          <p:nvPr>
            <p:ph type="title"/>
          </p:nvPr>
        </p:nvSpPr>
        <p:spPr>
          <a:xfrm>
            <a:off x="-13699" y="573178"/>
            <a:ext cx="9144000" cy="1036637"/>
          </a:xfrm>
        </p:spPr>
        <p:txBody>
          <a:bodyPr/>
          <a:lstStyle/>
          <a:p>
            <a:pPr marL="39686" indent="0" eaLnBrk="1" hangingPunct="1">
              <a:defRPr/>
            </a:pPr>
            <a:r>
              <a:rPr lang="en-US" b="1" dirty="0" smtClean="0">
                <a:solidFill>
                  <a:srgbClr val="5E5EB9"/>
                </a:solidFill>
                <a:latin typeface="Calibri"/>
                <a:cs typeface="Calibri"/>
              </a:rPr>
              <a:t>What you are up for</a:t>
            </a:r>
          </a:p>
        </p:txBody>
      </p:sp>
    </p:spTree>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0" y="143714"/>
            <a:ext cx="9144000" cy="1397000"/>
          </a:xfrm>
        </p:spPr>
        <p:txBody>
          <a:bodyPr rIns="132073"/>
          <a:lstStyle/>
          <a:p>
            <a:pPr marL="39686" indent="0" eaLnBrk="1" hangingPunct="1">
              <a:spcBef>
                <a:spcPts val="2300"/>
              </a:spcBef>
              <a:defRPr/>
            </a:pPr>
            <a:r>
              <a:rPr lang="en-US" sz="3600" b="1" dirty="0">
                <a:solidFill>
                  <a:srgbClr val="5E5EB9"/>
                </a:solidFill>
                <a:latin typeface="Calibri"/>
                <a:cs typeface="Calibri"/>
                <a:sym typeface="Arial Bold" charset="0"/>
              </a:rPr>
              <a:t>What are the characteristics of fMRI-A?</a:t>
            </a:r>
            <a:endParaRPr lang="en-US" sz="3600" b="1" dirty="0">
              <a:solidFill>
                <a:srgbClr val="800000"/>
              </a:solidFill>
              <a:latin typeface="Calibri"/>
              <a:ea typeface="ヒラギノ角ゴ ProN W6" charset="0"/>
              <a:cs typeface="Calibri"/>
              <a:sym typeface="Arial Bold" charset="0"/>
            </a:endParaRPr>
          </a:p>
        </p:txBody>
      </p:sp>
      <p:pic>
        <p:nvPicPr>
          <p:cNvPr id="53252" name="Picture 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71650" y="3119438"/>
            <a:ext cx="63976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253" name="Picture 3"/>
          <p:cNvPicPr>
            <a:picLocks noChangeArrowheads="1"/>
          </p:cNvPicPr>
          <p:nvPr/>
        </p:nvPicPr>
        <p:blipFill>
          <a:blip r:embed="rId3">
            <a:extLst>
              <a:ext uri="{28A0092B-C50C-407E-A947-70E740481C1C}">
                <a14:useLocalDpi xmlns:a14="http://schemas.microsoft.com/office/drawing/2010/main" val="0"/>
              </a:ext>
            </a:extLst>
          </a:blip>
          <a:srcRect b="1219"/>
          <a:stretch>
            <a:fillRect/>
          </a:stretch>
        </p:blipFill>
        <p:spPr bwMode="auto">
          <a:xfrm>
            <a:off x="2838450" y="3119438"/>
            <a:ext cx="63976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254" name="Picture 4"/>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03663" y="3140075"/>
            <a:ext cx="63976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255" name="Picture 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70463" y="3138488"/>
            <a:ext cx="639762"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256" name="Picture 6"/>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02475" y="3170238"/>
            <a:ext cx="63976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257" name="Picture 7"/>
          <p:cNvPicPr>
            <a:picLocks noChangeArrowheads="1"/>
          </p:cNvPicPr>
          <p:nvPr/>
        </p:nvPicPr>
        <p:blipFill>
          <a:blip r:embed="rId7">
            <a:extLst>
              <a:ext uri="{28A0092B-C50C-407E-A947-70E740481C1C}">
                <a14:useLocalDpi xmlns:a14="http://schemas.microsoft.com/office/drawing/2010/main" val="0"/>
              </a:ext>
            </a:extLst>
          </a:blip>
          <a:srcRect t="50398" b="2879"/>
          <a:stretch>
            <a:fillRect/>
          </a:stretch>
        </p:blipFill>
        <p:spPr bwMode="auto">
          <a:xfrm>
            <a:off x="6035675" y="3138488"/>
            <a:ext cx="63976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3258" name="Group 1"/>
          <p:cNvGrpSpPr>
            <a:grpSpLocks/>
          </p:cNvGrpSpPr>
          <p:nvPr/>
        </p:nvGrpSpPr>
        <p:grpSpPr bwMode="auto">
          <a:xfrm>
            <a:off x="6357938" y="3886200"/>
            <a:ext cx="1663700" cy="280988"/>
            <a:chOff x="6383337" y="5867400"/>
            <a:chExt cx="1662783" cy="282116"/>
          </a:xfrm>
        </p:grpSpPr>
        <p:sp>
          <p:nvSpPr>
            <p:cNvPr id="53298" name="Rectangle 10"/>
            <p:cNvSpPr>
              <a:spLocks/>
            </p:cNvSpPr>
            <p:nvPr/>
          </p:nvSpPr>
          <p:spPr bwMode="auto">
            <a:xfrm>
              <a:off x="6705600" y="5867400"/>
              <a:ext cx="1340520" cy="28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chemeClr val="tx1"/>
                  </a:solidFill>
                  <a:latin typeface="Calibri" charset="0"/>
                  <a:ea typeface="ＭＳ Ｐゴシック" charset="-128"/>
                </a:rPr>
                <a:t>NonRepeated</a:t>
              </a:r>
            </a:p>
          </p:txBody>
        </p:sp>
        <p:sp>
          <p:nvSpPr>
            <p:cNvPr id="53299" name="Line 11"/>
            <p:cNvSpPr>
              <a:spLocks noChangeShapeType="1"/>
            </p:cNvSpPr>
            <p:nvPr/>
          </p:nvSpPr>
          <p:spPr bwMode="auto">
            <a:xfrm>
              <a:off x="6383337" y="6003925"/>
              <a:ext cx="28575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53259" name="Rectangle 13"/>
          <p:cNvSpPr>
            <a:spLocks/>
          </p:cNvSpPr>
          <p:nvPr/>
        </p:nvSpPr>
        <p:spPr bwMode="auto">
          <a:xfrm>
            <a:off x="1776413" y="5524500"/>
            <a:ext cx="190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spcBef>
                <a:spcPts val="900"/>
              </a:spcBef>
            </a:pPr>
            <a:r>
              <a:rPr lang="en-US" altLang="x-none" sz="1600">
                <a:solidFill>
                  <a:schemeClr val="tx1"/>
                </a:solidFill>
                <a:latin typeface="Calibri" charset="0"/>
                <a:ea typeface="ＭＳ Ｐゴシック" charset="-128"/>
              </a:rPr>
              <a:t>0</a:t>
            </a:r>
          </a:p>
        </p:txBody>
      </p:sp>
      <p:sp>
        <p:nvSpPr>
          <p:cNvPr id="53260" name="Rectangle 14"/>
          <p:cNvSpPr>
            <a:spLocks/>
          </p:cNvSpPr>
          <p:nvPr/>
        </p:nvSpPr>
        <p:spPr bwMode="auto">
          <a:xfrm>
            <a:off x="2339975" y="5524500"/>
            <a:ext cx="4318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spcBef>
                <a:spcPts val="900"/>
              </a:spcBef>
            </a:pPr>
            <a:r>
              <a:rPr lang="en-US" altLang="x-none" sz="1600">
                <a:solidFill>
                  <a:schemeClr val="tx1"/>
                </a:solidFill>
                <a:latin typeface="Calibri" charset="0"/>
                <a:ea typeface="ＭＳ Ｐゴシック" charset="-128"/>
              </a:rPr>
              <a:t>20</a:t>
            </a:r>
          </a:p>
        </p:txBody>
      </p:sp>
      <p:sp>
        <p:nvSpPr>
          <p:cNvPr id="53261" name="Rectangle 15"/>
          <p:cNvSpPr>
            <a:spLocks/>
          </p:cNvSpPr>
          <p:nvPr/>
        </p:nvSpPr>
        <p:spPr bwMode="auto">
          <a:xfrm rot="-5400000">
            <a:off x="112712" y="4251326"/>
            <a:ext cx="193357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ct val="60000"/>
              </a:lnSpc>
              <a:spcBef>
                <a:spcPts val="1150"/>
              </a:spcBef>
            </a:pPr>
            <a:r>
              <a:rPr lang="en-US" altLang="x-none" sz="2000">
                <a:solidFill>
                  <a:schemeClr val="tx1"/>
                </a:solidFill>
                <a:latin typeface="Calibri" charset="0"/>
                <a:ea typeface="ＭＳ Ｐゴシック" charset="-128"/>
              </a:rPr>
              <a:t>% signal </a:t>
            </a:r>
          </a:p>
          <a:p>
            <a:pPr algn="ctr" eaLnBrk="1" hangingPunct="1">
              <a:lnSpc>
                <a:spcPct val="60000"/>
              </a:lnSpc>
              <a:spcBef>
                <a:spcPts val="1150"/>
              </a:spcBef>
            </a:pPr>
            <a:r>
              <a:rPr lang="en-US" altLang="x-none" sz="2000">
                <a:solidFill>
                  <a:schemeClr val="tx1"/>
                </a:solidFill>
                <a:latin typeface="Calibri" charset="0"/>
                <a:ea typeface="ＭＳ Ｐゴシック" charset="-128"/>
              </a:rPr>
              <a:t>from scrambled</a:t>
            </a:r>
          </a:p>
        </p:txBody>
      </p:sp>
      <p:sp>
        <p:nvSpPr>
          <p:cNvPr id="53262" name="Rectangle 16"/>
          <p:cNvSpPr>
            <a:spLocks/>
          </p:cNvSpPr>
          <p:nvPr/>
        </p:nvSpPr>
        <p:spPr bwMode="auto">
          <a:xfrm>
            <a:off x="1574800" y="5791200"/>
            <a:ext cx="15938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spcBef>
                <a:spcPts val="1150"/>
              </a:spcBef>
            </a:pPr>
            <a:r>
              <a:rPr lang="en-US" altLang="x-none" sz="2000">
                <a:solidFill>
                  <a:schemeClr val="tx1"/>
                </a:solidFill>
                <a:latin typeface="Calibri" charset="0"/>
                <a:ea typeface="ＭＳ Ｐゴシック" charset="-128"/>
              </a:rPr>
              <a:t>Time [s]</a:t>
            </a:r>
          </a:p>
        </p:txBody>
      </p:sp>
      <p:sp>
        <p:nvSpPr>
          <p:cNvPr id="53263" name="Line 20"/>
          <p:cNvSpPr>
            <a:spLocks noChangeShapeType="1"/>
          </p:cNvSpPr>
          <p:nvPr/>
        </p:nvSpPr>
        <p:spPr bwMode="auto">
          <a:xfrm>
            <a:off x="1608138" y="5265738"/>
            <a:ext cx="1023937"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64" name="Freeform 21"/>
          <p:cNvSpPr>
            <a:spLocks/>
          </p:cNvSpPr>
          <p:nvPr/>
        </p:nvSpPr>
        <p:spPr bwMode="auto">
          <a:xfrm>
            <a:off x="1716088" y="3925888"/>
            <a:ext cx="754062" cy="1535112"/>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0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0565"/>
                </a:moveTo>
                <a:lnTo>
                  <a:pt x="3086" y="21176"/>
                </a:lnTo>
                <a:lnTo>
                  <a:pt x="6171" y="14824"/>
                </a:lnTo>
                <a:lnTo>
                  <a:pt x="9257" y="235"/>
                </a:lnTo>
                <a:lnTo>
                  <a:pt x="12343" y="0"/>
                </a:lnTo>
                <a:lnTo>
                  <a:pt x="15429" y="4894"/>
                </a:lnTo>
                <a:lnTo>
                  <a:pt x="18514" y="18871"/>
                </a:lnTo>
                <a:lnTo>
                  <a:pt x="21600" y="2160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3265" name="Freeform 23"/>
          <p:cNvSpPr>
            <a:spLocks/>
          </p:cNvSpPr>
          <p:nvPr/>
        </p:nvSpPr>
        <p:spPr bwMode="auto">
          <a:xfrm>
            <a:off x="2808288" y="4416425"/>
            <a:ext cx="766762" cy="933450"/>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0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1600"/>
                </a:moveTo>
                <a:lnTo>
                  <a:pt x="3038" y="21290"/>
                </a:lnTo>
                <a:lnTo>
                  <a:pt x="6075" y="14632"/>
                </a:lnTo>
                <a:lnTo>
                  <a:pt x="9113" y="3484"/>
                </a:lnTo>
                <a:lnTo>
                  <a:pt x="12488" y="0"/>
                </a:lnTo>
                <a:lnTo>
                  <a:pt x="15525" y="9058"/>
                </a:lnTo>
                <a:lnTo>
                  <a:pt x="18563" y="19897"/>
                </a:lnTo>
                <a:lnTo>
                  <a:pt x="21600" y="20903"/>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3266" name="Freeform 24"/>
          <p:cNvSpPr>
            <a:spLocks/>
          </p:cNvSpPr>
          <p:nvPr/>
        </p:nvSpPr>
        <p:spPr bwMode="auto">
          <a:xfrm>
            <a:off x="3913188" y="4814888"/>
            <a:ext cx="754062" cy="601662"/>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7280"/>
                </a:moveTo>
                <a:lnTo>
                  <a:pt x="3086" y="21600"/>
                </a:lnTo>
                <a:lnTo>
                  <a:pt x="6171" y="9720"/>
                </a:lnTo>
                <a:lnTo>
                  <a:pt x="9257" y="0"/>
                </a:lnTo>
                <a:lnTo>
                  <a:pt x="12343" y="6960"/>
                </a:lnTo>
                <a:lnTo>
                  <a:pt x="15429" y="10800"/>
                </a:lnTo>
                <a:lnTo>
                  <a:pt x="18514" y="16200"/>
                </a:lnTo>
                <a:lnTo>
                  <a:pt x="21600" y="2052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3267" name="Freeform 25"/>
          <p:cNvSpPr>
            <a:spLocks/>
          </p:cNvSpPr>
          <p:nvPr/>
        </p:nvSpPr>
        <p:spPr bwMode="auto">
          <a:xfrm>
            <a:off x="5002213" y="4754563"/>
            <a:ext cx="768350" cy="661987"/>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9091"/>
                </a:moveTo>
                <a:lnTo>
                  <a:pt x="3026" y="21055"/>
                </a:lnTo>
                <a:lnTo>
                  <a:pt x="6051" y="9818"/>
                </a:lnTo>
                <a:lnTo>
                  <a:pt x="9077" y="0"/>
                </a:lnTo>
                <a:lnTo>
                  <a:pt x="12523" y="2400"/>
                </a:lnTo>
                <a:lnTo>
                  <a:pt x="15549" y="7855"/>
                </a:lnTo>
                <a:lnTo>
                  <a:pt x="18574" y="21600"/>
                </a:lnTo>
                <a:lnTo>
                  <a:pt x="21600" y="2160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3268" name="Freeform 27"/>
          <p:cNvSpPr>
            <a:spLocks/>
          </p:cNvSpPr>
          <p:nvPr/>
        </p:nvSpPr>
        <p:spPr bwMode="auto">
          <a:xfrm>
            <a:off x="6107113" y="4905375"/>
            <a:ext cx="769937" cy="511175"/>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0 h 21600"/>
              <a:gd name="T10" fmla="*/ 2147483647 w 21600"/>
              <a:gd name="T11" fmla="*/ 0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6518"/>
                </a:moveTo>
                <a:lnTo>
                  <a:pt x="3026" y="15812"/>
                </a:lnTo>
                <a:lnTo>
                  <a:pt x="6051" y="13271"/>
                </a:lnTo>
                <a:lnTo>
                  <a:pt x="9077" y="0"/>
                </a:lnTo>
                <a:lnTo>
                  <a:pt x="12523" y="0"/>
                </a:lnTo>
                <a:lnTo>
                  <a:pt x="15549" y="0"/>
                </a:lnTo>
                <a:lnTo>
                  <a:pt x="18574" y="17788"/>
                </a:lnTo>
                <a:lnTo>
                  <a:pt x="21600" y="2160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3269" name="Freeform 28"/>
          <p:cNvSpPr>
            <a:spLocks/>
          </p:cNvSpPr>
          <p:nvPr/>
        </p:nvSpPr>
        <p:spPr bwMode="auto">
          <a:xfrm>
            <a:off x="7212013" y="4875213"/>
            <a:ext cx="754062" cy="555625"/>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4573"/>
                </a:moveTo>
                <a:lnTo>
                  <a:pt x="3086" y="19258"/>
                </a:lnTo>
                <a:lnTo>
                  <a:pt x="6171" y="11711"/>
                </a:lnTo>
                <a:lnTo>
                  <a:pt x="9257" y="0"/>
                </a:lnTo>
                <a:lnTo>
                  <a:pt x="12343" y="2342"/>
                </a:lnTo>
                <a:lnTo>
                  <a:pt x="15429" y="8718"/>
                </a:lnTo>
                <a:lnTo>
                  <a:pt x="18514" y="21600"/>
                </a:lnTo>
                <a:lnTo>
                  <a:pt x="21600" y="2160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3270" name="Line 30"/>
          <p:cNvSpPr>
            <a:spLocks noChangeShapeType="1"/>
          </p:cNvSpPr>
          <p:nvPr/>
        </p:nvSpPr>
        <p:spPr bwMode="auto">
          <a:xfrm rot="10800000" flipH="1">
            <a:off x="1608138" y="3790950"/>
            <a:ext cx="3175" cy="1730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71" name="Rectangle 31"/>
          <p:cNvSpPr>
            <a:spLocks/>
          </p:cNvSpPr>
          <p:nvPr/>
        </p:nvSpPr>
        <p:spPr bwMode="auto">
          <a:xfrm>
            <a:off x="1433513" y="5129213"/>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Helvetica" charset="0"/>
              </a:rPr>
              <a:t>0</a:t>
            </a:r>
          </a:p>
        </p:txBody>
      </p:sp>
      <p:sp>
        <p:nvSpPr>
          <p:cNvPr id="53272" name="Line 32"/>
          <p:cNvSpPr>
            <a:spLocks noChangeShapeType="1"/>
          </p:cNvSpPr>
          <p:nvPr/>
        </p:nvSpPr>
        <p:spPr bwMode="auto">
          <a:xfrm>
            <a:off x="1608138" y="4767263"/>
            <a:ext cx="14287" cy="31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73" name="Rectangle 33"/>
          <p:cNvSpPr>
            <a:spLocks/>
          </p:cNvSpPr>
          <p:nvPr/>
        </p:nvSpPr>
        <p:spPr bwMode="auto">
          <a:xfrm>
            <a:off x="1433513" y="4633913"/>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Helvetica" charset="0"/>
              </a:rPr>
              <a:t>1</a:t>
            </a:r>
          </a:p>
        </p:txBody>
      </p:sp>
      <p:sp>
        <p:nvSpPr>
          <p:cNvPr id="53274" name="Line 34"/>
          <p:cNvSpPr>
            <a:spLocks noChangeShapeType="1"/>
          </p:cNvSpPr>
          <p:nvPr/>
        </p:nvSpPr>
        <p:spPr bwMode="auto">
          <a:xfrm>
            <a:off x="1608138" y="4271963"/>
            <a:ext cx="14287" cy="31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75" name="Rectangle 35"/>
          <p:cNvSpPr>
            <a:spLocks/>
          </p:cNvSpPr>
          <p:nvPr/>
        </p:nvSpPr>
        <p:spPr bwMode="auto">
          <a:xfrm>
            <a:off x="1433513" y="4135438"/>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Helvetica" charset="0"/>
              </a:rPr>
              <a:t>2</a:t>
            </a:r>
          </a:p>
        </p:txBody>
      </p:sp>
      <p:sp>
        <p:nvSpPr>
          <p:cNvPr id="53276" name="Line 36"/>
          <p:cNvSpPr>
            <a:spLocks noChangeShapeType="1"/>
          </p:cNvSpPr>
          <p:nvPr/>
        </p:nvSpPr>
        <p:spPr bwMode="auto">
          <a:xfrm>
            <a:off x="1608138" y="3790950"/>
            <a:ext cx="14287" cy="47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77" name="Rectangle 37"/>
          <p:cNvSpPr>
            <a:spLocks/>
          </p:cNvSpPr>
          <p:nvPr/>
        </p:nvSpPr>
        <p:spPr bwMode="auto">
          <a:xfrm>
            <a:off x="1433513" y="3654425"/>
            <a:ext cx="1047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Helvetica" charset="0"/>
              </a:rPr>
              <a:t>3</a:t>
            </a:r>
          </a:p>
        </p:txBody>
      </p:sp>
      <p:sp>
        <p:nvSpPr>
          <p:cNvPr id="53278" name="Line 38"/>
          <p:cNvSpPr>
            <a:spLocks noChangeShapeType="1"/>
          </p:cNvSpPr>
          <p:nvPr/>
        </p:nvSpPr>
        <p:spPr bwMode="auto">
          <a:xfrm>
            <a:off x="2146300" y="3833813"/>
            <a:ext cx="3175" cy="1825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79" name="Line 39"/>
          <p:cNvSpPr>
            <a:spLocks noChangeShapeType="1"/>
          </p:cNvSpPr>
          <p:nvPr/>
        </p:nvSpPr>
        <p:spPr bwMode="auto">
          <a:xfrm>
            <a:off x="2133600" y="3833813"/>
            <a:ext cx="28575"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0" name="Line 40"/>
          <p:cNvSpPr>
            <a:spLocks noChangeShapeType="1"/>
          </p:cNvSpPr>
          <p:nvPr/>
        </p:nvSpPr>
        <p:spPr bwMode="auto">
          <a:xfrm>
            <a:off x="2133600" y="4016375"/>
            <a:ext cx="28575"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1" name="Line 44"/>
          <p:cNvSpPr>
            <a:spLocks noChangeShapeType="1"/>
          </p:cNvSpPr>
          <p:nvPr/>
        </p:nvSpPr>
        <p:spPr bwMode="auto">
          <a:xfrm>
            <a:off x="3251200" y="4332288"/>
            <a:ext cx="3175" cy="22383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2" name="Line 45"/>
          <p:cNvSpPr>
            <a:spLocks noChangeShapeType="1"/>
          </p:cNvSpPr>
          <p:nvPr/>
        </p:nvSpPr>
        <p:spPr bwMode="auto">
          <a:xfrm>
            <a:off x="3238500" y="4332288"/>
            <a:ext cx="12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3" name="Line 46"/>
          <p:cNvSpPr>
            <a:spLocks noChangeShapeType="1"/>
          </p:cNvSpPr>
          <p:nvPr/>
        </p:nvSpPr>
        <p:spPr bwMode="auto">
          <a:xfrm>
            <a:off x="3238500" y="4556125"/>
            <a:ext cx="12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4" name="Line 50"/>
          <p:cNvSpPr>
            <a:spLocks noChangeShapeType="1"/>
          </p:cNvSpPr>
          <p:nvPr/>
        </p:nvSpPr>
        <p:spPr bwMode="auto">
          <a:xfrm>
            <a:off x="2700338" y="5265738"/>
            <a:ext cx="1035050"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5" name="Line 51"/>
          <p:cNvSpPr>
            <a:spLocks noChangeShapeType="1"/>
          </p:cNvSpPr>
          <p:nvPr/>
        </p:nvSpPr>
        <p:spPr bwMode="auto">
          <a:xfrm>
            <a:off x="4344988" y="4949825"/>
            <a:ext cx="1587" cy="1047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6" name="Line 53"/>
          <p:cNvSpPr>
            <a:spLocks noChangeShapeType="1"/>
          </p:cNvSpPr>
          <p:nvPr/>
        </p:nvSpPr>
        <p:spPr bwMode="auto">
          <a:xfrm>
            <a:off x="3805238" y="5265738"/>
            <a:ext cx="1022350"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7" name="Line 54"/>
          <p:cNvSpPr>
            <a:spLocks noChangeShapeType="1"/>
          </p:cNvSpPr>
          <p:nvPr/>
        </p:nvSpPr>
        <p:spPr bwMode="auto">
          <a:xfrm>
            <a:off x="5448300" y="4767263"/>
            <a:ext cx="3175" cy="1206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8" name="Line 55"/>
          <p:cNvSpPr>
            <a:spLocks noChangeShapeType="1"/>
          </p:cNvSpPr>
          <p:nvPr/>
        </p:nvSpPr>
        <p:spPr bwMode="auto">
          <a:xfrm>
            <a:off x="5434013" y="4767263"/>
            <a:ext cx="14287"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89" name="Line 60"/>
          <p:cNvSpPr>
            <a:spLocks noChangeShapeType="1"/>
          </p:cNvSpPr>
          <p:nvPr/>
        </p:nvSpPr>
        <p:spPr bwMode="auto">
          <a:xfrm>
            <a:off x="4895850" y="5265738"/>
            <a:ext cx="1038225"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90" name="Line 61"/>
          <p:cNvSpPr>
            <a:spLocks noChangeShapeType="1"/>
          </p:cNvSpPr>
          <p:nvPr/>
        </p:nvSpPr>
        <p:spPr bwMode="auto">
          <a:xfrm>
            <a:off x="6553200" y="4845050"/>
            <a:ext cx="3175" cy="1206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91" name="Line 62"/>
          <p:cNvSpPr>
            <a:spLocks noChangeShapeType="1"/>
          </p:cNvSpPr>
          <p:nvPr/>
        </p:nvSpPr>
        <p:spPr bwMode="auto">
          <a:xfrm>
            <a:off x="6538913" y="4845050"/>
            <a:ext cx="14287"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92" name="Line 63"/>
          <p:cNvSpPr>
            <a:spLocks noChangeShapeType="1"/>
          </p:cNvSpPr>
          <p:nvPr/>
        </p:nvSpPr>
        <p:spPr bwMode="auto">
          <a:xfrm>
            <a:off x="6538913" y="4965700"/>
            <a:ext cx="14287"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93" name="Line 67"/>
          <p:cNvSpPr>
            <a:spLocks noChangeShapeType="1"/>
          </p:cNvSpPr>
          <p:nvPr/>
        </p:nvSpPr>
        <p:spPr bwMode="auto">
          <a:xfrm>
            <a:off x="5999163" y="5265738"/>
            <a:ext cx="1039812"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94" name="Line 68"/>
          <p:cNvSpPr>
            <a:spLocks noChangeShapeType="1"/>
          </p:cNvSpPr>
          <p:nvPr/>
        </p:nvSpPr>
        <p:spPr bwMode="auto">
          <a:xfrm>
            <a:off x="7642225" y="4887913"/>
            <a:ext cx="3175" cy="90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95" name="Line 70"/>
          <p:cNvSpPr>
            <a:spLocks noChangeShapeType="1"/>
          </p:cNvSpPr>
          <p:nvPr/>
        </p:nvSpPr>
        <p:spPr bwMode="auto">
          <a:xfrm>
            <a:off x="7104063" y="5265738"/>
            <a:ext cx="1023937"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3296" name="Rectangle 80"/>
          <p:cNvSpPr>
            <a:spLocks/>
          </p:cNvSpPr>
          <p:nvPr/>
        </p:nvSpPr>
        <p:spPr bwMode="auto">
          <a:xfrm>
            <a:off x="4495800" y="6578600"/>
            <a:ext cx="4584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i="1" dirty="0">
                <a:solidFill>
                  <a:schemeClr val="accent2">
                    <a:lumMod val="75000"/>
                  </a:schemeClr>
                </a:solidFill>
                <a:latin typeface="Calibri" charset="0"/>
                <a:ea typeface="ＭＳ Ｐゴシック" charset="-128"/>
              </a:rPr>
              <a:t>Weiner et al, Journal of Neurophysiology, 2010 </a:t>
            </a:r>
          </a:p>
        </p:txBody>
      </p:sp>
      <p:sp>
        <p:nvSpPr>
          <p:cNvPr id="53297" name="Rectangle 12"/>
          <p:cNvSpPr>
            <a:spLocks/>
          </p:cNvSpPr>
          <p:nvPr/>
        </p:nvSpPr>
        <p:spPr bwMode="auto">
          <a:xfrm>
            <a:off x="7427913" y="5468938"/>
            <a:ext cx="36195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b="1">
                <a:solidFill>
                  <a:schemeClr val="tx1"/>
                </a:solidFill>
                <a:latin typeface="Calibri" charset="0"/>
                <a:ea typeface="ＭＳ Ｐゴシック" charset="-128"/>
              </a:rPr>
              <a:t>n=9</a:t>
            </a:r>
          </a:p>
        </p:txBody>
      </p:sp>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4" name="Rectangle 2"/>
          <p:cNvSpPr>
            <a:spLocks noGrp="1" noChangeArrowheads="1"/>
          </p:cNvSpPr>
          <p:nvPr>
            <p:ph type="body" idx="1"/>
          </p:nvPr>
        </p:nvSpPr>
        <p:spPr>
          <a:xfrm>
            <a:off x="533400" y="1219200"/>
            <a:ext cx="8077200" cy="1524000"/>
          </a:xfrm>
        </p:spPr>
        <p:txBody>
          <a:bodyPr rIns="132073"/>
          <a:lstStyle/>
          <a:p>
            <a:pPr marL="382569" indent="-342882" eaLnBrk="1" hangingPunct="1">
              <a:defRPr/>
            </a:pPr>
            <a:r>
              <a:rPr lang="en-US" dirty="0" smtClean="0">
                <a:latin typeface="Calibri"/>
                <a:cs typeface="Calibri"/>
              </a:rPr>
              <a:t>Depends on response magnitude</a:t>
            </a:r>
          </a:p>
          <a:p>
            <a:pPr marL="382569" indent="-342882" eaLnBrk="1" hangingPunct="1">
              <a:defRPr/>
            </a:pPr>
            <a:r>
              <a:rPr lang="en-US" dirty="0" smtClean="0">
                <a:latin typeface="Calibri"/>
                <a:cs typeface="Calibri"/>
              </a:rPr>
              <a:t>Occurs to both maximal and non maximal stimuli</a:t>
            </a:r>
          </a:p>
        </p:txBody>
      </p:sp>
      <p:pic>
        <p:nvPicPr>
          <p:cNvPr id="54276" name="Picture 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71650" y="3119438"/>
            <a:ext cx="63976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4277" name="Picture 3"/>
          <p:cNvPicPr>
            <a:picLocks noChangeArrowheads="1"/>
          </p:cNvPicPr>
          <p:nvPr/>
        </p:nvPicPr>
        <p:blipFill>
          <a:blip r:embed="rId3">
            <a:extLst>
              <a:ext uri="{28A0092B-C50C-407E-A947-70E740481C1C}">
                <a14:useLocalDpi xmlns:a14="http://schemas.microsoft.com/office/drawing/2010/main" val="0"/>
              </a:ext>
            </a:extLst>
          </a:blip>
          <a:srcRect b="1219"/>
          <a:stretch>
            <a:fillRect/>
          </a:stretch>
        </p:blipFill>
        <p:spPr bwMode="auto">
          <a:xfrm>
            <a:off x="2838450" y="3119438"/>
            <a:ext cx="63976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4278" name="Picture 4"/>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03663" y="3140075"/>
            <a:ext cx="63976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4279" name="Picture 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70463" y="3138488"/>
            <a:ext cx="639762"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4280" name="Picture 6"/>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02475" y="3170238"/>
            <a:ext cx="63976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4281" name="Picture 7"/>
          <p:cNvPicPr>
            <a:picLocks noChangeArrowheads="1"/>
          </p:cNvPicPr>
          <p:nvPr/>
        </p:nvPicPr>
        <p:blipFill>
          <a:blip r:embed="rId7">
            <a:extLst>
              <a:ext uri="{28A0092B-C50C-407E-A947-70E740481C1C}">
                <a14:useLocalDpi xmlns:a14="http://schemas.microsoft.com/office/drawing/2010/main" val="0"/>
              </a:ext>
            </a:extLst>
          </a:blip>
          <a:srcRect t="50398" b="2879"/>
          <a:stretch>
            <a:fillRect/>
          </a:stretch>
        </p:blipFill>
        <p:spPr bwMode="auto">
          <a:xfrm>
            <a:off x="6035675" y="3138488"/>
            <a:ext cx="63976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4282" name="Group 1"/>
          <p:cNvGrpSpPr>
            <a:grpSpLocks/>
          </p:cNvGrpSpPr>
          <p:nvPr/>
        </p:nvGrpSpPr>
        <p:grpSpPr bwMode="auto">
          <a:xfrm>
            <a:off x="6357938" y="3886200"/>
            <a:ext cx="1663700" cy="509588"/>
            <a:chOff x="6383337" y="5867400"/>
            <a:chExt cx="1662783" cy="510359"/>
          </a:xfrm>
        </p:grpSpPr>
        <p:sp>
          <p:nvSpPr>
            <p:cNvPr id="54343" name="Rectangle 8"/>
            <p:cNvSpPr>
              <a:spLocks/>
            </p:cNvSpPr>
            <p:nvPr/>
          </p:nvSpPr>
          <p:spPr bwMode="auto">
            <a:xfrm>
              <a:off x="6705600" y="6096000"/>
              <a:ext cx="934381"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FF0000"/>
                  </a:solidFill>
                  <a:latin typeface="Calibri" charset="0"/>
                  <a:ea typeface="ＭＳ Ｐゴシック" charset="-128"/>
                </a:rPr>
                <a:t>Repeated</a:t>
              </a:r>
            </a:p>
          </p:txBody>
        </p:sp>
        <p:sp>
          <p:nvSpPr>
            <p:cNvPr id="54344" name="Line 9"/>
            <p:cNvSpPr>
              <a:spLocks noChangeShapeType="1"/>
            </p:cNvSpPr>
            <p:nvPr/>
          </p:nvSpPr>
          <p:spPr bwMode="auto">
            <a:xfrm>
              <a:off x="6383337" y="6233706"/>
              <a:ext cx="2857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45" name="Rectangle 10"/>
            <p:cNvSpPr>
              <a:spLocks/>
            </p:cNvSpPr>
            <p:nvPr/>
          </p:nvSpPr>
          <p:spPr bwMode="auto">
            <a:xfrm>
              <a:off x="6705600" y="5867400"/>
              <a:ext cx="1340520"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chemeClr val="tx1"/>
                  </a:solidFill>
                  <a:latin typeface="Calibri" charset="0"/>
                  <a:ea typeface="ＭＳ Ｐゴシック" charset="-128"/>
                </a:rPr>
                <a:t>NonRepeated</a:t>
              </a:r>
            </a:p>
          </p:txBody>
        </p:sp>
        <p:sp>
          <p:nvSpPr>
            <p:cNvPr id="54346" name="Line 11"/>
            <p:cNvSpPr>
              <a:spLocks noChangeShapeType="1"/>
            </p:cNvSpPr>
            <p:nvPr/>
          </p:nvSpPr>
          <p:spPr bwMode="auto">
            <a:xfrm>
              <a:off x="6383337" y="6003925"/>
              <a:ext cx="28575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54283" name="Rectangle 12"/>
          <p:cNvSpPr>
            <a:spLocks/>
          </p:cNvSpPr>
          <p:nvPr/>
        </p:nvSpPr>
        <p:spPr bwMode="auto">
          <a:xfrm>
            <a:off x="7427913" y="5468938"/>
            <a:ext cx="36195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b="1">
                <a:solidFill>
                  <a:schemeClr val="tx1"/>
                </a:solidFill>
                <a:latin typeface="Calibri" charset="0"/>
                <a:ea typeface="ＭＳ Ｐゴシック" charset="-128"/>
              </a:rPr>
              <a:t>n=9</a:t>
            </a:r>
          </a:p>
        </p:txBody>
      </p:sp>
      <p:sp>
        <p:nvSpPr>
          <p:cNvPr id="54284" name="Rectangle 13"/>
          <p:cNvSpPr>
            <a:spLocks/>
          </p:cNvSpPr>
          <p:nvPr/>
        </p:nvSpPr>
        <p:spPr bwMode="auto">
          <a:xfrm>
            <a:off x="1776413" y="5524500"/>
            <a:ext cx="190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spcBef>
                <a:spcPts val="900"/>
              </a:spcBef>
            </a:pPr>
            <a:r>
              <a:rPr lang="en-US" altLang="x-none" sz="1600">
                <a:solidFill>
                  <a:schemeClr val="tx1"/>
                </a:solidFill>
                <a:latin typeface="Calibri" charset="0"/>
                <a:ea typeface="ＭＳ Ｐゴシック" charset="-128"/>
              </a:rPr>
              <a:t>0</a:t>
            </a:r>
          </a:p>
        </p:txBody>
      </p:sp>
      <p:sp>
        <p:nvSpPr>
          <p:cNvPr id="54285" name="Rectangle 14"/>
          <p:cNvSpPr>
            <a:spLocks/>
          </p:cNvSpPr>
          <p:nvPr/>
        </p:nvSpPr>
        <p:spPr bwMode="auto">
          <a:xfrm>
            <a:off x="2339975" y="5524500"/>
            <a:ext cx="4318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spcBef>
                <a:spcPts val="900"/>
              </a:spcBef>
            </a:pPr>
            <a:r>
              <a:rPr lang="en-US" altLang="x-none" sz="1600">
                <a:solidFill>
                  <a:schemeClr val="tx1"/>
                </a:solidFill>
                <a:latin typeface="Calibri" charset="0"/>
                <a:ea typeface="ＭＳ Ｐゴシック" charset="-128"/>
              </a:rPr>
              <a:t>20</a:t>
            </a:r>
          </a:p>
        </p:txBody>
      </p:sp>
      <p:sp>
        <p:nvSpPr>
          <p:cNvPr id="54286" name="Rectangle 15"/>
          <p:cNvSpPr>
            <a:spLocks/>
          </p:cNvSpPr>
          <p:nvPr/>
        </p:nvSpPr>
        <p:spPr bwMode="auto">
          <a:xfrm rot="-5400000">
            <a:off x="112712" y="4251326"/>
            <a:ext cx="193357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ct val="60000"/>
              </a:lnSpc>
              <a:spcBef>
                <a:spcPts val="1150"/>
              </a:spcBef>
            </a:pPr>
            <a:r>
              <a:rPr lang="en-US" altLang="x-none" sz="2000">
                <a:solidFill>
                  <a:schemeClr val="tx1"/>
                </a:solidFill>
                <a:latin typeface="Calibri" charset="0"/>
                <a:ea typeface="ＭＳ Ｐゴシック" charset="-128"/>
              </a:rPr>
              <a:t>% signal </a:t>
            </a:r>
          </a:p>
          <a:p>
            <a:pPr algn="ctr" eaLnBrk="1" hangingPunct="1">
              <a:lnSpc>
                <a:spcPct val="60000"/>
              </a:lnSpc>
              <a:spcBef>
                <a:spcPts val="1150"/>
              </a:spcBef>
            </a:pPr>
            <a:r>
              <a:rPr lang="en-US" altLang="x-none" sz="2000">
                <a:solidFill>
                  <a:schemeClr val="tx1"/>
                </a:solidFill>
                <a:latin typeface="Calibri" charset="0"/>
                <a:ea typeface="ＭＳ Ｐゴシック" charset="-128"/>
              </a:rPr>
              <a:t>from scrambled</a:t>
            </a:r>
          </a:p>
        </p:txBody>
      </p:sp>
      <p:sp>
        <p:nvSpPr>
          <p:cNvPr id="54287" name="Rectangle 16"/>
          <p:cNvSpPr>
            <a:spLocks/>
          </p:cNvSpPr>
          <p:nvPr/>
        </p:nvSpPr>
        <p:spPr bwMode="auto">
          <a:xfrm>
            <a:off x="1574800" y="5791200"/>
            <a:ext cx="15938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spcBef>
                <a:spcPts val="1150"/>
              </a:spcBef>
            </a:pPr>
            <a:r>
              <a:rPr lang="en-US" altLang="x-none" sz="2000">
                <a:solidFill>
                  <a:schemeClr val="tx1"/>
                </a:solidFill>
                <a:latin typeface="Calibri" charset="0"/>
                <a:ea typeface="ＭＳ Ｐゴシック" charset="-128"/>
              </a:rPr>
              <a:t>Time [s]</a:t>
            </a:r>
          </a:p>
        </p:txBody>
      </p:sp>
      <p:sp>
        <p:nvSpPr>
          <p:cNvPr id="54288" name="Freeform 17"/>
          <p:cNvSpPr>
            <a:spLocks/>
          </p:cNvSpPr>
          <p:nvPr/>
        </p:nvSpPr>
        <p:spPr bwMode="auto">
          <a:xfrm>
            <a:off x="2808288" y="4895850"/>
            <a:ext cx="766762" cy="514350"/>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3271"/>
                </a:moveTo>
                <a:lnTo>
                  <a:pt x="3038" y="14541"/>
                </a:lnTo>
                <a:lnTo>
                  <a:pt x="6075" y="6353"/>
                </a:lnTo>
                <a:lnTo>
                  <a:pt x="9113" y="0"/>
                </a:lnTo>
                <a:lnTo>
                  <a:pt x="12488" y="8188"/>
                </a:lnTo>
                <a:lnTo>
                  <a:pt x="15525" y="6918"/>
                </a:lnTo>
                <a:lnTo>
                  <a:pt x="18563" y="14541"/>
                </a:lnTo>
                <a:lnTo>
                  <a:pt x="21600" y="21600"/>
                </a:lnTo>
              </a:path>
            </a:pathLst>
          </a:custGeom>
          <a:noFill/>
          <a:ln w="38100"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89" name="Freeform 18"/>
          <p:cNvSpPr>
            <a:spLocks/>
          </p:cNvSpPr>
          <p:nvPr/>
        </p:nvSpPr>
        <p:spPr bwMode="auto">
          <a:xfrm>
            <a:off x="3913188" y="5099050"/>
            <a:ext cx="754062" cy="288925"/>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9042"/>
                </a:moveTo>
                <a:lnTo>
                  <a:pt x="3086" y="21600"/>
                </a:lnTo>
                <a:lnTo>
                  <a:pt x="6171" y="8037"/>
                </a:lnTo>
                <a:lnTo>
                  <a:pt x="9257" y="0"/>
                </a:lnTo>
                <a:lnTo>
                  <a:pt x="12343" y="6781"/>
                </a:lnTo>
                <a:lnTo>
                  <a:pt x="15429" y="1256"/>
                </a:lnTo>
                <a:lnTo>
                  <a:pt x="18514" y="15823"/>
                </a:lnTo>
                <a:lnTo>
                  <a:pt x="21600" y="21600"/>
                </a:lnTo>
              </a:path>
            </a:pathLst>
          </a:custGeom>
          <a:noFill/>
          <a:ln w="38100"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90" name="Freeform 19"/>
          <p:cNvSpPr>
            <a:spLocks/>
          </p:cNvSpPr>
          <p:nvPr/>
        </p:nvSpPr>
        <p:spPr bwMode="auto">
          <a:xfrm>
            <a:off x="6107113" y="4887913"/>
            <a:ext cx="769937" cy="573087"/>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4779"/>
                </a:moveTo>
                <a:lnTo>
                  <a:pt x="3026" y="18189"/>
                </a:lnTo>
                <a:lnTo>
                  <a:pt x="6051" y="9726"/>
                </a:lnTo>
                <a:lnTo>
                  <a:pt x="9077" y="0"/>
                </a:lnTo>
                <a:lnTo>
                  <a:pt x="12523" y="10863"/>
                </a:lnTo>
                <a:lnTo>
                  <a:pt x="15549" y="14274"/>
                </a:lnTo>
                <a:lnTo>
                  <a:pt x="18574" y="21600"/>
                </a:lnTo>
                <a:lnTo>
                  <a:pt x="21600" y="19958"/>
                </a:lnTo>
              </a:path>
            </a:pathLst>
          </a:custGeom>
          <a:noFill/>
          <a:ln w="38100"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91" name="Line 20"/>
          <p:cNvSpPr>
            <a:spLocks noChangeShapeType="1"/>
          </p:cNvSpPr>
          <p:nvPr/>
        </p:nvSpPr>
        <p:spPr bwMode="auto">
          <a:xfrm>
            <a:off x="1608138" y="5265738"/>
            <a:ext cx="1023937"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292" name="Freeform 21"/>
          <p:cNvSpPr>
            <a:spLocks/>
          </p:cNvSpPr>
          <p:nvPr/>
        </p:nvSpPr>
        <p:spPr bwMode="auto">
          <a:xfrm>
            <a:off x="1716088" y="3925888"/>
            <a:ext cx="754062" cy="1535112"/>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0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0565"/>
                </a:moveTo>
                <a:lnTo>
                  <a:pt x="3086" y="21176"/>
                </a:lnTo>
                <a:lnTo>
                  <a:pt x="6171" y="14824"/>
                </a:lnTo>
                <a:lnTo>
                  <a:pt x="9257" y="235"/>
                </a:lnTo>
                <a:lnTo>
                  <a:pt x="12343" y="0"/>
                </a:lnTo>
                <a:lnTo>
                  <a:pt x="15429" y="4894"/>
                </a:lnTo>
                <a:lnTo>
                  <a:pt x="18514" y="18871"/>
                </a:lnTo>
                <a:lnTo>
                  <a:pt x="21600" y="2160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93" name="Freeform 22"/>
          <p:cNvSpPr>
            <a:spLocks/>
          </p:cNvSpPr>
          <p:nvPr/>
        </p:nvSpPr>
        <p:spPr bwMode="auto">
          <a:xfrm>
            <a:off x="1716088" y="4483100"/>
            <a:ext cx="754062" cy="1025525"/>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0329"/>
                </a:moveTo>
                <a:lnTo>
                  <a:pt x="3086" y="21600"/>
                </a:lnTo>
                <a:lnTo>
                  <a:pt x="6171" y="7906"/>
                </a:lnTo>
                <a:lnTo>
                  <a:pt x="9257" y="0"/>
                </a:lnTo>
                <a:lnTo>
                  <a:pt x="12343" y="3459"/>
                </a:lnTo>
                <a:lnTo>
                  <a:pt x="15429" y="9529"/>
                </a:lnTo>
                <a:lnTo>
                  <a:pt x="18514" y="18706"/>
                </a:lnTo>
                <a:lnTo>
                  <a:pt x="21600" y="19341"/>
                </a:lnTo>
              </a:path>
            </a:pathLst>
          </a:custGeom>
          <a:noFill/>
          <a:ln w="38100"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94" name="Freeform 23"/>
          <p:cNvSpPr>
            <a:spLocks/>
          </p:cNvSpPr>
          <p:nvPr/>
        </p:nvSpPr>
        <p:spPr bwMode="auto">
          <a:xfrm>
            <a:off x="2808288" y="4416425"/>
            <a:ext cx="766762" cy="933450"/>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0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1600"/>
                </a:moveTo>
                <a:lnTo>
                  <a:pt x="3038" y="21290"/>
                </a:lnTo>
                <a:lnTo>
                  <a:pt x="6075" y="14632"/>
                </a:lnTo>
                <a:lnTo>
                  <a:pt x="9113" y="3484"/>
                </a:lnTo>
                <a:lnTo>
                  <a:pt x="12488" y="0"/>
                </a:lnTo>
                <a:lnTo>
                  <a:pt x="15525" y="9058"/>
                </a:lnTo>
                <a:lnTo>
                  <a:pt x="18563" y="19897"/>
                </a:lnTo>
                <a:lnTo>
                  <a:pt x="21600" y="20903"/>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95" name="Freeform 24"/>
          <p:cNvSpPr>
            <a:spLocks/>
          </p:cNvSpPr>
          <p:nvPr/>
        </p:nvSpPr>
        <p:spPr bwMode="auto">
          <a:xfrm>
            <a:off x="3913188" y="4814888"/>
            <a:ext cx="754062" cy="601662"/>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7280"/>
                </a:moveTo>
                <a:lnTo>
                  <a:pt x="3086" y="21600"/>
                </a:lnTo>
                <a:lnTo>
                  <a:pt x="6171" y="9720"/>
                </a:lnTo>
                <a:lnTo>
                  <a:pt x="9257" y="0"/>
                </a:lnTo>
                <a:lnTo>
                  <a:pt x="12343" y="6960"/>
                </a:lnTo>
                <a:lnTo>
                  <a:pt x="15429" y="10800"/>
                </a:lnTo>
                <a:lnTo>
                  <a:pt x="18514" y="16200"/>
                </a:lnTo>
                <a:lnTo>
                  <a:pt x="21600" y="2052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96" name="Freeform 25"/>
          <p:cNvSpPr>
            <a:spLocks/>
          </p:cNvSpPr>
          <p:nvPr/>
        </p:nvSpPr>
        <p:spPr bwMode="auto">
          <a:xfrm>
            <a:off x="5002213" y="4754563"/>
            <a:ext cx="768350" cy="661987"/>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9091"/>
                </a:moveTo>
                <a:lnTo>
                  <a:pt x="3026" y="21055"/>
                </a:lnTo>
                <a:lnTo>
                  <a:pt x="6051" y="9818"/>
                </a:lnTo>
                <a:lnTo>
                  <a:pt x="9077" y="0"/>
                </a:lnTo>
                <a:lnTo>
                  <a:pt x="12523" y="2400"/>
                </a:lnTo>
                <a:lnTo>
                  <a:pt x="15549" y="7855"/>
                </a:lnTo>
                <a:lnTo>
                  <a:pt x="18574" y="21600"/>
                </a:lnTo>
                <a:lnTo>
                  <a:pt x="21600" y="2160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97" name="Freeform 26"/>
          <p:cNvSpPr>
            <a:spLocks/>
          </p:cNvSpPr>
          <p:nvPr/>
        </p:nvSpPr>
        <p:spPr bwMode="auto">
          <a:xfrm>
            <a:off x="5002213" y="4978400"/>
            <a:ext cx="768350" cy="392113"/>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7538"/>
                </a:moveTo>
                <a:lnTo>
                  <a:pt x="3026" y="21600"/>
                </a:lnTo>
                <a:lnTo>
                  <a:pt x="6051" y="8308"/>
                </a:lnTo>
                <a:lnTo>
                  <a:pt x="9077" y="0"/>
                </a:lnTo>
                <a:lnTo>
                  <a:pt x="12523" y="4246"/>
                </a:lnTo>
                <a:lnTo>
                  <a:pt x="15549" y="10892"/>
                </a:lnTo>
                <a:lnTo>
                  <a:pt x="18574" y="19200"/>
                </a:lnTo>
                <a:lnTo>
                  <a:pt x="21600" y="19200"/>
                </a:lnTo>
              </a:path>
            </a:pathLst>
          </a:custGeom>
          <a:noFill/>
          <a:ln w="38100"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98" name="Freeform 27"/>
          <p:cNvSpPr>
            <a:spLocks/>
          </p:cNvSpPr>
          <p:nvPr/>
        </p:nvSpPr>
        <p:spPr bwMode="auto">
          <a:xfrm>
            <a:off x="6107113" y="4905375"/>
            <a:ext cx="769937" cy="511175"/>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0 h 21600"/>
              <a:gd name="T10" fmla="*/ 2147483647 w 21600"/>
              <a:gd name="T11" fmla="*/ 0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6518"/>
                </a:moveTo>
                <a:lnTo>
                  <a:pt x="3026" y="15812"/>
                </a:lnTo>
                <a:lnTo>
                  <a:pt x="6051" y="13271"/>
                </a:lnTo>
                <a:lnTo>
                  <a:pt x="9077" y="0"/>
                </a:lnTo>
                <a:lnTo>
                  <a:pt x="12523" y="0"/>
                </a:lnTo>
                <a:lnTo>
                  <a:pt x="15549" y="0"/>
                </a:lnTo>
                <a:lnTo>
                  <a:pt x="18574" y="17788"/>
                </a:lnTo>
                <a:lnTo>
                  <a:pt x="21600" y="2160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299" name="Freeform 28"/>
          <p:cNvSpPr>
            <a:spLocks/>
          </p:cNvSpPr>
          <p:nvPr/>
        </p:nvSpPr>
        <p:spPr bwMode="auto">
          <a:xfrm>
            <a:off x="7212013" y="4875213"/>
            <a:ext cx="754062" cy="555625"/>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4573"/>
                </a:moveTo>
                <a:lnTo>
                  <a:pt x="3086" y="19258"/>
                </a:lnTo>
                <a:lnTo>
                  <a:pt x="6171" y="11711"/>
                </a:lnTo>
                <a:lnTo>
                  <a:pt x="9257" y="0"/>
                </a:lnTo>
                <a:lnTo>
                  <a:pt x="12343" y="2342"/>
                </a:lnTo>
                <a:lnTo>
                  <a:pt x="15429" y="8718"/>
                </a:lnTo>
                <a:lnTo>
                  <a:pt x="18514" y="21600"/>
                </a:lnTo>
                <a:lnTo>
                  <a:pt x="21600" y="21600"/>
                </a:lnTo>
              </a:path>
            </a:pathLst>
          </a:custGeom>
          <a:noFill/>
          <a:ln w="381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300" name="Freeform 29"/>
          <p:cNvSpPr>
            <a:spLocks/>
          </p:cNvSpPr>
          <p:nvPr/>
        </p:nvSpPr>
        <p:spPr bwMode="auto">
          <a:xfrm>
            <a:off x="7212013" y="5038725"/>
            <a:ext cx="754062" cy="319088"/>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0463"/>
                </a:moveTo>
                <a:lnTo>
                  <a:pt x="3086" y="16371"/>
                </a:lnTo>
                <a:lnTo>
                  <a:pt x="6171" y="9322"/>
                </a:lnTo>
                <a:lnTo>
                  <a:pt x="9257" y="0"/>
                </a:lnTo>
                <a:lnTo>
                  <a:pt x="12343" y="10232"/>
                </a:lnTo>
                <a:lnTo>
                  <a:pt x="15429" y="16371"/>
                </a:lnTo>
                <a:lnTo>
                  <a:pt x="18514" y="21600"/>
                </a:lnTo>
                <a:lnTo>
                  <a:pt x="21600" y="18417"/>
                </a:lnTo>
              </a:path>
            </a:pathLst>
          </a:custGeom>
          <a:noFill/>
          <a:ln w="38100"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4301" name="Line 30"/>
          <p:cNvSpPr>
            <a:spLocks noChangeShapeType="1"/>
          </p:cNvSpPr>
          <p:nvPr/>
        </p:nvSpPr>
        <p:spPr bwMode="auto">
          <a:xfrm rot="10800000" flipH="1">
            <a:off x="1608138" y="3790950"/>
            <a:ext cx="3175" cy="1730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02" name="Rectangle 31"/>
          <p:cNvSpPr>
            <a:spLocks/>
          </p:cNvSpPr>
          <p:nvPr/>
        </p:nvSpPr>
        <p:spPr bwMode="auto">
          <a:xfrm>
            <a:off x="1433513" y="5129213"/>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Helvetica" charset="0"/>
              </a:rPr>
              <a:t>0</a:t>
            </a:r>
          </a:p>
        </p:txBody>
      </p:sp>
      <p:sp>
        <p:nvSpPr>
          <p:cNvPr id="54303" name="Line 32"/>
          <p:cNvSpPr>
            <a:spLocks noChangeShapeType="1"/>
          </p:cNvSpPr>
          <p:nvPr/>
        </p:nvSpPr>
        <p:spPr bwMode="auto">
          <a:xfrm>
            <a:off x="1608138" y="4767263"/>
            <a:ext cx="14287" cy="31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04" name="Rectangle 33"/>
          <p:cNvSpPr>
            <a:spLocks/>
          </p:cNvSpPr>
          <p:nvPr/>
        </p:nvSpPr>
        <p:spPr bwMode="auto">
          <a:xfrm>
            <a:off x="1433513" y="4633913"/>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Helvetica" charset="0"/>
              </a:rPr>
              <a:t>1</a:t>
            </a:r>
          </a:p>
        </p:txBody>
      </p:sp>
      <p:sp>
        <p:nvSpPr>
          <p:cNvPr id="54305" name="Line 34"/>
          <p:cNvSpPr>
            <a:spLocks noChangeShapeType="1"/>
          </p:cNvSpPr>
          <p:nvPr/>
        </p:nvSpPr>
        <p:spPr bwMode="auto">
          <a:xfrm>
            <a:off x="1608138" y="4271963"/>
            <a:ext cx="14287" cy="31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06" name="Rectangle 35"/>
          <p:cNvSpPr>
            <a:spLocks/>
          </p:cNvSpPr>
          <p:nvPr/>
        </p:nvSpPr>
        <p:spPr bwMode="auto">
          <a:xfrm>
            <a:off x="1433513" y="4135438"/>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Helvetica" charset="0"/>
              </a:rPr>
              <a:t>2</a:t>
            </a:r>
          </a:p>
        </p:txBody>
      </p:sp>
      <p:sp>
        <p:nvSpPr>
          <p:cNvPr id="54307" name="Line 36"/>
          <p:cNvSpPr>
            <a:spLocks noChangeShapeType="1"/>
          </p:cNvSpPr>
          <p:nvPr/>
        </p:nvSpPr>
        <p:spPr bwMode="auto">
          <a:xfrm>
            <a:off x="1608138" y="3790950"/>
            <a:ext cx="14287" cy="47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08" name="Rectangle 37"/>
          <p:cNvSpPr>
            <a:spLocks/>
          </p:cNvSpPr>
          <p:nvPr/>
        </p:nvSpPr>
        <p:spPr bwMode="auto">
          <a:xfrm>
            <a:off x="1433513" y="3654425"/>
            <a:ext cx="1047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Helvetica" charset="0"/>
              </a:rPr>
              <a:t>3</a:t>
            </a:r>
          </a:p>
        </p:txBody>
      </p:sp>
      <p:sp>
        <p:nvSpPr>
          <p:cNvPr id="54309" name="Line 38"/>
          <p:cNvSpPr>
            <a:spLocks noChangeShapeType="1"/>
          </p:cNvSpPr>
          <p:nvPr/>
        </p:nvSpPr>
        <p:spPr bwMode="auto">
          <a:xfrm>
            <a:off x="2146300" y="3833813"/>
            <a:ext cx="3175" cy="1825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0" name="Line 39"/>
          <p:cNvSpPr>
            <a:spLocks noChangeShapeType="1"/>
          </p:cNvSpPr>
          <p:nvPr/>
        </p:nvSpPr>
        <p:spPr bwMode="auto">
          <a:xfrm>
            <a:off x="2133600" y="3833813"/>
            <a:ext cx="28575"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1" name="Line 40"/>
          <p:cNvSpPr>
            <a:spLocks noChangeShapeType="1"/>
          </p:cNvSpPr>
          <p:nvPr/>
        </p:nvSpPr>
        <p:spPr bwMode="auto">
          <a:xfrm>
            <a:off x="2133600" y="4016375"/>
            <a:ext cx="28575"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2" name="Line 41"/>
          <p:cNvSpPr>
            <a:spLocks noChangeShapeType="1"/>
          </p:cNvSpPr>
          <p:nvPr/>
        </p:nvSpPr>
        <p:spPr bwMode="auto">
          <a:xfrm>
            <a:off x="2146300" y="4575175"/>
            <a:ext cx="3175" cy="1492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3" name="Line 42"/>
          <p:cNvSpPr>
            <a:spLocks noChangeShapeType="1"/>
          </p:cNvSpPr>
          <p:nvPr/>
        </p:nvSpPr>
        <p:spPr bwMode="auto">
          <a:xfrm>
            <a:off x="2133600" y="4575175"/>
            <a:ext cx="28575" cy="31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4" name="Line 43"/>
          <p:cNvSpPr>
            <a:spLocks noChangeShapeType="1"/>
          </p:cNvSpPr>
          <p:nvPr/>
        </p:nvSpPr>
        <p:spPr bwMode="auto">
          <a:xfrm>
            <a:off x="2133600" y="4724400"/>
            <a:ext cx="28575" cy="4763"/>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5" name="Line 44"/>
          <p:cNvSpPr>
            <a:spLocks noChangeShapeType="1"/>
          </p:cNvSpPr>
          <p:nvPr/>
        </p:nvSpPr>
        <p:spPr bwMode="auto">
          <a:xfrm>
            <a:off x="3251200" y="4332288"/>
            <a:ext cx="3175" cy="22383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6" name="Line 45"/>
          <p:cNvSpPr>
            <a:spLocks noChangeShapeType="1"/>
          </p:cNvSpPr>
          <p:nvPr/>
        </p:nvSpPr>
        <p:spPr bwMode="auto">
          <a:xfrm>
            <a:off x="3238500" y="4332288"/>
            <a:ext cx="12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7" name="Line 46"/>
          <p:cNvSpPr>
            <a:spLocks noChangeShapeType="1"/>
          </p:cNvSpPr>
          <p:nvPr/>
        </p:nvSpPr>
        <p:spPr bwMode="auto">
          <a:xfrm>
            <a:off x="3238500" y="4556125"/>
            <a:ext cx="12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8" name="Line 47"/>
          <p:cNvSpPr>
            <a:spLocks noChangeShapeType="1"/>
          </p:cNvSpPr>
          <p:nvPr/>
        </p:nvSpPr>
        <p:spPr bwMode="auto">
          <a:xfrm>
            <a:off x="3251200" y="5102225"/>
            <a:ext cx="3175" cy="13652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19" name="Line 48"/>
          <p:cNvSpPr>
            <a:spLocks noChangeShapeType="1"/>
          </p:cNvSpPr>
          <p:nvPr/>
        </p:nvSpPr>
        <p:spPr bwMode="auto">
          <a:xfrm>
            <a:off x="3238500" y="5129213"/>
            <a:ext cx="12700" cy="31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0" name="Line 49"/>
          <p:cNvSpPr>
            <a:spLocks noChangeShapeType="1"/>
          </p:cNvSpPr>
          <p:nvPr/>
        </p:nvSpPr>
        <p:spPr bwMode="auto">
          <a:xfrm>
            <a:off x="3238500" y="5265738"/>
            <a:ext cx="12700" cy="31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1" name="Line 50"/>
          <p:cNvSpPr>
            <a:spLocks noChangeShapeType="1"/>
          </p:cNvSpPr>
          <p:nvPr/>
        </p:nvSpPr>
        <p:spPr bwMode="auto">
          <a:xfrm>
            <a:off x="2700338" y="5265738"/>
            <a:ext cx="1035050"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2" name="Line 51"/>
          <p:cNvSpPr>
            <a:spLocks noChangeShapeType="1"/>
          </p:cNvSpPr>
          <p:nvPr/>
        </p:nvSpPr>
        <p:spPr bwMode="auto">
          <a:xfrm>
            <a:off x="4344988" y="4949825"/>
            <a:ext cx="1587" cy="1047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3" name="Line 52"/>
          <p:cNvSpPr>
            <a:spLocks noChangeShapeType="1"/>
          </p:cNvSpPr>
          <p:nvPr/>
        </p:nvSpPr>
        <p:spPr bwMode="auto">
          <a:xfrm>
            <a:off x="4344988" y="5129213"/>
            <a:ext cx="1587" cy="12065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4" name="Line 53"/>
          <p:cNvSpPr>
            <a:spLocks noChangeShapeType="1"/>
          </p:cNvSpPr>
          <p:nvPr/>
        </p:nvSpPr>
        <p:spPr bwMode="auto">
          <a:xfrm>
            <a:off x="3805238" y="5265738"/>
            <a:ext cx="1022350"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5" name="Line 54"/>
          <p:cNvSpPr>
            <a:spLocks noChangeShapeType="1"/>
          </p:cNvSpPr>
          <p:nvPr/>
        </p:nvSpPr>
        <p:spPr bwMode="auto">
          <a:xfrm>
            <a:off x="5448300" y="4767263"/>
            <a:ext cx="3175" cy="1206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6" name="Line 55"/>
          <p:cNvSpPr>
            <a:spLocks noChangeShapeType="1"/>
          </p:cNvSpPr>
          <p:nvPr/>
        </p:nvSpPr>
        <p:spPr bwMode="auto">
          <a:xfrm>
            <a:off x="5434013" y="4767263"/>
            <a:ext cx="14287"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7" name="Line 56"/>
          <p:cNvSpPr>
            <a:spLocks noChangeShapeType="1"/>
          </p:cNvSpPr>
          <p:nvPr/>
        </p:nvSpPr>
        <p:spPr bwMode="auto">
          <a:xfrm>
            <a:off x="5434013" y="4887913"/>
            <a:ext cx="14287" cy="4762"/>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8" name="Line 57"/>
          <p:cNvSpPr>
            <a:spLocks noChangeShapeType="1"/>
          </p:cNvSpPr>
          <p:nvPr/>
        </p:nvSpPr>
        <p:spPr bwMode="auto">
          <a:xfrm>
            <a:off x="5448300" y="4994275"/>
            <a:ext cx="3175" cy="122238"/>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29" name="Line 58"/>
          <p:cNvSpPr>
            <a:spLocks noChangeShapeType="1"/>
          </p:cNvSpPr>
          <p:nvPr/>
        </p:nvSpPr>
        <p:spPr bwMode="auto">
          <a:xfrm>
            <a:off x="5434013" y="4994275"/>
            <a:ext cx="14287" cy="4763"/>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0" name="Line 59"/>
          <p:cNvSpPr>
            <a:spLocks noChangeShapeType="1"/>
          </p:cNvSpPr>
          <p:nvPr/>
        </p:nvSpPr>
        <p:spPr bwMode="auto">
          <a:xfrm>
            <a:off x="5434013" y="5116513"/>
            <a:ext cx="14287" cy="31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1" name="Line 60"/>
          <p:cNvSpPr>
            <a:spLocks noChangeShapeType="1"/>
          </p:cNvSpPr>
          <p:nvPr/>
        </p:nvSpPr>
        <p:spPr bwMode="auto">
          <a:xfrm>
            <a:off x="4895850" y="5265738"/>
            <a:ext cx="1038225"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2" name="Line 61"/>
          <p:cNvSpPr>
            <a:spLocks noChangeShapeType="1"/>
          </p:cNvSpPr>
          <p:nvPr/>
        </p:nvSpPr>
        <p:spPr bwMode="auto">
          <a:xfrm>
            <a:off x="6553200" y="4845050"/>
            <a:ext cx="3175" cy="1206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3" name="Line 62"/>
          <p:cNvSpPr>
            <a:spLocks noChangeShapeType="1"/>
          </p:cNvSpPr>
          <p:nvPr/>
        </p:nvSpPr>
        <p:spPr bwMode="auto">
          <a:xfrm>
            <a:off x="6538913" y="4845050"/>
            <a:ext cx="14287"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4" name="Line 63"/>
          <p:cNvSpPr>
            <a:spLocks noChangeShapeType="1"/>
          </p:cNvSpPr>
          <p:nvPr/>
        </p:nvSpPr>
        <p:spPr bwMode="auto">
          <a:xfrm>
            <a:off x="6538913" y="4965700"/>
            <a:ext cx="14287"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5" name="Line 64"/>
          <p:cNvSpPr>
            <a:spLocks noChangeShapeType="1"/>
          </p:cNvSpPr>
          <p:nvPr/>
        </p:nvSpPr>
        <p:spPr bwMode="auto">
          <a:xfrm>
            <a:off x="6553200" y="5086350"/>
            <a:ext cx="3175" cy="163513"/>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6" name="Line 65"/>
          <p:cNvSpPr>
            <a:spLocks noChangeShapeType="1"/>
          </p:cNvSpPr>
          <p:nvPr/>
        </p:nvSpPr>
        <p:spPr bwMode="auto">
          <a:xfrm>
            <a:off x="6538913" y="5086350"/>
            <a:ext cx="14287" cy="31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7" name="Line 66"/>
          <p:cNvSpPr>
            <a:spLocks noChangeShapeType="1"/>
          </p:cNvSpPr>
          <p:nvPr/>
        </p:nvSpPr>
        <p:spPr bwMode="auto">
          <a:xfrm>
            <a:off x="6538913" y="5249863"/>
            <a:ext cx="14287" cy="31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8" name="Line 67"/>
          <p:cNvSpPr>
            <a:spLocks noChangeShapeType="1"/>
          </p:cNvSpPr>
          <p:nvPr/>
        </p:nvSpPr>
        <p:spPr bwMode="auto">
          <a:xfrm>
            <a:off x="5999163" y="5265738"/>
            <a:ext cx="1039812"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39" name="Line 68"/>
          <p:cNvSpPr>
            <a:spLocks noChangeShapeType="1"/>
          </p:cNvSpPr>
          <p:nvPr/>
        </p:nvSpPr>
        <p:spPr bwMode="auto">
          <a:xfrm>
            <a:off x="7642225" y="4887913"/>
            <a:ext cx="3175" cy="90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40" name="Line 69"/>
          <p:cNvSpPr>
            <a:spLocks noChangeShapeType="1"/>
          </p:cNvSpPr>
          <p:nvPr/>
        </p:nvSpPr>
        <p:spPr bwMode="auto">
          <a:xfrm>
            <a:off x="7642225" y="5116513"/>
            <a:ext cx="3175" cy="14922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4341" name="Line 70"/>
          <p:cNvSpPr>
            <a:spLocks noChangeShapeType="1"/>
          </p:cNvSpPr>
          <p:nvPr/>
        </p:nvSpPr>
        <p:spPr bwMode="auto">
          <a:xfrm>
            <a:off x="7104063" y="5265738"/>
            <a:ext cx="1023937" cy="31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5" name="Rectangle 80"/>
          <p:cNvSpPr>
            <a:spLocks/>
          </p:cNvSpPr>
          <p:nvPr/>
        </p:nvSpPr>
        <p:spPr bwMode="auto">
          <a:xfrm>
            <a:off x="4495800" y="6578600"/>
            <a:ext cx="4584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i="1" dirty="0">
                <a:solidFill>
                  <a:schemeClr val="accent2">
                    <a:lumMod val="75000"/>
                  </a:schemeClr>
                </a:solidFill>
                <a:latin typeface="Calibri" charset="0"/>
                <a:ea typeface="ＭＳ Ｐゴシック" charset="-128"/>
              </a:rPr>
              <a:t>Weiner et al, Journal of Neurophysiology, 2010 </a:t>
            </a:r>
          </a:p>
        </p:txBody>
      </p:sp>
      <p:sp>
        <p:nvSpPr>
          <p:cNvPr id="77" name="Rectangle 1"/>
          <p:cNvSpPr>
            <a:spLocks noGrp="1" noChangeArrowheads="1"/>
          </p:cNvSpPr>
          <p:nvPr>
            <p:ph type="title"/>
          </p:nvPr>
        </p:nvSpPr>
        <p:spPr>
          <a:xfrm>
            <a:off x="0" y="143714"/>
            <a:ext cx="9144000" cy="1397000"/>
          </a:xfrm>
        </p:spPr>
        <p:txBody>
          <a:bodyPr rIns="132073"/>
          <a:lstStyle/>
          <a:p>
            <a:pPr marL="39686" indent="0" eaLnBrk="1" hangingPunct="1">
              <a:spcBef>
                <a:spcPts val="2300"/>
              </a:spcBef>
              <a:defRPr/>
            </a:pPr>
            <a:r>
              <a:rPr lang="en-US" sz="3600" b="1" dirty="0">
                <a:solidFill>
                  <a:srgbClr val="5E5EB9"/>
                </a:solidFill>
                <a:latin typeface="Calibri"/>
                <a:cs typeface="Calibri"/>
                <a:sym typeface="Arial Bold" charset="0"/>
              </a:rPr>
              <a:t>What are the characteristics of fMRI-A?</a:t>
            </a:r>
            <a:endParaRPr lang="en-US" sz="3600" b="1" dirty="0">
              <a:solidFill>
                <a:srgbClr val="800000"/>
              </a:solidFill>
              <a:latin typeface="Calibri"/>
              <a:ea typeface="ヒラギノ角ゴ ProN W6" charset="0"/>
              <a:cs typeface="Calibri"/>
              <a:sym typeface="Arial Bold" charset="0"/>
            </a:endParaRPr>
          </a:p>
        </p:txBody>
      </p:sp>
    </p:spTree>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0" y="192926"/>
            <a:ext cx="9144000" cy="1397000"/>
          </a:xfrm>
        </p:spPr>
        <p:txBody>
          <a:bodyPr rIns="132073"/>
          <a:lstStyle/>
          <a:p>
            <a:pPr marL="39686" indent="0" eaLnBrk="1" hangingPunct="1">
              <a:spcBef>
                <a:spcPts val="2300"/>
              </a:spcBef>
              <a:defRPr/>
            </a:pPr>
            <a:r>
              <a:rPr lang="en-US" sz="3600" b="1" dirty="0">
                <a:solidFill>
                  <a:srgbClr val="5E5EB9"/>
                </a:solidFill>
                <a:latin typeface="Calibri"/>
                <a:cs typeface="Calibri"/>
                <a:sym typeface="Arial Bold" charset="0"/>
              </a:rPr>
              <a:t>What are the characteristics of fMRI-A?</a:t>
            </a:r>
            <a:endParaRPr lang="en-US" sz="3600" b="1" dirty="0">
              <a:solidFill>
                <a:srgbClr val="800000"/>
              </a:solidFill>
              <a:latin typeface="Calibri"/>
              <a:ea typeface="ヒラギノ角ゴ ProN W6" charset="0"/>
              <a:cs typeface="Calibri"/>
              <a:sym typeface="Arial Bold" charset="0"/>
            </a:endParaRPr>
          </a:p>
        </p:txBody>
      </p:sp>
      <p:sp>
        <p:nvSpPr>
          <p:cNvPr id="44034" name="Rectangle 2"/>
          <p:cNvSpPr>
            <a:spLocks noGrp="1" noChangeArrowheads="1"/>
          </p:cNvSpPr>
          <p:nvPr>
            <p:ph type="body" idx="1"/>
          </p:nvPr>
        </p:nvSpPr>
        <p:spPr>
          <a:xfrm>
            <a:off x="630612" y="1442244"/>
            <a:ext cx="8001000" cy="762000"/>
          </a:xfrm>
        </p:spPr>
        <p:txBody>
          <a:bodyPr rIns="132073"/>
          <a:lstStyle/>
          <a:p>
            <a:pPr marL="382569" indent="-342882" eaLnBrk="1" hangingPunct="1">
              <a:defRPr/>
            </a:pPr>
            <a:r>
              <a:rPr lang="en-US" dirty="0" smtClean="0">
                <a:latin typeface="Calibri"/>
                <a:cs typeface="Calibri"/>
              </a:rPr>
              <a:t>How do repetition parameters affected the magnitude of fMRI-A?</a:t>
            </a:r>
          </a:p>
        </p:txBody>
      </p:sp>
      <p:sp>
        <p:nvSpPr>
          <p:cNvPr id="55299" name="AutoShape 52"/>
          <p:cNvSpPr>
            <a:spLocks noChangeAspect="1" noChangeArrowheads="1"/>
          </p:cNvSpPr>
          <p:nvPr/>
        </p:nvSpPr>
        <p:spPr bwMode="auto">
          <a:xfrm>
            <a:off x="2938463" y="4724400"/>
            <a:ext cx="550862" cy="3016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33CC33"/>
              </a:buClr>
              <a:buSzPct val="45000"/>
            </a:pPr>
            <a:r>
              <a:rPr lang="en-GB" altLang="x-none" sz="1400">
                <a:solidFill>
                  <a:srgbClr val="4963D8"/>
                </a:solidFill>
                <a:latin typeface="Calibri" charset="0"/>
              </a:rPr>
              <a:t>2 sec</a:t>
            </a:r>
          </a:p>
        </p:txBody>
      </p:sp>
      <p:sp>
        <p:nvSpPr>
          <p:cNvPr id="55300" name="AutoShape 61"/>
          <p:cNvSpPr>
            <a:spLocks noChangeAspect="1" noChangeArrowheads="1"/>
          </p:cNvSpPr>
          <p:nvPr/>
        </p:nvSpPr>
        <p:spPr bwMode="auto">
          <a:xfrm>
            <a:off x="6451600" y="4724400"/>
            <a:ext cx="642938" cy="3016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33CC33"/>
              </a:buClr>
              <a:buSzPct val="45000"/>
            </a:pPr>
            <a:r>
              <a:rPr lang="en-GB" altLang="x-none" sz="1400">
                <a:solidFill>
                  <a:srgbClr val="4963D8"/>
                </a:solidFill>
                <a:latin typeface="Calibri" charset="0"/>
              </a:rPr>
              <a:t>12 sec</a:t>
            </a:r>
          </a:p>
        </p:txBody>
      </p:sp>
      <p:sp>
        <p:nvSpPr>
          <p:cNvPr id="55301" name="AutoShape 70"/>
          <p:cNvSpPr>
            <a:spLocks noChangeAspect="1" noChangeArrowheads="1"/>
          </p:cNvSpPr>
          <p:nvPr/>
        </p:nvSpPr>
        <p:spPr bwMode="auto">
          <a:xfrm>
            <a:off x="8245475" y="4724400"/>
            <a:ext cx="641350" cy="3016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33CC33"/>
              </a:buClr>
              <a:buSzPct val="45000"/>
            </a:pPr>
            <a:r>
              <a:rPr lang="en-GB" altLang="x-none" sz="1400">
                <a:solidFill>
                  <a:srgbClr val="4963D8"/>
                </a:solidFill>
                <a:latin typeface="Calibri" charset="0"/>
              </a:rPr>
              <a:t>10 sec</a:t>
            </a:r>
          </a:p>
        </p:txBody>
      </p:sp>
      <p:sp>
        <p:nvSpPr>
          <p:cNvPr id="55302" name="AutoShape 74"/>
          <p:cNvSpPr>
            <a:spLocks noChangeAspect="1" noChangeArrowheads="1"/>
          </p:cNvSpPr>
          <p:nvPr/>
        </p:nvSpPr>
        <p:spPr bwMode="auto">
          <a:xfrm>
            <a:off x="3633788" y="5248275"/>
            <a:ext cx="2606675" cy="342900"/>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03" name="AutoShape 76"/>
          <p:cNvSpPr>
            <a:spLocks noChangeAspect="1" noChangeArrowheads="1"/>
          </p:cNvSpPr>
          <p:nvPr/>
        </p:nvSpPr>
        <p:spPr bwMode="auto">
          <a:xfrm>
            <a:off x="3633788" y="5248275"/>
            <a:ext cx="2606675" cy="341313"/>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04" name="AutoShape 78"/>
          <p:cNvSpPr>
            <a:spLocks noChangeAspect="1" noChangeArrowheads="1"/>
          </p:cNvSpPr>
          <p:nvPr/>
        </p:nvSpPr>
        <p:spPr bwMode="auto">
          <a:xfrm>
            <a:off x="3482975" y="5248275"/>
            <a:ext cx="2906713" cy="392113"/>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05" name="AutoShape 79"/>
          <p:cNvSpPr>
            <a:spLocks noChangeAspect="1" noChangeArrowheads="1"/>
          </p:cNvSpPr>
          <p:nvPr/>
        </p:nvSpPr>
        <p:spPr bwMode="auto">
          <a:xfrm>
            <a:off x="4010025" y="5011738"/>
            <a:ext cx="1884363" cy="3016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33CC33"/>
              </a:buClr>
              <a:buSzPct val="45000"/>
            </a:pPr>
            <a:r>
              <a:rPr lang="en-GB" altLang="x-none" sz="1400" b="1" i="1">
                <a:solidFill>
                  <a:srgbClr val="4963D8"/>
                </a:solidFill>
                <a:latin typeface="Calibri" charset="0"/>
              </a:rPr>
              <a:t>Time between repeats</a:t>
            </a:r>
          </a:p>
        </p:txBody>
      </p:sp>
      <p:sp>
        <p:nvSpPr>
          <p:cNvPr id="55306" name="AutoShape 79"/>
          <p:cNvSpPr>
            <a:spLocks noChangeAspect="1" noChangeArrowheads="1"/>
          </p:cNvSpPr>
          <p:nvPr/>
        </p:nvSpPr>
        <p:spPr bwMode="auto">
          <a:xfrm>
            <a:off x="4105275" y="5487988"/>
            <a:ext cx="1695450" cy="3016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33CC33"/>
              </a:buClr>
              <a:buSzPct val="45000"/>
            </a:pPr>
            <a:r>
              <a:rPr lang="en-GB" altLang="x-none" sz="1400">
                <a:solidFill>
                  <a:schemeClr val="tx1"/>
                </a:solidFill>
                <a:latin typeface="Calibri" charset="0"/>
              </a:rPr>
              <a:t>Task: cat or not a cat</a:t>
            </a:r>
          </a:p>
        </p:txBody>
      </p:sp>
      <p:sp>
        <p:nvSpPr>
          <p:cNvPr id="55307" name="AutoShape 82"/>
          <p:cNvSpPr>
            <a:spLocks noChangeAspect="1" noChangeArrowheads="1"/>
          </p:cNvSpPr>
          <p:nvPr/>
        </p:nvSpPr>
        <p:spPr bwMode="auto">
          <a:xfrm>
            <a:off x="3662363" y="2743200"/>
            <a:ext cx="2279650" cy="354013"/>
          </a:xfrm>
          <a:prstGeom prst="roundRect">
            <a:avLst>
              <a:gd name="adj" fmla="val 64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08" name="AutoShape 84"/>
          <p:cNvSpPr>
            <a:spLocks noChangeAspect="1" noChangeArrowheads="1"/>
          </p:cNvSpPr>
          <p:nvPr/>
        </p:nvSpPr>
        <p:spPr bwMode="auto">
          <a:xfrm>
            <a:off x="3662363" y="2743200"/>
            <a:ext cx="2278062" cy="352425"/>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09" name="AutoShape 86"/>
          <p:cNvSpPr>
            <a:spLocks noChangeAspect="1" noChangeArrowheads="1"/>
          </p:cNvSpPr>
          <p:nvPr/>
        </p:nvSpPr>
        <p:spPr bwMode="auto">
          <a:xfrm>
            <a:off x="3662363" y="2744788"/>
            <a:ext cx="2274887" cy="350837"/>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10" name="AutoShape 88"/>
          <p:cNvSpPr>
            <a:spLocks noChangeAspect="1" noChangeArrowheads="1"/>
          </p:cNvSpPr>
          <p:nvPr/>
        </p:nvSpPr>
        <p:spPr bwMode="auto">
          <a:xfrm>
            <a:off x="3530600" y="2744788"/>
            <a:ext cx="2540000" cy="4032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11" name="AutoShape 89"/>
          <p:cNvSpPr>
            <a:spLocks noChangeAspect="1" noChangeArrowheads="1"/>
          </p:cNvSpPr>
          <p:nvPr/>
        </p:nvSpPr>
        <p:spPr bwMode="auto">
          <a:xfrm>
            <a:off x="4132263" y="2744788"/>
            <a:ext cx="1639887" cy="3016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3333CC"/>
              </a:buClr>
              <a:buSzPct val="45000"/>
            </a:pPr>
            <a:r>
              <a:rPr lang="en-GB" altLang="x-none" sz="1400" b="1" i="1">
                <a:solidFill>
                  <a:srgbClr val="8F0A35"/>
                </a:solidFill>
                <a:latin typeface="Calibri" charset="0"/>
              </a:rPr>
              <a:t>Repetition Number</a:t>
            </a:r>
            <a:endParaRPr lang="en-GB" altLang="x-none" sz="1400" i="1">
              <a:solidFill>
                <a:srgbClr val="8F0A35"/>
              </a:solidFill>
              <a:latin typeface="Calibri" charset="0"/>
            </a:endParaRPr>
          </a:p>
        </p:txBody>
      </p:sp>
      <p:sp>
        <p:nvSpPr>
          <p:cNvPr id="55312" name="AutoShape 92"/>
          <p:cNvSpPr>
            <a:spLocks noChangeAspect="1" noChangeArrowheads="1"/>
          </p:cNvSpPr>
          <p:nvPr/>
        </p:nvSpPr>
        <p:spPr bwMode="auto">
          <a:xfrm>
            <a:off x="357188" y="3049588"/>
            <a:ext cx="373062" cy="354012"/>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13" name="AutoShape 94"/>
          <p:cNvSpPr>
            <a:spLocks noChangeAspect="1" noChangeArrowheads="1"/>
          </p:cNvSpPr>
          <p:nvPr/>
        </p:nvSpPr>
        <p:spPr bwMode="auto">
          <a:xfrm>
            <a:off x="357188" y="3049588"/>
            <a:ext cx="371475" cy="352425"/>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14" name="AutoShape 96"/>
          <p:cNvSpPr>
            <a:spLocks noChangeAspect="1" noChangeArrowheads="1"/>
          </p:cNvSpPr>
          <p:nvPr/>
        </p:nvSpPr>
        <p:spPr bwMode="auto">
          <a:xfrm>
            <a:off x="357188" y="3049588"/>
            <a:ext cx="371475" cy="349250"/>
          </a:xfrm>
          <a:prstGeom prst="roundRect">
            <a:avLst>
              <a:gd name="adj" fmla="val 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15" name="AutoShape 98"/>
          <p:cNvSpPr>
            <a:spLocks noChangeAspect="1" noChangeArrowheads="1"/>
          </p:cNvSpPr>
          <p:nvPr/>
        </p:nvSpPr>
        <p:spPr bwMode="auto">
          <a:xfrm>
            <a:off x="357188" y="3049588"/>
            <a:ext cx="417512" cy="404812"/>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16" name="AutoShape 99"/>
          <p:cNvSpPr>
            <a:spLocks noChangeAspect="1" noChangeArrowheads="1"/>
          </p:cNvSpPr>
          <p:nvPr/>
        </p:nvSpPr>
        <p:spPr bwMode="auto">
          <a:xfrm>
            <a:off x="357188" y="3049588"/>
            <a:ext cx="274637" cy="300037"/>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5000"/>
              </a:lnSpc>
              <a:buClr>
                <a:srgbClr val="3333CC"/>
              </a:buClr>
              <a:buSzPct val="45000"/>
            </a:pPr>
            <a:r>
              <a:rPr lang="en-GB" altLang="x-none" sz="1400">
                <a:solidFill>
                  <a:srgbClr val="8F0A35"/>
                </a:solidFill>
                <a:latin typeface="Calibri" charset="0"/>
              </a:rPr>
              <a:t>1</a:t>
            </a:r>
          </a:p>
        </p:txBody>
      </p:sp>
      <p:sp>
        <p:nvSpPr>
          <p:cNvPr id="55317" name="AutoShape 101"/>
          <p:cNvSpPr>
            <a:spLocks noChangeAspect="1" noChangeArrowheads="1"/>
          </p:cNvSpPr>
          <p:nvPr/>
        </p:nvSpPr>
        <p:spPr bwMode="auto">
          <a:xfrm>
            <a:off x="1250950" y="3049588"/>
            <a:ext cx="373063" cy="354012"/>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18" name="AutoShape 103"/>
          <p:cNvSpPr>
            <a:spLocks noChangeAspect="1" noChangeArrowheads="1"/>
          </p:cNvSpPr>
          <p:nvPr/>
        </p:nvSpPr>
        <p:spPr bwMode="auto">
          <a:xfrm>
            <a:off x="1250950" y="3049588"/>
            <a:ext cx="368300" cy="352425"/>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19" name="AutoShape 105"/>
          <p:cNvSpPr>
            <a:spLocks noChangeAspect="1" noChangeArrowheads="1"/>
          </p:cNvSpPr>
          <p:nvPr/>
        </p:nvSpPr>
        <p:spPr bwMode="auto">
          <a:xfrm>
            <a:off x="1252538" y="3049588"/>
            <a:ext cx="369887" cy="349250"/>
          </a:xfrm>
          <a:prstGeom prst="roundRect">
            <a:avLst>
              <a:gd name="adj" fmla="val 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20" name="AutoShape 107"/>
          <p:cNvSpPr>
            <a:spLocks noChangeAspect="1" noChangeArrowheads="1"/>
          </p:cNvSpPr>
          <p:nvPr/>
        </p:nvSpPr>
        <p:spPr bwMode="auto">
          <a:xfrm>
            <a:off x="1252538" y="3049588"/>
            <a:ext cx="417512" cy="404812"/>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21" name="AutoShape 108"/>
          <p:cNvSpPr>
            <a:spLocks noChangeAspect="1" noChangeArrowheads="1"/>
          </p:cNvSpPr>
          <p:nvPr/>
        </p:nvSpPr>
        <p:spPr bwMode="auto">
          <a:xfrm>
            <a:off x="1252538" y="3049588"/>
            <a:ext cx="274637" cy="300037"/>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5000"/>
              </a:lnSpc>
              <a:buClr>
                <a:srgbClr val="3333CC"/>
              </a:buClr>
              <a:buSzPct val="45000"/>
            </a:pPr>
            <a:r>
              <a:rPr lang="en-GB" altLang="x-none" sz="1400">
                <a:solidFill>
                  <a:srgbClr val="8F0A35"/>
                </a:solidFill>
                <a:latin typeface="Calibri" charset="0"/>
              </a:rPr>
              <a:t>1</a:t>
            </a:r>
          </a:p>
        </p:txBody>
      </p:sp>
      <p:sp>
        <p:nvSpPr>
          <p:cNvPr id="55322" name="AutoShape 110"/>
          <p:cNvSpPr>
            <a:spLocks noChangeAspect="1" noChangeArrowheads="1"/>
          </p:cNvSpPr>
          <p:nvPr/>
        </p:nvSpPr>
        <p:spPr bwMode="auto">
          <a:xfrm>
            <a:off x="3041650" y="3049588"/>
            <a:ext cx="374650" cy="354012"/>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23" name="AutoShape 112"/>
          <p:cNvSpPr>
            <a:spLocks noChangeAspect="1" noChangeArrowheads="1"/>
          </p:cNvSpPr>
          <p:nvPr/>
        </p:nvSpPr>
        <p:spPr bwMode="auto">
          <a:xfrm>
            <a:off x="3041650" y="3049588"/>
            <a:ext cx="371475" cy="352425"/>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24" name="AutoShape 114"/>
          <p:cNvSpPr>
            <a:spLocks noChangeAspect="1" noChangeArrowheads="1"/>
          </p:cNvSpPr>
          <p:nvPr/>
        </p:nvSpPr>
        <p:spPr bwMode="auto">
          <a:xfrm>
            <a:off x="3041650" y="3049588"/>
            <a:ext cx="371475" cy="349250"/>
          </a:xfrm>
          <a:prstGeom prst="roundRect">
            <a:avLst>
              <a:gd name="adj" fmla="val 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25" name="AutoShape 116"/>
          <p:cNvSpPr>
            <a:spLocks noChangeAspect="1" noChangeArrowheads="1"/>
          </p:cNvSpPr>
          <p:nvPr/>
        </p:nvSpPr>
        <p:spPr bwMode="auto">
          <a:xfrm>
            <a:off x="3041650" y="3049588"/>
            <a:ext cx="419100" cy="404812"/>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26" name="AutoShape 117"/>
          <p:cNvSpPr>
            <a:spLocks noChangeAspect="1" noChangeArrowheads="1"/>
          </p:cNvSpPr>
          <p:nvPr/>
        </p:nvSpPr>
        <p:spPr bwMode="auto">
          <a:xfrm>
            <a:off x="3041650" y="3049588"/>
            <a:ext cx="274638" cy="300037"/>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5000"/>
              </a:lnSpc>
              <a:buClr>
                <a:srgbClr val="3333CC"/>
              </a:buClr>
              <a:buSzPct val="45000"/>
            </a:pPr>
            <a:r>
              <a:rPr lang="en-GB" altLang="x-none" sz="1400">
                <a:solidFill>
                  <a:srgbClr val="8F0A35"/>
                </a:solidFill>
                <a:latin typeface="Calibri" charset="0"/>
              </a:rPr>
              <a:t>2</a:t>
            </a:r>
          </a:p>
        </p:txBody>
      </p:sp>
      <p:sp>
        <p:nvSpPr>
          <p:cNvPr id="55327" name="AutoShape 119"/>
          <p:cNvSpPr>
            <a:spLocks noChangeAspect="1" noChangeArrowheads="1"/>
          </p:cNvSpPr>
          <p:nvPr/>
        </p:nvSpPr>
        <p:spPr bwMode="auto">
          <a:xfrm>
            <a:off x="5724525" y="3049588"/>
            <a:ext cx="371475" cy="354012"/>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28" name="AutoShape 121"/>
          <p:cNvSpPr>
            <a:spLocks noChangeAspect="1" noChangeArrowheads="1"/>
          </p:cNvSpPr>
          <p:nvPr/>
        </p:nvSpPr>
        <p:spPr bwMode="auto">
          <a:xfrm>
            <a:off x="5724525" y="3049588"/>
            <a:ext cx="366713" cy="352425"/>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29" name="AutoShape 123"/>
          <p:cNvSpPr>
            <a:spLocks noChangeAspect="1" noChangeArrowheads="1"/>
          </p:cNvSpPr>
          <p:nvPr/>
        </p:nvSpPr>
        <p:spPr bwMode="auto">
          <a:xfrm>
            <a:off x="5727700" y="3049588"/>
            <a:ext cx="366713" cy="349250"/>
          </a:xfrm>
          <a:prstGeom prst="roundRect">
            <a:avLst>
              <a:gd name="adj" fmla="val 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30" name="AutoShape 125"/>
          <p:cNvSpPr>
            <a:spLocks noChangeAspect="1" noChangeArrowheads="1"/>
          </p:cNvSpPr>
          <p:nvPr/>
        </p:nvSpPr>
        <p:spPr bwMode="auto">
          <a:xfrm>
            <a:off x="5727700" y="3049588"/>
            <a:ext cx="417513" cy="404812"/>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31" name="AutoShape 126"/>
          <p:cNvSpPr>
            <a:spLocks noChangeAspect="1" noChangeArrowheads="1"/>
          </p:cNvSpPr>
          <p:nvPr/>
        </p:nvSpPr>
        <p:spPr bwMode="auto">
          <a:xfrm>
            <a:off x="5724525" y="3049588"/>
            <a:ext cx="274638" cy="300037"/>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5000"/>
              </a:lnSpc>
              <a:buClr>
                <a:srgbClr val="3333CC"/>
              </a:buClr>
              <a:buSzPct val="45000"/>
            </a:pPr>
            <a:r>
              <a:rPr lang="en-GB" altLang="x-none" sz="1400">
                <a:solidFill>
                  <a:srgbClr val="8F0A35"/>
                </a:solidFill>
                <a:latin typeface="Calibri" charset="0"/>
              </a:rPr>
              <a:t>1</a:t>
            </a:r>
          </a:p>
        </p:txBody>
      </p:sp>
      <p:sp>
        <p:nvSpPr>
          <p:cNvPr id="55332" name="AutoShape 128"/>
          <p:cNvSpPr>
            <a:spLocks noChangeAspect="1" noChangeArrowheads="1"/>
          </p:cNvSpPr>
          <p:nvPr/>
        </p:nvSpPr>
        <p:spPr bwMode="auto">
          <a:xfrm>
            <a:off x="8535988" y="3049588"/>
            <a:ext cx="371475" cy="354012"/>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33" name="AutoShape 130"/>
          <p:cNvSpPr>
            <a:spLocks noChangeAspect="1" noChangeArrowheads="1"/>
          </p:cNvSpPr>
          <p:nvPr/>
        </p:nvSpPr>
        <p:spPr bwMode="auto">
          <a:xfrm>
            <a:off x="8535988" y="3049588"/>
            <a:ext cx="368300" cy="352425"/>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34" name="AutoShape 132"/>
          <p:cNvSpPr>
            <a:spLocks noChangeAspect="1" noChangeArrowheads="1"/>
          </p:cNvSpPr>
          <p:nvPr/>
        </p:nvSpPr>
        <p:spPr bwMode="auto">
          <a:xfrm>
            <a:off x="8535988" y="3049588"/>
            <a:ext cx="368300" cy="349250"/>
          </a:xfrm>
          <a:prstGeom prst="roundRect">
            <a:avLst>
              <a:gd name="adj" fmla="val 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35" name="AutoShape 134"/>
          <p:cNvSpPr>
            <a:spLocks noChangeAspect="1" noChangeArrowheads="1"/>
          </p:cNvSpPr>
          <p:nvPr/>
        </p:nvSpPr>
        <p:spPr bwMode="auto">
          <a:xfrm>
            <a:off x="8535988" y="3049588"/>
            <a:ext cx="417512" cy="404812"/>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36" name="AutoShape 135"/>
          <p:cNvSpPr>
            <a:spLocks noChangeAspect="1" noChangeArrowheads="1"/>
          </p:cNvSpPr>
          <p:nvPr/>
        </p:nvSpPr>
        <p:spPr bwMode="auto">
          <a:xfrm>
            <a:off x="8537575" y="3049588"/>
            <a:ext cx="274638" cy="300037"/>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5000"/>
              </a:lnSpc>
              <a:buClr>
                <a:srgbClr val="3333CC"/>
              </a:buClr>
              <a:buSzPct val="45000"/>
            </a:pPr>
            <a:r>
              <a:rPr lang="en-GB" altLang="x-none" sz="1400">
                <a:solidFill>
                  <a:srgbClr val="8F0A35"/>
                </a:solidFill>
                <a:latin typeface="Calibri" charset="0"/>
              </a:rPr>
              <a:t>3</a:t>
            </a:r>
          </a:p>
        </p:txBody>
      </p:sp>
      <p:sp>
        <p:nvSpPr>
          <p:cNvPr id="55337" name="AutoShape 137"/>
          <p:cNvSpPr>
            <a:spLocks noChangeAspect="1" noChangeArrowheads="1"/>
          </p:cNvSpPr>
          <p:nvPr/>
        </p:nvSpPr>
        <p:spPr bwMode="auto">
          <a:xfrm>
            <a:off x="3983038" y="3049588"/>
            <a:ext cx="369887" cy="354012"/>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38" name="AutoShape 139"/>
          <p:cNvSpPr>
            <a:spLocks noChangeAspect="1" noChangeArrowheads="1"/>
          </p:cNvSpPr>
          <p:nvPr/>
        </p:nvSpPr>
        <p:spPr bwMode="auto">
          <a:xfrm>
            <a:off x="3983038" y="3049588"/>
            <a:ext cx="368300" cy="352425"/>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39" name="AutoShape 141"/>
          <p:cNvSpPr>
            <a:spLocks noChangeAspect="1" noChangeArrowheads="1"/>
          </p:cNvSpPr>
          <p:nvPr/>
        </p:nvSpPr>
        <p:spPr bwMode="auto">
          <a:xfrm>
            <a:off x="3983038" y="3049588"/>
            <a:ext cx="368300" cy="349250"/>
          </a:xfrm>
          <a:prstGeom prst="roundRect">
            <a:avLst>
              <a:gd name="adj" fmla="val 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40" name="AutoShape 143"/>
          <p:cNvSpPr>
            <a:spLocks noChangeAspect="1" noChangeArrowheads="1"/>
          </p:cNvSpPr>
          <p:nvPr/>
        </p:nvSpPr>
        <p:spPr bwMode="auto">
          <a:xfrm>
            <a:off x="3983038" y="3049588"/>
            <a:ext cx="417512" cy="404812"/>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41" name="AutoShape 144"/>
          <p:cNvSpPr>
            <a:spLocks noChangeAspect="1" noChangeArrowheads="1"/>
          </p:cNvSpPr>
          <p:nvPr/>
        </p:nvSpPr>
        <p:spPr bwMode="auto">
          <a:xfrm>
            <a:off x="3983038" y="3049588"/>
            <a:ext cx="273050" cy="300037"/>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5000"/>
              </a:lnSpc>
              <a:buClr>
                <a:srgbClr val="3333CC"/>
              </a:buClr>
              <a:buSzPct val="45000"/>
            </a:pPr>
            <a:r>
              <a:rPr lang="en-GB" altLang="x-none" sz="1400">
                <a:solidFill>
                  <a:srgbClr val="8F0A35"/>
                </a:solidFill>
                <a:latin typeface="Calibri" charset="0"/>
              </a:rPr>
              <a:t>1</a:t>
            </a:r>
          </a:p>
        </p:txBody>
      </p:sp>
      <p:sp>
        <p:nvSpPr>
          <p:cNvPr id="55342" name="AutoShape 146"/>
          <p:cNvSpPr>
            <a:spLocks noChangeAspect="1" noChangeArrowheads="1"/>
          </p:cNvSpPr>
          <p:nvPr/>
        </p:nvSpPr>
        <p:spPr bwMode="auto">
          <a:xfrm>
            <a:off x="6611938" y="3048000"/>
            <a:ext cx="371475" cy="354013"/>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43" name="AutoShape 148"/>
          <p:cNvSpPr>
            <a:spLocks noChangeAspect="1" noChangeArrowheads="1"/>
          </p:cNvSpPr>
          <p:nvPr/>
        </p:nvSpPr>
        <p:spPr bwMode="auto">
          <a:xfrm>
            <a:off x="6611938" y="3048000"/>
            <a:ext cx="366712" cy="350838"/>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44" name="AutoShape 150"/>
          <p:cNvSpPr>
            <a:spLocks noChangeAspect="1" noChangeArrowheads="1"/>
          </p:cNvSpPr>
          <p:nvPr/>
        </p:nvSpPr>
        <p:spPr bwMode="auto">
          <a:xfrm>
            <a:off x="6613525" y="3048000"/>
            <a:ext cx="366713" cy="350838"/>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45" name="AutoShape 152"/>
          <p:cNvSpPr>
            <a:spLocks noChangeAspect="1" noChangeArrowheads="1"/>
          </p:cNvSpPr>
          <p:nvPr/>
        </p:nvSpPr>
        <p:spPr bwMode="auto">
          <a:xfrm>
            <a:off x="6613525" y="3048000"/>
            <a:ext cx="419100" cy="404813"/>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46" name="AutoShape 153"/>
          <p:cNvSpPr>
            <a:spLocks noChangeAspect="1" noChangeArrowheads="1"/>
          </p:cNvSpPr>
          <p:nvPr/>
        </p:nvSpPr>
        <p:spPr bwMode="auto">
          <a:xfrm>
            <a:off x="6611938" y="3048000"/>
            <a:ext cx="273050" cy="300038"/>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5000"/>
              </a:lnSpc>
              <a:buClr>
                <a:srgbClr val="3333CC"/>
              </a:buClr>
              <a:buSzPct val="45000"/>
            </a:pPr>
            <a:r>
              <a:rPr lang="en-GB" altLang="x-none" sz="1400">
                <a:solidFill>
                  <a:srgbClr val="8F0A35"/>
                </a:solidFill>
                <a:latin typeface="Calibri" charset="0"/>
              </a:rPr>
              <a:t>2</a:t>
            </a:r>
          </a:p>
        </p:txBody>
      </p:sp>
      <p:sp>
        <p:nvSpPr>
          <p:cNvPr id="55347" name="AutoShape 14"/>
          <p:cNvSpPr>
            <a:spLocks noChangeAspect="1" noChangeArrowheads="1"/>
          </p:cNvSpPr>
          <p:nvPr/>
        </p:nvSpPr>
        <p:spPr bwMode="auto">
          <a:xfrm>
            <a:off x="2954338" y="4267200"/>
            <a:ext cx="273050" cy="3016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5000"/>
              </a:lnSpc>
              <a:buClr>
                <a:srgbClr val="FF0000"/>
              </a:buClr>
              <a:buSzPct val="45000"/>
            </a:pPr>
            <a:r>
              <a:rPr lang="en-GB" altLang="x-none" sz="1400">
                <a:solidFill>
                  <a:srgbClr val="3E8F08"/>
                </a:solidFill>
                <a:latin typeface="Calibri" charset="0"/>
              </a:rPr>
              <a:t>0</a:t>
            </a:r>
          </a:p>
        </p:txBody>
      </p:sp>
      <p:sp>
        <p:nvSpPr>
          <p:cNvPr id="55348" name="AutoShape 22"/>
          <p:cNvSpPr>
            <a:spLocks noChangeAspect="1" noChangeArrowheads="1"/>
          </p:cNvSpPr>
          <p:nvPr/>
        </p:nvSpPr>
        <p:spPr bwMode="auto">
          <a:xfrm>
            <a:off x="6688138" y="4414838"/>
            <a:ext cx="296862" cy="217487"/>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49" name="AutoShape 23"/>
          <p:cNvSpPr>
            <a:spLocks noChangeAspect="1" noChangeArrowheads="1"/>
          </p:cNvSpPr>
          <p:nvPr/>
        </p:nvSpPr>
        <p:spPr bwMode="auto">
          <a:xfrm>
            <a:off x="6688138" y="4267200"/>
            <a:ext cx="273050" cy="3016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5000"/>
              </a:lnSpc>
              <a:buClr>
                <a:srgbClr val="FF0000"/>
              </a:buClr>
              <a:buSzPct val="45000"/>
            </a:pPr>
            <a:r>
              <a:rPr lang="en-GB" altLang="x-none" sz="1400">
                <a:solidFill>
                  <a:srgbClr val="3E8F08"/>
                </a:solidFill>
                <a:latin typeface="Calibri" charset="0"/>
              </a:rPr>
              <a:t>4</a:t>
            </a:r>
          </a:p>
        </p:txBody>
      </p:sp>
      <p:sp>
        <p:nvSpPr>
          <p:cNvPr id="55350" name="AutoShape 27"/>
          <p:cNvSpPr>
            <a:spLocks noChangeAspect="1" noChangeArrowheads="1"/>
          </p:cNvSpPr>
          <p:nvPr/>
        </p:nvSpPr>
        <p:spPr bwMode="auto">
          <a:xfrm>
            <a:off x="8550275" y="4414838"/>
            <a:ext cx="387350" cy="188912"/>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51" name="AutoShape 29"/>
          <p:cNvSpPr>
            <a:spLocks noChangeAspect="1" noChangeArrowheads="1"/>
          </p:cNvSpPr>
          <p:nvPr/>
        </p:nvSpPr>
        <p:spPr bwMode="auto">
          <a:xfrm>
            <a:off x="8550275" y="4414838"/>
            <a:ext cx="385763" cy="188912"/>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52" name="AutoShape 31"/>
          <p:cNvSpPr>
            <a:spLocks noChangeAspect="1" noChangeArrowheads="1"/>
          </p:cNvSpPr>
          <p:nvPr/>
        </p:nvSpPr>
        <p:spPr bwMode="auto">
          <a:xfrm>
            <a:off x="8550275" y="4414838"/>
            <a:ext cx="296863" cy="217487"/>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53" name="AutoShape 34"/>
          <p:cNvSpPr>
            <a:spLocks noChangeAspect="1" noChangeArrowheads="1"/>
          </p:cNvSpPr>
          <p:nvPr/>
        </p:nvSpPr>
        <p:spPr bwMode="auto">
          <a:xfrm>
            <a:off x="3430588" y="4572000"/>
            <a:ext cx="3028950" cy="190500"/>
          </a:xfrm>
          <a:prstGeom prst="roundRect">
            <a:avLst>
              <a:gd name="adj" fmla="val 64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54" name="AutoShape 36"/>
          <p:cNvSpPr>
            <a:spLocks noChangeAspect="1" noChangeArrowheads="1"/>
          </p:cNvSpPr>
          <p:nvPr/>
        </p:nvSpPr>
        <p:spPr bwMode="auto">
          <a:xfrm>
            <a:off x="3430588" y="4572000"/>
            <a:ext cx="3027362" cy="188913"/>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55" name="AutoShape 38"/>
          <p:cNvSpPr>
            <a:spLocks noChangeAspect="1" noChangeArrowheads="1"/>
          </p:cNvSpPr>
          <p:nvPr/>
        </p:nvSpPr>
        <p:spPr bwMode="auto">
          <a:xfrm>
            <a:off x="3430588" y="4572000"/>
            <a:ext cx="3027362" cy="188913"/>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56" name="AutoShape 40"/>
          <p:cNvSpPr>
            <a:spLocks noChangeAspect="1" noChangeArrowheads="1"/>
          </p:cNvSpPr>
          <p:nvPr/>
        </p:nvSpPr>
        <p:spPr bwMode="auto">
          <a:xfrm>
            <a:off x="3259138" y="4572000"/>
            <a:ext cx="3373437" cy="217488"/>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57" name="AutoShape 41"/>
          <p:cNvSpPr>
            <a:spLocks noChangeAspect="1" noChangeArrowheads="1"/>
          </p:cNvSpPr>
          <p:nvPr/>
        </p:nvSpPr>
        <p:spPr bwMode="auto">
          <a:xfrm>
            <a:off x="3922713" y="4419600"/>
            <a:ext cx="2058987" cy="301625"/>
          </a:xfrm>
          <a:prstGeom prst="roundRect">
            <a:avLst>
              <a:gd name="adj" fmla="val 57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i="1">
                <a:solidFill>
                  <a:srgbClr val="3E8F08"/>
                </a:solidFill>
                <a:latin typeface="Calibri" charset="0"/>
              </a:rPr>
              <a:t>Images between repeats</a:t>
            </a:r>
            <a:endParaRPr lang="en-GB" altLang="x-none" sz="1400" i="1">
              <a:solidFill>
                <a:srgbClr val="3E8F08"/>
              </a:solidFill>
              <a:latin typeface="Calibri" charset="0"/>
            </a:endParaRPr>
          </a:p>
        </p:txBody>
      </p:sp>
      <p:sp>
        <p:nvSpPr>
          <p:cNvPr id="55358" name="AutoShape 158"/>
          <p:cNvSpPr>
            <a:spLocks noChangeAspect="1" noChangeArrowheads="1"/>
          </p:cNvSpPr>
          <p:nvPr/>
        </p:nvSpPr>
        <p:spPr bwMode="auto">
          <a:xfrm>
            <a:off x="79375" y="4676775"/>
            <a:ext cx="711200" cy="355600"/>
          </a:xfrm>
          <a:prstGeom prst="roundRect">
            <a:avLst>
              <a:gd name="adj" fmla="val 64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59" name="AutoShape 160"/>
          <p:cNvSpPr>
            <a:spLocks noChangeAspect="1" noChangeArrowheads="1"/>
          </p:cNvSpPr>
          <p:nvPr/>
        </p:nvSpPr>
        <p:spPr bwMode="auto">
          <a:xfrm>
            <a:off x="128588" y="4332288"/>
            <a:ext cx="706437" cy="352425"/>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sz="1400">
              <a:latin typeface="Calibri" charset="0"/>
            </a:endParaRPr>
          </a:p>
        </p:txBody>
      </p:sp>
      <p:sp>
        <p:nvSpPr>
          <p:cNvPr id="55360" name="AutoShape 162"/>
          <p:cNvSpPr>
            <a:spLocks noChangeAspect="1" noChangeArrowheads="1"/>
          </p:cNvSpPr>
          <p:nvPr/>
        </p:nvSpPr>
        <p:spPr bwMode="auto">
          <a:xfrm>
            <a:off x="128588" y="4332288"/>
            <a:ext cx="706437" cy="350837"/>
          </a:xfrm>
          <a:prstGeom prst="roundRect">
            <a:avLst>
              <a:gd name="adj" fmla="val 65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61" name="AutoShape 164"/>
          <p:cNvSpPr>
            <a:spLocks noChangeAspect="1" noChangeArrowheads="1"/>
          </p:cNvSpPr>
          <p:nvPr/>
        </p:nvSpPr>
        <p:spPr bwMode="auto">
          <a:xfrm>
            <a:off x="128588" y="4332288"/>
            <a:ext cx="792162" cy="385762"/>
          </a:xfrm>
          <a:prstGeom prst="roundRect">
            <a:avLst>
              <a:gd name="adj" fmla="val 60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62" name="AutoShape 165"/>
          <p:cNvSpPr>
            <a:spLocks noChangeAspect="1" noChangeArrowheads="1"/>
          </p:cNvSpPr>
          <p:nvPr/>
        </p:nvSpPr>
        <p:spPr bwMode="auto">
          <a:xfrm>
            <a:off x="128588" y="4332288"/>
            <a:ext cx="587375" cy="296862"/>
          </a:xfrm>
          <a:prstGeom prst="roundRect">
            <a:avLst>
              <a:gd name="adj" fmla="val 60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3000"/>
              </a:lnSpc>
              <a:buClr>
                <a:srgbClr val="FF9900"/>
              </a:buClr>
              <a:buSzPct val="45000"/>
            </a:pPr>
            <a:r>
              <a:rPr lang="en-GB" altLang="x-none" sz="1400" i="1">
                <a:solidFill>
                  <a:srgbClr val="340790"/>
                </a:solidFill>
                <a:latin typeface="Calibri" charset="0"/>
              </a:rPr>
              <a:t>2 sec</a:t>
            </a:r>
          </a:p>
        </p:txBody>
      </p:sp>
      <p:pic>
        <p:nvPicPr>
          <p:cNvPr id="55363" name="Picture 16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388" y="3338513"/>
            <a:ext cx="919162" cy="946150"/>
          </a:xfrm>
          <a:prstGeom prst="rect">
            <a:avLst/>
          </a:prstGeom>
          <a:noFill/>
          <a:ln>
            <a:noFill/>
          </a:ln>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Lst>
        </p:spPr>
      </p:pic>
      <p:sp>
        <p:nvSpPr>
          <p:cNvPr id="55364" name="AutoShape 170"/>
          <p:cNvSpPr>
            <a:spLocks noChangeAspect="1" noChangeArrowheads="1"/>
          </p:cNvSpPr>
          <p:nvPr/>
        </p:nvSpPr>
        <p:spPr bwMode="auto">
          <a:xfrm>
            <a:off x="342900" y="3649663"/>
            <a:ext cx="341313" cy="322262"/>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65" name="AutoShape 172"/>
          <p:cNvSpPr>
            <a:spLocks noChangeAspect="1" noChangeArrowheads="1"/>
          </p:cNvSpPr>
          <p:nvPr/>
        </p:nvSpPr>
        <p:spPr bwMode="auto">
          <a:xfrm>
            <a:off x="342900" y="3649663"/>
            <a:ext cx="334963" cy="315912"/>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66" name="AutoShape 174"/>
          <p:cNvSpPr>
            <a:spLocks noChangeAspect="1" noChangeArrowheads="1"/>
          </p:cNvSpPr>
          <p:nvPr/>
        </p:nvSpPr>
        <p:spPr bwMode="auto">
          <a:xfrm>
            <a:off x="342900" y="3649663"/>
            <a:ext cx="333375"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67" name="AutoShape 176"/>
          <p:cNvSpPr>
            <a:spLocks noChangeAspect="1" noChangeArrowheads="1"/>
          </p:cNvSpPr>
          <p:nvPr/>
        </p:nvSpPr>
        <p:spPr bwMode="auto">
          <a:xfrm>
            <a:off x="342900" y="3649663"/>
            <a:ext cx="330200" cy="30797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68" name="AutoShape 177"/>
          <p:cNvSpPr>
            <a:spLocks noChangeAspect="1" noChangeArrowheads="1"/>
          </p:cNvSpPr>
          <p:nvPr/>
        </p:nvSpPr>
        <p:spPr bwMode="auto">
          <a:xfrm>
            <a:off x="369888" y="3652838"/>
            <a:ext cx="271462"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pic>
        <p:nvPicPr>
          <p:cNvPr id="55369" name="Picture 17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0913" y="3338513"/>
            <a:ext cx="922337" cy="947737"/>
          </a:xfrm>
          <a:prstGeom prst="rect">
            <a:avLst/>
          </a:prstGeom>
          <a:noFill/>
          <a:ln>
            <a:noFill/>
          </a:ln>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Lst>
        </p:spPr>
      </p:pic>
      <p:sp>
        <p:nvSpPr>
          <p:cNvPr id="55370" name="AutoShape 180"/>
          <p:cNvSpPr>
            <a:spLocks noChangeAspect="1" noChangeArrowheads="1"/>
          </p:cNvSpPr>
          <p:nvPr/>
        </p:nvSpPr>
        <p:spPr bwMode="auto">
          <a:xfrm>
            <a:off x="1241425" y="3649663"/>
            <a:ext cx="342900" cy="322262"/>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71" name="AutoShape 182"/>
          <p:cNvSpPr>
            <a:spLocks noChangeAspect="1" noChangeArrowheads="1"/>
          </p:cNvSpPr>
          <p:nvPr/>
        </p:nvSpPr>
        <p:spPr bwMode="auto">
          <a:xfrm>
            <a:off x="1241425" y="3649663"/>
            <a:ext cx="336550" cy="315912"/>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72" name="AutoShape 184"/>
          <p:cNvSpPr>
            <a:spLocks noChangeAspect="1" noChangeArrowheads="1"/>
          </p:cNvSpPr>
          <p:nvPr/>
        </p:nvSpPr>
        <p:spPr bwMode="auto">
          <a:xfrm>
            <a:off x="1241425" y="3649663"/>
            <a:ext cx="331788"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73" name="AutoShape 186"/>
          <p:cNvSpPr>
            <a:spLocks noChangeAspect="1" noChangeArrowheads="1"/>
          </p:cNvSpPr>
          <p:nvPr/>
        </p:nvSpPr>
        <p:spPr bwMode="auto">
          <a:xfrm>
            <a:off x="1241425" y="3649663"/>
            <a:ext cx="328613" cy="311150"/>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74" name="AutoShape 187"/>
          <p:cNvSpPr>
            <a:spLocks noChangeAspect="1" noChangeArrowheads="1"/>
          </p:cNvSpPr>
          <p:nvPr/>
        </p:nvSpPr>
        <p:spPr bwMode="auto">
          <a:xfrm>
            <a:off x="1271588" y="3652838"/>
            <a:ext cx="271462"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sp>
        <p:nvSpPr>
          <p:cNvPr id="55375" name="AutoShape 189"/>
          <p:cNvSpPr>
            <a:spLocks noChangeAspect="1" noChangeArrowheads="1"/>
          </p:cNvSpPr>
          <p:nvPr/>
        </p:nvSpPr>
        <p:spPr bwMode="auto">
          <a:xfrm>
            <a:off x="1847850" y="3338513"/>
            <a:ext cx="925513" cy="946150"/>
          </a:xfrm>
          <a:prstGeom prst="roundRect">
            <a:avLst>
              <a:gd name="adj" fmla="val 250"/>
            </a:avLst>
          </a:pr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76" name="AutoShape 191"/>
          <p:cNvSpPr>
            <a:spLocks noChangeAspect="1" noChangeArrowheads="1"/>
          </p:cNvSpPr>
          <p:nvPr/>
        </p:nvSpPr>
        <p:spPr bwMode="auto">
          <a:xfrm>
            <a:off x="2138363" y="3649663"/>
            <a:ext cx="342900" cy="322262"/>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77" name="AutoShape 193"/>
          <p:cNvSpPr>
            <a:spLocks noChangeAspect="1" noChangeArrowheads="1"/>
          </p:cNvSpPr>
          <p:nvPr/>
        </p:nvSpPr>
        <p:spPr bwMode="auto">
          <a:xfrm>
            <a:off x="2143125" y="3649663"/>
            <a:ext cx="334963" cy="315912"/>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78" name="AutoShape 195"/>
          <p:cNvSpPr>
            <a:spLocks noChangeAspect="1" noChangeArrowheads="1"/>
          </p:cNvSpPr>
          <p:nvPr/>
        </p:nvSpPr>
        <p:spPr bwMode="auto">
          <a:xfrm>
            <a:off x="2143125" y="3649663"/>
            <a:ext cx="333375"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79" name="AutoShape 197"/>
          <p:cNvSpPr>
            <a:spLocks noChangeAspect="1" noChangeArrowheads="1"/>
          </p:cNvSpPr>
          <p:nvPr/>
        </p:nvSpPr>
        <p:spPr bwMode="auto">
          <a:xfrm>
            <a:off x="2143125" y="3649663"/>
            <a:ext cx="331788" cy="30797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80" name="AutoShape 198"/>
          <p:cNvSpPr>
            <a:spLocks noChangeAspect="1" noChangeArrowheads="1"/>
          </p:cNvSpPr>
          <p:nvPr/>
        </p:nvSpPr>
        <p:spPr bwMode="auto">
          <a:xfrm>
            <a:off x="2198688" y="3652838"/>
            <a:ext cx="271462"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pic>
        <p:nvPicPr>
          <p:cNvPr id="55381" name="Picture 2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52725" y="3338513"/>
            <a:ext cx="919163" cy="946150"/>
          </a:xfrm>
          <a:prstGeom prst="rect">
            <a:avLst/>
          </a:prstGeom>
          <a:noFill/>
          <a:ln>
            <a:noFill/>
          </a:ln>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Lst>
        </p:spPr>
      </p:pic>
      <p:sp>
        <p:nvSpPr>
          <p:cNvPr id="55382" name="AutoShape 202"/>
          <p:cNvSpPr>
            <a:spLocks noChangeAspect="1" noChangeArrowheads="1"/>
          </p:cNvSpPr>
          <p:nvPr/>
        </p:nvSpPr>
        <p:spPr bwMode="auto">
          <a:xfrm>
            <a:off x="3041650" y="3649663"/>
            <a:ext cx="342900" cy="322262"/>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83" name="AutoShape 204"/>
          <p:cNvSpPr>
            <a:spLocks noChangeAspect="1" noChangeArrowheads="1"/>
          </p:cNvSpPr>
          <p:nvPr/>
        </p:nvSpPr>
        <p:spPr bwMode="auto">
          <a:xfrm>
            <a:off x="3041650" y="3649663"/>
            <a:ext cx="336550" cy="315912"/>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84" name="AutoShape 206"/>
          <p:cNvSpPr>
            <a:spLocks noChangeAspect="1" noChangeArrowheads="1"/>
          </p:cNvSpPr>
          <p:nvPr/>
        </p:nvSpPr>
        <p:spPr bwMode="auto">
          <a:xfrm>
            <a:off x="3041650" y="3649663"/>
            <a:ext cx="333375"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85" name="AutoShape 208"/>
          <p:cNvSpPr>
            <a:spLocks noChangeAspect="1" noChangeArrowheads="1"/>
          </p:cNvSpPr>
          <p:nvPr/>
        </p:nvSpPr>
        <p:spPr bwMode="auto">
          <a:xfrm>
            <a:off x="3041650" y="3649663"/>
            <a:ext cx="331788" cy="30797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86" name="AutoShape 209"/>
          <p:cNvSpPr>
            <a:spLocks noChangeAspect="1" noChangeArrowheads="1"/>
          </p:cNvSpPr>
          <p:nvPr/>
        </p:nvSpPr>
        <p:spPr bwMode="auto">
          <a:xfrm>
            <a:off x="3074988" y="3652838"/>
            <a:ext cx="271462"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pic>
        <p:nvPicPr>
          <p:cNvPr id="55387" name="Picture 2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49663" y="3338513"/>
            <a:ext cx="919162" cy="946150"/>
          </a:xfrm>
          <a:prstGeom prst="rect">
            <a:avLst/>
          </a:prstGeom>
          <a:noFill/>
          <a:ln>
            <a:noFill/>
          </a:ln>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Lst>
        </p:spPr>
      </p:pic>
      <p:sp>
        <p:nvSpPr>
          <p:cNvPr id="55388" name="AutoShape 213"/>
          <p:cNvSpPr>
            <a:spLocks noChangeAspect="1" noChangeArrowheads="1"/>
          </p:cNvSpPr>
          <p:nvPr/>
        </p:nvSpPr>
        <p:spPr bwMode="auto">
          <a:xfrm>
            <a:off x="3938588" y="3649663"/>
            <a:ext cx="342900" cy="322262"/>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89" name="AutoShape 215"/>
          <p:cNvSpPr>
            <a:spLocks noChangeAspect="1" noChangeArrowheads="1"/>
          </p:cNvSpPr>
          <p:nvPr/>
        </p:nvSpPr>
        <p:spPr bwMode="auto">
          <a:xfrm>
            <a:off x="3938588" y="3649663"/>
            <a:ext cx="336550" cy="315912"/>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90" name="AutoShape 217"/>
          <p:cNvSpPr>
            <a:spLocks noChangeAspect="1" noChangeArrowheads="1"/>
          </p:cNvSpPr>
          <p:nvPr/>
        </p:nvSpPr>
        <p:spPr bwMode="auto">
          <a:xfrm>
            <a:off x="3938588" y="3649663"/>
            <a:ext cx="333375"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91" name="AutoShape 219"/>
          <p:cNvSpPr>
            <a:spLocks noChangeAspect="1" noChangeArrowheads="1"/>
          </p:cNvSpPr>
          <p:nvPr/>
        </p:nvSpPr>
        <p:spPr bwMode="auto">
          <a:xfrm>
            <a:off x="3938588" y="3649663"/>
            <a:ext cx="333375" cy="30797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92" name="AutoShape 220"/>
          <p:cNvSpPr>
            <a:spLocks noChangeAspect="1" noChangeArrowheads="1"/>
          </p:cNvSpPr>
          <p:nvPr/>
        </p:nvSpPr>
        <p:spPr bwMode="auto">
          <a:xfrm>
            <a:off x="3971925" y="3652838"/>
            <a:ext cx="271463"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sp>
        <p:nvSpPr>
          <p:cNvPr id="55393" name="AutoShape 221"/>
          <p:cNvSpPr>
            <a:spLocks noChangeAspect="1" noChangeArrowheads="1"/>
          </p:cNvSpPr>
          <p:nvPr/>
        </p:nvSpPr>
        <p:spPr bwMode="auto">
          <a:xfrm>
            <a:off x="4548188" y="3338513"/>
            <a:ext cx="927100" cy="955675"/>
          </a:xfrm>
          <a:prstGeom prst="roundRect">
            <a:avLst>
              <a:gd name="adj" fmla="val 245"/>
            </a:avLst>
          </a:pr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394" name="AutoShape 223"/>
          <p:cNvSpPr>
            <a:spLocks noChangeAspect="1" noChangeArrowheads="1"/>
          </p:cNvSpPr>
          <p:nvPr/>
        </p:nvSpPr>
        <p:spPr bwMode="auto">
          <a:xfrm>
            <a:off x="4840288" y="3649663"/>
            <a:ext cx="342900" cy="322262"/>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95" name="AutoShape 225"/>
          <p:cNvSpPr>
            <a:spLocks noChangeAspect="1" noChangeArrowheads="1"/>
          </p:cNvSpPr>
          <p:nvPr/>
        </p:nvSpPr>
        <p:spPr bwMode="auto">
          <a:xfrm>
            <a:off x="4843463" y="3649663"/>
            <a:ext cx="334962" cy="315912"/>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96" name="AutoShape 227"/>
          <p:cNvSpPr>
            <a:spLocks noChangeAspect="1" noChangeArrowheads="1"/>
          </p:cNvSpPr>
          <p:nvPr/>
        </p:nvSpPr>
        <p:spPr bwMode="auto">
          <a:xfrm>
            <a:off x="4843463" y="3649663"/>
            <a:ext cx="333375"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97" name="AutoShape 229"/>
          <p:cNvSpPr>
            <a:spLocks noChangeAspect="1" noChangeArrowheads="1"/>
          </p:cNvSpPr>
          <p:nvPr/>
        </p:nvSpPr>
        <p:spPr bwMode="auto">
          <a:xfrm>
            <a:off x="4843463" y="3649663"/>
            <a:ext cx="330200" cy="311150"/>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398" name="AutoShape 230"/>
          <p:cNvSpPr>
            <a:spLocks noChangeAspect="1" noChangeArrowheads="1"/>
          </p:cNvSpPr>
          <p:nvPr/>
        </p:nvSpPr>
        <p:spPr bwMode="auto">
          <a:xfrm>
            <a:off x="4868863" y="3652838"/>
            <a:ext cx="271462"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pic>
        <p:nvPicPr>
          <p:cNvPr id="55399" name="Picture 23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49888" y="3338513"/>
            <a:ext cx="920750" cy="946150"/>
          </a:xfrm>
          <a:prstGeom prst="rect">
            <a:avLst/>
          </a:prstGeom>
          <a:noFill/>
          <a:ln>
            <a:noFill/>
          </a:ln>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Lst>
        </p:spPr>
      </p:pic>
      <p:sp>
        <p:nvSpPr>
          <p:cNvPr id="55400" name="AutoShape 234"/>
          <p:cNvSpPr>
            <a:spLocks noChangeAspect="1" noChangeArrowheads="1"/>
          </p:cNvSpPr>
          <p:nvPr/>
        </p:nvSpPr>
        <p:spPr bwMode="auto">
          <a:xfrm>
            <a:off x="5740400" y="3649663"/>
            <a:ext cx="342900" cy="322262"/>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01" name="AutoShape 236"/>
          <p:cNvSpPr>
            <a:spLocks noChangeAspect="1" noChangeArrowheads="1"/>
          </p:cNvSpPr>
          <p:nvPr/>
        </p:nvSpPr>
        <p:spPr bwMode="auto">
          <a:xfrm>
            <a:off x="5741988" y="3649663"/>
            <a:ext cx="336550" cy="315912"/>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02" name="AutoShape 238"/>
          <p:cNvSpPr>
            <a:spLocks noChangeAspect="1" noChangeArrowheads="1"/>
          </p:cNvSpPr>
          <p:nvPr/>
        </p:nvSpPr>
        <p:spPr bwMode="auto">
          <a:xfrm>
            <a:off x="5741988" y="3649663"/>
            <a:ext cx="333375"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03" name="AutoShape 240"/>
          <p:cNvSpPr>
            <a:spLocks noChangeAspect="1" noChangeArrowheads="1"/>
          </p:cNvSpPr>
          <p:nvPr/>
        </p:nvSpPr>
        <p:spPr bwMode="auto">
          <a:xfrm>
            <a:off x="5741988" y="3649663"/>
            <a:ext cx="331787" cy="30797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04" name="AutoShape 241"/>
          <p:cNvSpPr>
            <a:spLocks noChangeAspect="1" noChangeArrowheads="1"/>
          </p:cNvSpPr>
          <p:nvPr/>
        </p:nvSpPr>
        <p:spPr bwMode="auto">
          <a:xfrm>
            <a:off x="5781675" y="3652838"/>
            <a:ext cx="271463"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pic>
        <p:nvPicPr>
          <p:cNvPr id="55405" name="Picture 24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50000" y="3338513"/>
            <a:ext cx="919163" cy="946150"/>
          </a:xfrm>
          <a:prstGeom prst="rect">
            <a:avLst/>
          </a:prstGeom>
          <a:noFill/>
          <a:ln>
            <a:noFill/>
          </a:ln>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Lst>
        </p:spPr>
      </p:pic>
      <p:sp>
        <p:nvSpPr>
          <p:cNvPr id="55406" name="AutoShape 245"/>
          <p:cNvSpPr>
            <a:spLocks noChangeAspect="1" noChangeArrowheads="1"/>
          </p:cNvSpPr>
          <p:nvPr/>
        </p:nvSpPr>
        <p:spPr bwMode="auto">
          <a:xfrm>
            <a:off x="6638925" y="3649663"/>
            <a:ext cx="342900" cy="322262"/>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07" name="AutoShape 247"/>
          <p:cNvSpPr>
            <a:spLocks noChangeAspect="1" noChangeArrowheads="1"/>
          </p:cNvSpPr>
          <p:nvPr/>
        </p:nvSpPr>
        <p:spPr bwMode="auto">
          <a:xfrm>
            <a:off x="6638925" y="3649663"/>
            <a:ext cx="336550" cy="315912"/>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08" name="AutoShape 249"/>
          <p:cNvSpPr>
            <a:spLocks noChangeAspect="1" noChangeArrowheads="1"/>
          </p:cNvSpPr>
          <p:nvPr/>
        </p:nvSpPr>
        <p:spPr bwMode="auto">
          <a:xfrm>
            <a:off x="6638925" y="3649663"/>
            <a:ext cx="333375"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09" name="AutoShape 251"/>
          <p:cNvSpPr>
            <a:spLocks noChangeAspect="1" noChangeArrowheads="1"/>
          </p:cNvSpPr>
          <p:nvPr/>
        </p:nvSpPr>
        <p:spPr bwMode="auto">
          <a:xfrm>
            <a:off x="6638925" y="3649663"/>
            <a:ext cx="331788" cy="30797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10" name="AutoShape 252"/>
          <p:cNvSpPr>
            <a:spLocks noChangeAspect="1" noChangeArrowheads="1"/>
          </p:cNvSpPr>
          <p:nvPr/>
        </p:nvSpPr>
        <p:spPr bwMode="auto">
          <a:xfrm>
            <a:off x="6678613" y="3652838"/>
            <a:ext cx="271462"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sp>
        <p:nvSpPr>
          <p:cNvPr id="55411" name="AutoShape 254"/>
          <p:cNvSpPr>
            <a:spLocks noChangeAspect="1" noChangeArrowheads="1"/>
          </p:cNvSpPr>
          <p:nvPr/>
        </p:nvSpPr>
        <p:spPr bwMode="auto">
          <a:xfrm>
            <a:off x="7251700" y="3338513"/>
            <a:ext cx="923925" cy="947737"/>
          </a:xfrm>
          <a:prstGeom prst="roundRect">
            <a:avLst>
              <a:gd name="adj" fmla="val 250"/>
            </a:avLst>
          </a:pr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latin typeface="Calibri" charset="0"/>
            </a:endParaRPr>
          </a:p>
        </p:txBody>
      </p:sp>
      <p:sp>
        <p:nvSpPr>
          <p:cNvPr id="55412" name="AutoShape 256"/>
          <p:cNvSpPr>
            <a:spLocks noChangeAspect="1" noChangeArrowheads="1"/>
          </p:cNvSpPr>
          <p:nvPr/>
        </p:nvSpPr>
        <p:spPr bwMode="auto">
          <a:xfrm>
            <a:off x="7542213" y="3652838"/>
            <a:ext cx="342900" cy="320675"/>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13" name="AutoShape 258"/>
          <p:cNvSpPr>
            <a:spLocks noChangeAspect="1" noChangeArrowheads="1"/>
          </p:cNvSpPr>
          <p:nvPr/>
        </p:nvSpPr>
        <p:spPr bwMode="auto">
          <a:xfrm>
            <a:off x="7542213" y="3652838"/>
            <a:ext cx="336550" cy="314325"/>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14" name="AutoShape 260"/>
          <p:cNvSpPr>
            <a:spLocks noChangeAspect="1" noChangeArrowheads="1"/>
          </p:cNvSpPr>
          <p:nvPr/>
        </p:nvSpPr>
        <p:spPr bwMode="auto">
          <a:xfrm>
            <a:off x="7542213" y="3652838"/>
            <a:ext cx="334962"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15" name="AutoShape 262"/>
          <p:cNvSpPr>
            <a:spLocks noChangeAspect="1" noChangeArrowheads="1"/>
          </p:cNvSpPr>
          <p:nvPr/>
        </p:nvSpPr>
        <p:spPr bwMode="auto">
          <a:xfrm>
            <a:off x="7542213" y="3652838"/>
            <a:ext cx="331787" cy="309562"/>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16" name="AutoShape 263"/>
          <p:cNvSpPr>
            <a:spLocks noChangeAspect="1" noChangeArrowheads="1"/>
          </p:cNvSpPr>
          <p:nvPr/>
        </p:nvSpPr>
        <p:spPr bwMode="auto">
          <a:xfrm>
            <a:off x="7613650" y="3652838"/>
            <a:ext cx="271463"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pic>
        <p:nvPicPr>
          <p:cNvPr id="55417" name="Picture 26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48638" y="3338513"/>
            <a:ext cx="919162" cy="946150"/>
          </a:xfrm>
          <a:prstGeom prst="rect">
            <a:avLst/>
          </a:prstGeom>
          <a:noFill/>
          <a:ln>
            <a:noFill/>
          </a:ln>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Lst>
        </p:spPr>
      </p:pic>
      <p:sp>
        <p:nvSpPr>
          <p:cNvPr id="55418" name="AutoShape 267"/>
          <p:cNvSpPr>
            <a:spLocks noChangeAspect="1" noChangeArrowheads="1"/>
          </p:cNvSpPr>
          <p:nvPr/>
        </p:nvSpPr>
        <p:spPr bwMode="auto">
          <a:xfrm>
            <a:off x="8437563" y="3649663"/>
            <a:ext cx="342900" cy="322262"/>
          </a:xfrm>
          <a:prstGeom prst="roundRect">
            <a:avLst>
              <a:gd name="adj" fmla="val 73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19" name="AutoShape 269"/>
          <p:cNvSpPr>
            <a:spLocks noChangeAspect="1" noChangeArrowheads="1"/>
          </p:cNvSpPr>
          <p:nvPr/>
        </p:nvSpPr>
        <p:spPr bwMode="auto">
          <a:xfrm>
            <a:off x="8437563" y="3649663"/>
            <a:ext cx="333375" cy="315912"/>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20" name="AutoShape 271"/>
          <p:cNvSpPr>
            <a:spLocks noChangeAspect="1" noChangeArrowheads="1"/>
          </p:cNvSpPr>
          <p:nvPr/>
        </p:nvSpPr>
        <p:spPr bwMode="auto">
          <a:xfrm>
            <a:off x="8439150" y="3649663"/>
            <a:ext cx="334963" cy="312737"/>
          </a:xfrm>
          <a:prstGeom prst="roundRect">
            <a:avLst>
              <a:gd name="adj" fmla="val 75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21" name="AutoShape 273"/>
          <p:cNvSpPr>
            <a:spLocks noChangeAspect="1" noChangeArrowheads="1"/>
          </p:cNvSpPr>
          <p:nvPr/>
        </p:nvSpPr>
        <p:spPr bwMode="auto">
          <a:xfrm>
            <a:off x="8439150" y="3649663"/>
            <a:ext cx="331788" cy="30797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400">
              <a:solidFill>
                <a:schemeClr val="bg1"/>
              </a:solidFill>
              <a:latin typeface="Calibri" charset="0"/>
            </a:endParaRPr>
          </a:p>
        </p:txBody>
      </p:sp>
      <p:sp>
        <p:nvSpPr>
          <p:cNvPr id="55422" name="AutoShape 274"/>
          <p:cNvSpPr>
            <a:spLocks noChangeAspect="1" noChangeArrowheads="1"/>
          </p:cNvSpPr>
          <p:nvPr/>
        </p:nvSpPr>
        <p:spPr bwMode="auto">
          <a:xfrm>
            <a:off x="8467725" y="3652838"/>
            <a:ext cx="271463" cy="301625"/>
          </a:xfrm>
          <a:prstGeom prst="roundRect">
            <a:avLst>
              <a:gd name="adj" fmla="val 76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95" tIns="46798" rIns="89995" bIns="46798">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5000"/>
              </a:lnSpc>
              <a:buClr>
                <a:srgbClr val="FF0000"/>
              </a:buClr>
              <a:buSzPct val="45000"/>
            </a:pPr>
            <a:r>
              <a:rPr lang="en-GB" altLang="x-none" sz="1400" b="1">
                <a:solidFill>
                  <a:schemeClr val="bg1"/>
                </a:solidFill>
                <a:latin typeface="Calibri" charset="0"/>
              </a:rPr>
              <a:t>+</a:t>
            </a:r>
          </a:p>
        </p:txBody>
      </p:sp>
      <p:sp>
        <p:nvSpPr>
          <p:cNvPr id="158" name="Text Box 276"/>
          <p:cNvSpPr txBox="1">
            <a:spLocks noChangeArrowheads="1"/>
          </p:cNvSpPr>
          <p:nvPr/>
        </p:nvSpPr>
        <p:spPr bwMode="auto">
          <a:xfrm>
            <a:off x="701675" y="7061200"/>
            <a:ext cx="7697788" cy="307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35" tIns="45718" rIns="91435" bIns="45718">
            <a:spAutoFit/>
          </a:bodyPr>
          <a:lstStyle/>
          <a:p>
            <a:pPr algn="ctr">
              <a:defRPr/>
            </a:pPr>
            <a:r>
              <a:rPr lang="en-US" sz="1400">
                <a:solidFill>
                  <a:srgbClr val="340790"/>
                </a:solidFill>
                <a:latin typeface="Calibri"/>
                <a:ea typeface="ヒラギノ角ゴ ProN W3" charset="0"/>
                <a:cs typeface="Calibri"/>
              </a:rPr>
              <a:t>Task: Is the animal a cat or not?</a:t>
            </a:r>
          </a:p>
        </p:txBody>
      </p:sp>
      <p:sp>
        <p:nvSpPr>
          <p:cNvPr id="277" name="Line 277"/>
          <p:cNvSpPr>
            <a:spLocks noChangeShapeType="1"/>
          </p:cNvSpPr>
          <p:nvPr/>
        </p:nvSpPr>
        <p:spPr bwMode="auto">
          <a:xfrm>
            <a:off x="68263" y="4291013"/>
            <a:ext cx="8991600" cy="0"/>
          </a:xfrm>
          <a:prstGeom prst="line">
            <a:avLst/>
          </a:prstGeom>
          <a:noFill/>
          <a:ln w="76200">
            <a:solidFill>
              <a:schemeClr val="bg1"/>
            </a:solidFill>
            <a:round/>
            <a:headEnd/>
            <a:tailEnd type="stealth"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35" tIns="45718" rIns="91435" bIns="45718" anchor="ctr"/>
          <a:lstStyle/>
          <a:p>
            <a:pPr>
              <a:defRPr/>
            </a:pPr>
            <a:endParaRPr lang="en-US" sz="1400">
              <a:latin typeface="Calibri"/>
              <a:ea typeface="ヒラギノ角ゴ ProN W3" charset="0"/>
              <a:cs typeface="Calibri"/>
            </a:endParaRPr>
          </a:p>
        </p:txBody>
      </p:sp>
      <p:sp>
        <p:nvSpPr>
          <p:cNvPr id="55425" name="Rectangle 279"/>
          <p:cNvSpPr>
            <a:spLocks noChangeArrowheads="1"/>
          </p:cNvSpPr>
          <p:nvPr/>
        </p:nvSpPr>
        <p:spPr bwMode="auto">
          <a:xfrm>
            <a:off x="4435475" y="8128000"/>
            <a:ext cx="4876800" cy="307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b="1">
                <a:latin typeface="Calibri" charset="0"/>
              </a:rPr>
              <a:t>Sayres &amp; Grill-Spector, J. Neurophysiology, 2006</a:t>
            </a:r>
          </a:p>
        </p:txBody>
      </p:sp>
      <p:cxnSp>
        <p:nvCxnSpPr>
          <p:cNvPr id="279" name="Straight Connector 278"/>
          <p:cNvCxnSpPr/>
          <p:nvPr/>
        </p:nvCxnSpPr>
        <p:spPr bwMode="auto">
          <a:xfrm>
            <a:off x="52388" y="4332288"/>
            <a:ext cx="914400" cy="0"/>
          </a:xfrm>
          <a:prstGeom prst="line">
            <a:avLst/>
          </a:prstGeom>
          <a:solidFill>
            <a:srgbClr val="BBE0E3"/>
          </a:solidFill>
          <a:ln w="76200" cap="flat" cmpd="sng" algn="ctr">
            <a:solidFill>
              <a:srgbClr val="5E5EB9"/>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32" name="Rectangle 419"/>
          <p:cNvSpPr>
            <a:spLocks noChangeArrowheads="1"/>
          </p:cNvSpPr>
          <p:nvPr/>
        </p:nvSpPr>
        <p:spPr bwMode="auto">
          <a:xfrm>
            <a:off x="4267200" y="6477000"/>
            <a:ext cx="48768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i="1">
                <a:solidFill>
                  <a:schemeClr val="accent2">
                    <a:lumMod val="75000"/>
                  </a:schemeClr>
                </a:solidFill>
                <a:latin typeface="Calibri" charset="0"/>
              </a:rPr>
              <a:t>Sayres</a:t>
            </a:r>
            <a:r>
              <a:rPr lang="en-US" altLang="x-none" sz="1600" i="1" dirty="0">
                <a:solidFill>
                  <a:schemeClr val="accent2">
                    <a:lumMod val="75000"/>
                  </a:schemeClr>
                </a:solidFill>
                <a:latin typeface="Calibri" charset="0"/>
              </a:rPr>
              <a:t> &amp; Grill-Spector, J. Neurophysiology, 2006</a:t>
            </a:r>
          </a:p>
        </p:txBody>
      </p:sp>
    </p:spTree>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4" name="Text Box 410"/>
          <p:cNvSpPr txBox="1">
            <a:spLocks noChangeArrowheads="1"/>
          </p:cNvSpPr>
          <p:nvPr/>
        </p:nvSpPr>
        <p:spPr bwMode="auto">
          <a:xfrm>
            <a:off x="22225" y="965301"/>
            <a:ext cx="9144000" cy="5847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35" tIns="45718" rIns="91435" bIns="45718">
            <a:spAutoFit/>
          </a:bodyPr>
          <a:lstStyle/>
          <a:p>
            <a:pPr algn="ctr">
              <a:spcBef>
                <a:spcPct val="50000"/>
              </a:spcBef>
              <a:defRPr/>
            </a:pPr>
            <a:r>
              <a:rPr lang="en-US" sz="3200" b="1" dirty="0">
                <a:solidFill>
                  <a:srgbClr val="5E5EB9"/>
                </a:solidFill>
                <a:latin typeface="Calibri"/>
                <a:ea typeface="ヒラギノ角ゴ ProN W3" charset="0"/>
                <a:cs typeface="Calibri"/>
              </a:rPr>
              <a:t>fMRI-A increases with repetition number</a:t>
            </a:r>
          </a:p>
        </p:txBody>
      </p:sp>
      <p:sp>
        <p:nvSpPr>
          <p:cNvPr id="56322" name="AutoShape 415"/>
          <p:cNvSpPr>
            <a:spLocks noChangeAspect="1" noChangeArrowheads="1"/>
          </p:cNvSpPr>
          <p:nvPr/>
        </p:nvSpPr>
        <p:spPr bwMode="auto">
          <a:xfrm>
            <a:off x="619125" y="6019800"/>
            <a:ext cx="3994150" cy="292100"/>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 </a:t>
            </a:r>
            <a:r>
              <a:rPr lang="en-GB" altLang="x-none" sz="2000">
                <a:latin typeface="Calibri" charset="0"/>
              </a:rPr>
              <a:t>Significantly &lt; nonrepeated, p &lt; 0.05</a:t>
            </a:r>
          </a:p>
        </p:txBody>
      </p:sp>
      <p:sp>
        <p:nvSpPr>
          <p:cNvPr id="56323" name="AutoShape 96"/>
          <p:cNvSpPr>
            <a:spLocks noChangeAspect="1" noChangeArrowheads="1"/>
          </p:cNvSpPr>
          <p:nvPr/>
        </p:nvSpPr>
        <p:spPr bwMode="auto">
          <a:xfrm>
            <a:off x="3060700" y="4876800"/>
            <a:ext cx="120650" cy="265113"/>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a:t>
            </a:r>
          </a:p>
        </p:txBody>
      </p:sp>
      <p:sp>
        <p:nvSpPr>
          <p:cNvPr id="56324" name="AutoShape 99"/>
          <p:cNvSpPr>
            <a:spLocks noChangeAspect="1" noChangeArrowheads="1"/>
          </p:cNvSpPr>
          <p:nvPr/>
        </p:nvSpPr>
        <p:spPr bwMode="auto">
          <a:xfrm>
            <a:off x="3440113" y="4876800"/>
            <a:ext cx="120650" cy="265113"/>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2</a:t>
            </a:r>
          </a:p>
        </p:txBody>
      </p:sp>
      <p:sp>
        <p:nvSpPr>
          <p:cNvPr id="56325" name="AutoShape 102"/>
          <p:cNvSpPr>
            <a:spLocks noChangeAspect="1" noChangeArrowheads="1"/>
          </p:cNvSpPr>
          <p:nvPr/>
        </p:nvSpPr>
        <p:spPr bwMode="auto">
          <a:xfrm>
            <a:off x="3802063" y="4876800"/>
            <a:ext cx="120650" cy="265113"/>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3</a:t>
            </a:r>
          </a:p>
        </p:txBody>
      </p:sp>
      <p:sp>
        <p:nvSpPr>
          <p:cNvPr id="56326" name="AutoShape 105"/>
          <p:cNvSpPr>
            <a:spLocks noChangeAspect="1" noChangeArrowheads="1"/>
          </p:cNvSpPr>
          <p:nvPr/>
        </p:nvSpPr>
        <p:spPr bwMode="auto">
          <a:xfrm>
            <a:off x="4167188" y="4876800"/>
            <a:ext cx="120650" cy="265113"/>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4</a:t>
            </a:r>
          </a:p>
        </p:txBody>
      </p:sp>
      <p:sp>
        <p:nvSpPr>
          <p:cNvPr id="56327" name="AutoShape 108"/>
          <p:cNvSpPr>
            <a:spLocks noChangeAspect="1" noChangeArrowheads="1"/>
          </p:cNvSpPr>
          <p:nvPr/>
        </p:nvSpPr>
        <p:spPr bwMode="auto">
          <a:xfrm>
            <a:off x="4533900" y="4876800"/>
            <a:ext cx="120650" cy="265113"/>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5</a:t>
            </a:r>
          </a:p>
        </p:txBody>
      </p:sp>
      <p:sp>
        <p:nvSpPr>
          <p:cNvPr id="56328" name="AutoShape 111"/>
          <p:cNvSpPr>
            <a:spLocks noChangeAspect="1" noChangeArrowheads="1"/>
          </p:cNvSpPr>
          <p:nvPr/>
        </p:nvSpPr>
        <p:spPr bwMode="auto">
          <a:xfrm>
            <a:off x="4906963" y="4876800"/>
            <a:ext cx="119062" cy="265113"/>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6</a:t>
            </a:r>
          </a:p>
        </p:txBody>
      </p:sp>
      <p:sp>
        <p:nvSpPr>
          <p:cNvPr id="56329" name="AutoShape 114"/>
          <p:cNvSpPr>
            <a:spLocks noChangeAspect="1" noChangeArrowheads="1"/>
          </p:cNvSpPr>
          <p:nvPr/>
        </p:nvSpPr>
        <p:spPr bwMode="auto">
          <a:xfrm>
            <a:off x="5284788" y="4876800"/>
            <a:ext cx="120650" cy="265113"/>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7</a:t>
            </a:r>
          </a:p>
        </p:txBody>
      </p:sp>
      <p:sp>
        <p:nvSpPr>
          <p:cNvPr id="56330" name="AutoShape 117"/>
          <p:cNvSpPr>
            <a:spLocks noChangeAspect="1" noChangeArrowheads="1"/>
          </p:cNvSpPr>
          <p:nvPr/>
        </p:nvSpPr>
        <p:spPr bwMode="auto">
          <a:xfrm>
            <a:off x="5645150" y="4876800"/>
            <a:ext cx="120650" cy="265113"/>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8</a:t>
            </a:r>
          </a:p>
        </p:txBody>
      </p:sp>
      <p:sp>
        <p:nvSpPr>
          <p:cNvPr id="56331" name="AutoShape 409"/>
          <p:cNvSpPr>
            <a:spLocks noChangeAspect="1" noChangeArrowheads="1"/>
          </p:cNvSpPr>
          <p:nvPr/>
        </p:nvSpPr>
        <p:spPr bwMode="auto">
          <a:xfrm>
            <a:off x="3068638" y="5208588"/>
            <a:ext cx="2751137" cy="346075"/>
          </a:xfrm>
          <a:prstGeom prst="roundRect">
            <a:avLst>
              <a:gd name="adj" fmla="val 87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b="1">
                <a:latin typeface="Calibri" charset="0"/>
              </a:rPr>
              <a:t>Presentation Number</a:t>
            </a:r>
          </a:p>
        </p:txBody>
      </p:sp>
      <p:sp>
        <p:nvSpPr>
          <p:cNvPr id="56332" name="AutoShape 120"/>
          <p:cNvSpPr>
            <a:spLocks noChangeAspect="1" noChangeArrowheads="1"/>
          </p:cNvSpPr>
          <p:nvPr/>
        </p:nvSpPr>
        <p:spPr bwMode="auto">
          <a:xfrm>
            <a:off x="1971675" y="4268788"/>
            <a:ext cx="295275"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0.8</a:t>
            </a:r>
          </a:p>
        </p:txBody>
      </p:sp>
      <p:sp>
        <p:nvSpPr>
          <p:cNvPr id="56333" name="AutoShape 123"/>
          <p:cNvSpPr>
            <a:spLocks noChangeAspect="1" noChangeArrowheads="1"/>
          </p:cNvSpPr>
          <p:nvPr/>
        </p:nvSpPr>
        <p:spPr bwMode="auto">
          <a:xfrm>
            <a:off x="2187575" y="3694113"/>
            <a:ext cx="120650" cy="265112"/>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a:t>
            </a:r>
          </a:p>
        </p:txBody>
      </p:sp>
      <p:sp>
        <p:nvSpPr>
          <p:cNvPr id="56334" name="AutoShape 126"/>
          <p:cNvSpPr>
            <a:spLocks noChangeAspect="1" noChangeArrowheads="1"/>
          </p:cNvSpPr>
          <p:nvPr/>
        </p:nvSpPr>
        <p:spPr bwMode="auto">
          <a:xfrm>
            <a:off x="1973263" y="3119438"/>
            <a:ext cx="295275"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1.2</a:t>
            </a:r>
          </a:p>
        </p:txBody>
      </p:sp>
      <p:sp>
        <p:nvSpPr>
          <p:cNvPr id="56335" name="AutoShape 129"/>
          <p:cNvSpPr>
            <a:spLocks noChangeAspect="1" noChangeArrowheads="1"/>
          </p:cNvSpPr>
          <p:nvPr/>
        </p:nvSpPr>
        <p:spPr bwMode="auto">
          <a:xfrm>
            <a:off x="1970088" y="2547938"/>
            <a:ext cx="298450"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1.4</a:t>
            </a:r>
          </a:p>
        </p:txBody>
      </p:sp>
      <p:sp>
        <p:nvSpPr>
          <p:cNvPr id="56336" name="Line 97"/>
          <p:cNvSpPr>
            <a:spLocks noChangeAspect="1" noChangeShapeType="1"/>
          </p:cNvSpPr>
          <p:nvPr/>
        </p:nvSpPr>
        <p:spPr bwMode="auto">
          <a:xfrm flipV="1">
            <a:off x="3475038" y="4827588"/>
            <a:ext cx="4762" cy="746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37" name="Line 100"/>
          <p:cNvSpPr>
            <a:spLocks noChangeAspect="1" noChangeShapeType="1"/>
          </p:cNvSpPr>
          <p:nvPr/>
        </p:nvSpPr>
        <p:spPr bwMode="auto">
          <a:xfrm flipV="1">
            <a:off x="3840163" y="4827588"/>
            <a:ext cx="3175" cy="746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38" name="Line 103"/>
          <p:cNvSpPr>
            <a:spLocks noChangeAspect="1" noChangeShapeType="1"/>
          </p:cNvSpPr>
          <p:nvPr/>
        </p:nvSpPr>
        <p:spPr bwMode="auto">
          <a:xfrm flipV="1">
            <a:off x="4211638" y="4827588"/>
            <a:ext cx="6350" cy="746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39" name="Line 106"/>
          <p:cNvSpPr>
            <a:spLocks noChangeAspect="1" noChangeShapeType="1"/>
          </p:cNvSpPr>
          <p:nvPr/>
        </p:nvSpPr>
        <p:spPr bwMode="auto">
          <a:xfrm flipV="1">
            <a:off x="4579938" y="4827588"/>
            <a:ext cx="4762" cy="746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0" name="Line 109"/>
          <p:cNvSpPr>
            <a:spLocks noChangeAspect="1" noChangeShapeType="1"/>
          </p:cNvSpPr>
          <p:nvPr/>
        </p:nvSpPr>
        <p:spPr bwMode="auto">
          <a:xfrm flipV="1">
            <a:off x="4949825" y="4827588"/>
            <a:ext cx="4763" cy="746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1" name="Line 112"/>
          <p:cNvSpPr>
            <a:spLocks noChangeAspect="1" noChangeShapeType="1"/>
          </p:cNvSpPr>
          <p:nvPr/>
        </p:nvSpPr>
        <p:spPr bwMode="auto">
          <a:xfrm flipV="1">
            <a:off x="5321300" y="4827588"/>
            <a:ext cx="7938" cy="746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2" name="Line 115"/>
          <p:cNvSpPr>
            <a:spLocks noChangeAspect="1" noChangeShapeType="1"/>
          </p:cNvSpPr>
          <p:nvPr/>
        </p:nvSpPr>
        <p:spPr bwMode="auto">
          <a:xfrm flipV="1">
            <a:off x="5691188" y="4827588"/>
            <a:ext cx="4762" cy="746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3" name="Line 137"/>
          <p:cNvSpPr>
            <a:spLocks noChangeAspect="1" noChangeShapeType="1"/>
          </p:cNvSpPr>
          <p:nvPr/>
        </p:nvSpPr>
        <p:spPr bwMode="auto">
          <a:xfrm>
            <a:off x="3475038" y="3333750"/>
            <a:ext cx="4762" cy="923925"/>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4" name="Line 140"/>
          <p:cNvSpPr>
            <a:spLocks noChangeAspect="1" noChangeShapeType="1"/>
          </p:cNvSpPr>
          <p:nvPr/>
        </p:nvSpPr>
        <p:spPr bwMode="auto">
          <a:xfrm>
            <a:off x="3840163" y="3590925"/>
            <a:ext cx="3175" cy="923925"/>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5" name="Line 143"/>
          <p:cNvSpPr>
            <a:spLocks noChangeAspect="1" noChangeShapeType="1"/>
          </p:cNvSpPr>
          <p:nvPr/>
        </p:nvSpPr>
        <p:spPr bwMode="auto">
          <a:xfrm>
            <a:off x="4211638" y="3748088"/>
            <a:ext cx="6350" cy="830262"/>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6" name="Line 146"/>
          <p:cNvSpPr>
            <a:spLocks noChangeAspect="1" noChangeShapeType="1"/>
          </p:cNvSpPr>
          <p:nvPr/>
        </p:nvSpPr>
        <p:spPr bwMode="auto">
          <a:xfrm>
            <a:off x="4579938" y="3841750"/>
            <a:ext cx="4762" cy="701675"/>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7" name="Line 149"/>
          <p:cNvSpPr>
            <a:spLocks noChangeAspect="1" noChangeShapeType="1"/>
          </p:cNvSpPr>
          <p:nvPr/>
        </p:nvSpPr>
        <p:spPr bwMode="auto">
          <a:xfrm>
            <a:off x="4949825" y="3556000"/>
            <a:ext cx="4763" cy="958850"/>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8" name="Line 152"/>
          <p:cNvSpPr>
            <a:spLocks noChangeAspect="1" noChangeShapeType="1"/>
          </p:cNvSpPr>
          <p:nvPr/>
        </p:nvSpPr>
        <p:spPr bwMode="auto">
          <a:xfrm>
            <a:off x="5321300" y="3811588"/>
            <a:ext cx="7938" cy="893762"/>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49" name="Line 155"/>
          <p:cNvSpPr>
            <a:spLocks noChangeAspect="1" noChangeShapeType="1"/>
          </p:cNvSpPr>
          <p:nvPr/>
        </p:nvSpPr>
        <p:spPr bwMode="auto">
          <a:xfrm>
            <a:off x="5691188" y="3841750"/>
            <a:ext cx="4762" cy="833438"/>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50" name="Freeform 158"/>
          <p:cNvSpPr>
            <a:spLocks noChangeAspect="1" noChangeArrowheads="1"/>
          </p:cNvSpPr>
          <p:nvPr/>
        </p:nvSpPr>
        <p:spPr bwMode="auto">
          <a:xfrm>
            <a:off x="3475038" y="3781425"/>
            <a:ext cx="2216150" cy="476250"/>
          </a:xfrm>
          <a:custGeom>
            <a:avLst/>
            <a:gdLst>
              <a:gd name="T0" fmla="*/ 0 w 1936"/>
              <a:gd name="T1" fmla="*/ 0 h 416"/>
              <a:gd name="T2" fmla="*/ 2147483647 w 1936"/>
              <a:gd name="T3" fmla="*/ 2147483647 h 416"/>
              <a:gd name="T4" fmla="*/ 2147483647 w 1936"/>
              <a:gd name="T5" fmla="*/ 2147483647 h 416"/>
              <a:gd name="T6" fmla="*/ 2147483647 w 1936"/>
              <a:gd name="T7" fmla="*/ 2147483647 h 416"/>
              <a:gd name="T8" fmla="*/ 2147483647 w 1936"/>
              <a:gd name="T9" fmla="*/ 2147483647 h 416"/>
              <a:gd name="T10" fmla="*/ 2147483647 w 1936"/>
              <a:gd name="T11" fmla="*/ 2147483647 h 416"/>
              <a:gd name="T12" fmla="*/ 2147483647 w 1936"/>
              <a:gd name="T13" fmla="*/ 2147483647 h 4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36" h="416">
                <a:moveTo>
                  <a:pt x="0" y="0"/>
                </a:moveTo>
                <a:lnTo>
                  <a:pt x="321" y="220"/>
                </a:lnTo>
                <a:lnTo>
                  <a:pt x="647" y="335"/>
                </a:lnTo>
                <a:lnTo>
                  <a:pt x="967" y="362"/>
                </a:lnTo>
                <a:lnTo>
                  <a:pt x="1288" y="220"/>
                </a:lnTo>
                <a:lnTo>
                  <a:pt x="1614" y="415"/>
                </a:lnTo>
                <a:lnTo>
                  <a:pt x="1935" y="415"/>
                </a:lnTo>
              </a:path>
            </a:pathLst>
          </a:custGeom>
          <a:noFill/>
          <a:ln w="5715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56351" name="AutoShape 159"/>
          <p:cNvSpPr>
            <a:spLocks noChangeAspect="1" noChangeArrowheads="1"/>
          </p:cNvSpPr>
          <p:nvPr/>
        </p:nvSpPr>
        <p:spPr bwMode="auto">
          <a:xfrm>
            <a:off x="3375025" y="2952750"/>
            <a:ext cx="128588" cy="290513"/>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6352" name="AutoShape 160"/>
          <p:cNvSpPr>
            <a:spLocks noChangeAspect="1" noChangeArrowheads="1"/>
          </p:cNvSpPr>
          <p:nvPr/>
        </p:nvSpPr>
        <p:spPr bwMode="auto">
          <a:xfrm>
            <a:off x="3748088" y="3206750"/>
            <a:ext cx="128587" cy="290513"/>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6353" name="AutoShape 161"/>
          <p:cNvSpPr>
            <a:spLocks noChangeAspect="1" noChangeArrowheads="1"/>
          </p:cNvSpPr>
          <p:nvPr/>
        </p:nvSpPr>
        <p:spPr bwMode="auto">
          <a:xfrm>
            <a:off x="4114800" y="3398838"/>
            <a:ext cx="130175" cy="290512"/>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6354" name="AutoShape 162"/>
          <p:cNvSpPr>
            <a:spLocks noChangeAspect="1" noChangeArrowheads="1"/>
          </p:cNvSpPr>
          <p:nvPr/>
        </p:nvSpPr>
        <p:spPr bwMode="auto">
          <a:xfrm>
            <a:off x="4479925" y="3463925"/>
            <a:ext cx="128588" cy="288925"/>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6355" name="AutoShape 163"/>
          <p:cNvSpPr>
            <a:spLocks noChangeAspect="1" noChangeArrowheads="1"/>
          </p:cNvSpPr>
          <p:nvPr/>
        </p:nvSpPr>
        <p:spPr bwMode="auto">
          <a:xfrm>
            <a:off x="4889500" y="3206750"/>
            <a:ext cx="128588" cy="290513"/>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6356" name="AutoShape 164"/>
          <p:cNvSpPr>
            <a:spLocks noChangeAspect="1" noChangeArrowheads="1"/>
          </p:cNvSpPr>
          <p:nvPr/>
        </p:nvSpPr>
        <p:spPr bwMode="auto">
          <a:xfrm>
            <a:off x="5262563" y="3429000"/>
            <a:ext cx="130175" cy="290513"/>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6357" name="AutoShape 165"/>
          <p:cNvSpPr>
            <a:spLocks noChangeAspect="1" noChangeArrowheads="1"/>
          </p:cNvSpPr>
          <p:nvPr/>
        </p:nvSpPr>
        <p:spPr bwMode="auto">
          <a:xfrm>
            <a:off x="5656263" y="3463925"/>
            <a:ext cx="128587" cy="288925"/>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6358" name="Line 87"/>
          <p:cNvSpPr>
            <a:spLocks noChangeAspect="1" noChangeShapeType="1"/>
          </p:cNvSpPr>
          <p:nvPr/>
        </p:nvSpPr>
        <p:spPr bwMode="auto">
          <a:xfrm>
            <a:off x="2363788" y="2614613"/>
            <a:ext cx="4433887" cy="3175"/>
          </a:xfrm>
          <a:prstGeom prst="line">
            <a:avLst/>
          </a:prstGeom>
          <a:noFill/>
          <a:ln w="20520">
            <a:solidFill>
              <a:srgbClr val="000000"/>
            </a:solidFill>
            <a:prstDash val="sysDot"/>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59" name="Line 91"/>
          <p:cNvSpPr>
            <a:spLocks noChangeAspect="1" noChangeShapeType="1"/>
          </p:cNvSpPr>
          <p:nvPr/>
        </p:nvSpPr>
        <p:spPr bwMode="auto">
          <a:xfrm flipV="1">
            <a:off x="2363788" y="2057400"/>
            <a:ext cx="4762" cy="2844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0" name="Line 92"/>
          <p:cNvSpPr>
            <a:spLocks noChangeAspect="1" noChangeShapeType="1"/>
          </p:cNvSpPr>
          <p:nvPr/>
        </p:nvSpPr>
        <p:spPr bwMode="auto">
          <a:xfrm>
            <a:off x="2368550" y="4897438"/>
            <a:ext cx="4433888" cy="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1" name="Line 93"/>
          <p:cNvSpPr>
            <a:spLocks noChangeAspect="1" noChangeShapeType="1"/>
          </p:cNvSpPr>
          <p:nvPr/>
        </p:nvSpPr>
        <p:spPr bwMode="auto">
          <a:xfrm flipV="1">
            <a:off x="2363788" y="2057400"/>
            <a:ext cx="4762" cy="2844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2" name="Line 94"/>
          <p:cNvSpPr>
            <a:spLocks noChangeAspect="1" noChangeShapeType="1"/>
          </p:cNvSpPr>
          <p:nvPr/>
        </p:nvSpPr>
        <p:spPr bwMode="auto">
          <a:xfrm flipV="1">
            <a:off x="3105150" y="4827588"/>
            <a:ext cx="6350" cy="746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3" name="Line 118"/>
          <p:cNvSpPr>
            <a:spLocks noChangeAspect="1" noChangeShapeType="1"/>
          </p:cNvSpPr>
          <p:nvPr/>
        </p:nvSpPr>
        <p:spPr bwMode="auto">
          <a:xfrm>
            <a:off x="2363788" y="4322763"/>
            <a:ext cx="41275" cy="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4" name="Line 121"/>
          <p:cNvSpPr>
            <a:spLocks noChangeAspect="1" noChangeShapeType="1"/>
          </p:cNvSpPr>
          <p:nvPr/>
        </p:nvSpPr>
        <p:spPr bwMode="auto">
          <a:xfrm>
            <a:off x="2363788" y="3748088"/>
            <a:ext cx="41275" cy="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5" name="Line 124"/>
          <p:cNvSpPr>
            <a:spLocks noChangeAspect="1" noChangeShapeType="1"/>
          </p:cNvSpPr>
          <p:nvPr/>
        </p:nvSpPr>
        <p:spPr bwMode="auto">
          <a:xfrm>
            <a:off x="2363788" y="3176588"/>
            <a:ext cx="41275" cy="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6" name="Line 127"/>
          <p:cNvSpPr>
            <a:spLocks noChangeAspect="1" noChangeShapeType="1"/>
          </p:cNvSpPr>
          <p:nvPr/>
        </p:nvSpPr>
        <p:spPr bwMode="auto">
          <a:xfrm>
            <a:off x="2363788" y="2601913"/>
            <a:ext cx="41275" cy="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7" name="Line 132"/>
          <p:cNvSpPr>
            <a:spLocks noChangeAspect="1" noChangeShapeType="1"/>
          </p:cNvSpPr>
          <p:nvPr/>
        </p:nvSpPr>
        <p:spPr bwMode="auto">
          <a:xfrm flipV="1">
            <a:off x="2363788" y="2057400"/>
            <a:ext cx="4762" cy="2844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8" name="Line 133"/>
          <p:cNvSpPr>
            <a:spLocks noChangeAspect="1" noChangeShapeType="1"/>
          </p:cNvSpPr>
          <p:nvPr/>
        </p:nvSpPr>
        <p:spPr bwMode="auto">
          <a:xfrm>
            <a:off x="3103563" y="2122488"/>
            <a:ext cx="6350" cy="990600"/>
          </a:xfrm>
          <a:prstGeom prst="line">
            <a:avLst/>
          </a:prstGeom>
          <a:noFill/>
          <a:ln w="2052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6369" name="Oval 136"/>
          <p:cNvSpPr>
            <a:spLocks noChangeArrowheads="1"/>
          </p:cNvSpPr>
          <p:nvPr/>
        </p:nvSpPr>
        <p:spPr bwMode="auto">
          <a:xfrm>
            <a:off x="3033713" y="2544763"/>
            <a:ext cx="146050" cy="146050"/>
          </a:xfrm>
          <a:prstGeom prst="ellipse">
            <a:avLst/>
          </a:prstGeom>
          <a:solidFill>
            <a:schemeClr val="tx1"/>
          </a:solidFill>
          <a:ln w="20574">
            <a:solidFill>
              <a:srgbClr val="000000"/>
            </a:solidFill>
            <a:round/>
            <a:headEnd/>
            <a:tailEnd/>
          </a:ln>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56370" name="Rectangle 419"/>
          <p:cNvSpPr>
            <a:spLocks noChangeArrowheads="1"/>
          </p:cNvSpPr>
          <p:nvPr/>
        </p:nvSpPr>
        <p:spPr bwMode="auto">
          <a:xfrm>
            <a:off x="4267200" y="6477000"/>
            <a:ext cx="48768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i="1" dirty="0" err="1">
                <a:solidFill>
                  <a:schemeClr val="accent2">
                    <a:lumMod val="75000"/>
                  </a:schemeClr>
                </a:solidFill>
                <a:latin typeface="Calibri" charset="0"/>
              </a:rPr>
              <a:t>Sayres</a:t>
            </a:r>
            <a:r>
              <a:rPr lang="en-US" altLang="x-none" sz="1600" i="1" dirty="0">
                <a:solidFill>
                  <a:schemeClr val="accent2">
                    <a:lumMod val="75000"/>
                  </a:schemeClr>
                </a:solidFill>
                <a:latin typeface="Calibri" charset="0"/>
              </a:rPr>
              <a:t> &amp; Grill-Spector, J. Neurophysiology, 2006</a:t>
            </a:r>
          </a:p>
        </p:txBody>
      </p:sp>
      <p:grpSp>
        <p:nvGrpSpPr>
          <p:cNvPr id="56371" name="Group 143"/>
          <p:cNvGrpSpPr>
            <a:grpSpLocks/>
          </p:cNvGrpSpPr>
          <p:nvPr/>
        </p:nvGrpSpPr>
        <p:grpSpPr bwMode="auto">
          <a:xfrm>
            <a:off x="7086600" y="2438400"/>
            <a:ext cx="1663700" cy="509588"/>
            <a:chOff x="6383337" y="5867400"/>
            <a:chExt cx="1662781" cy="510359"/>
          </a:xfrm>
        </p:grpSpPr>
        <p:sp>
          <p:nvSpPr>
            <p:cNvPr id="56374" name="Rectangle 8"/>
            <p:cNvSpPr>
              <a:spLocks/>
            </p:cNvSpPr>
            <p:nvPr/>
          </p:nvSpPr>
          <p:spPr bwMode="auto">
            <a:xfrm>
              <a:off x="6705600" y="6096000"/>
              <a:ext cx="934380"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FF0000"/>
                  </a:solidFill>
                  <a:latin typeface="Calibri" charset="0"/>
                  <a:ea typeface="ＭＳ Ｐゴシック" charset="-128"/>
                </a:rPr>
                <a:t>Repeated</a:t>
              </a:r>
            </a:p>
          </p:txBody>
        </p:sp>
        <p:sp>
          <p:nvSpPr>
            <p:cNvPr id="56375" name="Line 9"/>
            <p:cNvSpPr>
              <a:spLocks noChangeShapeType="1"/>
            </p:cNvSpPr>
            <p:nvPr/>
          </p:nvSpPr>
          <p:spPr bwMode="auto">
            <a:xfrm>
              <a:off x="6383337" y="6233706"/>
              <a:ext cx="2857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6376" name="Rectangle 10"/>
            <p:cNvSpPr>
              <a:spLocks/>
            </p:cNvSpPr>
            <p:nvPr/>
          </p:nvSpPr>
          <p:spPr bwMode="auto">
            <a:xfrm>
              <a:off x="6705600" y="5867400"/>
              <a:ext cx="1340518"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chemeClr val="tx1"/>
                  </a:solidFill>
                  <a:latin typeface="Calibri" charset="0"/>
                  <a:ea typeface="ＭＳ Ｐゴシック" charset="-128"/>
                </a:rPr>
                <a:t>NonRepeated</a:t>
              </a:r>
            </a:p>
          </p:txBody>
        </p:sp>
        <p:sp>
          <p:nvSpPr>
            <p:cNvPr id="56377" name="Line 11"/>
            <p:cNvSpPr>
              <a:spLocks noChangeShapeType="1"/>
            </p:cNvSpPr>
            <p:nvPr/>
          </p:nvSpPr>
          <p:spPr bwMode="auto">
            <a:xfrm>
              <a:off x="6383337" y="6003925"/>
              <a:ext cx="28575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56372" name="Text Box 416"/>
          <p:cNvSpPr txBox="1">
            <a:spLocks noChangeArrowheads="1"/>
          </p:cNvSpPr>
          <p:nvPr/>
        </p:nvSpPr>
        <p:spPr bwMode="auto">
          <a:xfrm>
            <a:off x="7010400" y="28194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n=8</a:t>
            </a:r>
          </a:p>
        </p:txBody>
      </p:sp>
      <p:sp>
        <p:nvSpPr>
          <p:cNvPr id="56373" name="AutoShape 285"/>
          <p:cNvSpPr>
            <a:spLocks noChangeAspect="1" noChangeArrowheads="1"/>
          </p:cNvSpPr>
          <p:nvPr/>
        </p:nvSpPr>
        <p:spPr bwMode="auto">
          <a:xfrm rot="-5400000">
            <a:off x="790576" y="3411537"/>
            <a:ext cx="1662112" cy="347663"/>
          </a:xfrm>
          <a:prstGeom prst="roundRect">
            <a:avLst>
              <a:gd name="adj" fmla="val 87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b="1">
                <a:latin typeface="Calibri" charset="0"/>
              </a:rPr>
              <a:t>LO [% Signal]</a:t>
            </a:r>
          </a:p>
        </p:txBody>
      </p:sp>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62" name="Text Box 66"/>
          <p:cNvSpPr txBox="1">
            <a:spLocks noChangeArrowheads="1"/>
          </p:cNvSpPr>
          <p:nvPr/>
        </p:nvSpPr>
        <p:spPr bwMode="auto">
          <a:xfrm>
            <a:off x="687388" y="668401"/>
            <a:ext cx="8077200" cy="1200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35" tIns="45718" rIns="91435" bIns="45718">
            <a:spAutoFit/>
          </a:bodyPr>
          <a:lstStyle/>
          <a:p>
            <a:pPr algn="ctr">
              <a:spcBef>
                <a:spcPct val="50000"/>
              </a:spcBef>
              <a:defRPr/>
            </a:pPr>
            <a:r>
              <a:rPr lang="en-US" sz="3600" b="1" dirty="0">
                <a:solidFill>
                  <a:srgbClr val="5E5EB9"/>
                </a:solidFill>
                <a:latin typeface="Calibri"/>
                <a:ea typeface="ヒラギノ角ゴ ProN W3" charset="0"/>
                <a:cs typeface="Calibri"/>
              </a:rPr>
              <a:t>fMRI-A decreases with number of intervening stimuli</a:t>
            </a:r>
          </a:p>
        </p:txBody>
      </p:sp>
      <p:sp>
        <p:nvSpPr>
          <p:cNvPr id="58370" name="AutoShape 149"/>
          <p:cNvSpPr>
            <a:spLocks noChangeAspect="1" noChangeArrowheads="1"/>
          </p:cNvSpPr>
          <p:nvPr/>
        </p:nvSpPr>
        <p:spPr bwMode="auto">
          <a:xfrm>
            <a:off x="2351088" y="4889500"/>
            <a:ext cx="1503362" cy="265113"/>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    non repeated      </a:t>
            </a:r>
          </a:p>
        </p:txBody>
      </p:sp>
      <p:sp>
        <p:nvSpPr>
          <p:cNvPr id="58371" name="AutoShape 152"/>
          <p:cNvSpPr>
            <a:spLocks noChangeAspect="1" noChangeArrowheads="1"/>
          </p:cNvSpPr>
          <p:nvPr/>
        </p:nvSpPr>
        <p:spPr bwMode="auto">
          <a:xfrm>
            <a:off x="3797300" y="4889500"/>
            <a:ext cx="331788" cy="265113"/>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    0    </a:t>
            </a:r>
          </a:p>
        </p:txBody>
      </p:sp>
      <p:sp>
        <p:nvSpPr>
          <p:cNvPr id="58372" name="AutoShape 155"/>
          <p:cNvSpPr>
            <a:spLocks noChangeAspect="1" noChangeArrowheads="1"/>
          </p:cNvSpPr>
          <p:nvPr/>
        </p:nvSpPr>
        <p:spPr bwMode="auto">
          <a:xfrm>
            <a:off x="4418013" y="4889500"/>
            <a:ext cx="307975" cy="265113"/>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1-3 </a:t>
            </a:r>
          </a:p>
        </p:txBody>
      </p:sp>
      <p:sp>
        <p:nvSpPr>
          <p:cNvPr id="58373" name="AutoShape 158"/>
          <p:cNvSpPr>
            <a:spLocks noChangeAspect="1" noChangeArrowheads="1"/>
          </p:cNvSpPr>
          <p:nvPr/>
        </p:nvSpPr>
        <p:spPr bwMode="auto">
          <a:xfrm>
            <a:off x="4973638" y="4889500"/>
            <a:ext cx="363537" cy="265113"/>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 4-7 </a:t>
            </a:r>
          </a:p>
        </p:txBody>
      </p:sp>
      <p:sp>
        <p:nvSpPr>
          <p:cNvPr id="58374" name="Line 138"/>
          <p:cNvSpPr>
            <a:spLocks noChangeAspect="1" noChangeShapeType="1"/>
          </p:cNvSpPr>
          <p:nvPr/>
        </p:nvSpPr>
        <p:spPr bwMode="auto">
          <a:xfrm>
            <a:off x="2368550" y="2609850"/>
            <a:ext cx="4479925" cy="4763"/>
          </a:xfrm>
          <a:prstGeom prst="line">
            <a:avLst/>
          </a:prstGeom>
          <a:noFill/>
          <a:ln w="20520">
            <a:solidFill>
              <a:srgbClr val="000000"/>
            </a:solidFill>
            <a:prstDash val="sysDot"/>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75" name="Line 139"/>
          <p:cNvSpPr>
            <a:spLocks noChangeAspect="1" noChangeShapeType="1"/>
          </p:cNvSpPr>
          <p:nvPr/>
        </p:nvSpPr>
        <p:spPr bwMode="auto">
          <a:xfrm>
            <a:off x="3100388" y="2120900"/>
            <a:ext cx="4762" cy="979488"/>
          </a:xfrm>
          <a:prstGeom prst="line">
            <a:avLst/>
          </a:prstGeom>
          <a:noFill/>
          <a:ln w="2052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76" name="Oval 140"/>
          <p:cNvSpPr>
            <a:spLocks noChangeAspect="1" noChangeArrowheads="1"/>
          </p:cNvSpPr>
          <p:nvPr/>
        </p:nvSpPr>
        <p:spPr bwMode="auto">
          <a:xfrm>
            <a:off x="3028950" y="2568575"/>
            <a:ext cx="146050" cy="146050"/>
          </a:xfrm>
          <a:prstGeom prst="ellipse">
            <a:avLst/>
          </a:prstGeom>
          <a:solidFill>
            <a:srgbClr val="000000"/>
          </a:solidFill>
          <a:ln w="20574">
            <a:solidFill>
              <a:srgbClr val="000000"/>
            </a:solidFill>
            <a:round/>
            <a:headEnd/>
            <a:tailEnd/>
          </a:ln>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58377" name="Line 144"/>
          <p:cNvSpPr>
            <a:spLocks noChangeAspect="1" noChangeShapeType="1"/>
          </p:cNvSpPr>
          <p:nvPr/>
        </p:nvSpPr>
        <p:spPr bwMode="auto">
          <a:xfrm flipV="1">
            <a:off x="2368550" y="2057400"/>
            <a:ext cx="4763" cy="2843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78" name="Line 145"/>
          <p:cNvSpPr>
            <a:spLocks noChangeAspect="1" noChangeShapeType="1"/>
          </p:cNvSpPr>
          <p:nvPr/>
        </p:nvSpPr>
        <p:spPr bwMode="auto">
          <a:xfrm>
            <a:off x="2368550" y="4895850"/>
            <a:ext cx="4479925" cy="47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79" name="Line 146"/>
          <p:cNvSpPr>
            <a:spLocks noChangeAspect="1" noChangeShapeType="1"/>
          </p:cNvSpPr>
          <p:nvPr/>
        </p:nvSpPr>
        <p:spPr bwMode="auto">
          <a:xfrm flipV="1">
            <a:off x="2368550" y="2057400"/>
            <a:ext cx="4763" cy="2843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0" name="Line 147"/>
          <p:cNvSpPr>
            <a:spLocks noChangeAspect="1" noChangeShapeType="1"/>
          </p:cNvSpPr>
          <p:nvPr/>
        </p:nvSpPr>
        <p:spPr bwMode="auto">
          <a:xfrm flipV="1">
            <a:off x="3100388" y="4832350"/>
            <a:ext cx="4762" cy="682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1" name="Line 150"/>
          <p:cNvSpPr>
            <a:spLocks noChangeAspect="1" noChangeShapeType="1"/>
          </p:cNvSpPr>
          <p:nvPr/>
        </p:nvSpPr>
        <p:spPr bwMode="auto">
          <a:xfrm flipV="1">
            <a:off x="4046538" y="4832350"/>
            <a:ext cx="6350" cy="682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2" name="Line 153"/>
          <p:cNvSpPr>
            <a:spLocks noChangeAspect="1" noChangeShapeType="1"/>
          </p:cNvSpPr>
          <p:nvPr/>
        </p:nvSpPr>
        <p:spPr bwMode="auto">
          <a:xfrm flipV="1">
            <a:off x="4608513" y="4832350"/>
            <a:ext cx="4762" cy="682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3" name="Line 156"/>
          <p:cNvSpPr>
            <a:spLocks noChangeAspect="1" noChangeShapeType="1"/>
          </p:cNvSpPr>
          <p:nvPr/>
        </p:nvSpPr>
        <p:spPr bwMode="auto">
          <a:xfrm flipV="1">
            <a:off x="5167313" y="4832350"/>
            <a:ext cx="7937" cy="682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4" name="Line 159"/>
          <p:cNvSpPr>
            <a:spLocks noChangeAspect="1" noChangeShapeType="1"/>
          </p:cNvSpPr>
          <p:nvPr/>
        </p:nvSpPr>
        <p:spPr bwMode="auto">
          <a:xfrm flipV="1">
            <a:off x="5730875" y="4832350"/>
            <a:ext cx="4763" cy="682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5" name="Line 161"/>
          <p:cNvSpPr>
            <a:spLocks noChangeAspect="1" noChangeShapeType="1"/>
          </p:cNvSpPr>
          <p:nvPr/>
        </p:nvSpPr>
        <p:spPr bwMode="auto">
          <a:xfrm>
            <a:off x="2368550" y="4332288"/>
            <a:ext cx="41275" cy="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6" name="Line 164"/>
          <p:cNvSpPr>
            <a:spLocks noChangeAspect="1" noChangeShapeType="1"/>
          </p:cNvSpPr>
          <p:nvPr/>
        </p:nvSpPr>
        <p:spPr bwMode="auto">
          <a:xfrm>
            <a:off x="2368550" y="3763963"/>
            <a:ext cx="41275" cy="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7" name="Line 167"/>
          <p:cNvSpPr>
            <a:spLocks noChangeAspect="1" noChangeShapeType="1"/>
          </p:cNvSpPr>
          <p:nvPr/>
        </p:nvSpPr>
        <p:spPr bwMode="auto">
          <a:xfrm>
            <a:off x="2368550" y="3194050"/>
            <a:ext cx="41275" cy="63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8" name="Line 170"/>
          <p:cNvSpPr>
            <a:spLocks noChangeAspect="1" noChangeShapeType="1"/>
          </p:cNvSpPr>
          <p:nvPr/>
        </p:nvSpPr>
        <p:spPr bwMode="auto">
          <a:xfrm>
            <a:off x="2368550" y="2625725"/>
            <a:ext cx="41275" cy="47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89" name="Line 175"/>
          <p:cNvSpPr>
            <a:spLocks noChangeAspect="1" noChangeShapeType="1"/>
          </p:cNvSpPr>
          <p:nvPr/>
        </p:nvSpPr>
        <p:spPr bwMode="auto">
          <a:xfrm flipV="1">
            <a:off x="2368550" y="2057400"/>
            <a:ext cx="4763" cy="2843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90" name="Line 178"/>
          <p:cNvSpPr>
            <a:spLocks noChangeAspect="1" noChangeShapeType="1"/>
          </p:cNvSpPr>
          <p:nvPr/>
        </p:nvSpPr>
        <p:spPr bwMode="auto">
          <a:xfrm>
            <a:off x="4046538" y="3668713"/>
            <a:ext cx="6350" cy="693737"/>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91" name="Line 181"/>
          <p:cNvSpPr>
            <a:spLocks noChangeAspect="1" noChangeShapeType="1"/>
          </p:cNvSpPr>
          <p:nvPr/>
        </p:nvSpPr>
        <p:spPr bwMode="auto">
          <a:xfrm>
            <a:off x="4608513" y="3605213"/>
            <a:ext cx="4762" cy="693737"/>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92" name="Line 184"/>
          <p:cNvSpPr>
            <a:spLocks noChangeAspect="1" noChangeShapeType="1"/>
          </p:cNvSpPr>
          <p:nvPr/>
        </p:nvSpPr>
        <p:spPr bwMode="auto">
          <a:xfrm>
            <a:off x="5167313" y="3449638"/>
            <a:ext cx="7937" cy="627062"/>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93" name="Line 187"/>
          <p:cNvSpPr>
            <a:spLocks noChangeAspect="1" noChangeShapeType="1"/>
          </p:cNvSpPr>
          <p:nvPr/>
        </p:nvSpPr>
        <p:spPr bwMode="auto">
          <a:xfrm>
            <a:off x="5730875" y="3260725"/>
            <a:ext cx="4763" cy="693738"/>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58394" name="Freeform 190"/>
          <p:cNvSpPr>
            <a:spLocks noChangeAspect="1" noChangeArrowheads="1"/>
          </p:cNvSpPr>
          <p:nvPr/>
        </p:nvSpPr>
        <p:spPr bwMode="auto">
          <a:xfrm>
            <a:off x="4046538" y="3605213"/>
            <a:ext cx="1684337" cy="407987"/>
          </a:xfrm>
          <a:custGeom>
            <a:avLst/>
            <a:gdLst>
              <a:gd name="T0" fmla="*/ 0 w 1456"/>
              <a:gd name="T1" fmla="*/ 2147483647 h 363"/>
              <a:gd name="T2" fmla="*/ 2147483647 w 1456"/>
              <a:gd name="T3" fmla="*/ 2147483647 h 363"/>
              <a:gd name="T4" fmla="*/ 2147483647 w 1456"/>
              <a:gd name="T5" fmla="*/ 2147483647 h 363"/>
              <a:gd name="T6" fmla="*/ 2147483647 w 1456"/>
              <a:gd name="T7" fmla="*/ 0 h 3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6" h="363">
                <a:moveTo>
                  <a:pt x="0" y="362"/>
                </a:moveTo>
                <a:lnTo>
                  <a:pt x="484" y="308"/>
                </a:lnTo>
                <a:lnTo>
                  <a:pt x="969" y="140"/>
                </a:lnTo>
                <a:lnTo>
                  <a:pt x="1455" y="0"/>
                </a:lnTo>
              </a:path>
            </a:pathLst>
          </a:custGeom>
          <a:noFill/>
          <a:ln w="5715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58395" name="AutoShape 191"/>
          <p:cNvSpPr>
            <a:spLocks noChangeAspect="1" noChangeArrowheads="1"/>
          </p:cNvSpPr>
          <p:nvPr/>
        </p:nvSpPr>
        <p:spPr bwMode="auto">
          <a:xfrm>
            <a:off x="3989388" y="3367088"/>
            <a:ext cx="128587" cy="290512"/>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8396" name="AutoShape 192"/>
          <p:cNvSpPr>
            <a:spLocks noChangeAspect="1" noChangeArrowheads="1"/>
          </p:cNvSpPr>
          <p:nvPr/>
        </p:nvSpPr>
        <p:spPr bwMode="auto">
          <a:xfrm>
            <a:off x="4540250" y="3306763"/>
            <a:ext cx="128588" cy="288925"/>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8397" name="AutoShape 193"/>
          <p:cNvSpPr>
            <a:spLocks noChangeAspect="1" noChangeArrowheads="1"/>
          </p:cNvSpPr>
          <p:nvPr/>
        </p:nvSpPr>
        <p:spPr bwMode="auto">
          <a:xfrm>
            <a:off x="5102225" y="3146425"/>
            <a:ext cx="128588" cy="290513"/>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8398" name="AutoShape 194"/>
          <p:cNvSpPr>
            <a:spLocks noChangeAspect="1" noChangeArrowheads="1"/>
          </p:cNvSpPr>
          <p:nvPr/>
        </p:nvSpPr>
        <p:spPr bwMode="auto">
          <a:xfrm>
            <a:off x="5662613" y="2957513"/>
            <a:ext cx="128587" cy="288925"/>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58399" name="AutoShape 263"/>
          <p:cNvSpPr>
            <a:spLocks noChangeAspect="1" noChangeArrowheads="1"/>
          </p:cNvSpPr>
          <p:nvPr/>
        </p:nvSpPr>
        <p:spPr bwMode="auto">
          <a:xfrm>
            <a:off x="5581650" y="4891088"/>
            <a:ext cx="287338"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 8</a:t>
            </a:r>
          </a:p>
        </p:txBody>
      </p:sp>
      <p:sp>
        <p:nvSpPr>
          <p:cNvPr id="58400" name="AutoShape 266"/>
          <p:cNvSpPr>
            <a:spLocks noChangeAspect="1" noChangeArrowheads="1"/>
          </p:cNvSpPr>
          <p:nvPr/>
        </p:nvSpPr>
        <p:spPr bwMode="auto">
          <a:xfrm>
            <a:off x="619125" y="6019800"/>
            <a:ext cx="3992563" cy="292100"/>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r>
              <a:rPr lang="en-GB" altLang="x-none" sz="2000">
                <a:latin typeface="Calibri" charset="0"/>
              </a:rPr>
              <a:t> Significantly &lt; nonrepeated, p &lt; 0.05</a:t>
            </a:r>
          </a:p>
        </p:txBody>
      </p:sp>
      <p:sp>
        <p:nvSpPr>
          <p:cNvPr id="58401" name="AutoShape 285"/>
          <p:cNvSpPr>
            <a:spLocks noChangeAspect="1" noChangeArrowheads="1"/>
          </p:cNvSpPr>
          <p:nvPr/>
        </p:nvSpPr>
        <p:spPr bwMode="auto">
          <a:xfrm rot="-5400000">
            <a:off x="790576" y="3411537"/>
            <a:ext cx="1662112" cy="347663"/>
          </a:xfrm>
          <a:prstGeom prst="roundRect">
            <a:avLst>
              <a:gd name="adj" fmla="val 87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b="1">
                <a:latin typeface="Calibri" charset="0"/>
              </a:rPr>
              <a:t>LO [% Signal]</a:t>
            </a:r>
          </a:p>
        </p:txBody>
      </p:sp>
      <p:sp>
        <p:nvSpPr>
          <p:cNvPr id="58402" name="AutoShape 409"/>
          <p:cNvSpPr>
            <a:spLocks noChangeAspect="1" noChangeArrowheads="1"/>
          </p:cNvSpPr>
          <p:nvPr/>
        </p:nvSpPr>
        <p:spPr bwMode="auto">
          <a:xfrm>
            <a:off x="2166938" y="5208588"/>
            <a:ext cx="4554537" cy="347662"/>
          </a:xfrm>
          <a:prstGeom prst="roundRect">
            <a:avLst>
              <a:gd name="adj" fmla="val 87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b="1">
                <a:latin typeface="Calibri" charset="0"/>
              </a:rPr>
              <a:t>Number of stimuli between repeats</a:t>
            </a:r>
          </a:p>
        </p:txBody>
      </p:sp>
      <p:sp>
        <p:nvSpPr>
          <p:cNvPr id="58403" name="AutoShape 120"/>
          <p:cNvSpPr>
            <a:spLocks noChangeAspect="1" noChangeArrowheads="1"/>
          </p:cNvSpPr>
          <p:nvPr/>
        </p:nvSpPr>
        <p:spPr bwMode="auto">
          <a:xfrm>
            <a:off x="1971675" y="4268788"/>
            <a:ext cx="295275"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0.8</a:t>
            </a:r>
          </a:p>
        </p:txBody>
      </p:sp>
      <p:sp>
        <p:nvSpPr>
          <p:cNvPr id="58404" name="AutoShape 123"/>
          <p:cNvSpPr>
            <a:spLocks noChangeAspect="1" noChangeArrowheads="1"/>
          </p:cNvSpPr>
          <p:nvPr/>
        </p:nvSpPr>
        <p:spPr bwMode="auto">
          <a:xfrm>
            <a:off x="2187575" y="3694113"/>
            <a:ext cx="120650" cy="265112"/>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a:t>
            </a:r>
          </a:p>
        </p:txBody>
      </p:sp>
      <p:sp>
        <p:nvSpPr>
          <p:cNvPr id="58405" name="AutoShape 126"/>
          <p:cNvSpPr>
            <a:spLocks noChangeAspect="1" noChangeArrowheads="1"/>
          </p:cNvSpPr>
          <p:nvPr/>
        </p:nvSpPr>
        <p:spPr bwMode="auto">
          <a:xfrm>
            <a:off x="1973263" y="3119438"/>
            <a:ext cx="295275"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1.2</a:t>
            </a:r>
          </a:p>
        </p:txBody>
      </p:sp>
      <p:sp>
        <p:nvSpPr>
          <p:cNvPr id="58406" name="AutoShape 129"/>
          <p:cNvSpPr>
            <a:spLocks noChangeAspect="1" noChangeArrowheads="1"/>
          </p:cNvSpPr>
          <p:nvPr/>
        </p:nvSpPr>
        <p:spPr bwMode="auto">
          <a:xfrm>
            <a:off x="1970088" y="2547938"/>
            <a:ext cx="298450"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1.4</a:t>
            </a:r>
          </a:p>
        </p:txBody>
      </p:sp>
      <p:sp>
        <p:nvSpPr>
          <p:cNvPr id="58407" name="Text Box 416"/>
          <p:cNvSpPr txBox="1">
            <a:spLocks noChangeArrowheads="1"/>
          </p:cNvSpPr>
          <p:nvPr/>
        </p:nvSpPr>
        <p:spPr bwMode="auto">
          <a:xfrm>
            <a:off x="7010400" y="28194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n=8</a:t>
            </a:r>
          </a:p>
        </p:txBody>
      </p:sp>
      <p:grpSp>
        <p:nvGrpSpPr>
          <p:cNvPr id="58408" name="Group 107"/>
          <p:cNvGrpSpPr>
            <a:grpSpLocks/>
          </p:cNvGrpSpPr>
          <p:nvPr/>
        </p:nvGrpSpPr>
        <p:grpSpPr bwMode="auto">
          <a:xfrm>
            <a:off x="7086600" y="2438400"/>
            <a:ext cx="1663700" cy="509588"/>
            <a:chOff x="6383337" y="5867400"/>
            <a:chExt cx="1662781" cy="510359"/>
          </a:xfrm>
        </p:grpSpPr>
        <p:sp>
          <p:nvSpPr>
            <p:cNvPr id="58410" name="Rectangle 8"/>
            <p:cNvSpPr>
              <a:spLocks/>
            </p:cNvSpPr>
            <p:nvPr/>
          </p:nvSpPr>
          <p:spPr bwMode="auto">
            <a:xfrm>
              <a:off x="6705600" y="6096000"/>
              <a:ext cx="934380"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FF0000"/>
                  </a:solidFill>
                  <a:latin typeface="Calibri" charset="0"/>
                  <a:ea typeface="ＭＳ Ｐゴシック" charset="-128"/>
                </a:rPr>
                <a:t>Repeated</a:t>
              </a:r>
            </a:p>
          </p:txBody>
        </p:sp>
        <p:sp>
          <p:nvSpPr>
            <p:cNvPr id="58411" name="Line 9"/>
            <p:cNvSpPr>
              <a:spLocks noChangeShapeType="1"/>
            </p:cNvSpPr>
            <p:nvPr/>
          </p:nvSpPr>
          <p:spPr bwMode="auto">
            <a:xfrm>
              <a:off x="6383337" y="6233706"/>
              <a:ext cx="2857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58412" name="Rectangle 10"/>
            <p:cNvSpPr>
              <a:spLocks/>
            </p:cNvSpPr>
            <p:nvPr/>
          </p:nvSpPr>
          <p:spPr bwMode="auto">
            <a:xfrm>
              <a:off x="6705600" y="5867400"/>
              <a:ext cx="1340518"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chemeClr val="tx1"/>
                  </a:solidFill>
                  <a:latin typeface="Calibri" charset="0"/>
                  <a:ea typeface="ＭＳ Ｐゴシック" charset="-128"/>
                </a:rPr>
                <a:t>NonRepeated</a:t>
              </a:r>
            </a:p>
          </p:txBody>
        </p:sp>
        <p:sp>
          <p:nvSpPr>
            <p:cNvPr id="58413" name="Line 11"/>
            <p:cNvSpPr>
              <a:spLocks noChangeShapeType="1"/>
            </p:cNvSpPr>
            <p:nvPr/>
          </p:nvSpPr>
          <p:spPr bwMode="auto">
            <a:xfrm>
              <a:off x="6383337" y="6003925"/>
              <a:ext cx="28575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58409" name="Rectangle 419"/>
          <p:cNvSpPr>
            <a:spLocks noChangeArrowheads="1"/>
          </p:cNvSpPr>
          <p:nvPr/>
        </p:nvSpPr>
        <p:spPr bwMode="auto">
          <a:xfrm>
            <a:off x="4267200" y="6477000"/>
            <a:ext cx="48768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i="1" dirty="0" err="1">
                <a:solidFill>
                  <a:schemeClr val="accent2">
                    <a:lumMod val="75000"/>
                  </a:schemeClr>
                </a:solidFill>
                <a:latin typeface="Calibri" charset="0"/>
              </a:rPr>
              <a:t>Sayres</a:t>
            </a:r>
            <a:r>
              <a:rPr lang="en-US" altLang="x-none" sz="1600" i="1" dirty="0">
                <a:solidFill>
                  <a:schemeClr val="accent2">
                    <a:lumMod val="75000"/>
                  </a:schemeClr>
                </a:solidFill>
                <a:latin typeface="Calibri" charset="0"/>
              </a:rPr>
              <a:t> &amp; </a:t>
            </a:r>
            <a:r>
              <a:rPr lang="en-US" altLang="x-none" sz="1600" i="1" dirty="0" smtClean="0">
                <a:solidFill>
                  <a:schemeClr val="accent2">
                    <a:lumMod val="75000"/>
                  </a:schemeClr>
                </a:solidFill>
                <a:latin typeface="Calibri" charset="0"/>
              </a:rPr>
              <a:t>Grill-Spector</a:t>
            </a:r>
            <a:r>
              <a:rPr lang="en-US" altLang="x-none" sz="1600" i="1" dirty="0">
                <a:solidFill>
                  <a:schemeClr val="accent2">
                    <a:lumMod val="75000"/>
                  </a:schemeClr>
                </a:solidFill>
                <a:latin typeface="Calibri" charset="0"/>
              </a:rPr>
              <a:t>, J. Neurophysiology, 2006</a:t>
            </a:r>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90" name="Text Box 46"/>
          <p:cNvSpPr txBox="1">
            <a:spLocks noChangeArrowheads="1"/>
          </p:cNvSpPr>
          <p:nvPr/>
        </p:nvSpPr>
        <p:spPr bwMode="auto">
          <a:xfrm>
            <a:off x="39688" y="1068387"/>
            <a:ext cx="9144000" cy="5847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35" tIns="45718" rIns="91435" bIns="45718">
            <a:spAutoFit/>
          </a:bodyPr>
          <a:lstStyle/>
          <a:p>
            <a:pPr algn="ctr">
              <a:spcBef>
                <a:spcPct val="50000"/>
              </a:spcBef>
              <a:defRPr/>
            </a:pPr>
            <a:r>
              <a:rPr lang="en-US" sz="3200" b="1" dirty="0">
                <a:solidFill>
                  <a:srgbClr val="5E5EB9"/>
                </a:solidFill>
                <a:latin typeface="Calibri"/>
                <a:ea typeface="ヒラギノ角ゴ ProN W3" charset="0"/>
                <a:cs typeface="Calibri"/>
              </a:rPr>
              <a:t>fMRI-A decreases with time between repeats</a:t>
            </a:r>
          </a:p>
        </p:txBody>
      </p:sp>
      <p:sp>
        <p:nvSpPr>
          <p:cNvPr id="60418" name="Line 215"/>
          <p:cNvSpPr>
            <a:spLocks noChangeAspect="1" noChangeShapeType="1"/>
          </p:cNvSpPr>
          <p:nvPr/>
        </p:nvSpPr>
        <p:spPr bwMode="auto">
          <a:xfrm>
            <a:off x="2368550" y="2611438"/>
            <a:ext cx="4375150" cy="4762"/>
          </a:xfrm>
          <a:prstGeom prst="line">
            <a:avLst/>
          </a:prstGeom>
          <a:noFill/>
          <a:ln w="20520">
            <a:solidFill>
              <a:srgbClr val="000000"/>
            </a:solidFill>
            <a:prstDash val="sysDot"/>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19" name="Line 219"/>
          <p:cNvSpPr>
            <a:spLocks noChangeAspect="1" noChangeShapeType="1"/>
          </p:cNvSpPr>
          <p:nvPr/>
        </p:nvSpPr>
        <p:spPr bwMode="auto">
          <a:xfrm flipV="1">
            <a:off x="2368550" y="2057400"/>
            <a:ext cx="4763" cy="2843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0" name="Line 220"/>
          <p:cNvSpPr>
            <a:spLocks noChangeAspect="1" noChangeShapeType="1"/>
          </p:cNvSpPr>
          <p:nvPr/>
        </p:nvSpPr>
        <p:spPr bwMode="auto">
          <a:xfrm>
            <a:off x="2368550" y="4894263"/>
            <a:ext cx="4375150" cy="63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1" name="Line 221"/>
          <p:cNvSpPr>
            <a:spLocks noChangeAspect="1" noChangeShapeType="1"/>
          </p:cNvSpPr>
          <p:nvPr/>
        </p:nvSpPr>
        <p:spPr bwMode="auto">
          <a:xfrm flipV="1">
            <a:off x="2368550" y="2057400"/>
            <a:ext cx="4763" cy="2843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2" name="Line 222"/>
          <p:cNvSpPr>
            <a:spLocks noChangeAspect="1" noChangeShapeType="1"/>
          </p:cNvSpPr>
          <p:nvPr/>
        </p:nvSpPr>
        <p:spPr bwMode="auto">
          <a:xfrm flipV="1">
            <a:off x="3235325" y="4830763"/>
            <a:ext cx="4763" cy="698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3" name="Line 225"/>
          <p:cNvSpPr>
            <a:spLocks noChangeAspect="1" noChangeShapeType="1"/>
          </p:cNvSpPr>
          <p:nvPr/>
        </p:nvSpPr>
        <p:spPr bwMode="auto">
          <a:xfrm flipV="1">
            <a:off x="4006850" y="4830763"/>
            <a:ext cx="4763" cy="698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4" name="Line 228"/>
          <p:cNvSpPr>
            <a:spLocks noChangeAspect="1" noChangeShapeType="1"/>
          </p:cNvSpPr>
          <p:nvPr/>
        </p:nvSpPr>
        <p:spPr bwMode="auto">
          <a:xfrm flipV="1">
            <a:off x="4556125" y="4830763"/>
            <a:ext cx="4763" cy="698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5" name="Line 230"/>
          <p:cNvSpPr>
            <a:spLocks noChangeAspect="1" noChangeShapeType="1"/>
          </p:cNvSpPr>
          <p:nvPr/>
        </p:nvSpPr>
        <p:spPr bwMode="auto">
          <a:xfrm flipV="1">
            <a:off x="5102225" y="4830763"/>
            <a:ext cx="4763" cy="698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6" name="Line 232"/>
          <p:cNvSpPr>
            <a:spLocks noChangeAspect="1" noChangeShapeType="1"/>
          </p:cNvSpPr>
          <p:nvPr/>
        </p:nvSpPr>
        <p:spPr bwMode="auto">
          <a:xfrm flipV="1">
            <a:off x="5651500" y="4830763"/>
            <a:ext cx="4763" cy="698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7" name="Line 235"/>
          <p:cNvSpPr>
            <a:spLocks noChangeAspect="1" noChangeShapeType="1"/>
          </p:cNvSpPr>
          <p:nvPr/>
        </p:nvSpPr>
        <p:spPr bwMode="auto">
          <a:xfrm>
            <a:off x="2368550" y="4333875"/>
            <a:ext cx="38100" cy="47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8" name="Line 238"/>
          <p:cNvSpPr>
            <a:spLocks noChangeAspect="1" noChangeShapeType="1"/>
          </p:cNvSpPr>
          <p:nvPr/>
        </p:nvSpPr>
        <p:spPr bwMode="auto">
          <a:xfrm>
            <a:off x="2368550" y="3762375"/>
            <a:ext cx="38100" cy="63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29" name="Line 241"/>
          <p:cNvSpPr>
            <a:spLocks noChangeAspect="1" noChangeShapeType="1"/>
          </p:cNvSpPr>
          <p:nvPr/>
        </p:nvSpPr>
        <p:spPr bwMode="auto">
          <a:xfrm>
            <a:off x="2368550" y="3194050"/>
            <a:ext cx="38100" cy="79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30" name="Line 244"/>
          <p:cNvSpPr>
            <a:spLocks noChangeAspect="1" noChangeShapeType="1"/>
          </p:cNvSpPr>
          <p:nvPr/>
        </p:nvSpPr>
        <p:spPr bwMode="auto">
          <a:xfrm>
            <a:off x="2368550" y="2627313"/>
            <a:ext cx="38100" cy="63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31" name="Line 248"/>
          <p:cNvSpPr>
            <a:spLocks noChangeAspect="1" noChangeShapeType="1"/>
          </p:cNvSpPr>
          <p:nvPr/>
        </p:nvSpPr>
        <p:spPr bwMode="auto">
          <a:xfrm flipV="1">
            <a:off x="2368550" y="2057400"/>
            <a:ext cx="4763" cy="2843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32" name="Line 249"/>
          <p:cNvSpPr>
            <a:spLocks noChangeAspect="1" noChangeShapeType="1"/>
          </p:cNvSpPr>
          <p:nvPr/>
        </p:nvSpPr>
        <p:spPr bwMode="auto">
          <a:xfrm>
            <a:off x="3236913" y="2125663"/>
            <a:ext cx="1587" cy="974725"/>
          </a:xfrm>
          <a:prstGeom prst="line">
            <a:avLst/>
          </a:prstGeom>
          <a:noFill/>
          <a:ln w="2052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33" name="Oval 252"/>
          <p:cNvSpPr>
            <a:spLocks noChangeArrowheads="1"/>
          </p:cNvSpPr>
          <p:nvPr/>
        </p:nvSpPr>
        <p:spPr bwMode="auto">
          <a:xfrm>
            <a:off x="3163888" y="2543175"/>
            <a:ext cx="147637" cy="146050"/>
          </a:xfrm>
          <a:prstGeom prst="ellipse">
            <a:avLst/>
          </a:prstGeom>
          <a:solidFill>
            <a:srgbClr val="000000"/>
          </a:solidFill>
          <a:ln w="20574">
            <a:solidFill>
              <a:srgbClr val="000000"/>
            </a:solidFill>
            <a:round/>
            <a:headEnd/>
            <a:tailEnd/>
          </a:ln>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60434" name="Line 253"/>
          <p:cNvSpPr>
            <a:spLocks noChangeAspect="1" noChangeShapeType="1"/>
          </p:cNvSpPr>
          <p:nvPr/>
        </p:nvSpPr>
        <p:spPr bwMode="auto">
          <a:xfrm>
            <a:off x="4006850" y="3827463"/>
            <a:ext cx="4763" cy="628650"/>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35" name="Line 256"/>
          <p:cNvSpPr>
            <a:spLocks noChangeAspect="1" noChangeShapeType="1"/>
          </p:cNvSpPr>
          <p:nvPr/>
        </p:nvSpPr>
        <p:spPr bwMode="auto">
          <a:xfrm>
            <a:off x="4556125" y="3983038"/>
            <a:ext cx="4763" cy="596900"/>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36" name="Line 259"/>
          <p:cNvSpPr>
            <a:spLocks noChangeAspect="1" noChangeShapeType="1"/>
          </p:cNvSpPr>
          <p:nvPr/>
        </p:nvSpPr>
        <p:spPr bwMode="auto">
          <a:xfrm>
            <a:off x="5102225" y="3479800"/>
            <a:ext cx="4763" cy="787400"/>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37" name="Line 262"/>
          <p:cNvSpPr>
            <a:spLocks noChangeAspect="1" noChangeShapeType="1"/>
          </p:cNvSpPr>
          <p:nvPr/>
        </p:nvSpPr>
        <p:spPr bwMode="auto">
          <a:xfrm>
            <a:off x="5651500" y="3225800"/>
            <a:ext cx="4763" cy="727075"/>
          </a:xfrm>
          <a:prstGeom prst="line">
            <a:avLst/>
          </a:prstGeom>
          <a:noFill/>
          <a:ln w="2052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0438" name="Freeform 265"/>
          <p:cNvSpPr>
            <a:spLocks noChangeAspect="1" noChangeArrowheads="1"/>
          </p:cNvSpPr>
          <p:nvPr/>
        </p:nvSpPr>
        <p:spPr bwMode="auto">
          <a:xfrm>
            <a:off x="4006850" y="3602038"/>
            <a:ext cx="1644650" cy="695325"/>
          </a:xfrm>
          <a:custGeom>
            <a:avLst/>
            <a:gdLst>
              <a:gd name="T0" fmla="*/ 0 w 1457"/>
              <a:gd name="T1" fmla="*/ 2147483647 h 615"/>
              <a:gd name="T2" fmla="*/ 2147483647 w 1457"/>
              <a:gd name="T3" fmla="*/ 2147483647 h 615"/>
              <a:gd name="T4" fmla="*/ 2147483647 w 1457"/>
              <a:gd name="T5" fmla="*/ 2147483647 h 615"/>
              <a:gd name="T6" fmla="*/ 2147483647 w 1457"/>
              <a:gd name="T7" fmla="*/ 0 h 6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7" h="615">
                <a:moveTo>
                  <a:pt x="0" y="477"/>
                </a:moveTo>
                <a:lnTo>
                  <a:pt x="485" y="614"/>
                </a:lnTo>
                <a:lnTo>
                  <a:pt x="970" y="225"/>
                </a:lnTo>
                <a:lnTo>
                  <a:pt x="1456" y="0"/>
                </a:lnTo>
              </a:path>
            </a:pathLst>
          </a:custGeom>
          <a:noFill/>
          <a:ln w="5715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60439" name="AutoShape 266"/>
          <p:cNvSpPr>
            <a:spLocks noChangeAspect="1" noChangeArrowheads="1"/>
          </p:cNvSpPr>
          <p:nvPr/>
        </p:nvSpPr>
        <p:spPr bwMode="auto">
          <a:xfrm>
            <a:off x="3916363" y="3481388"/>
            <a:ext cx="130175" cy="288925"/>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60440" name="AutoShape 267"/>
          <p:cNvSpPr>
            <a:spLocks noChangeAspect="1" noChangeArrowheads="1"/>
          </p:cNvSpPr>
          <p:nvPr/>
        </p:nvSpPr>
        <p:spPr bwMode="auto">
          <a:xfrm>
            <a:off x="4452938" y="3671888"/>
            <a:ext cx="128587" cy="290512"/>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60441" name="AutoShape 268"/>
          <p:cNvSpPr>
            <a:spLocks noChangeAspect="1" noChangeArrowheads="1"/>
          </p:cNvSpPr>
          <p:nvPr/>
        </p:nvSpPr>
        <p:spPr bwMode="auto">
          <a:xfrm>
            <a:off x="5006975" y="3132138"/>
            <a:ext cx="128588" cy="290512"/>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60442" name="AutoShape 269"/>
          <p:cNvSpPr>
            <a:spLocks noChangeAspect="1" noChangeArrowheads="1"/>
          </p:cNvSpPr>
          <p:nvPr/>
        </p:nvSpPr>
        <p:spPr bwMode="auto">
          <a:xfrm>
            <a:off x="5559425" y="2917825"/>
            <a:ext cx="130175" cy="290513"/>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60443" name="AutoShape 339"/>
          <p:cNvSpPr>
            <a:spLocks noChangeAspect="1" noChangeArrowheads="1"/>
          </p:cNvSpPr>
          <p:nvPr/>
        </p:nvSpPr>
        <p:spPr bwMode="auto">
          <a:xfrm>
            <a:off x="2565400" y="4918075"/>
            <a:ext cx="1344613" cy="265113"/>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 non repeated</a:t>
            </a:r>
          </a:p>
        </p:txBody>
      </p:sp>
      <p:sp>
        <p:nvSpPr>
          <p:cNvPr id="60444" name="AutoShape 340"/>
          <p:cNvSpPr>
            <a:spLocks noChangeAspect="1" noChangeArrowheads="1"/>
          </p:cNvSpPr>
          <p:nvPr/>
        </p:nvSpPr>
        <p:spPr bwMode="auto">
          <a:xfrm>
            <a:off x="3943350" y="4918075"/>
            <a:ext cx="173038" cy="265113"/>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 2  </a:t>
            </a:r>
          </a:p>
        </p:txBody>
      </p:sp>
      <p:sp>
        <p:nvSpPr>
          <p:cNvPr id="60445" name="AutoShape 341"/>
          <p:cNvSpPr>
            <a:spLocks noChangeAspect="1" noChangeArrowheads="1"/>
          </p:cNvSpPr>
          <p:nvPr/>
        </p:nvSpPr>
        <p:spPr bwMode="auto">
          <a:xfrm>
            <a:off x="4232275" y="4918075"/>
            <a:ext cx="644525" cy="266700"/>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4-8 </a:t>
            </a:r>
          </a:p>
        </p:txBody>
      </p:sp>
      <p:sp>
        <p:nvSpPr>
          <p:cNvPr id="60446" name="AutoShape 342"/>
          <p:cNvSpPr>
            <a:spLocks noChangeAspect="1" noChangeArrowheads="1"/>
          </p:cNvSpPr>
          <p:nvPr/>
        </p:nvSpPr>
        <p:spPr bwMode="auto">
          <a:xfrm>
            <a:off x="4800600" y="4918075"/>
            <a:ext cx="708025" cy="265113"/>
          </a:xfrm>
          <a:prstGeom prst="roundRect">
            <a:avLst>
              <a:gd name="adj" fmla="val 1083"/>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10-16 </a:t>
            </a:r>
          </a:p>
        </p:txBody>
      </p:sp>
      <p:sp>
        <p:nvSpPr>
          <p:cNvPr id="60447" name="AutoShape 343"/>
          <p:cNvSpPr>
            <a:spLocks noChangeAspect="1" noChangeArrowheads="1"/>
          </p:cNvSpPr>
          <p:nvPr/>
        </p:nvSpPr>
        <p:spPr bwMode="auto">
          <a:xfrm>
            <a:off x="5329238" y="4918075"/>
            <a:ext cx="566737" cy="265113"/>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    ≥18  </a:t>
            </a:r>
          </a:p>
        </p:txBody>
      </p:sp>
      <p:sp>
        <p:nvSpPr>
          <p:cNvPr id="60448" name="AutoShape 347"/>
          <p:cNvSpPr>
            <a:spLocks noChangeAspect="1" noChangeArrowheads="1"/>
          </p:cNvSpPr>
          <p:nvPr/>
        </p:nvSpPr>
        <p:spPr bwMode="auto">
          <a:xfrm>
            <a:off x="619125" y="6019800"/>
            <a:ext cx="3992563" cy="292100"/>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r>
              <a:rPr lang="en-GB" altLang="x-none" sz="2000">
                <a:latin typeface="Calibri" charset="0"/>
              </a:rPr>
              <a:t> Significantly &lt; nonrepeated, p &lt; 0.05</a:t>
            </a:r>
          </a:p>
        </p:txBody>
      </p:sp>
      <p:sp>
        <p:nvSpPr>
          <p:cNvPr id="60449" name="AutoShape 409"/>
          <p:cNvSpPr>
            <a:spLocks noChangeAspect="1" noChangeArrowheads="1"/>
          </p:cNvSpPr>
          <p:nvPr/>
        </p:nvSpPr>
        <p:spPr bwMode="auto">
          <a:xfrm>
            <a:off x="2813050" y="5208588"/>
            <a:ext cx="3262313" cy="347662"/>
          </a:xfrm>
          <a:prstGeom prst="roundRect">
            <a:avLst>
              <a:gd name="adj" fmla="val 87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b="1">
                <a:latin typeface="Calibri" charset="0"/>
              </a:rPr>
              <a:t>Time between repeats [s]</a:t>
            </a:r>
          </a:p>
        </p:txBody>
      </p:sp>
      <p:sp>
        <p:nvSpPr>
          <p:cNvPr id="60450" name="AutoShape 120"/>
          <p:cNvSpPr>
            <a:spLocks noChangeAspect="1" noChangeArrowheads="1"/>
          </p:cNvSpPr>
          <p:nvPr/>
        </p:nvSpPr>
        <p:spPr bwMode="auto">
          <a:xfrm>
            <a:off x="1971675" y="4268788"/>
            <a:ext cx="295275"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0.8</a:t>
            </a:r>
          </a:p>
        </p:txBody>
      </p:sp>
      <p:sp>
        <p:nvSpPr>
          <p:cNvPr id="60451" name="AutoShape 123"/>
          <p:cNvSpPr>
            <a:spLocks noChangeAspect="1" noChangeArrowheads="1"/>
          </p:cNvSpPr>
          <p:nvPr/>
        </p:nvSpPr>
        <p:spPr bwMode="auto">
          <a:xfrm>
            <a:off x="2187575" y="3694113"/>
            <a:ext cx="120650" cy="265112"/>
          </a:xfrm>
          <a:prstGeom prst="roundRect">
            <a:avLst>
              <a:gd name="adj" fmla="val 277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a:t>
            </a:r>
          </a:p>
        </p:txBody>
      </p:sp>
      <p:sp>
        <p:nvSpPr>
          <p:cNvPr id="60452" name="AutoShape 126"/>
          <p:cNvSpPr>
            <a:spLocks noChangeAspect="1" noChangeArrowheads="1"/>
          </p:cNvSpPr>
          <p:nvPr/>
        </p:nvSpPr>
        <p:spPr bwMode="auto">
          <a:xfrm>
            <a:off x="1973263" y="3119438"/>
            <a:ext cx="295275"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1.2</a:t>
            </a:r>
          </a:p>
        </p:txBody>
      </p:sp>
      <p:sp>
        <p:nvSpPr>
          <p:cNvPr id="60453" name="AutoShape 129"/>
          <p:cNvSpPr>
            <a:spLocks noChangeAspect="1" noChangeArrowheads="1"/>
          </p:cNvSpPr>
          <p:nvPr/>
        </p:nvSpPr>
        <p:spPr bwMode="auto">
          <a:xfrm>
            <a:off x="1970088" y="2547938"/>
            <a:ext cx="298450" cy="265112"/>
          </a:xfrm>
          <a:prstGeom prst="roundRect">
            <a:avLst>
              <a:gd name="adj" fmla="val 134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1800">
                <a:latin typeface="Calibri" charset="0"/>
              </a:rPr>
              <a:t>1.4</a:t>
            </a:r>
          </a:p>
        </p:txBody>
      </p:sp>
      <p:grpSp>
        <p:nvGrpSpPr>
          <p:cNvPr id="60454" name="Group 107"/>
          <p:cNvGrpSpPr>
            <a:grpSpLocks/>
          </p:cNvGrpSpPr>
          <p:nvPr/>
        </p:nvGrpSpPr>
        <p:grpSpPr bwMode="auto">
          <a:xfrm>
            <a:off x="7086600" y="2438400"/>
            <a:ext cx="1663700" cy="509588"/>
            <a:chOff x="6383337" y="5867400"/>
            <a:chExt cx="1662781" cy="510359"/>
          </a:xfrm>
        </p:grpSpPr>
        <p:sp>
          <p:nvSpPr>
            <p:cNvPr id="60458" name="Rectangle 8"/>
            <p:cNvSpPr>
              <a:spLocks/>
            </p:cNvSpPr>
            <p:nvPr/>
          </p:nvSpPr>
          <p:spPr bwMode="auto">
            <a:xfrm>
              <a:off x="6705600" y="6096000"/>
              <a:ext cx="934380"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FF0000"/>
                  </a:solidFill>
                  <a:latin typeface="Calibri" charset="0"/>
                  <a:ea typeface="ＭＳ Ｐゴシック" charset="-128"/>
                </a:rPr>
                <a:t>Repeated</a:t>
              </a:r>
            </a:p>
          </p:txBody>
        </p:sp>
        <p:sp>
          <p:nvSpPr>
            <p:cNvPr id="60459" name="Line 9"/>
            <p:cNvSpPr>
              <a:spLocks noChangeShapeType="1"/>
            </p:cNvSpPr>
            <p:nvPr/>
          </p:nvSpPr>
          <p:spPr bwMode="auto">
            <a:xfrm>
              <a:off x="6383337" y="6233706"/>
              <a:ext cx="2857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0460" name="Rectangle 10"/>
            <p:cNvSpPr>
              <a:spLocks/>
            </p:cNvSpPr>
            <p:nvPr/>
          </p:nvSpPr>
          <p:spPr bwMode="auto">
            <a:xfrm>
              <a:off x="6705600" y="5867400"/>
              <a:ext cx="1340518"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chemeClr val="tx1"/>
                  </a:solidFill>
                  <a:latin typeface="Calibri" charset="0"/>
                  <a:ea typeface="ＭＳ Ｐゴシック" charset="-128"/>
                </a:rPr>
                <a:t>NonRepeated</a:t>
              </a:r>
            </a:p>
          </p:txBody>
        </p:sp>
        <p:sp>
          <p:nvSpPr>
            <p:cNvPr id="60461" name="Line 11"/>
            <p:cNvSpPr>
              <a:spLocks noChangeShapeType="1"/>
            </p:cNvSpPr>
            <p:nvPr/>
          </p:nvSpPr>
          <p:spPr bwMode="auto">
            <a:xfrm>
              <a:off x="6383337" y="6003925"/>
              <a:ext cx="28575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60455" name="Text Box 416"/>
          <p:cNvSpPr txBox="1">
            <a:spLocks noChangeArrowheads="1"/>
          </p:cNvSpPr>
          <p:nvPr/>
        </p:nvSpPr>
        <p:spPr bwMode="auto">
          <a:xfrm>
            <a:off x="7010400" y="28194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n=8</a:t>
            </a:r>
          </a:p>
        </p:txBody>
      </p:sp>
      <p:sp>
        <p:nvSpPr>
          <p:cNvPr id="60456" name="Rectangle 419"/>
          <p:cNvSpPr>
            <a:spLocks noChangeArrowheads="1"/>
          </p:cNvSpPr>
          <p:nvPr/>
        </p:nvSpPr>
        <p:spPr bwMode="auto">
          <a:xfrm>
            <a:off x="4267200" y="6477000"/>
            <a:ext cx="48768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i="1">
                <a:solidFill>
                  <a:schemeClr val="accent2">
                    <a:lumMod val="75000"/>
                  </a:schemeClr>
                </a:solidFill>
                <a:latin typeface="Calibri" charset="0"/>
              </a:rPr>
              <a:t>Sayres</a:t>
            </a:r>
            <a:r>
              <a:rPr lang="en-US" altLang="x-none" sz="1600" i="1" dirty="0">
                <a:solidFill>
                  <a:schemeClr val="accent2">
                    <a:lumMod val="75000"/>
                  </a:schemeClr>
                </a:solidFill>
                <a:latin typeface="Calibri" charset="0"/>
              </a:rPr>
              <a:t> &amp; Grill-Spector, J. Neurophysiology, 2006</a:t>
            </a:r>
          </a:p>
        </p:txBody>
      </p:sp>
      <p:sp>
        <p:nvSpPr>
          <p:cNvPr id="60457" name="AutoShape 285"/>
          <p:cNvSpPr>
            <a:spLocks noChangeAspect="1" noChangeArrowheads="1"/>
          </p:cNvSpPr>
          <p:nvPr/>
        </p:nvSpPr>
        <p:spPr bwMode="auto">
          <a:xfrm rot="-5400000">
            <a:off x="790576" y="3411537"/>
            <a:ext cx="1662112" cy="347663"/>
          </a:xfrm>
          <a:prstGeom prst="roundRect">
            <a:avLst>
              <a:gd name="adj" fmla="val 87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b="1">
                <a:latin typeface="Calibri" charset="0"/>
              </a:rPr>
              <a:t>LO [% Signal]</a:t>
            </a:r>
          </a:p>
        </p:txBody>
      </p:sp>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36513" y="381000"/>
            <a:ext cx="9144000" cy="1397000"/>
          </a:xfrm>
        </p:spPr>
        <p:txBody>
          <a:bodyPr rIns="132073"/>
          <a:lstStyle/>
          <a:p>
            <a:pPr marL="39686" indent="0" eaLnBrk="1" hangingPunct="1">
              <a:spcBef>
                <a:spcPts val="2300"/>
              </a:spcBef>
              <a:defRPr/>
            </a:pPr>
            <a:r>
              <a:rPr lang="en-US" sz="3200" b="1" dirty="0">
                <a:solidFill>
                  <a:srgbClr val="5E5EB9"/>
                </a:solidFill>
                <a:latin typeface="Calibri"/>
                <a:cs typeface="Calibri"/>
                <a:sym typeface="Arial Bold" charset="0"/>
              </a:rPr>
              <a:t>What are the characteristics of fMRI-A?</a:t>
            </a:r>
            <a:endParaRPr lang="en-US" sz="3200" b="1" dirty="0">
              <a:solidFill>
                <a:srgbClr val="800000"/>
              </a:solidFill>
              <a:latin typeface="Calibri"/>
              <a:ea typeface="ヒラギノ角ゴ ProN W6" charset="0"/>
              <a:cs typeface="Calibri"/>
              <a:sym typeface="Arial Bold" charset="0"/>
            </a:endParaRPr>
          </a:p>
        </p:txBody>
      </p:sp>
      <p:sp>
        <p:nvSpPr>
          <p:cNvPr id="44034" name="Rectangle 2"/>
          <p:cNvSpPr>
            <a:spLocks noGrp="1" noChangeArrowheads="1"/>
          </p:cNvSpPr>
          <p:nvPr>
            <p:ph type="body" idx="1"/>
          </p:nvPr>
        </p:nvSpPr>
        <p:spPr>
          <a:xfrm>
            <a:off x="569913" y="1447800"/>
            <a:ext cx="8077200" cy="884238"/>
          </a:xfrm>
        </p:spPr>
        <p:txBody>
          <a:bodyPr rIns="132073"/>
          <a:lstStyle/>
          <a:p>
            <a:pPr marL="39686" indent="0" eaLnBrk="1" hangingPunct="1">
              <a:buFont typeface="Arial" charset="0"/>
              <a:buNone/>
              <a:defRPr/>
            </a:pPr>
            <a:r>
              <a:rPr lang="en-US" sz="2600" dirty="0" smtClean="0">
                <a:latin typeface="Calibri"/>
                <a:cs typeface="Calibri"/>
              </a:rPr>
              <a:t>More repetitions that are more proximal in time generate larger fMRI-A </a:t>
            </a:r>
            <a:r>
              <a:rPr lang="en-US" sz="2600" smtClean="0">
                <a:latin typeface="Calibri"/>
                <a:cs typeface="Calibri"/>
              </a:rPr>
              <a:t>in </a:t>
            </a:r>
            <a:r>
              <a:rPr lang="en-US" sz="2600" smtClean="0">
                <a:latin typeface="Calibri"/>
                <a:cs typeface="Calibri"/>
              </a:rPr>
              <a:t>block than </a:t>
            </a:r>
            <a:r>
              <a:rPr lang="en-US" sz="2600" dirty="0" smtClean="0">
                <a:latin typeface="Calibri"/>
                <a:cs typeface="Calibri"/>
              </a:rPr>
              <a:t>event-related designs</a:t>
            </a:r>
          </a:p>
        </p:txBody>
      </p:sp>
      <p:sp>
        <p:nvSpPr>
          <p:cNvPr id="62467" name="Rectangle 3"/>
          <p:cNvSpPr>
            <a:spLocks/>
          </p:cNvSpPr>
          <p:nvPr/>
        </p:nvSpPr>
        <p:spPr bwMode="auto">
          <a:xfrm>
            <a:off x="7543800" y="5410200"/>
            <a:ext cx="762000" cy="609600"/>
          </a:xfrm>
          <a:prstGeom prst="rect">
            <a:avLst/>
          </a:prstGeom>
          <a:solidFill>
            <a:srgbClr val="FFFFFF"/>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62468" name="Rectangle 5"/>
          <p:cNvSpPr>
            <a:spLocks/>
          </p:cNvSpPr>
          <p:nvPr/>
        </p:nvSpPr>
        <p:spPr bwMode="auto">
          <a:xfrm>
            <a:off x="5578475" y="6573838"/>
            <a:ext cx="3602038"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dirty="0" smtClean="0">
                <a:solidFill>
                  <a:schemeClr val="accent2">
                    <a:lumMod val="75000"/>
                  </a:schemeClr>
                </a:solidFill>
                <a:latin typeface="Calibri" charset="0"/>
                <a:ea typeface="ＭＳ Ｐゴシック" charset="-128"/>
                <a:sym typeface="Comic Sans MS" charset="0"/>
              </a:rPr>
              <a:t>Grill-Spector</a:t>
            </a:r>
            <a:r>
              <a:rPr lang="en-US" altLang="x-none" sz="1600" i="1" dirty="0">
                <a:solidFill>
                  <a:schemeClr val="accent2">
                    <a:lumMod val="75000"/>
                  </a:schemeClr>
                </a:solidFill>
                <a:latin typeface="Calibri" charset="0"/>
                <a:ea typeface="ＭＳ Ｐゴシック" charset="-128"/>
                <a:sym typeface="Comic Sans MS" charset="0"/>
              </a:rPr>
              <a:t>, Henson &amp;  Martin, TICS 2006</a:t>
            </a:r>
          </a:p>
        </p:txBody>
      </p:sp>
      <p:pic>
        <p:nvPicPr>
          <p:cNvPr id="62469" name="Picture 6"/>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2760663"/>
            <a:ext cx="8226425" cy="325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4" descr="ffa-glm-solution.jpg"/>
          <p:cNvPicPr>
            <a:picLocks noChangeAspect="1"/>
          </p:cNvPicPr>
          <p:nvPr/>
        </p:nvPicPr>
        <p:blipFill>
          <a:blip r:embed="rId2">
            <a:extLst>
              <a:ext uri="{28A0092B-C50C-407E-A947-70E740481C1C}">
                <a14:useLocalDpi xmlns:a14="http://schemas.microsoft.com/office/drawing/2010/main" val="0"/>
              </a:ext>
            </a:extLst>
          </a:blip>
          <a:srcRect l="56749"/>
          <a:stretch>
            <a:fillRect/>
          </a:stretch>
        </p:blipFill>
        <p:spPr bwMode="auto">
          <a:xfrm>
            <a:off x="381000" y="3124200"/>
            <a:ext cx="2676525" cy="254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7" name="Picture 6" descr="ppa-glm-solutionjpg.jpg"/>
          <p:cNvPicPr>
            <a:picLocks noChangeAspect="1"/>
          </p:cNvPicPr>
          <p:nvPr/>
        </p:nvPicPr>
        <p:blipFill>
          <a:blip r:embed="rId3">
            <a:clrChange>
              <a:clrFrom>
                <a:srgbClr val="FFFFFE"/>
              </a:clrFrom>
              <a:clrTo>
                <a:srgbClr val="FFFFFE">
                  <a:alpha val="0"/>
                </a:srgbClr>
              </a:clrTo>
            </a:clrChange>
            <a:extLst>
              <a:ext uri="{28A0092B-C50C-407E-A947-70E740481C1C}">
                <a14:useLocalDpi xmlns:a14="http://schemas.microsoft.com/office/drawing/2010/main" val="0"/>
              </a:ext>
            </a:extLst>
          </a:blip>
          <a:srcRect/>
          <a:stretch>
            <a:fillRect/>
          </a:stretch>
        </p:blipFill>
        <p:spPr bwMode="auto">
          <a:xfrm>
            <a:off x="2820988" y="3581400"/>
            <a:ext cx="989012"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TextBox 25"/>
          <p:cNvSpPr txBox="1"/>
          <p:nvPr/>
        </p:nvSpPr>
        <p:spPr>
          <a:xfrm>
            <a:off x="228600" y="1676400"/>
            <a:ext cx="4295775" cy="936625"/>
          </a:xfrm>
          <a:prstGeom prst="rect">
            <a:avLst/>
          </a:prstGeom>
          <a:noFill/>
        </p:spPr>
        <p:txBody>
          <a:bodyPr wrap="none" lIns="91435" tIns="45718" rIns="91435" bIns="45718">
            <a:spAutoFit/>
          </a:bodyPr>
          <a:lstStyle/>
          <a:p>
            <a:pPr marL="285736" indent="-285736">
              <a:buFontTx/>
              <a:buChar char="-"/>
              <a:defRPr/>
            </a:pPr>
            <a:r>
              <a:rPr lang="en-US" sz="1800" dirty="0">
                <a:latin typeface="Calibri"/>
                <a:ea typeface="ヒラギノ角ゴ ProN W3" charset="0"/>
                <a:cs typeface="Calibri"/>
              </a:rPr>
              <a:t>Analysis highlight the maximal signal</a:t>
            </a:r>
          </a:p>
          <a:p>
            <a:pPr marL="285736" indent="-285736">
              <a:buFontTx/>
              <a:buChar char="-"/>
              <a:defRPr/>
            </a:pPr>
            <a:r>
              <a:rPr lang="en-US" sz="1800" dirty="0">
                <a:latin typeface="Calibri"/>
                <a:ea typeface="ヒラギノ角ゴ ProN W3" charset="0"/>
                <a:cs typeface="Calibri"/>
              </a:rPr>
              <a:t>Analysis assumes that neural population </a:t>
            </a:r>
          </a:p>
          <a:p>
            <a:pPr>
              <a:defRPr/>
            </a:pPr>
            <a:r>
              <a:rPr lang="en-US" sz="1800" dirty="0">
                <a:latin typeface="Calibri"/>
                <a:ea typeface="ヒラギノ角ゴ ProN W3" charset="0"/>
                <a:cs typeface="Calibri"/>
              </a:rPr>
              <a:t>in the ROI or voxel is homogeneous</a:t>
            </a:r>
          </a:p>
        </p:txBody>
      </p:sp>
      <p:grpSp>
        <p:nvGrpSpPr>
          <p:cNvPr id="21509" name="Group 26"/>
          <p:cNvGrpSpPr>
            <a:grpSpLocks/>
          </p:cNvGrpSpPr>
          <p:nvPr/>
        </p:nvGrpSpPr>
        <p:grpSpPr bwMode="auto">
          <a:xfrm>
            <a:off x="4724400" y="5486400"/>
            <a:ext cx="3657600" cy="609600"/>
            <a:chOff x="2667000" y="990600"/>
            <a:chExt cx="3657600" cy="609600"/>
          </a:xfrm>
        </p:grpSpPr>
        <p:sp>
          <p:nvSpPr>
            <p:cNvPr id="28" name="Rectangle 27"/>
            <p:cNvSpPr>
              <a:spLocks noChangeArrowheads="1"/>
            </p:cNvSpPr>
            <p:nvPr/>
          </p:nvSpPr>
          <p:spPr bwMode="auto">
            <a:xfrm>
              <a:off x="2667000" y="1027251"/>
              <a:ext cx="3657600" cy="572949"/>
            </a:xfrm>
            <a:prstGeom prst="rect">
              <a:avLst/>
            </a:prstGeom>
            <a:solidFill>
              <a:srgbClr val="FF0000">
                <a:alpha val="61960"/>
              </a:srgbClr>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a:solidFill>
                  <a:srgbClr val="FFFFFF"/>
                </a:solidFill>
              </a:endParaRPr>
            </a:p>
          </p:txBody>
        </p:sp>
        <p:sp>
          <p:nvSpPr>
            <p:cNvPr id="21517" name="Rectangle 379"/>
            <p:cNvSpPr>
              <a:spLocks noChangeArrowheads="1"/>
            </p:cNvSpPr>
            <p:nvPr/>
          </p:nvSpPr>
          <p:spPr bwMode="auto">
            <a:xfrm>
              <a:off x="5698756" y="1244322"/>
              <a:ext cx="351184" cy="183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rPr>
                <a:t>Word</a:t>
              </a:r>
            </a:p>
          </p:txBody>
        </p:sp>
        <p:sp>
          <p:nvSpPr>
            <p:cNvPr id="21518" name="Rectangle 381"/>
            <p:cNvSpPr>
              <a:spLocks noChangeArrowheads="1"/>
            </p:cNvSpPr>
            <p:nvPr/>
          </p:nvSpPr>
          <p:spPr bwMode="auto">
            <a:xfrm>
              <a:off x="6053449" y="1244322"/>
              <a:ext cx="233074" cy="183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rPr>
                <a:t>123</a:t>
              </a:r>
            </a:p>
          </p:txBody>
        </p:sp>
        <p:pic>
          <p:nvPicPr>
            <p:cNvPr id="21519" name="Picture 30"/>
            <p:cNvPicPr>
              <a:picLocks noChangeAspect="1"/>
            </p:cNvPicPr>
            <p:nvPr/>
          </p:nvPicPr>
          <p:blipFill>
            <a:blip r:embed="rId4">
              <a:extLst>
                <a:ext uri="{28A0092B-C50C-407E-A947-70E740481C1C}">
                  <a14:useLocalDpi xmlns:a14="http://schemas.microsoft.com/office/drawing/2010/main" val="0"/>
                </a:ext>
              </a:extLst>
            </a:blip>
            <a:srcRect l="3969" t="43576" r="58730" b="14847"/>
            <a:stretch>
              <a:fillRect/>
            </a:stretch>
          </p:blipFill>
          <p:spPr bwMode="auto">
            <a:xfrm>
              <a:off x="4234795" y="1137485"/>
              <a:ext cx="450504"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0" name="Picture 31"/>
            <p:cNvPicPr>
              <a:picLocks noChangeAspect="1"/>
            </p:cNvPicPr>
            <p:nvPr/>
          </p:nvPicPr>
          <p:blipFill>
            <a:blip r:embed="rId5">
              <a:extLst>
                <a:ext uri="{28A0092B-C50C-407E-A947-70E740481C1C}">
                  <a14:useLocalDpi xmlns:a14="http://schemas.microsoft.com/office/drawing/2010/main" val="0"/>
                </a:ext>
              </a:extLst>
            </a:blip>
            <a:srcRect l="67596" t="28854" r="2338" b="11024"/>
            <a:stretch>
              <a:fillRect/>
            </a:stretch>
          </p:blipFill>
          <p:spPr bwMode="auto">
            <a:xfrm>
              <a:off x="4707860" y="1137485"/>
              <a:ext cx="318670"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1" name="Picture 32"/>
            <p:cNvPicPr>
              <a:picLocks noChangeAspect="1"/>
            </p:cNvPicPr>
            <p:nvPr/>
          </p:nvPicPr>
          <p:blipFill>
            <a:blip r:embed="rId6">
              <a:extLst>
                <a:ext uri="{28A0092B-C50C-407E-A947-70E740481C1C}">
                  <a14:useLocalDpi xmlns:a14="http://schemas.microsoft.com/office/drawing/2010/main" val="0"/>
                </a:ext>
              </a:extLst>
            </a:blip>
            <a:srcRect l="17191" t="28258" r="71889" b="45200"/>
            <a:stretch>
              <a:fillRect/>
            </a:stretch>
          </p:blipFill>
          <p:spPr bwMode="auto">
            <a:xfrm>
              <a:off x="5049090" y="1137485"/>
              <a:ext cx="355936"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3"/>
            <p:cNvPicPr>
              <a:picLocks noChangeAspect="1"/>
            </p:cNvPicPr>
            <p:nvPr/>
          </p:nvPicPr>
          <p:blipFill rotWithShape="1">
            <a:blip r:embed="rId7">
              <a:extLst/>
            </a:blip>
            <a:srcRect l="65319" t="18202" r="12721" b="26771"/>
            <a:stretch/>
          </p:blipFill>
          <p:spPr>
            <a:xfrm>
              <a:off x="2733960" y="1137485"/>
              <a:ext cx="351201" cy="387641"/>
            </a:xfrm>
            <a:prstGeom prst="ellipse">
              <a:avLst/>
            </a:prstGeom>
          </p:spPr>
        </p:pic>
        <p:pic>
          <p:nvPicPr>
            <p:cNvPr id="21523" name="Picture 34"/>
            <p:cNvPicPr>
              <a:picLocks/>
            </p:cNvPicPr>
            <p:nvPr/>
          </p:nvPicPr>
          <p:blipFill>
            <a:blip r:embed="rId8">
              <a:extLst>
                <a:ext uri="{28A0092B-C50C-407E-A947-70E740481C1C}">
                  <a14:useLocalDpi xmlns:a14="http://schemas.microsoft.com/office/drawing/2010/main" val="0"/>
                </a:ext>
              </a:extLst>
            </a:blip>
            <a:srcRect l="6885" t="30186" r="60059" b="10776"/>
            <a:stretch>
              <a:fillRect/>
            </a:stretch>
          </p:blipFill>
          <p:spPr bwMode="auto">
            <a:xfrm>
              <a:off x="3312670" y="1137485"/>
              <a:ext cx="450894"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4" name="Picture 35"/>
            <p:cNvPicPr>
              <a:picLocks/>
            </p:cNvPicPr>
            <p:nvPr/>
          </p:nvPicPr>
          <p:blipFill>
            <a:blip r:embed="rId9">
              <a:extLst>
                <a:ext uri="{28A0092B-C50C-407E-A947-70E740481C1C}">
                  <a14:useLocalDpi xmlns:a14="http://schemas.microsoft.com/office/drawing/2010/main" val="0"/>
                </a:ext>
              </a:extLst>
            </a:blip>
            <a:srcRect l="56819" t="11111" r="8841" b="25363"/>
            <a:stretch>
              <a:fillRect/>
            </a:stretch>
          </p:blipFill>
          <p:spPr bwMode="auto">
            <a:xfrm>
              <a:off x="3786125" y="1144874"/>
              <a:ext cx="426109" cy="37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5" name="Picture 36"/>
            <p:cNvPicPr>
              <a:picLocks noChangeAspect="1"/>
            </p:cNvPicPr>
            <p:nvPr/>
          </p:nvPicPr>
          <p:blipFill>
            <a:blip r:embed="rId6">
              <a:clrChange>
                <a:clrFrom>
                  <a:srgbClr val="F7F7F9"/>
                </a:clrFrom>
                <a:clrTo>
                  <a:srgbClr val="F7F7F9">
                    <a:alpha val="0"/>
                  </a:srgbClr>
                </a:clrTo>
              </a:clrChange>
              <a:extLst>
                <a:ext uri="{28A0092B-C50C-407E-A947-70E740481C1C}">
                  <a14:useLocalDpi xmlns:a14="http://schemas.microsoft.com/office/drawing/2010/main" val="0"/>
                </a:ext>
              </a:extLst>
            </a:blip>
            <a:srcRect l="66267" t="13324" r="12830" b="13943"/>
            <a:stretch>
              <a:fillRect/>
            </a:stretch>
          </p:blipFill>
          <p:spPr bwMode="auto">
            <a:xfrm>
              <a:off x="5427587" y="1137485"/>
              <a:ext cx="248609" cy="38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26" name="TextBox 37"/>
            <p:cNvSpPr txBox="1">
              <a:spLocks noChangeArrowheads="1"/>
            </p:cNvSpPr>
            <p:nvPr/>
          </p:nvSpPr>
          <p:spPr bwMode="auto">
            <a:xfrm>
              <a:off x="2986290" y="990600"/>
              <a:ext cx="424315"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3200"/>
                <a:t>&gt;</a:t>
              </a:r>
            </a:p>
          </p:txBody>
        </p:sp>
      </p:grpSp>
      <p:pic>
        <p:nvPicPr>
          <p:cNvPr id="21510" name="Picture 38"/>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r="73521"/>
          <a:stretch>
            <a:fillRect/>
          </a:stretch>
        </p:blipFill>
        <p:spPr bwMode="auto">
          <a:xfrm>
            <a:off x="4876800" y="1676400"/>
            <a:ext cx="142240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1" name="Picture 39"/>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l="73053"/>
          <a:stretch>
            <a:fillRect/>
          </a:stretch>
        </p:blipFill>
        <p:spPr bwMode="auto">
          <a:xfrm>
            <a:off x="6324600" y="1676400"/>
            <a:ext cx="144780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2" name="Picture 40"/>
          <p:cNvPicPr>
            <a:picLocks/>
          </p:cNvPicPr>
          <p:nvPr/>
        </p:nvPicPr>
        <p:blipFill>
          <a:blip r:embed="rId11">
            <a:clrChange>
              <a:clrFrom>
                <a:srgbClr val="E0E0E0"/>
              </a:clrFrom>
              <a:clrTo>
                <a:srgbClr val="E0E0E0">
                  <a:alpha val="0"/>
                </a:srgbClr>
              </a:clrTo>
            </a:clrChange>
            <a:extLst>
              <a:ext uri="{28A0092B-C50C-407E-A947-70E740481C1C}">
                <a14:useLocalDpi xmlns:a14="http://schemas.microsoft.com/office/drawing/2010/main" val="0"/>
              </a:ext>
            </a:extLst>
          </a:blip>
          <a:srcRect l="4274" t="93716" r="23077" b="3020"/>
          <a:stretch>
            <a:fillRect/>
          </a:stretch>
        </p:blipFill>
        <p:spPr bwMode="auto">
          <a:xfrm rot="-5400000">
            <a:off x="7541419" y="4726781"/>
            <a:ext cx="9144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3" name="TextBox 41"/>
          <p:cNvSpPr txBox="1">
            <a:spLocks noChangeArrowheads="1"/>
          </p:cNvSpPr>
          <p:nvPr/>
        </p:nvSpPr>
        <p:spPr bwMode="auto">
          <a:xfrm>
            <a:off x="8001000" y="4267200"/>
            <a:ext cx="288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8</a:t>
            </a:r>
          </a:p>
        </p:txBody>
      </p:sp>
      <p:sp>
        <p:nvSpPr>
          <p:cNvPr id="21514" name="TextBox 42"/>
          <p:cNvSpPr txBox="1">
            <a:spLocks noChangeArrowheads="1"/>
          </p:cNvSpPr>
          <p:nvPr/>
        </p:nvSpPr>
        <p:spPr bwMode="auto">
          <a:xfrm>
            <a:off x="8001000" y="4953000"/>
            <a:ext cx="288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3</a:t>
            </a:r>
          </a:p>
        </p:txBody>
      </p:sp>
      <p:sp>
        <p:nvSpPr>
          <p:cNvPr id="21515" name="TextBox 43"/>
          <p:cNvSpPr txBox="1">
            <a:spLocks noChangeArrowheads="1"/>
          </p:cNvSpPr>
          <p:nvPr/>
        </p:nvSpPr>
        <p:spPr bwMode="auto">
          <a:xfrm rot="-5400000">
            <a:off x="8085137" y="4640263"/>
            <a:ext cx="7794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rPr>
              <a:t>T value</a:t>
            </a:r>
          </a:p>
        </p:txBody>
      </p:sp>
      <p:sp>
        <p:nvSpPr>
          <p:cNvPr id="25" name="Title 1"/>
          <p:cNvSpPr>
            <a:spLocks noGrp="1"/>
          </p:cNvSpPr>
          <p:nvPr>
            <p:ph type="title"/>
          </p:nvPr>
        </p:nvSpPr>
        <p:spPr>
          <a:xfrm>
            <a:off x="0" y="661125"/>
            <a:ext cx="8915400" cy="1112837"/>
          </a:xfrm>
        </p:spPr>
        <p:txBody>
          <a:bodyPr/>
          <a:lstStyle/>
          <a:p>
            <a:pPr marL="39686" indent="0" eaLnBrk="1" hangingPunct="1">
              <a:defRPr/>
            </a:pPr>
            <a:r>
              <a:rPr lang="en-US" sz="3200" b="1" dirty="0" err="1" smtClean="0">
                <a:solidFill>
                  <a:srgbClr val="5E5EB9"/>
                </a:solidFill>
                <a:latin typeface="Calibri"/>
                <a:cs typeface="Calibri"/>
              </a:rPr>
              <a:t>Univariate</a:t>
            </a:r>
            <a:r>
              <a:rPr lang="en-US" sz="3200" b="1" dirty="0" smtClean="0">
                <a:solidFill>
                  <a:srgbClr val="5E5EB9"/>
                </a:solidFill>
                <a:latin typeface="Calibri"/>
                <a:cs typeface="Calibri"/>
              </a:rPr>
              <a:t> analyses in </a:t>
            </a:r>
            <a:r>
              <a:rPr lang="en-US" sz="3200" b="1" smtClean="0">
                <a:solidFill>
                  <a:srgbClr val="5E5EB9"/>
                </a:solidFill>
                <a:latin typeface="Calibri"/>
                <a:cs typeface="Calibri"/>
              </a:rPr>
              <a:t>fMRI have </a:t>
            </a:r>
            <a:r>
              <a:rPr lang="en-US" sz="3200" b="1" dirty="0" smtClean="0">
                <a:solidFill>
                  <a:srgbClr val="5E5EB9"/>
                </a:solidFill>
                <a:latin typeface="Calibri"/>
                <a:cs typeface="Calibri"/>
              </a:rPr>
              <a:t>limitations. </a:t>
            </a:r>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0" y="228600"/>
            <a:ext cx="9144000" cy="1397000"/>
          </a:xfrm>
        </p:spPr>
        <p:txBody>
          <a:bodyPr rIns="132073"/>
          <a:lstStyle/>
          <a:p>
            <a:pPr marL="39686" indent="0" eaLnBrk="1" hangingPunct="1">
              <a:spcBef>
                <a:spcPts val="2300"/>
              </a:spcBef>
              <a:defRPr/>
            </a:pPr>
            <a:r>
              <a:rPr lang="en-US" sz="3600" b="1" dirty="0">
                <a:solidFill>
                  <a:srgbClr val="5E5EB9"/>
                </a:solidFill>
                <a:latin typeface="Calibri"/>
                <a:cs typeface="Calibri"/>
                <a:sym typeface="Arial Bold" charset="0"/>
              </a:rPr>
              <a:t>What are the characteristics of fMRI-A?</a:t>
            </a:r>
            <a:endParaRPr lang="en-US" sz="3600" b="1" dirty="0">
              <a:solidFill>
                <a:srgbClr val="800000"/>
              </a:solidFill>
              <a:latin typeface="Calibri"/>
              <a:ea typeface="ヒラギノ角ゴ ProN W6" charset="0"/>
              <a:cs typeface="Calibri"/>
              <a:sym typeface="Arial Bold" charset="0"/>
            </a:endParaRPr>
          </a:p>
        </p:txBody>
      </p:sp>
      <p:sp>
        <p:nvSpPr>
          <p:cNvPr id="44034" name="Rectangle 2"/>
          <p:cNvSpPr>
            <a:spLocks noGrp="1" noChangeArrowheads="1"/>
          </p:cNvSpPr>
          <p:nvPr>
            <p:ph type="body" idx="1"/>
          </p:nvPr>
        </p:nvSpPr>
        <p:spPr>
          <a:xfrm>
            <a:off x="533400" y="1295400"/>
            <a:ext cx="8077200" cy="5334000"/>
          </a:xfrm>
        </p:spPr>
        <p:txBody>
          <a:bodyPr rIns="132073"/>
          <a:lstStyle/>
          <a:p>
            <a:pPr marL="382569" indent="-342882" eaLnBrk="1" hangingPunct="1">
              <a:defRPr/>
            </a:pPr>
            <a:r>
              <a:rPr lang="en-US" dirty="0" smtClean="0">
                <a:latin typeface="Calibri"/>
                <a:cs typeface="Calibri"/>
              </a:rPr>
              <a:t>Depends on response magnitude</a:t>
            </a:r>
          </a:p>
          <a:p>
            <a:pPr marL="382569" indent="-342882" eaLnBrk="1" hangingPunct="1">
              <a:defRPr/>
            </a:pPr>
            <a:r>
              <a:rPr lang="en-US" dirty="0" smtClean="0">
                <a:latin typeface="Calibri"/>
                <a:cs typeface="Calibri"/>
              </a:rPr>
              <a:t>Occurs to both maximal and non maximal stimuli</a:t>
            </a:r>
          </a:p>
          <a:p>
            <a:pPr marL="382569" indent="-342882" eaLnBrk="1" hangingPunct="1">
              <a:defRPr/>
            </a:pPr>
            <a:r>
              <a:rPr lang="en-US" dirty="0" smtClean="0">
                <a:latin typeface="Calibri"/>
                <a:cs typeface="Calibri"/>
              </a:rPr>
              <a:t>Depends on repetition parameters</a:t>
            </a:r>
          </a:p>
          <a:p>
            <a:pPr marL="382569" indent="-342882" eaLnBrk="1" hangingPunct="1">
              <a:defRPr/>
            </a:pPr>
            <a:endParaRPr lang="en-US" dirty="0" smtClean="0">
              <a:latin typeface="Calibri"/>
              <a:cs typeface="Calibri"/>
            </a:endParaRPr>
          </a:p>
        </p:txBody>
      </p:sp>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0" y="228600"/>
            <a:ext cx="9144000" cy="1397000"/>
          </a:xfrm>
        </p:spPr>
        <p:txBody>
          <a:bodyPr rIns="132073"/>
          <a:lstStyle/>
          <a:p>
            <a:pPr marL="39686" indent="0" eaLnBrk="1" hangingPunct="1">
              <a:spcBef>
                <a:spcPts val="2300"/>
              </a:spcBef>
              <a:defRPr/>
            </a:pPr>
            <a:r>
              <a:rPr lang="en-US" sz="3600" b="1" dirty="0">
                <a:solidFill>
                  <a:srgbClr val="5E5EB9"/>
                </a:solidFill>
                <a:latin typeface="Calibri"/>
                <a:cs typeface="Calibri"/>
                <a:sym typeface="Arial Bold" charset="0"/>
              </a:rPr>
              <a:t>What are the characteristics of fMRI-A?</a:t>
            </a:r>
            <a:endParaRPr lang="en-US" sz="3600" b="1" dirty="0">
              <a:solidFill>
                <a:srgbClr val="800000"/>
              </a:solidFill>
              <a:latin typeface="Calibri"/>
              <a:ea typeface="ヒラギノ角ゴ ProN W6" charset="0"/>
              <a:cs typeface="Calibri"/>
              <a:sym typeface="Arial Bold" charset="0"/>
            </a:endParaRPr>
          </a:p>
        </p:txBody>
      </p:sp>
      <p:sp>
        <p:nvSpPr>
          <p:cNvPr id="44034" name="Rectangle 2"/>
          <p:cNvSpPr>
            <a:spLocks noGrp="1" noChangeArrowheads="1"/>
          </p:cNvSpPr>
          <p:nvPr>
            <p:ph type="body" idx="1"/>
          </p:nvPr>
        </p:nvSpPr>
        <p:spPr>
          <a:xfrm>
            <a:off x="533400" y="1295400"/>
            <a:ext cx="8077200" cy="5334000"/>
          </a:xfrm>
        </p:spPr>
        <p:txBody>
          <a:bodyPr rIns="132073"/>
          <a:lstStyle/>
          <a:p>
            <a:pPr marL="382569" indent="-342882" eaLnBrk="1" hangingPunct="1">
              <a:defRPr/>
            </a:pPr>
            <a:r>
              <a:rPr lang="en-US" dirty="0" smtClean="0">
                <a:latin typeface="Calibri"/>
                <a:cs typeface="Calibri"/>
              </a:rPr>
              <a:t>Depends on response magnitude</a:t>
            </a:r>
          </a:p>
          <a:p>
            <a:pPr marL="382569" indent="-342882" eaLnBrk="1" hangingPunct="1">
              <a:defRPr/>
            </a:pPr>
            <a:r>
              <a:rPr lang="en-US" dirty="0" smtClean="0">
                <a:latin typeface="Calibri"/>
                <a:cs typeface="Calibri"/>
              </a:rPr>
              <a:t>Occurs to both maximal and non maximal stimuli</a:t>
            </a:r>
          </a:p>
          <a:p>
            <a:pPr marL="382569" indent="-342882" eaLnBrk="1" hangingPunct="1">
              <a:defRPr/>
            </a:pPr>
            <a:r>
              <a:rPr lang="en-US" dirty="0" smtClean="0">
                <a:latin typeface="Calibri"/>
                <a:cs typeface="Calibri"/>
              </a:rPr>
              <a:t>Depends on repetition parameters</a:t>
            </a:r>
          </a:p>
          <a:p>
            <a:pPr marL="382569" indent="-342882" eaLnBrk="1" hangingPunct="1">
              <a:defRPr/>
            </a:pPr>
            <a:r>
              <a:rPr lang="en-US" dirty="0" smtClean="0">
                <a:latin typeface="Calibri"/>
                <a:cs typeface="Calibri"/>
              </a:rPr>
              <a:t>Depends on cognitive factors</a:t>
            </a:r>
            <a:endParaRPr lang="en-US" dirty="0" smtClean="0">
              <a:latin typeface="Calibri"/>
              <a:cs typeface="Calibri"/>
            </a:endParaRPr>
          </a:p>
        </p:txBody>
      </p:sp>
    </p:spTree>
    <p:extLst>
      <p:ext uri="{BB962C8B-B14F-4D97-AF65-F5344CB8AC3E}">
        <p14:creationId xmlns:p14="http://schemas.microsoft.com/office/powerpoint/2010/main" val="804629679"/>
      </p:ext>
    </p:extLst>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 name="Text Box 777"/>
          <p:cNvSpPr txBox="1">
            <a:spLocks noChangeArrowheads="1"/>
          </p:cNvSpPr>
          <p:nvPr/>
        </p:nvSpPr>
        <p:spPr bwMode="auto">
          <a:xfrm rot="16200000">
            <a:off x="-974725" y="3489325"/>
            <a:ext cx="2411413"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35" tIns="45718" rIns="91435" bIns="45718">
            <a:spAutoFit/>
          </a:bodyPr>
          <a:lstStyle/>
          <a:p>
            <a:pPr algn="ctr" eaLnBrk="0" hangingPunct="0">
              <a:defRPr/>
            </a:pPr>
            <a:r>
              <a:rPr lang="en-US" b="1" dirty="0">
                <a:latin typeface="Calibri"/>
                <a:ea typeface="ヒラギノ角ゴ ProN W3" charset="0"/>
                <a:cs typeface="Calibri"/>
              </a:rPr>
              <a:t>LO [% Signal]</a:t>
            </a:r>
          </a:p>
        </p:txBody>
      </p:sp>
      <p:sp>
        <p:nvSpPr>
          <p:cNvPr id="65538" name="Rectangle 76"/>
          <p:cNvSpPr>
            <a:spLocks noChangeArrowheads="1"/>
          </p:cNvSpPr>
          <p:nvPr/>
        </p:nvSpPr>
        <p:spPr bwMode="auto">
          <a:xfrm>
            <a:off x="1196975" y="5359400"/>
            <a:ext cx="86995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Non-</a:t>
            </a:r>
          </a:p>
          <a:p>
            <a:pPr algn="ctr"/>
            <a:r>
              <a:rPr lang="en-US" altLang="x-none" sz="1800">
                <a:latin typeface="Calibri" charset="0"/>
              </a:rPr>
              <a:t>repeated</a:t>
            </a:r>
          </a:p>
        </p:txBody>
      </p:sp>
      <p:sp>
        <p:nvSpPr>
          <p:cNvPr id="65539" name="Rectangle 77"/>
          <p:cNvSpPr>
            <a:spLocks noChangeArrowheads="1"/>
          </p:cNvSpPr>
          <p:nvPr/>
        </p:nvSpPr>
        <p:spPr bwMode="auto">
          <a:xfrm>
            <a:off x="2116138" y="5359400"/>
            <a:ext cx="117475"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0</a:t>
            </a:r>
          </a:p>
        </p:txBody>
      </p:sp>
      <p:sp>
        <p:nvSpPr>
          <p:cNvPr id="65540" name="Rectangle 78"/>
          <p:cNvSpPr>
            <a:spLocks noChangeArrowheads="1"/>
          </p:cNvSpPr>
          <p:nvPr/>
        </p:nvSpPr>
        <p:spPr bwMode="auto">
          <a:xfrm>
            <a:off x="2582863" y="5359400"/>
            <a:ext cx="307975"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1-3</a:t>
            </a:r>
          </a:p>
        </p:txBody>
      </p:sp>
      <p:sp>
        <p:nvSpPr>
          <p:cNvPr id="65541" name="Rectangle 79"/>
          <p:cNvSpPr>
            <a:spLocks noChangeArrowheads="1"/>
          </p:cNvSpPr>
          <p:nvPr/>
        </p:nvSpPr>
        <p:spPr bwMode="auto">
          <a:xfrm>
            <a:off x="3138488" y="5360988"/>
            <a:ext cx="307975"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4-7</a:t>
            </a:r>
          </a:p>
        </p:txBody>
      </p:sp>
      <p:sp>
        <p:nvSpPr>
          <p:cNvPr id="65542" name="Rectangle 80"/>
          <p:cNvSpPr>
            <a:spLocks noChangeArrowheads="1"/>
          </p:cNvSpPr>
          <p:nvPr/>
        </p:nvSpPr>
        <p:spPr bwMode="auto">
          <a:xfrm>
            <a:off x="3698875" y="5360988"/>
            <a:ext cx="287338"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 8</a:t>
            </a:r>
          </a:p>
        </p:txBody>
      </p:sp>
      <p:sp>
        <p:nvSpPr>
          <p:cNvPr id="65543" name="Line 179"/>
          <p:cNvSpPr>
            <a:spLocks noChangeShapeType="1"/>
          </p:cNvSpPr>
          <p:nvPr/>
        </p:nvSpPr>
        <p:spPr bwMode="auto">
          <a:xfrm flipV="1">
            <a:off x="985838" y="2011363"/>
            <a:ext cx="1587" cy="3303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44" name="Line 181"/>
          <p:cNvSpPr>
            <a:spLocks noChangeShapeType="1"/>
          </p:cNvSpPr>
          <p:nvPr/>
        </p:nvSpPr>
        <p:spPr bwMode="auto">
          <a:xfrm flipV="1">
            <a:off x="985838" y="2011363"/>
            <a:ext cx="1587" cy="3303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45" name="Line 182"/>
          <p:cNvSpPr>
            <a:spLocks noChangeShapeType="1"/>
          </p:cNvSpPr>
          <p:nvPr/>
        </p:nvSpPr>
        <p:spPr bwMode="auto">
          <a:xfrm flipV="1">
            <a:off x="985838" y="5267325"/>
            <a:ext cx="1587"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46" name="Line 183"/>
          <p:cNvSpPr>
            <a:spLocks noChangeShapeType="1"/>
          </p:cNvSpPr>
          <p:nvPr/>
        </p:nvSpPr>
        <p:spPr bwMode="auto">
          <a:xfrm>
            <a:off x="985838" y="2011363"/>
            <a:ext cx="1587"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47" name="Line 185"/>
          <p:cNvSpPr>
            <a:spLocks noChangeShapeType="1"/>
          </p:cNvSpPr>
          <p:nvPr/>
        </p:nvSpPr>
        <p:spPr bwMode="auto">
          <a:xfrm flipV="1">
            <a:off x="1547813" y="5267325"/>
            <a:ext cx="0"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48" name="Line 188"/>
          <p:cNvSpPr>
            <a:spLocks noChangeShapeType="1"/>
          </p:cNvSpPr>
          <p:nvPr/>
        </p:nvSpPr>
        <p:spPr bwMode="auto">
          <a:xfrm flipV="1">
            <a:off x="2105025" y="5267325"/>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49" name="Line 191"/>
          <p:cNvSpPr>
            <a:spLocks noChangeShapeType="1"/>
          </p:cNvSpPr>
          <p:nvPr/>
        </p:nvSpPr>
        <p:spPr bwMode="auto">
          <a:xfrm flipV="1">
            <a:off x="2671763" y="5267325"/>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50" name="Line 194"/>
          <p:cNvSpPr>
            <a:spLocks noChangeShapeType="1"/>
          </p:cNvSpPr>
          <p:nvPr/>
        </p:nvSpPr>
        <p:spPr bwMode="auto">
          <a:xfrm flipV="1">
            <a:off x="3233738" y="5267325"/>
            <a:ext cx="0"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51" name="Line 197"/>
          <p:cNvSpPr>
            <a:spLocks noChangeShapeType="1"/>
          </p:cNvSpPr>
          <p:nvPr/>
        </p:nvSpPr>
        <p:spPr bwMode="auto">
          <a:xfrm flipV="1">
            <a:off x="3794125" y="5267325"/>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52" name="Rectangle 205"/>
          <p:cNvSpPr>
            <a:spLocks noChangeArrowheads="1"/>
          </p:cNvSpPr>
          <p:nvPr/>
        </p:nvSpPr>
        <p:spPr bwMode="auto">
          <a:xfrm>
            <a:off x="609600" y="5208588"/>
            <a:ext cx="2968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rPr>
              <a:t>0.4</a:t>
            </a:r>
          </a:p>
        </p:txBody>
      </p:sp>
      <p:sp>
        <p:nvSpPr>
          <p:cNvPr id="65553" name="Line 206"/>
          <p:cNvSpPr>
            <a:spLocks noChangeShapeType="1"/>
          </p:cNvSpPr>
          <p:nvPr/>
        </p:nvSpPr>
        <p:spPr bwMode="auto">
          <a:xfrm>
            <a:off x="985838" y="4841875"/>
            <a:ext cx="3175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54" name="Line 209"/>
          <p:cNvSpPr>
            <a:spLocks noChangeShapeType="1"/>
          </p:cNvSpPr>
          <p:nvPr/>
        </p:nvSpPr>
        <p:spPr bwMode="auto">
          <a:xfrm>
            <a:off x="985838" y="4368800"/>
            <a:ext cx="3175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55" name="Rectangle 211"/>
          <p:cNvSpPr>
            <a:spLocks noChangeArrowheads="1"/>
          </p:cNvSpPr>
          <p:nvPr/>
        </p:nvSpPr>
        <p:spPr bwMode="auto">
          <a:xfrm>
            <a:off x="609600" y="4262438"/>
            <a:ext cx="2968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rPr>
              <a:t>0.6</a:t>
            </a:r>
          </a:p>
        </p:txBody>
      </p:sp>
      <p:sp>
        <p:nvSpPr>
          <p:cNvPr id="65556" name="Line 212"/>
          <p:cNvSpPr>
            <a:spLocks noChangeShapeType="1"/>
          </p:cNvSpPr>
          <p:nvPr/>
        </p:nvSpPr>
        <p:spPr bwMode="auto">
          <a:xfrm>
            <a:off x="985838" y="3895725"/>
            <a:ext cx="317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57" name="Line 215"/>
          <p:cNvSpPr>
            <a:spLocks noChangeShapeType="1"/>
          </p:cNvSpPr>
          <p:nvPr/>
        </p:nvSpPr>
        <p:spPr bwMode="auto">
          <a:xfrm>
            <a:off x="985838" y="3421063"/>
            <a:ext cx="317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58" name="Rectangle 217"/>
          <p:cNvSpPr>
            <a:spLocks noChangeArrowheads="1"/>
          </p:cNvSpPr>
          <p:nvPr/>
        </p:nvSpPr>
        <p:spPr bwMode="auto">
          <a:xfrm>
            <a:off x="609600" y="3314700"/>
            <a:ext cx="296863"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rPr>
              <a:t>0.8</a:t>
            </a:r>
          </a:p>
        </p:txBody>
      </p:sp>
      <p:sp>
        <p:nvSpPr>
          <p:cNvPr id="65559" name="Line 218"/>
          <p:cNvSpPr>
            <a:spLocks noChangeShapeType="1"/>
          </p:cNvSpPr>
          <p:nvPr/>
        </p:nvSpPr>
        <p:spPr bwMode="auto">
          <a:xfrm>
            <a:off x="985838" y="2947988"/>
            <a:ext cx="317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60" name="Line 221"/>
          <p:cNvSpPr>
            <a:spLocks noChangeShapeType="1"/>
          </p:cNvSpPr>
          <p:nvPr/>
        </p:nvSpPr>
        <p:spPr bwMode="auto">
          <a:xfrm>
            <a:off x="985838" y="2476500"/>
            <a:ext cx="3175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61" name="Rectangle 223"/>
          <p:cNvSpPr>
            <a:spLocks noChangeArrowheads="1"/>
          </p:cNvSpPr>
          <p:nvPr/>
        </p:nvSpPr>
        <p:spPr bwMode="auto">
          <a:xfrm>
            <a:off x="728663" y="2368550"/>
            <a:ext cx="119062"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rPr>
              <a:t>1</a:t>
            </a:r>
          </a:p>
        </p:txBody>
      </p:sp>
      <p:sp>
        <p:nvSpPr>
          <p:cNvPr id="65562" name="Line 224"/>
          <p:cNvSpPr>
            <a:spLocks noChangeShapeType="1"/>
          </p:cNvSpPr>
          <p:nvPr/>
        </p:nvSpPr>
        <p:spPr bwMode="auto">
          <a:xfrm>
            <a:off x="985838" y="2011363"/>
            <a:ext cx="317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cxnSp>
        <p:nvCxnSpPr>
          <p:cNvPr id="361" name="Straight Connector 360"/>
          <p:cNvCxnSpPr/>
          <p:nvPr/>
        </p:nvCxnSpPr>
        <p:spPr bwMode="auto">
          <a:xfrm>
            <a:off x="987425" y="5314950"/>
            <a:ext cx="3127375" cy="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5564" name="Rectangle 76"/>
          <p:cNvSpPr>
            <a:spLocks noChangeArrowheads="1"/>
          </p:cNvSpPr>
          <p:nvPr/>
        </p:nvSpPr>
        <p:spPr bwMode="auto">
          <a:xfrm>
            <a:off x="5403850" y="5389563"/>
            <a:ext cx="86836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Non-</a:t>
            </a:r>
          </a:p>
          <a:p>
            <a:pPr algn="ctr"/>
            <a:r>
              <a:rPr lang="en-US" altLang="x-none" sz="1800">
                <a:latin typeface="Calibri" charset="0"/>
              </a:rPr>
              <a:t>repeated</a:t>
            </a:r>
          </a:p>
        </p:txBody>
      </p:sp>
      <p:sp>
        <p:nvSpPr>
          <p:cNvPr id="65565" name="Rectangle 77"/>
          <p:cNvSpPr>
            <a:spLocks noChangeArrowheads="1"/>
          </p:cNvSpPr>
          <p:nvPr/>
        </p:nvSpPr>
        <p:spPr bwMode="auto">
          <a:xfrm>
            <a:off x="6359525" y="5389563"/>
            <a:ext cx="117475"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0</a:t>
            </a:r>
          </a:p>
        </p:txBody>
      </p:sp>
      <p:sp>
        <p:nvSpPr>
          <p:cNvPr id="65566" name="Rectangle 78"/>
          <p:cNvSpPr>
            <a:spLocks noChangeArrowheads="1"/>
          </p:cNvSpPr>
          <p:nvPr/>
        </p:nvSpPr>
        <p:spPr bwMode="auto">
          <a:xfrm>
            <a:off x="6826250" y="5389563"/>
            <a:ext cx="307975"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1-3</a:t>
            </a:r>
          </a:p>
        </p:txBody>
      </p:sp>
      <p:sp>
        <p:nvSpPr>
          <p:cNvPr id="65567" name="Rectangle 79"/>
          <p:cNvSpPr>
            <a:spLocks noChangeArrowheads="1"/>
          </p:cNvSpPr>
          <p:nvPr/>
        </p:nvSpPr>
        <p:spPr bwMode="auto">
          <a:xfrm>
            <a:off x="7381875" y="5391150"/>
            <a:ext cx="307975"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4-7</a:t>
            </a:r>
          </a:p>
        </p:txBody>
      </p:sp>
      <p:sp>
        <p:nvSpPr>
          <p:cNvPr id="65568" name="Rectangle 80"/>
          <p:cNvSpPr>
            <a:spLocks noChangeArrowheads="1"/>
          </p:cNvSpPr>
          <p:nvPr/>
        </p:nvSpPr>
        <p:spPr bwMode="auto">
          <a:xfrm>
            <a:off x="7942263" y="5391150"/>
            <a:ext cx="28733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 8</a:t>
            </a:r>
          </a:p>
        </p:txBody>
      </p:sp>
      <p:sp>
        <p:nvSpPr>
          <p:cNvPr id="65569" name="Line 185"/>
          <p:cNvSpPr>
            <a:spLocks noChangeShapeType="1"/>
          </p:cNvSpPr>
          <p:nvPr/>
        </p:nvSpPr>
        <p:spPr bwMode="auto">
          <a:xfrm flipV="1">
            <a:off x="5753100" y="5297488"/>
            <a:ext cx="0"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70" name="Line 188"/>
          <p:cNvSpPr>
            <a:spLocks noChangeShapeType="1"/>
          </p:cNvSpPr>
          <p:nvPr/>
        </p:nvSpPr>
        <p:spPr bwMode="auto">
          <a:xfrm flipV="1">
            <a:off x="6348413" y="5297488"/>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71" name="Line 191"/>
          <p:cNvSpPr>
            <a:spLocks noChangeShapeType="1"/>
          </p:cNvSpPr>
          <p:nvPr/>
        </p:nvSpPr>
        <p:spPr bwMode="auto">
          <a:xfrm flipV="1">
            <a:off x="6915150" y="5297488"/>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72" name="Line 194"/>
          <p:cNvSpPr>
            <a:spLocks noChangeShapeType="1"/>
          </p:cNvSpPr>
          <p:nvPr/>
        </p:nvSpPr>
        <p:spPr bwMode="auto">
          <a:xfrm flipV="1">
            <a:off x="7477125" y="5297488"/>
            <a:ext cx="0"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73" name="Line 197"/>
          <p:cNvSpPr>
            <a:spLocks noChangeShapeType="1"/>
          </p:cNvSpPr>
          <p:nvPr/>
        </p:nvSpPr>
        <p:spPr bwMode="auto">
          <a:xfrm flipV="1">
            <a:off x="8037513" y="5297488"/>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cxnSp>
        <p:nvCxnSpPr>
          <p:cNvPr id="428" name="Straight Connector 427"/>
          <p:cNvCxnSpPr/>
          <p:nvPr/>
        </p:nvCxnSpPr>
        <p:spPr bwMode="auto">
          <a:xfrm>
            <a:off x="5230813" y="5345113"/>
            <a:ext cx="3127375" cy="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5575" name="TextBox 430"/>
          <p:cNvSpPr txBox="1">
            <a:spLocks noChangeArrowheads="1"/>
          </p:cNvSpPr>
          <p:nvPr/>
        </p:nvSpPr>
        <p:spPr bwMode="auto">
          <a:xfrm>
            <a:off x="1371600" y="1600200"/>
            <a:ext cx="2527300" cy="4619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b="1">
                <a:solidFill>
                  <a:srgbClr val="5E5EB9"/>
                </a:solidFill>
              </a:rPr>
              <a:t>Attend to object</a:t>
            </a:r>
          </a:p>
        </p:txBody>
      </p:sp>
      <p:sp>
        <p:nvSpPr>
          <p:cNvPr id="65576" name="TextBox 431"/>
          <p:cNvSpPr txBox="1">
            <a:spLocks noChangeArrowheads="1"/>
          </p:cNvSpPr>
          <p:nvPr/>
        </p:nvSpPr>
        <p:spPr bwMode="auto">
          <a:xfrm>
            <a:off x="5562600" y="1676400"/>
            <a:ext cx="2646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b="1">
                <a:solidFill>
                  <a:srgbClr val="5E5EB9"/>
                </a:solidFill>
              </a:rPr>
              <a:t>Attend to motion</a:t>
            </a:r>
          </a:p>
        </p:txBody>
      </p:sp>
      <p:sp>
        <p:nvSpPr>
          <p:cNvPr id="65578" name="AutoShape 409"/>
          <p:cNvSpPr>
            <a:spLocks noChangeAspect="1" noChangeArrowheads="1"/>
          </p:cNvSpPr>
          <p:nvPr/>
        </p:nvSpPr>
        <p:spPr bwMode="auto">
          <a:xfrm>
            <a:off x="2225675" y="6096000"/>
            <a:ext cx="4556125" cy="347663"/>
          </a:xfrm>
          <a:prstGeom prst="roundRect">
            <a:avLst>
              <a:gd name="adj" fmla="val 87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b="1">
                <a:latin typeface="Calibri" charset="0"/>
              </a:rPr>
              <a:t>Number of stimuli between repeats</a:t>
            </a:r>
          </a:p>
        </p:txBody>
      </p:sp>
      <p:sp>
        <p:nvSpPr>
          <p:cNvPr id="65579" name="Rectangle 437"/>
          <p:cNvSpPr>
            <a:spLocks noChangeArrowheads="1"/>
          </p:cNvSpPr>
          <p:nvPr/>
        </p:nvSpPr>
        <p:spPr bwMode="auto">
          <a:xfrm>
            <a:off x="1481138" y="2362200"/>
            <a:ext cx="609600" cy="19812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cxnSp>
        <p:nvCxnSpPr>
          <p:cNvPr id="363" name="Straight Connector 362"/>
          <p:cNvCxnSpPr/>
          <p:nvPr/>
        </p:nvCxnSpPr>
        <p:spPr bwMode="auto">
          <a:xfrm>
            <a:off x="914400" y="2362200"/>
            <a:ext cx="32004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5581" name="Line 230"/>
          <p:cNvSpPr>
            <a:spLocks noChangeShapeType="1"/>
          </p:cNvSpPr>
          <p:nvPr/>
        </p:nvSpPr>
        <p:spPr bwMode="auto">
          <a:xfrm>
            <a:off x="1547813" y="2109788"/>
            <a:ext cx="0" cy="519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5582" name="Oval 438"/>
          <p:cNvSpPr>
            <a:spLocks noChangeArrowheads="1"/>
          </p:cNvSpPr>
          <p:nvPr/>
        </p:nvSpPr>
        <p:spPr bwMode="auto">
          <a:xfrm>
            <a:off x="1481138" y="2286000"/>
            <a:ext cx="138112" cy="136525"/>
          </a:xfrm>
          <a:prstGeom prst="ellipse">
            <a:avLst/>
          </a:prstGeom>
          <a:solidFill>
            <a:schemeClr val="tx1"/>
          </a:solidFill>
          <a:ln w="9525">
            <a:solidFill>
              <a:srgbClr val="000000"/>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65583" name="Rectangle 440"/>
          <p:cNvSpPr>
            <a:spLocks noChangeArrowheads="1"/>
          </p:cNvSpPr>
          <p:nvPr/>
        </p:nvSpPr>
        <p:spPr bwMode="auto">
          <a:xfrm>
            <a:off x="5734050" y="4191000"/>
            <a:ext cx="609600" cy="11430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65584" name="Line 245"/>
          <p:cNvSpPr>
            <a:spLocks noChangeShapeType="1"/>
          </p:cNvSpPr>
          <p:nvPr/>
        </p:nvSpPr>
        <p:spPr bwMode="auto">
          <a:xfrm>
            <a:off x="5837238" y="3992563"/>
            <a:ext cx="0" cy="3381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cxnSp>
        <p:nvCxnSpPr>
          <p:cNvPr id="430" name="Straight Connector 429"/>
          <p:cNvCxnSpPr/>
          <p:nvPr/>
        </p:nvCxnSpPr>
        <p:spPr bwMode="auto">
          <a:xfrm>
            <a:off x="5233988" y="4191000"/>
            <a:ext cx="32004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5586" name="Oval 442"/>
          <p:cNvSpPr>
            <a:spLocks noChangeArrowheads="1"/>
          </p:cNvSpPr>
          <p:nvPr/>
        </p:nvSpPr>
        <p:spPr bwMode="auto">
          <a:xfrm>
            <a:off x="5768975" y="4114800"/>
            <a:ext cx="138113" cy="136525"/>
          </a:xfrm>
          <a:prstGeom prst="ellipse">
            <a:avLst/>
          </a:prstGeom>
          <a:solidFill>
            <a:schemeClr val="tx1"/>
          </a:solidFill>
          <a:ln w="9525">
            <a:solidFill>
              <a:srgbClr val="000000"/>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65587" name="Text Box 416"/>
          <p:cNvSpPr txBox="1">
            <a:spLocks noChangeArrowheads="1"/>
          </p:cNvSpPr>
          <p:nvPr/>
        </p:nvSpPr>
        <p:spPr bwMode="auto">
          <a:xfrm>
            <a:off x="7272338" y="2862263"/>
            <a:ext cx="533400" cy="338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n=8</a:t>
            </a:r>
          </a:p>
        </p:txBody>
      </p:sp>
      <p:grpSp>
        <p:nvGrpSpPr>
          <p:cNvPr id="65588" name="Group 444"/>
          <p:cNvGrpSpPr>
            <a:grpSpLocks/>
          </p:cNvGrpSpPr>
          <p:nvPr/>
        </p:nvGrpSpPr>
        <p:grpSpPr bwMode="auto">
          <a:xfrm>
            <a:off x="7348538" y="2481263"/>
            <a:ext cx="1663700" cy="509587"/>
            <a:chOff x="6383337" y="5867400"/>
            <a:chExt cx="1662783" cy="510359"/>
          </a:xfrm>
        </p:grpSpPr>
        <p:sp>
          <p:nvSpPr>
            <p:cNvPr id="65700" name="Rectangle 8"/>
            <p:cNvSpPr>
              <a:spLocks/>
            </p:cNvSpPr>
            <p:nvPr/>
          </p:nvSpPr>
          <p:spPr bwMode="auto">
            <a:xfrm>
              <a:off x="6705600" y="6096000"/>
              <a:ext cx="934381"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FF0000"/>
                  </a:solidFill>
                  <a:latin typeface="Calibri" charset="0"/>
                  <a:ea typeface="ＭＳ Ｐゴシック" charset="-128"/>
                </a:rPr>
                <a:t>Repeated</a:t>
              </a:r>
            </a:p>
          </p:txBody>
        </p:sp>
        <p:sp>
          <p:nvSpPr>
            <p:cNvPr id="65701" name="Line 9"/>
            <p:cNvSpPr>
              <a:spLocks noChangeShapeType="1"/>
            </p:cNvSpPr>
            <p:nvPr/>
          </p:nvSpPr>
          <p:spPr bwMode="auto">
            <a:xfrm>
              <a:off x="6383337" y="6233706"/>
              <a:ext cx="2857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5702" name="Rectangle 10"/>
            <p:cNvSpPr>
              <a:spLocks/>
            </p:cNvSpPr>
            <p:nvPr/>
          </p:nvSpPr>
          <p:spPr bwMode="auto">
            <a:xfrm>
              <a:off x="6705600" y="5867400"/>
              <a:ext cx="1340520"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chemeClr val="tx1"/>
                  </a:solidFill>
                  <a:latin typeface="Calibri" charset="0"/>
                  <a:ea typeface="ＭＳ Ｐゴシック" charset="-128"/>
                </a:rPr>
                <a:t>NonRepeated</a:t>
              </a:r>
            </a:p>
          </p:txBody>
        </p:sp>
        <p:sp>
          <p:nvSpPr>
            <p:cNvPr id="65703" name="Line 11"/>
            <p:cNvSpPr>
              <a:spLocks noChangeShapeType="1"/>
            </p:cNvSpPr>
            <p:nvPr/>
          </p:nvSpPr>
          <p:spPr bwMode="auto">
            <a:xfrm>
              <a:off x="6383337" y="6003925"/>
              <a:ext cx="28575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pic>
        <p:nvPicPr>
          <p:cNvPr id="65589" name="Picture 17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20938" y="800100"/>
            <a:ext cx="627062"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65590" name="Group 176"/>
          <p:cNvGrpSpPr>
            <a:grpSpLocks/>
          </p:cNvGrpSpPr>
          <p:nvPr/>
        </p:nvGrpSpPr>
        <p:grpSpPr bwMode="auto">
          <a:xfrm>
            <a:off x="2503488" y="865188"/>
            <a:ext cx="496887" cy="612775"/>
            <a:chOff x="2646" y="865"/>
            <a:chExt cx="861" cy="924"/>
          </a:xfrm>
        </p:grpSpPr>
        <p:sp>
          <p:nvSpPr>
            <p:cNvPr id="353" name="Line 177"/>
            <p:cNvSpPr>
              <a:spLocks noChangeShapeType="1"/>
            </p:cNvSpPr>
            <p:nvPr/>
          </p:nvSpPr>
          <p:spPr bwMode="auto">
            <a:xfrm>
              <a:off x="2850" y="17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4" name="Line 178"/>
            <p:cNvSpPr>
              <a:spLocks noChangeShapeType="1"/>
            </p:cNvSpPr>
            <p:nvPr/>
          </p:nvSpPr>
          <p:spPr bwMode="auto">
            <a:xfrm>
              <a:off x="3144" y="1224"/>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5" name="Line 179"/>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6" name="Line 180"/>
            <p:cNvSpPr>
              <a:spLocks noChangeShapeType="1"/>
            </p:cNvSpPr>
            <p:nvPr/>
          </p:nvSpPr>
          <p:spPr bwMode="auto">
            <a:xfrm>
              <a:off x="2872" y="1272"/>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7" name="Line 181"/>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8" name="Line 182"/>
            <p:cNvSpPr>
              <a:spLocks noChangeShapeType="1"/>
            </p:cNvSpPr>
            <p:nvPr/>
          </p:nvSpPr>
          <p:spPr bwMode="auto">
            <a:xfrm>
              <a:off x="2789" y="86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9" name="Line 183"/>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60" name="Line 184"/>
            <p:cNvSpPr>
              <a:spLocks noChangeShapeType="1"/>
            </p:cNvSpPr>
            <p:nvPr/>
          </p:nvSpPr>
          <p:spPr bwMode="auto">
            <a:xfrm>
              <a:off x="3257"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5591" name="Group 529"/>
          <p:cNvGrpSpPr>
            <a:grpSpLocks/>
          </p:cNvGrpSpPr>
          <p:nvPr/>
        </p:nvGrpSpPr>
        <p:grpSpPr bwMode="auto">
          <a:xfrm>
            <a:off x="3106738" y="800100"/>
            <a:ext cx="627062" cy="723900"/>
            <a:chOff x="1733" y="15200"/>
            <a:chExt cx="1100" cy="1268"/>
          </a:xfrm>
        </p:grpSpPr>
        <p:grpSp>
          <p:nvGrpSpPr>
            <p:cNvPr id="65682" name="Group 212"/>
            <p:cNvGrpSpPr>
              <a:grpSpLocks/>
            </p:cNvGrpSpPr>
            <p:nvPr/>
          </p:nvGrpSpPr>
          <p:grpSpPr bwMode="auto">
            <a:xfrm flipH="1" flipV="1">
              <a:off x="1808" y="15269"/>
              <a:ext cx="870" cy="1076"/>
              <a:chOff x="2646" y="865"/>
              <a:chExt cx="861" cy="924"/>
            </a:xfrm>
          </p:grpSpPr>
          <p:sp>
            <p:nvSpPr>
              <p:cNvPr id="343" name="Line 213"/>
              <p:cNvSpPr>
                <a:spLocks noChangeShapeType="1"/>
              </p:cNvSpPr>
              <p:nvPr/>
            </p:nvSpPr>
            <p:spPr bwMode="auto">
              <a:xfrm>
                <a:off x="2851" y="1789"/>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4" name="Line 214"/>
              <p:cNvSpPr>
                <a:spLocks noChangeShapeType="1"/>
              </p:cNvSpPr>
              <p:nvPr/>
            </p:nvSpPr>
            <p:spPr bwMode="auto">
              <a:xfrm>
                <a:off x="3143" y="1223"/>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5" name="Line 215"/>
              <p:cNvSpPr>
                <a:spLocks noChangeShapeType="1"/>
              </p:cNvSpPr>
              <p:nvPr/>
            </p:nvSpPr>
            <p:spPr bwMode="auto">
              <a:xfrm>
                <a:off x="3314" y="147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6" name="Line 216"/>
              <p:cNvSpPr>
                <a:spLocks noChangeShapeType="1"/>
              </p:cNvSpPr>
              <p:nvPr/>
            </p:nvSpPr>
            <p:spPr bwMode="auto">
              <a:xfrm>
                <a:off x="2873" y="1273"/>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7" name="Line 217"/>
              <p:cNvSpPr>
                <a:spLocks noChangeShapeType="1"/>
              </p:cNvSpPr>
              <p:nvPr/>
            </p:nvSpPr>
            <p:spPr bwMode="auto">
              <a:xfrm>
                <a:off x="2749" y="1645"/>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8" name="Line 218"/>
              <p:cNvSpPr>
                <a:spLocks noChangeShapeType="1"/>
              </p:cNvSpPr>
              <p:nvPr/>
            </p:nvSpPr>
            <p:spPr bwMode="auto">
              <a:xfrm>
                <a:off x="2790" y="864"/>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9" name="Line 219"/>
              <p:cNvSpPr>
                <a:spLocks noChangeShapeType="1"/>
              </p:cNvSpPr>
              <p:nvPr/>
            </p:nvSpPr>
            <p:spPr bwMode="auto">
              <a:xfrm>
                <a:off x="2647" y="108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0" name="Line 220"/>
              <p:cNvSpPr>
                <a:spLocks noChangeShapeType="1"/>
              </p:cNvSpPr>
              <p:nvPr/>
            </p:nvSpPr>
            <p:spPr bwMode="auto">
              <a:xfrm>
                <a:off x="3256" y="970"/>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5683" name="Picture 2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33" y="15200"/>
              <a:ext cx="1100"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5592" name="Group 533"/>
          <p:cNvGrpSpPr>
            <a:grpSpLocks/>
          </p:cNvGrpSpPr>
          <p:nvPr/>
        </p:nvGrpSpPr>
        <p:grpSpPr bwMode="auto">
          <a:xfrm flipH="1">
            <a:off x="3157538" y="863600"/>
            <a:ext cx="496887" cy="612775"/>
            <a:chOff x="2646" y="865"/>
            <a:chExt cx="861" cy="924"/>
          </a:xfrm>
        </p:grpSpPr>
        <p:sp>
          <p:nvSpPr>
            <p:cNvPr id="333" name="Line 534"/>
            <p:cNvSpPr>
              <a:spLocks noChangeShapeType="1"/>
            </p:cNvSpPr>
            <p:nvPr/>
          </p:nvSpPr>
          <p:spPr bwMode="auto">
            <a:xfrm>
              <a:off x="2850" y="17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4" name="Line 535"/>
            <p:cNvSpPr>
              <a:spLocks noChangeShapeType="1"/>
            </p:cNvSpPr>
            <p:nvPr/>
          </p:nvSpPr>
          <p:spPr bwMode="auto">
            <a:xfrm>
              <a:off x="3144" y="1224"/>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5" name="Line 536"/>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6" name="Line 537"/>
            <p:cNvSpPr>
              <a:spLocks noChangeShapeType="1"/>
            </p:cNvSpPr>
            <p:nvPr/>
          </p:nvSpPr>
          <p:spPr bwMode="auto">
            <a:xfrm>
              <a:off x="2872" y="1272"/>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7" name="Line 538"/>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8" name="Line 539"/>
            <p:cNvSpPr>
              <a:spLocks noChangeShapeType="1"/>
            </p:cNvSpPr>
            <p:nvPr/>
          </p:nvSpPr>
          <p:spPr bwMode="auto">
            <a:xfrm>
              <a:off x="2789" y="86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9" name="Line 540"/>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0" name="Line 541"/>
            <p:cNvSpPr>
              <a:spLocks noChangeShapeType="1"/>
            </p:cNvSpPr>
            <p:nvPr/>
          </p:nvSpPr>
          <p:spPr bwMode="auto">
            <a:xfrm>
              <a:off x="3257"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5593" name="Group 527"/>
          <p:cNvGrpSpPr>
            <a:grpSpLocks/>
          </p:cNvGrpSpPr>
          <p:nvPr/>
        </p:nvGrpSpPr>
        <p:grpSpPr bwMode="auto">
          <a:xfrm>
            <a:off x="3792538" y="800100"/>
            <a:ext cx="627062" cy="723900"/>
            <a:chOff x="2265" y="15647"/>
            <a:chExt cx="1101" cy="1268"/>
          </a:xfrm>
        </p:grpSpPr>
        <p:grpSp>
          <p:nvGrpSpPr>
            <p:cNvPr id="65664" name="Group 256"/>
            <p:cNvGrpSpPr>
              <a:grpSpLocks/>
            </p:cNvGrpSpPr>
            <p:nvPr/>
          </p:nvGrpSpPr>
          <p:grpSpPr bwMode="auto">
            <a:xfrm>
              <a:off x="2340" y="15716"/>
              <a:ext cx="871" cy="1076"/>
              <a:chOff x="2646" y="865"/>
              <a:chExt cx="861" cy="924"/>
            </a:xfrm>
          </p:grpSpPr>
          <p:sp>
            <p:nvSpPr>
              <p:cNvPr id="323" name="Line 257"/>
              <p:cNvSpPr>
                <a:spLocks noChangeShapeType="1"/>
              </p:cNvSpPr>
              <p:nvPr/>
            </p:nvSpPr>
            <p:spPr bwMode="auto">
              <a:xfrm>
                <a:off x="2850" y="1790"/>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4" name="Line 258"/>
              <p:cNvSpPr>
                <a:spLocks noChangeShapeType="1"/>
              </p:cNvSpPr>
              <p:nvPr/>
            </p:nvSpPr>
            <p:spPr bwMode="auto">
              <a:xfrm>
                <a:off x="3142" y="1224"/>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5" name="Line 259"/>
              <p:cNvSpPr>
                <a:spLocks noChangeShapeType="1"/>
              </p:cNvSpPr>
              <p:nvPr/>
            </p:nvSpPr>
            <p:spPr bwMode="auto">
              <a:xfrm>
                <a:off x="3313" y="1477"/>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6" name="Line 260"/>
              <p:cNvSpPr>
                <a:spLocks noChangeShapeType="1"/>
              </p:cNvSpPr>
              <p:nvPr/>
            </p:nvSpPr>
            <p:spPr bwMode="auto">
              <a:xfrm>
                <a:off x="2872" y="1274"/>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7" name="Line 261"/>
              <p:cNvSpPr>
                <a:spLocks noChangeShapeType="1"/>
              </p:cNvSpPr>
              <p:nvPr/>
            </p:nvSpPr>
            <p:spPr bwMode="auto">
              <a:xfrm>
                <a:off x="2748" y="164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8" name="Line 262"/>
              <p:cNvSpPr>
                <a:spLocks noChangeShapeType="1"/>
              </p:cNvSpPr>
              <p:nvPr/>
            </p:nvSpPr>
            <p:spPr bwMode="auto">
              <a:xfrm>
                <a:off x="2790" y="865"/>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9" name="Line 263"/>
              <p:cNvSpPr>
                <a:spLocks noChangeShapeType="1"/>
              </p:cNvSpPr>
              <p:nvPr/>
            </p:nvSpPr>
            <p:spPr bwMode="auto">
              <a:xfrm>
                <a:off x="2646" y="1090"/>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0" name="Line 264"/>
              <p:cNvSpPr>
                <a:spLocks noChangeShapeType="1"/>
              </p:cNvSpPr>
              <p:nvPr/>
            </p:nvSpPr>
            <p:spPr bwMode="auto">
              <a:xfrm>
                <a:off x="3255" y="971"/>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5665" name="Picture 25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5" y="15647"/>
              <a:ext cx="1101"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5594" name="Group 543"/>
          <p:cNvGrpSpPr>
            <a:grpSpLocks/>
          </p:cNvGrpSpPr>
          <p:nvPr/>
        </p:nvGrpSpPr>
        <p:grpSpPr bwMode="auto">
          <a:xfrm>
            <a:off x="3887788" y="866775"/>
            <a:ext cx="495300" cy="612775"/>
            <a:chOff x="2646" y="865"/>
            <a:chExt cx="861" cy="924"/>
          </a:xfrm>
        </p:grpSpPr>
        <p:sp>
          <p:nvSpPr>
            <p:cNvPr id="313" name="Line 544"/>
            <p:cNvSpPr>
              <a:spLocks noChangeShapeType="1"/>
            </p:cNvSpPr>
            <p:nvPr/>
          </p:nvSpPr>
          <p:spPr bwMode="auto">
            <a:xfrm>
              <a:off x="2850" y="1789"/>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4" name="Line 545"/>
            <p:cNvSpPr>
              <a:spLocks noChangeShapeType="1"/>
            </p:cNvSpPr>
            <p:nvPr/>
          </p:nvSpPr>
          <p:spPr bwMode="auto">
            <a:xfrm>
              <a:off x="3143" y="1224"/>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5" name="Line 546"/>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6" name="Line 547"/>
            <p:cNvSpPr>
              <a:spLocks noChangeShapeType="1"/>
            </p:cNvSpPr>
            <p:nvPr/>
          </p:nvSpPr>
          <p:spPr bwMode="auto">
            <a:xfrm>
              <a:off x="2872" y="1272"/>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7" name="Line 548"/>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8" name="Line 549"/>
            <p:cNvSpPr>
              <a:spLocks noChangeShapeType="1"/>
            </p:cNvSpPr>
            <p:nvPr/>
          </p:nvSpPr>
          <p:spPr bwMode="auto">
            <a:xfrm>
              <a:off x="2790" y="865"/>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9" name="Line 550"/>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0" name="Line 551"/>
            <p:cNvSpPr>
              <a:spLocks noChangeShapeType="1"/>
            </p:cNvSpPr>
            <p:nvPr/>
          </p:nvSpPr>
          <p:spPr bwMode="auto">
            <a:xfrm>
              <a:off x="3256"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5595" name="Group 521"/>
          <p:cNvGrpSpPr>
            <a:grpSpLocks/>
          </p:cNvGrpSpPr>
          <p:nvPr/>
        </p:nvGrpSpPr>
        <p:grpSpPr bwMode="auto">
          <a:xfrm>
            <a:off x="4478338" y="800100"/>
            <a:ext cx="627062" cy="723900"/>
            <a:chOff x="2796" y="16093"/>
            <a:chExt cx="1101" cy="1268"/>
          </a:xfrm>
        </p:grpSpPr>
        <p:grpSp>
          <p:nvGrpSpPr>
            <p:cNvPr id="65646" name="Group 187"/>
            <p:cNvGrpSpPr>
              <a:grpSpLocks/>
            </p:cNvGrpSpPr>
            <p:nvPr/>
          </p:nvGrpSpPr>
          <p:grpSpPr bwMode="auto">
            <a:xfrm>
              <a:off x="2985" y="16216"/>
              <a:ext cx="872" cy="1076"/>
              <a:chOff x="2646" y="865"/>
              <a:chExt cx="861" cy="924"/>
            </a:xfrm>
          </p:grpSpPr>
          <p:sp>
            <p:nvSpPr>
              <p:cNvPr id="303" name="Line 188"/>
              <p:cNvSpPr>
                <a:spLocks noChangeShapeType="1"/>
              </p:cNvSpPr>
              <p:nvPr/>
            </p:nvSpPr>
            <p:spPr bwMode="auto">
              <a:xfrm>
                <a:off x="2850" y="178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4" name="Line 189"/>
              <p:cNvSpPr>
                <a:spLocks noChangeShapeType="1"/>
              </p:cNvSpPr>
              <p:nvPr/>
            </p:nvSpPr>
            <p:spPr bwMode="auto">
              <a:xfrm>
                <a:off x="3145" y="1223"/>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5" name="Line 190"/>
              <p:cNvSpPr>
                <a:spLocks noChangeShapeType="1"/>
              </p:cNvSpPr>
              <p:nvPr/>
            </p:nvSpPr>
            <p:spPr bwMode="auto">
              <a:xfrm>
                <a:off x="3315" y="147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6" name="Line 191"/>
              <p:cNvSpPr>
                <a:spLocks noChangeShapeType="1"/>
              </p:cNvSpPr>
              <p:nvPr/>
            </p:nvSpPr>
            <p:spPr bwMode="auto">
              <a:xfrm>
                <a:off x="2872" y="1273"/>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7" name="Line 192"/>
              <p:cNvSpPr>
                <a:spLocks noChangeShapeType="1"/>
              </p:cNvSpPr>
              <p:nvPr/>
            </p:nvSpPr>
            <p:spPr bwMode="auto">
              <a:xfrm>
                <a:off x="2748" y="1645"/>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8" name="Line 193"/>
              <p:cNvSpPr>
                <a:spLocks noChangeShapeType="1"/>
              </p:cNvSpPr>
              <p:nvPr/>
            </p:nvSpPr>
            <p:spPr bwMode="auto">
              <a:xfrm>
                <a:off x="2790" y="864"/>
                <a:ext cx="195"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9" name="Line 194"/>
              <p:cNvSpPr>
                <a:spLocks noChangeShapeType="1"/>
              </p:cNvSpPr>
              <p:nvPr/>
            </p:nvSpPr>
            <p:spPr bwMode="auto">
              <a:xfrm>
                <a:off x="2647" y="1089"/>
                <a:ext cx="195"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0" name="Line 195"/>
              <p:cNvSpPr>
                <a:spLocks noChangeShapeType="1"/>
              </p:cNvSpPr>
              <p:nvPr/>
            </p:nvSpPr>
            <p:spPr bwMode="auto">
              <a:xfrm>
                <a:off x="3258" y="970"/>
                <a:ext cx="195"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5647" name="Picture 18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6" y="16093"/>
              <a:ext cx="1101"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5596" name="Group 552"/>
          <p:cNvGrpSpPr>
            <a:grpSpLocks/>
          </p:cNvGrpSpPr>
          <p:nvPr/>
        </p:nvGrpSpPr>
        <p:grpSpPr bwMode="auto">
          <a:xfrm flipV="1">
            <a:off x="4586288" y="871538"/>
            <a:ext cx="495300" cy="612775"/>
            <a:chOff x="2646" y="865"/>
            <a:chExt cx="861" cy="924"/>
          </a:xfrm>
        </p:grpSpPr>
        <p:sp>
          <p:nvSpPr>
            <p:cNvPr id="293" name="Line 553"/>
            <p:cNvSpPr>
              <a:spLocks noChangeShapeType="1"/>
            </p:cNvSpPr>
            <p:nvPr/>
          </p:nvSpPr>
          <p:spPr bwMode="auto">
            <a:xfrm>
              <a:off x="2850" y="1789"/>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4" name="Line 554"/>
            <p:cNvSpPr>
              <a:spLocks noChangeShapeType="1"/>
            </p:cNvSpPr>
            <p:nvPr/>
          </p:nvSpPr>
          <p:spPr bwMode="auto">
            <a:xfrm>
              <a:off x="3143" y="1224"/>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5" name="Line 555"/>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6" name="Line 556"/>
            <p:cNvSpPr>
              <a:spLocks noChangeShapeType="1"/>
            </p:cNvSpPr>
            <p:nvPr/>
          </p:nvSpPr>
          <p:spPr bwMode="auto">
            <a:xfrm>
              <a:off x="2872" y="1272"/>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7" name="Line 557"/>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8" name="Line 558"/>
            <p:cNvSpPr>
              <a:spLocks noChangeShapeType="1"/>
            </p:cNvSpPr>
            <p:nvPr/>
          </p:nvSpPr>
          <p:spPr bwMode="auto">
            <a:xfrm>
              <a:off x="2790" y="865"/>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9" name="Line 559"/>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0" name="Line 560"/>
            <p:cNvSpPr>
              <a:spLocks noChangeShapeType="1"/>
            </p:cNvSpPr>
            <p:nvPr/>
          </p:nvSpPr>
          <p:spPr bwMode="auto">
            <a:xfrm>
              <a:off x="3256"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5597" name="Group 519"/>
          <p:cNvGrpSpPr>
            <a:grpSpLocks/>
          </p:cNvGrpSpPr>
          <p:nvPr/>
        </p:nvGrpSpPr>
        <p:grpSpPr bwMode="auto">
          <a:xfrm>
            <a:off x="5164138" y="800100"/>
            <a:ext cx="627062" cy="723900"/>
            <a:chOff x="3860" y="16986"/>
            <a:chExt cx="1101" cy="1269"/>
          </a:xfrm>
        </p:grpSpPr>
        <p:grpSp>
          <p:nvGrpSpPr>
            <p:cNvPr id="65628" name="Group 198"/>
            <p:cNvGrpSpPr>
              <a:grpSpLocks/>
            </p:cNvGrpSpPr>
            <p:nvPr/>
          </p:nvGrpSpPr>
          <p:grpSpPr bwMode="auto">
            <a:xfrm flipH="1">
              <a:off x="4006" y="17098"/>
              <a:ext cx="871" cy="1077"/>
              <a:chOff x="2646" y="865"/>
              <a:chExt cx="861" cy="924"/>
            </a:xfrm>
          </p:grpSpPr>
          <p:sp>
            <p:nvSpPr>
              <p:cNvPr id="283" name="Line 199"/>
              <p:cNvSpPr>
                <a:spLocks noChangeShapeType="1"/>
              </p:cNvSpPr>
              <p:nvPr/>
            </p:nvSpPr>
            <p:spPr bwMode="auto">
              <a:xfrm>
                <a:off x="2850" y="1788"/>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4" name="Line 200"/>
              <p:cNvSpPr>
                <a:spLocks noChangeShapeType="1"/>
              </p:cNvSpPr>
              <p:nvPr/>
            </p:nvSpPr>
            <p:spPr bwMode="auto">
              <a:xfrm>
                <a:off x="3144" y="1223"/>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5" name="Line 201"/>
              <p:cNvSpPr>
                <a:spLocks noChangeShapeType="1"/>
              </p:cNvSpPr>
              <p:nvPr/>
            </p:nvSpPr>
            <p:spPr bwMode="auto">
              <a:xfrm>
                <a:off x="3315" y="147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6" name="Line 202"/>
              <p:cNvSpPr>
                <a:spLocks noChangeShapeType="1"/>
              </p:cNvSpPr>
              <p:nvPr/>
            </p:nvSpPr>
            <p:spPr bwMode="auto">
              <a:xfrm>
                <a:off x="2872" y="1273"/>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7" name="Line 203"/>
              <p:cNvSpPr>
                <a:spLocks noChangeShapeType="1"/>
              </p:cNvSpPr>
              <p:nvPr/>
            </p:nvSpPr>
            <p:spPr bwMode="auto">
              <a:xfrm>
                <a:off x="2748" y="1645"/>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8" name="Line 204"/>
              <p:cNvSpPr>
                <a:spLocks noChangeShapeType="1"/>
              </p:cNvSpPr>
              <p:nvPr/>
            </p:nvSpPr>
            <p:spPr bwMode="auto">
              <a:xfrm>
                <a:off x="2789" y="864"/>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9" name="Line 205"/>
              <p:cNvSpPr>
                <a:spLocks noChangeShapeType="1"/>
              </p:cNvSpPr>
              <p:nvPr/>
            </p:nvSpPr>
            <p:spPr bwMode="auto">
              <a:xfrm>
                <a:off x="2646" y="108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0" name="Line 206"/>
              <p:cNvSpPr>
                <a:spLocks noChangeShapeType="1"/>
              </p:cNvSpPr>
              <p:nvPr/>
            </p:nvSpPr>
            <p:spPr bwMode="auto">
              <a:xfrm>
                <a:off x="3257" y="96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5629" name="Picture 19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60" y="16986"/>
              <a:ext cx="1101" cy="1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5598" name="Group 561"/>
          <p:cNvGrpSpPr>
            <a:grpSpLocks/>
          </p:cNvGrpSpPr>
          <p:nvPr/>
        </p:nvGrpSpPr>
        <p:grpSpPr bwMode="auto">
          <a:xfrm flipH="1" flipV="1">
            <a:off x="5235575" y="858838"/>
            <a:ext cx="496888" cy="614362"/>
            <a:chOff x="2646" y="865"/>
            <a:chExt cx="861" cy="924"/>
          </a:xfrm>
        </p:grpSpPr>
        <p:sp>
          <p:nvSpPr>
            <p:cNvPr id="273" name="Line 562"/>
            <p:cNvSpPr>
              <a:spLocks noChangeShapeType="1"/>
            </p:cNvSpPr>
            <p:nvPr/>
          </p:nvSpPr>
          <p:spPr bwMode="auto">
            <a:xfrm>
              <a:off x="2850" y="17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4" name="Line 563"/>
            <p:cNvSpPr>
              <a:spLocks noChangeShapeType="1"/>
            </p:cNvSpPr>
            <p:nvPr/>
          </p:nvSpPr>
          <p:spPr bwMode="auto">
            <a:xfrm>
              <a:off x="3144" y="1223"/>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5" name="Line 564"/>
            <p:cNvSpPr>
              <a:spLocks noChangeShapeType="1"/>
            </p:cNvSpPr>
            <p:nvPr/>
          </p:nvSpPr>
          <p:spPr bwMode="auto">
            <a:xfrm>
              <a:off x="3314" y="1476"/>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6" name="Line 565"/>
            <p:cNvSpPr>
              <a:spLocks noChangeShapeType="1"/>
            </p:cNvSpPr>
            <p:nvPr/>
          </p:nvSpPr>
          <p:spPr bwMode="auto">
            <a:xfrm>
              <a:off x="2872" y="1273"/>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7" name="Line 566"/>
            <p:cNvSpPr>
              <a:spLocks noChangeShapeType="1"/>
            </p:cNvSpPr>
            <p:nvPr/>
          </p:nvSpPr>
          <p:spPr bwMode="auto">
            <a:xfrm>
              <a:off x="2748" y="1646"/>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8" name="Line 567"/>
            <p:cNvSpPr>
              <a:spLocks noChangeShapeType="1"/>
            </p:cNvSpPr>
            <p:nvPr/>
          </p:nvSpPr>
          <p:spPr bwMode="auto">
            <a:xfrm>
              <a:off x="2789" y="86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9" name="Line 568"/>
            <p:cNvSpPr>
              <a:spLocks noChangeShapeType="1"/>
            </p:cNvSpPr>
            <p:nvPr/>
          </p:nvSpPr>
          <p:spPr bwMode="auto">
            <a:xfrm>
              <a:off x="2646" y="10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0" name="Line 569"/>
            <p:cNvSpPr>
              <a:spLocks noChangeShapeType="1"/>
            </p:cNvSpPr>
            <p:nvPr/>
          </p:nvSpPr>
          <p:spPr bwMode="auto">
            <a:xfrm>
              <a:off x="3257"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5599" name="Group 520"/>
          <p:cNvGrpSpPr>
            <a:grpSpLocks/>
          </p:cNvGrpSpPr>
          <p:nvPr/>
        </p:nvGrpSpPr>
        <p:grpSpPr bwMode="auto">
          <a:xfrm>
            <a:off x="5849938" y="800100"/>
            <a:ext cx="627062" cy="723900"/>
            <a:chOff x="4391" y="17432"/>
            <a:chExt cx="1101" cy="1269"/>
          </a:xfrm>
        </p:grpSpPr>
        <p:grpSp>
          <p:nvGrpSpPr>
            <p:cNvPr id="65610" name="Group 225"/>
            <p:cNvGrpSpPr>
              <a:grpSpLocks/>
            </p:cNvGrpSpPr>
            <p:nvPr/>
          </p:nvGrpSpPr>
          <p:grpSpPr bwMode="auto">
            <a:xfrm>
              <a:off x="4537" y="17544"/>
              <a:ext cx="871" cy="1077"/>
              <a:chOff x="2646" y="865"/>
              <a:chExt cx="861" cy="924"/>
            </a:xfrm>
          </p:grpSpPr>
          <p:sp>
            <p:nvSpPr>
              <p:cNvPr id="263" name="Line 226"/>
              <p:cNvSpPr>
                <a:spLocks noChangeShapeType="1"/>
              </p:cNvSpPr>
              <p:nvPr/>
            </p:nvSpPr>
            <p:spPr bwMode="auto">
              <a:xfrm>
                <a:off x="2849" y="1788"/>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4" name="Line 227"/>
              <p:cNvSpPr>
                <a:spLocks noChangeShapeType="1"/>
              </p:cNvSpPr>
              <p:nvPr/>
            </p:nvSpPr>
            <p:spPr bwMode="auto">
              <a:xfrm>
                <a:off x="3144" y="1223"/>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5" name="Line 228"/>
              <p:cNvSpPr>
                <a:spLocks noChangeShapeType="1"/>
              </p:cNvSpPr>
              <p:nvPr/>
            </p:nvSpPr>
            <p:spPr bwMode="auto">
              <a:xfrm>
                <a:off x="3315" y="147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6" name="Line 229"/>
              <p:cNvSpPr>
                <a:spLocks noChangeShapeType="1"/>
              </p:cNvSpPr>
              <p:nvPr/>
            </p:nvSpPr>
            <p:spPr bwMode="auto">
              <a:xfrm>
                <a:off x="2871" y="1273"/>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7" name="Line 230"/>
              <p:cNvSpPr>
                <a:spLocks noChangeShapeType="1"/>
              </p:cNvSpPr>
              <p:nvPr/>
            </p:nvSpPr>
            <p:spPr bwMode="auto">
              <a:xfrm>
                <a:off x="2747" y="1645"/>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8" name="Line 231"/>
              <p:cNvSpPr>
                <a:spLocks noChangeShapeType="1"/>
              </p:cNvSpPr>
              <p:nvPr/>
            </p:nvSpPr>
            <p:spPr bwMode="auto">
              <a:xfrm>
                <a:off x="2788" y="864"/>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9" name="Line 232"/>
              <p:cNvSpPr>
                <a:spLocks noChangeShapeType="1"/>
              </p:cNvSpPr>
              <p:nvPr/>
            </p:nvSpPr>
            <p:spPr bwMode="auto">
              <a:xfrm>
                <a:off x="2645" y="108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0" name="Line 233"/>
              <p:cNvSpPr>
                <a:spLocks noChangeShapeType="1"/>
              </p:cNvSpPr>
              <p:nvPr/>
            </p:nvSpPr>
            <p:spPr bwMode="auto">
              <a:xfrm>
                <a:off x="3257" y="96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5611" name="Picture 22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91" y="17432"/>
              <a:ext cx="1101" cy="1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5600" name="Group 570"/>
          <p:cNvGrpSpPr>
            <a:grpSpLocks/>
          </p:cNvGrpSpPr>
          <p:nvPr/>
        </p:nvGrpSpPr>
        <p:grpSpPr bwMode="auto">
          <a:xfrm flipV="1">
            <a:off x="5949950" y="838200"/>
            <a:ext cx="496888" cy="612775"/>
            <a:chOff x="2646" y="865"/>
            <a:chExt cx="861" cy="924"/>
          </a:xfrm>
        </p:grpSpPr>
        <p:sp>
          <p:nvSpPr>
            <p:cNvPr id="253" name="Line 571"/>
            <p:cNvSpPr>
              <a:spLocks noChangeShapeType="1"/>
            </p:cNvSpPr>
            <p:nvPr/>
          </p:nvSpPr>
          <p:spPr bwMode="auto">
            <a:xfrm>
              <a:off x="2850" y="17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4" name="Line 572"/>
            <p:cNvSpPr>
              <a:spLocks noChangeShapeType="1"/>
            </p:cNvSpPr>
            <p:nvPr/>
          </p:nvSpPr>
          <p:spPr bwMode="auto">
            <a:xfrm>
              <a:off x="3144" y="1224"/>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5" name="Line 573"/>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6" name="Line 574"/>
            <p:cNvSpPr>
              <a:spLocks noChangeShapeType="1"/>
            </p:cNvSpPr>
            <p:nvPr/>
          </p:nvSpPr>
          <p:spPr bwMode="auto">
            <a:xfrm>
              <a:off x="2872" y="1272"/>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7" name="Line 575"/>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8" name="Line 576"/>
            <p:cNvSpPr>
              <a:spLocks noChangeShapeType="1"/>
            </p:cNvSpPr>
            <p:nvPr/>
          </p:nvSpPr>
          <p:spPr bwMode="auto">
            <a:xfrm>
              <a:off x="2789" y="86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9" name="Line 577"/>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0" name="Line 578"/>
            <p:cNvSpPr>
              <a:spLocks noChangeShapeType="1"/>
            </p:cNvSpPr>
            <p:nvPr/>
          </p:nvSpPr>
          <p:spPr bwMode="auto">
            <a:xfrm>
              <a:off x="3257"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sp>
        <p:nvSpPr>
          <p:cNvPr id="65601" name="TextBox 2"/>
          <p:cNvSpPr txBox="1">
            <a:spLocks noChangeArrowheads="1"/>
          </p:cNvSpPr>
          <p:nvPr/>
        </p:nvSpPr>
        <p:spPr bwMode="auto">
          <a:xfrm>
            <a:off x="6705600" y="6519863"/>
            <a:ext cx="2487613"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solidFill>
                  <a:schemeClr val="accent2">
                    <a:lumMod val="75000"/>
                  </a:schemeClr>
                </a:solidFill>
                <a:latin typeface="Calibri" charset="0"/>
              </a:rPr>
              <a:t>Sayres</a:t>
            </a:r>
            <a:r>
              <a:rPr lang="en-US" altLang="x-none" sz="1600" i="1" dirty="0">
                <a:solidFill>
                  <a:schemeClr val="accent2">
                    <a:lumMod val="75000"/>
                  </a:schemeClr>
                </a:solidFill>
                <a:latin typeface="Calibri" charset="0"/>
              </a:rPr>
              <a:t> &amp; Grill-Spector 2003</a:t>
            </a:r>
          </a:p>
        </p:txBody>
      </p:sp>
      <p:sp>
        <p:nvSpPr>
          <p:cNvPr id="169" name="Rectangle 432"/>
          <p:cNvSpPr>
            <a:spLocks noChangeArrowheads="1"/>
          </p:cNvSpPr>
          <p:nvPr/>
        </p:nvSpPr>
        <p:spPr bwMode="auto">
          <a:xfrm>
            <a:off x="1278730" y="258093"/>
            <a:ext cx="6450013"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3200" b="1">
                <a:solidFill>
                  <a:srgbClr val="5E5EB9"/>
                </a:solidFill>
                <a:latin typeface="Calibri" charset="0"/>
              </a:rPr>
              <a:t>fMRI-A depends on cognitive factors</a:t>
            </a:r>
          </a:p>
        </p:txBody>
      </p:sp>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 name="Text Box 777"/>
          <p:cNvSpPr txBox="1">
            <a:spLocks noChangeArrowheads="1"/>
          </p:cNvSpPr>
          <p:nvPr/>
        </p:nvSpPr>
        <p:spPr bwMode="auto">
          <a:xfrm rot="16200000">
            <a:off x="-974725" y="3489325"/>
            <a:ext cx="2411413"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35" tIns="45718" rIns="91435" bIns="45718">
            <a:spAutoFit/>
          </a:bodyPr>
          <a:lstStyle/>
          <a:p>
            <a:pPr algn="ctr" eaLnBrk="0" hangingPunct="0">
              <a:defRPr/>
            </a:pPr>
            <a:r>
              <a:rPr lang="en-US" b="1" dirty="0">
                <a:latin typeface="Calibri"/>
                <a:ea typeface="ヒラギノ角ゴ ProN W3" charset="0"/>
                <a:cs typeface="Calibri"/>
              </a:rPr>
              <a:t>LO [% Signal]</a:t>
            </a:r>
          </a:p>
        </p:txBody>
      </p:sp>
      <p:sp>
        <p:nvSpPr>
          <p:cNvPr id="66562" name="Rectangle 76"/>
          <p:cNvSpPr>
            <a:spLocks noChangeArrowheads="1"/>
          </p:cNvSpPr>
          <p:nvPr/>
        </p:nvSpPr>
        <p:spPr bwMode="auto">
          <a:xfrm>
            <a:off x="1196975" y="5359400"/>
            <a:ext cx="86995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Non-</a:t>
            </a:r>
          </a:p>
          <a:p>
            <a:pPr algn="ctr"/>
            <a:r>
              <a:rPr lang="en-US" altLang="x-none" sz="1800">
                <a:latin typeface="Calibri" charset="0"/>
              </a:rPr>
              <a:t>repeated</a:t>
            </a:r>
          </a:p>
        </p:txBody>
      </p:sp>
      <p:sp>
        <p:nvSpPr>
          <p:cNvPr id="66563" name="Rectangle 77"/>
          <p:cNvSpPr>
            <a:spLocks noChangeArrowheads="1"/>
          </p:cNvSpPr>
          <p:nvPr/>
        </p:nvSpPr>
        <p:spPr bwMode="auto">
          <a:xfrm>
            <a:off x="2116138" y="5359400"/>
            <a:ext cx="117475"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0</a:t>
            </a:r>
          </a:p>
        </p:txBody>
      </p:sp>
      <p:sp>
        <p:nvSpPr>
          <p:cNvPr id="66564" name="Rectangle 78"/>
          <p:cNvSpPr>
            <a:spLocks noChangeArrowheads="1"/>
          </p:cNvSpPr>
          <p:nvPr/>
        </p:nvSpPr>
        <p:spPr bwMode="auto">
          <a:xfrm>
            <a:off x="2582863" y="5359400"/>
            <a:ext cx="307975"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1-3</a:t>
            </a:r>
          </a:p>
        </p:txBody>
      </p:sp>
      <p:sp>
        <p:nvSpPr>
          <p:cNvPr id="66565" name="Rectangle 79"/>
          <p:cNvSpPr>
            <a:spLocks noChangeArrowheads="1"/>
          </p:cNvSpPr>
          <p:nvPr/>
        </p:nvSpPr>
        <p:spPr bwMode="auto">
          <a:xfrm>
            <a:off x="3138488" y="5360988"/>
            <a:ext cx="307975"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4-7</a:t>
            </a:r>
          </a:p>
        </p:txBody>
      </p:sp>
      <p:sp>
        <p:nvSpPr>
          <p:cNvPr id="66566" name="Rectangle 80"/>
          <p:cNvSpPr>
            <a:spLocks noChangeArrowheads="1"/>
          </p:cNvSpPr>
          <p:nvPr/>
        </p:nvSpPr>
        <p:spPr bwMode="auto">
          <a:xfrm>
            <a:off x="3698875" y="5360988"/>
            <a:ext cx="287338"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 8</a:t>
            </a:r>
          </a:p>
        </p:txBody>
      </p:sp>
      <p:sp>
        <p:nvSpPr>
          <p:cNvPr id="66567" name="Line 179"/>
          <p:cNvSpPr>
            <a:spLocks noChangeShapeType="1"/>
          </p:cNvSpPr>
          <p:nvPr/>
        </p:nvSpPr>
        <p:spPr bwMode="auto">
          <a:xfrm flipV="1">
            <a:off x="985838" y="2011363"/>
            <a:ext cx="1587" cy="3303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68" name="Line 181"/>
          <p:cNvSpPr>
            <a:spLocks noChangeShapeType="1"/>
          </p:cNvSpPr>
          <p:nvPr/>
        </p:nvSpPr>
        <p:spPr bwMode="auto">
          <a:xfrm flipV="1">
            <a:off x="985838" y="2011363"/>
            <a:ext cx="1587" cy="3303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69" name="Line 182"/>
          <p:cNvSpPr>
            <a:spLocks noChangeShapeType="1"/>
          </p:cNvSpPr>
          <p:nvPr/>
        </p:nvSpPr>
        <p:spPr bwMode="auto">
          <a:xfrm flipV="1">
            <a:off x="985838" y="5267325"/>
            <a:ext cx="1587"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70" name="Line 183"/>
          <p:cNvSpPr>
            <a:spLocks noChangeShapeType="1"/>
          </p:cNvSpPr>
          <p:nvPr/>
        </p:nvSpPr>
        <p:spPr bwMode="auto">
          <a:xfrm>
            <a:off x="985838" y="2011363"/>
            <a:ext cx="1587"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71" name="Line 185"/>
          <p:cNvSpPr>
            <a:spLocks noChangeShapeType="1"/>
          </p:cNvSpPr>
          <p:nvPr/>
        </p:nvSpPr>
        <p:spPr bwMode="auto">
          <a:xfrm flipV="1">
            <a:off x="1547813" y="5267325"/>
            <a:ext cx="0"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72" name="Line 188"/>
          <p:cNvSpPr>
            <a:spLocks noChangeShapeType="1"/>
          </p:cNvSpPr>
          <p:nvPr/>
        </p:nvSpPr>
        <p:spPr bwMode="auto">
          <a:xfrm flipV="1">
            <a:off x="2105025" y="5267325"/>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73" name="Line 191"/>
          <p:cNvSpPr>
            <a:spLocks noChangeShapeType="1"/>
          </p:cNvSpPr>
          <p:nvPr/>
        </p:nvSpPr>
        <p:spPr bwMode="auto">
          <a:xfrm flipV="1">
            <a:off x="2671763" y="5267325"/>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74" name="Line 194"/>
          <p:cNvSpPr>
            <a:spLocks noChangeShapeType="1"/>
          </p:cNvSpPr>
          <p:nvPr/>
        </p:nvSpPr>
        <p:spPr bwMode="auto">
          <a:xfrm flipV="1">
            <a:off x="3233738" y="5267325"/>
            <a:ext cx="0"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75" name="Line 197"/>
          <p:cNvSpPr>
            <a:spLocks noChangeShapeType="1"/>
          </p:cNvSpPr>
          <p:nvPr/>
        </p:nvSpPr>
        <p:spPr bwMode="auto">
          <a:xfrm flipV="1">
            <a:off x="3794125" y="5267325"/>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76" name="Rectangle 205"/>
          <p:cNvSpPr>
            <a:spLocks noChangeArrowheads="1"/>
          </p:cNvSpPr>
          <p:nvPr/>
        </p:nvSpPr>
        <p:spPr bwMode="auto">
          <a:xfrm>
            <a:off x="609600" y="5208588"/>
            <a:ext cx="2968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rPr>
              <a:t>0.4</a:t>
            </a:r>
          </a:p>
        </p:txBody>
      </p:sp>
      <p:sp>
        <p:nvSpPr>
          <p:cNvPr id="66577" name="Line 206"/>
          <p:cNvSpPr>
            <a:spLocks noChangeShapeType="1"/>
          </p:cNvSpPr>
          <p:nvPr/>
        </p:nvSpPr>
        <p:spPr bwMode="auto">
          <a:xfrm>
            <a:off x="985838" y="4841875"/>
            <a:ext cx="3175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78" name="Line 209"/>
          <p:cNvSpPr>
            <a:spLocks noChangeShapeType="1"/>
          </p:cNvSpPr>
          <p:nvPr/>
        </p:nvSpPr>
        <p:spPr bwMode="auto">
          <a:xfrm>
            <a:off x="985838" y="4368800"/>
            <a:ext cx="3175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79" name="Rectangle 211"/>
          <p:cNvSpPr>
            <a:spLocks noChangeArrowheads="1"/>
          </p:cNvSpPr>
          <p:nvPr/>
        </p:nvSpPr>
        <p:spPr bwMode="auto">
          <a:xfrm>
            <a:off x="609600" y="4262438"/>
            <a:ext cx="2968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rPr>
              <a:t>0.6</a:t>
            </a:r>
          </a:p>
        </p:txBody>
      </p:sp>
      <p:sp>
        <p:nvSpPr>
          <p:cNvPr id="66580" name="Line 212"/>
          <p:cNvSpPr>
            <a:spLocks noChangeShapeType="1"/>
          </p:cNvSpPr>
          <p:nvPr/>
        </p:nvSpPr>
        <p:spPr bwMode="auto">
          <a:xfrm>
            <a:off x="985838" y="3895725"/>
            <a:ext cx="317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81" name="Line 215"/>
          <p:cNvSpPr>
            <a:spLocks noChangeShapeType="1"/>
          </p:cNvSpPr>
          <p:nvPr/>
        </p:nvSpPr>
        <p:spPr bwMode="auto">
          <a:xfrm>
            <a:off x="985838" y="3421063"/>
            <a:ext cx="317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82" name="Rectangle 217"/>
          <p:cNvSpPr>
            <a:spLocks noChangeArrowheads="1"/>
          </p:cNvSpPr>
          <p:nvPr/>
        </p:nvSpPr>
        <p:spPr bwMode="auto">
          <a:xfrm>
            <a:off x="609600" y="3314700"/>
            <a:ext cx="296863"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rPr>
              <a:t>0.8</a:t>
            </a:r>
          </a:p>
        </p:txBody>
      </p:sp>
      <p:sp>
        <p:nvSpPr>
          <p:cNvPr id="66583" name="Line 218"/>
          <p:cNvSpPr>
            <a:spLocks noChangeShapeType="1"/>
          </p:cNvSpPr>
          <p:nvPr/>
        </p:nvSpPr>
        <p:spPr bwMode="auto">
          <a:xfrm>
            <a:off x="985838" y="2947988"/>
            <a:ext cx="317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84" name="Line 221"/>
          <p:cNvSpPr>
            <a:spLocks noChangeShapeType="1"/>
          </p:cNvSpPr>
          <p:nvPr/>
        </p:nvSpPr>
        <p:spPr bwMode="auto">
          <a:xfrm>
            <a:off x="985838" y="2476500"/>
            <a:ext cx="3175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85" name="Rectangle 223"/>
          <p:cNvSpPr>
            <a:spLocks noChangeArrowheads="1"/>
          </p:cNvSpPr>
          <p:nvPr/>
        </p:nvSpPr>
        <p:spPr bwMode="auto">
          <a:xfrm>
            <a:off x="728663" y="2368550"/>
            <a:ext cx="119062"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rPr>
              <a:t>1</a:t>
            </a:r>
          </a:p>
        </p:txBody>
      </p:sp>
      <p:sp>
        <p:nvSpPr>
          <p:cNvPr id="66586" name="Line 224"/>
          <p:cNvSpPr>
            <a:spLocks noChangeShapeType="1"/>
          </p:cNvSpPr>
          <p:nvPr/>
        </p:nvSpPr>
        <p:spPr bwMode="auto">
          <a:xfrm>
            <a:off x="985838" y="2011363"/>
            <a:ext cx="317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87" name="Freeform 260"/>
          <p:cNvSpPr>
            <a:spLocks/>
          </p:cNvSpPr>
          <p:nvPr/>
        </p:nvSpPr>
        <p:spPr bwMode="auto">
          <a:xfrm>
            <a:off x="1547813" y="2368550"/>
            <a:ext cx="2246312" cy="1458913"/>
          </a:xfrm>
          <a:custGeom>
            <a:avLst/>
            <a:gdLst>
              <a:gd name="T0" fmla="*/ 0 w 1311"/>
              <a:gd name="T1" fmla="*/ 0 h 685"/>
              <a:gd name="T2" fmla="*/ 2147483647 w 1311"/>
              <a:gd name="T3" fmla="*/ 2147483647 h 685"/>
              <a:gd name="T4" fmla="*/ 2147483647 w 1311"/>
              <a:gd name="T5" fmla="*/ 2147483647 h 685"/>
              <a:gd name="T6" fmla="*/ 2147483647 w 1311"/>
              <a:gd name="T7" fmla="*/ 2147483647 h 685"/>
              <a:gd name="T8" fmla="*/ 2147483647 w 1311"/>
              <a:gd name="T9" fmla="*/ 2147483647 h 6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1" h="685">
                <a:moveTo>
                  <a:pt x="0" y="0"/>
                </a:moveTo>
                <a:lnTo>
                  <a:pt x="326" y="671"/>
                </a:lnTo>
                <a:lnTo>
                  <a:pt x="657" y="685"/>
                </a:lnTo>
                <a:lnTo>
                  <a:pt x="984" y="358"/>
                </a:lnTo>
                <a:lnTo>
                  <a:pt x="1311" y="268"/>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66588" name="Rectangle 262"/>
          <p:cNvSpPr>
            <a:spLocks noChangeArrowheads="1"/>
          </p:cNvSpPr>
          <p:nvPr/>
        </p:nvSpPr>
        <p:spPr bwMode="auto">
          <a:xfrm>
            <a:off x="2057400" y="3248025"/>
            <a:ext cx="153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rgbClr val="800000"/>
                </a:solidFill>
                <a:latin typeface="Calibri" charset="0"/>
              </a:rPr>
              <a:t>*</a:t>
            </a:r>
          </a:p>
        </p:txBody>
      </p:sp>
      <p:sp>
        <p:nvSpPr>
          <p:cNvPr id="66589" name="Rectangle 263"/>
          <p:cNvSpPr>
            <a:spLocks noChangeArrowheads="1"/>
          </p:cNvSpPr>
          <p:nvPr/>
        </p:nvSpPr>
        <p:spPr bwMode="auto">
          <a:xfrm>
            <a:off x="2590800" y="3257550"/>
            <a:ext cx="1539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rgbClr val="800000"/>
                </a:solidFill>
                <a:latin typeface="Calibri" charset="0"/>
              </a:rPr>
              <a:t>*</a:t>
            </a:r>
          </a:p>
        </p:txBody>
      </p:sp>
      <p:sp>
        <p:nvSpPr>
          <p:cNvPr id="66590" name="Rectangle 264"/>
          <p:cNvSpPr>
            <a:spLocks noChangeArrowheads="1"/>
          </p:cNvSpPr>
          <p:nvPr/>
        </p:nvSpPr>
        <p:spPr bwMode="auto">
          <a:xfrm>
            <a:off x="3146425" y="2552700"/>
            <a:ext cx="1539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rgbClr val="800000"/>
                </a:solidFill>
                <a:latin typeface="Calibri" charset="0"/>
              </a:rPr>
              <a:t>*</a:t>
            </a:r>
          </a:p>
        </p:txBody>
      </p:sp>
      <p:cxnSp>
        <p:nvCxnSpPr>
          <p:cNvPr id="361" name="Straight Connector 360"/>
          <p:cNvCxnSpPr/>
          <p:nvPr/>
        </p:nvCxnSpPr>
        <p:spPr bwMode="auto">
          <a:xfrm>
            <a:off x="987425" y="5314950"/>
            <a:ext cx="3127375" cy="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6592" name="Rectangle 76"/>
          <p:cNvSpPr>
            <a:spLocks noChangeArrowheads="1"/>
          </p:cNvSpPr>
          <p:nvPr/>
        </p:nvSpPr>
        <p:spPr bwMode="auto">
          <a:xfrm>
            <a:off x="5403850" y="5389563"/>
            <a:ext cx="86836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Non-</a:t>
            </a:r>
          </a:p>
          <a:p>
            <a:pPr algn="ctr"/>
            <a:r>
              <a:rPr lang="en-US" altLang="x-none" sz="1800">
                <a:latin typeface="Calibri" charset="0"/>
              </a:rPr>
              <a:t>repeated</a:t>
            </a:r>
          </a:p>
        </p:txBody>
      </p:sp>
      <p:sp>
        <p:nvSpPr>
          <p:cNvPr id="66593" name="Rectangle 77"/>
          <p:cNvSpPr>
            <a:spLocks noChangeArrowheads="1"/>
          </p:cNvSpPr>
          <p:nvPr/>
        </p:nvSpPr>
        <p:spPr bwMode="auto">
          <a:xfrm>
            <a:off x="6359525" y="5389563"/>
            <a:ext cx="117475"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0</a:t>
            </a:r>
          </a:p>
        </p:txBody>
      </p:sp>
      <p:sp>
        <p:nvSpPr>
          <p:cNvPr id="66594" name="Rectangle 78"/>
          <p:cNvSpPr>
            <a:spLocks noChangeArrowheads="1"/>
          </p:cNvSpPr>
          <p:nvPr/>
        </p:nvSpPr>
        <p:spPr bwMode="auto">
          <a:xfrm>
            <a:off x="6826250" y="5389563"/>
            <a:ext cx="307975"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1-3</a:t>
            </a:r>
          </a:p>
        </p:txBody>
      </p:sp>
      <p:sp>
        <p:nvSpPr>
          <p:cNvPr id="66595" name="Rectangle 79"/>
          <p:cNvSpPr>
            <a:spLocks noChangeArrowheads="1"/>
          </p:cNvSpPr>
          <p:nvPr/>
        </p:nvSpPr>
        <p:spPr bwMode="auto">
          <a:xfrm>
            <a:off x="7381875" y="5391150"/>
            <a:ext cx="307975"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4-7</a:t>
            </a:r>
          </a:p>
        </p:txBody>
      </p:sp>
      <p:sp>
        <p:nvSpPr>
          <p:cNvPr id="66596" name="Rectangle 80"/>
          <p:cNvSpPr>
            <a:spLocks noChangeArrowheads="1"/>
          </p:cNvSpPr>
          <p:nvPr/>
        </p:nvSpPr>
        <p:spPr bwMode="auto">
          <a:xfrm>
            <a:off x="7942263" y="5391150"/>
            <a:ext cx="28733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800">
                <a:latin typeface="Calibri" charset="0"/>
              </a:rPr>
              <a:t>≥ 8</a:t>
            </a:r>
          </a:p>
        </p:txBody>
      </p:sp>
      <p:sp>
        <p:nvSpPr>
          <p:cNvPr id="66597" name="Line 185"/>
          <p:cNvSpPr>
            <a:spLocks noChangeShapeType="1"/>
          </p:cNvSpPr>
          <p:nvPr/>
        </p:nvSpPr>
        <p:spPr bwMode="auto">
          <a:xfrm flipV="1">
            <a:off x="5753100" y="5297488"/>
            <a:ext cx="0"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98" name="Line 188"/>
          <p:cNvSpPr>
            <a:spLocks noChangeShapeType="1"/>
          </p:cNvSpPr>
          <p:nvPr/>
        </p:nvSpPr>
        <p:spPr bwMode="auto">
          <a:xfrm flipV="1">
            <a:off x="6348413" y="5297488"/>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599" name="Line 191"/>
          <p:cNvSpPr>
            <a:spLocks noChangeShapeType="1"/>
          </p:cNvSpPr>
          <p:nvPr/>
        </p:nvSpPr>
        <p:spPr bwMode="auto">
          <a:xfrm flipV="1">
            <a:off x="6915150" y="5297488"/>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00" name="Line 194"/>
          <p:cNvSpPr>
            <a:spLocks noChangeShapeType="1"/>
          </p:cNvSpPr>
          <p:nvPr/>
        </p:nvSpPr>
        <p:spPr bwMode="auto">
          <a:xfrm flipV="1">
            <a:off x="7477125" y="5297488"/>
            <a:ext cx="0"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01" name="Line 197"/>
          <p:cNvSpPr>
            <a:spLocks noChangeShapeType="1"/>
          </p:cNvSpPr>
          <p:nvPr/>
        </p:nvSpPr>
        <p:spPr bwMode="auto">
          <a:xfrm flipV="1">
            <a:off x="8037513" y="5297488"/>
            <a:ext cx="3175" cy="47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02" name="Freeform 261"/>
          <p:cNvSpPr>
            <a:spLocks/>
          </p:cNvSpPr>
          <p:nvPr/>
        </p:nvSpPr>
        <p:spPr bwMode="auto">
          <a:xfrm>
            <a:off x="5791200" y="4156075"/>
            <a:ext cx="2246313" cy="708025"/>
          </a:xfrm>
          <a:custGeom>
            <a:avLst/>
            <a:gdLst>
              <a:gd name="T0" fmla="*/ 0 w 1311"/>
              <a:gd name="T1" fmla="*/ 0 h 332"/>
              <a:gd name="T2" fmla="*/ 2147483647 w 1311"/>
              <a:gd name="T3" fmla="*/ 2147483647 h 332"/>
              <a:gd name="T4" fmla="*/ 2147483647 w 1311"/>
              <a:gd name="T5" fmla="*/ 2147483647 h 332"/>
              <a:gd name="T6" fmla="*/ 2147483647 w 1311"/>
              <a:gd name="T7" fmla="*/ 2147483647 h 332"/>
              <a:gd name="T8" fmla="*/ 2147483647 w 1311"/>
              <a:gd name="T9" fmla="*/ 2147483647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1" h="332">
                <a:moveTo>
                  <a:pt x="0" y="0"/>
                </a:moveTo>
                <a:lnTo>
                  <a:pt x="326" y="332"/>
                </a:lnTo>
                <a:lnTo>
                  <a:pt x="657" y="214"/>
                </a:lnTo>
                <a:lnTo>
                  <a:pt x="984" y="141"/>
                </a:lnTo>
                <a:lnTo>
                  <a:pt x="1311" y="10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cxnSp>
        <p:nvCxnSpPr>
          <p:cNvPr id="428" name="Straight Connector 427"/>
          <p:cNvCxnSpPr/>
          <p:nvPr/>
        </p:nvCxnSpPr>
        <p:spPr bwMode="auto">
          <a:xfrm>
            <a:off x="5230813" y="5345113"/>
            <a:ext cx="3127375" cy="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6604" name="TextBox 430"/>
          <p:cNvSpPr txBox="1">
            <a:spLocks noChangeArrowheads="1"/>
          </p:cNvSpPr>
          <p:nvPr/>
        </p:nvSpPr>
        <p:spPr bwMode="auto">
          <a:xfrm>
            <a:off x="1371600" y="1600200"/>
            <a:ext cx="2527300" cy="4619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b="1">
                <a:solidFill>
                  <a:srgbClr val="5E5EB9"/>
                </a:solidFill>
              </a:rPr>
              <a:t>Attend to object</a:t>
            </a:r>
          </a:p>
        </p:txBody>
      </p:sp>
      <p:sp>
        <p:nvSpPr>
          <p:cNvPr id="66605" name="TextBox 431"/>
          <p:cNvSpPr txBox="1">
            <a:spLocks noChangeArrowheads="1"/>
          </p:cNvSpPr>
          <p:nvPr/>
        </p:nvSpPr>
        <p:spPr bwMode="auto">
          <a:xfrm>
            <a:off x="5562600" y="1676400"/>
            <a:ext cx="2646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b="1">
                <a:solidFill>
                  <a:srgbClr val="5E5EB9"/>
                </a:solidFill>
              </a:rPr>
              <a:t>Attend to motion</a:t>
            </a:r>
          </a:p>
        </p:txBody>
      </p:sp>
      <p:sp>
        <p:nvSpPr>
          <p:cNvPr id="66606" name="Rectangle 432"/>
          <p:cNvSpPr>
            <a:spLocks noChangeArrowheads="1"/>
          </p:cNvSpPr>
          <p:nvPr/>
        </p:nvSpPr>
        <p:spPr bwMode="auto">
          <a:xfrm>
            <a:off x="1278730" y="258093"/>
            <a:ext cx="6450013"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3200" b="1">
                <a:solidFill>
                  <a:srgbClr val="5E5EB9"/>
                </a:solidFill>
                <a:latin typeface="Calibri" charset="0"/>
              </a:rPr>
              <a:t>fMRI-A depends on cognitive factors</a:t>
            </a:r>
          </a:p>
        </p:txBody>
      </p:sp>
      <p:sp>
        <p:nvSpPr>
          <p:cNvPr id="66607" name="AutoShape 409"/>
          <p:cNvSpPr>
            <a:spLocks noChangeAspect="1" noChangeArrowheads="1"/>
          </p:cNvSpPr>
          <p:nvPr/>
        </p:nvSpPr>
        <p:spPr bwMode="auto">
          <a:xfrm>
            <a:off x="2225675" y="6096000"/>
            <a:ext cx="4556125" cy="347663"/>
          </a:xfrm>
          <a:prstGeom prst="roundRect">
            <a:avLst>
              <a:gd name="adj" fmla="val 87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b="1">
                <a:latin typeface="Calibri" charset="0"/>
              </a:rPr>
              <a:t>Number of stimuli between repeats</a:t>
            </a:r>
          </a:p>
        </p:txBody>
      </p:sp>
      <p:sp>
        <p:nvSpPr>
          <p:cNvPr id="66608" name="Rectangle 437"/>
          <p:cNvSpPr>
            <a:spLocks noChangeArrowheads="1"/>
          </p:cNvSpPr>
          <p:nvPr/>
        </p:nvSpPr>
        <p:spPr bwMode="auto">
          <a:xfrm>
            <a:off x="1481138" y="2362200"/>
            <a:ext cx="609600" cy="19812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cxnSp>
        <p:nvCxnSpPr>
          <p:cNvPr id="363" name="Straight Connector 362"/>
          <p:cNvCxnSpPr/>
          <p:nvPr/>
        </p:nvCxnSpPr>
        <p:spPr bwMode="auto">
          <a:xfrm>
            <a:off x="914400" y="2362200"/>
            <a:ext cx="32004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6610" name="Line 230"/>
          <p:cNvSpPr>
            <a:spLocks noChangeShapeType="1"/>
          </p:cNvSpPr>
          <p:nvPr/>
        </p:nvSpPr>
        <p:spPr bwMode="auto">
          <a:xfrm>
            <a:off x="1547813" y="2109788"/>
            <a:ext cx="0" cy="519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11" name="Line 233"/>
          <p:cNvSpPr>
            <a:spLocks noChangeShapeType="1"/>
          </p:cNvSpPr>
          <p:nvPr/>
        </p:nvSpPr>
        <p:spPr bwMode="auto">
          <a:xfrm>
            <a:off x="2105025" y="3565525"/>
            <a:ext cx="3175" cy="47625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12" name="Line 236"/>
          <p:cNvSpPr>
            <a:spLocks noChangeShapeType="1"/>
          </p:cNvSpPr>
          <p:nvPr/>
        </p:nvSpPr>
        <p:spPr bwMode="auto">
          <a:xfrm>
            <a:off x="2671763" y="3576638"/>
            <a:ext cx="3175" cy="49212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13" name="Line 239"/>
          <p:cNvSpPr>
            <a:spLocks noChangeShapeType="1"/>
          </p:cNvSpPr>
          <p:nvPr/>
        </p:nvSpPr>
        <p:spPr bwMode="auto">
          <a:xfrm>
            <a:off x="3233738" y="2871788"/>
            <a:ext cx="0" cy="53022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14" name="Line 242"/>
          <p:cNvSpPr>
            <a:spLocks noChangeShapeType="1"/>
          </p:cNvSpPr>
          <p:nvPr/>
        </p:nvSpPr>
        <p:spPr bwMode="auto">
          <a:xfrm>
            <a:off x="3794125" y="2689225"/>
            <a:ext cx="3175" cy="5111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15" name="Oval 438"/>
          <p:cNvSpPr>
            <a:spLocks noChangeArrowheads="1"/>
          </p:cNvSpPr>
          <p:nvPr/>
        </p:nvSpPr>
        <p:spPr bwMode="auto">
          <a:xfrm>
            <a:off x="1481138" y="2286000"/>
            <a:ext cx="138112" cy="136525"/>
          </a:xfrm>
          <a:prstGeom prst="ellipse">
            <a:avLst/>
          </a:prstGeom>
          <a:solidFill>
            <a:schemeClr val="tx1"/>
          </a:solidFill>
          <a:ln w="9525">
            <a:solidFill>
              <a:srgbClr val="000000"/>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66616" name="Rectangle 440"/>
          <p:cNvSpPr>
            <a:spLocks noChangeArrowheads="1"/>
          </p:cNvSpPr>
          <p:nvPr/>
        </p:nvSpPr>
        <p:spPr bwMode="auto">
          <a:xfrm>
            <a:off x="5734050" y="4191000"/>
            <a:ext cx="609600" cy="11430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66617" name="Line 245"/>
          <p:cNvSpPr>
            <a:spLocks noChangeShapeType="1"/>
          </p:cNvSpPr>
          <p:nvPr/>
        </p:nvSpPr>
        <p:spPr bwMode="auto">
          <a:xfrm>
            <a:off x="5837238" y="3992563"/>
            <a:ext cx="0" cy="3381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18" name="Line 248"/>
          <p:cNvSpPr>
            <a:spLocks noChangeShapeType="1"/>
          </p:cNvSpPr>
          <p:nvPr/>
        </p:nvSpPr>
        <p:spPr bwMode="auto">
          <a:xfrm>
            <a:off x="6348413" y="4651375"/>
            <a:ext cx="3175" cy="414338"/>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19" name="Line 251"/>
          <p:cNvSpPr>
            <a:spLocks noChangeShapeType="1"/>
          </p:cNvSpPr>
          <p:nvPr/>
        </p:nvSpPr>
        <p:spPr bwMode="auto">
          <a:xfrm>
            <a:off x="6915150" y="4437063"/>
            <a:ext cx="3175" cy="347662"/>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20" name="Line 254"/>
          <p:cNvSpPr>
            <a:spLocks noChangeShapeType="1"/>
          </p:cNvSpPr>
          <p:nvPr/>
        </p:nvSpPr>
        <p:spPr bwMode="auto">
          <a:xfrm>
            <a:off x="7477125" y="4243388"/>
            <a:ext cx="0" cy="427037"/>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66621" name="Line 257"/>
          <p:cNvSpPr>
            <a:spLocks noChangeShapeType="1"/>
          </p:cNvSpPr>
          <p:nvPr/>
        </p:nvSpPr>
        <p:spPr bwMode="auto">
          <a:xfrm>
            <a:off x="8037513" y="4137025"/>
            <a:ext cx="3175" cy="474663"/>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cxnSp>
        <p:nvCxnSpPr>
          <p:cNvPr id="430" name="Straight Connector 429"/>
          <p:cNvCxnSpPr/>
          <p:nvPr/>
        </p:nvCxnSpPr>
        <p:spPr bwMode="auto">
          <a:xfrm>
            <a:off x="5233988" y="4191000"/>
            <a:ext cx="32004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6623" name="Oval 442"/>
          <p:cNvSpPr>
            <a:spLocks noChangeArrowheads="1"/>
          </p:cNvSpPr>
          <p:nvPr/>
        </p:nvSpPr>
        <p:spPr bwMode="auto">
          <a:xfrm>
            <a:off x="5768975" y="4114800"/>
            <a:ext cx="138113" cy="136525"/>
          </a:xfrm>
          <a:prstGeom prst="ellipse">
            <a:avLst/>
          </a:prstGeom>
          <a:solidFill>
            <a:schemeClr val="tx1"/>
          </a:solidFill>
          <a:ln w="9525">
            <a:solidFill>
              <a:srgbClr val="000000"/>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66624" name="Text Box 416"/>
          <p:cNvSpPr txBox="1">
            <a:spLocks noChangeArrowheads="1"/>
          </p:cNvSpPr>
          <p:nvPr/>
        </p:nvSpPr>
        <p:spPr bwMode="auto">
          <a:xfrm>
            <a:off x="7272338" y="2862263"/>
            <a:ext cx="533400" cy="338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n=8</a:t>
            </a:r>
          </a:p>
        </p:txBody>
      </p:sp>
      <p:grpSp>
        <p:nvGrpSpPr>
          <p:cNvPr id="66625" name="Group 444"/>
          <p:cNvGrpSpPr>
            <a:grpSpLocks/>
          </p:cNvGrpSpPr>
          <p:nvPr/>
        </p:nvGrpSpPr>
        <p:grpSpPr bwMode="auto">
          <a:xfrm>
            <a:off x="7348538" y="2481263"/>
            <a:ext cx="1663700" cy="509587"/>
            <a:chOff x="6383337" y="5867400"/>
            <a:chExt cx="1662783" cy="510359"/>
          </a:xfrm>
        </p:grpSpPr>
        <p:sp>
          <p:nvSpPr>
            <p:cNvPr id="66739" name="Rectangle 8"/>
            <p:cNvSpPr>
              <a:spLocks/>
            </p:cNvSpPr>
            <p:nvPr/>
          </p:nvSpPr>
          <p:spPr bwMode="auto">
            <a:xfrm>
              <a:off x="6705600" y="6096000"/>
              <a:ext cx="934381"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FF0000"/>
                  </a:solidFill>
                  <a:latin typeface="Calibri" charset="0"/>
                  <a:ea typeface="ＭＳ Ｐゴシック" charset="-128"/>
                </a:rPr>
                <a:t>Repeated</a:t>
              </a:r>
            </a:p>
          </p:txBody>
        </p:sp>
        <p:sp>
          <p:nvSpPr>
            <p:cNvPr id="66740" name="Line 9"/>
            <p:cNvSpPr>
              <a:spLocks noChangeShapeType="1"/>
            </p:cNvSpPr>
            <p:nvPr/>
          </p:nvSpPr>
          <p:spPr bwMode="auto">
            <a:xfrm>
              <a:off x="6383337" y="6233706"/>
              <a:ext cx="2857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6741" name="Rectangle 10"/>
            <p:cNvSpPr>
              <a:spLocks/>
            </p:cNvSpPr>
            <p:nvPr/>
          </p:nvSpPr>
          <p:spPr bwMode="auto">
            <a:xfrm>
              <a:off x="6705600" y="5867400"/>
              <a:ext cx="1340520"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chemeClr val="tx1"/>
                  </a:solidFill>
                  <a:latin typeface="Calibri" charset="0"/>
                  <a:ea typeface="ＭＳ Ｐゴシック" charset="-128"/>
                </a:rPr>
                <a:t>NonRepeated</a:t>
              </a:r>
            </a:p>
          </p:txBody>
        </p:sp>
        <p:sp>
          <p:nvSpPr>
            <p:cNvPr id="66742" name="Line 11"/>
            <p:cNvSpPr>
              <a:spLocks noChangeShapeType="1"/>
            </p:cNvSpPr>
            <p:nvPr/>
          </p:nvSpPr>
          <p:spPr bwMode="auto">
            <a:xfrm>
              <a:off x="6383337" y="6003925"/>
              <a:ext cx="28575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66626" name="Rectangle 265"/>
          <p:cNvSpPr>
            <a:spLocks noChangeArrowheads="1"/>
          </p:cNvSpPr>
          <p:nvPr/>
        </p:nvSpPr>
        <p:spPr bwMode="auto">
          <a:xfrm>
            <a:off x="6248400" y="4330700"/>
            <a:ext cx="153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rgbClr val="800000"/>
                </a:solidFill>
                <a:latin typeface="Calibri" charset="0"/>
              </a:rPr>
              <a:t>*</a:t>
            </a:r>
          </a:p>
        </p:txBody>
      </p:sp>
      <p:sp>
        <p:nvSpPr>
          <p:cNvPr id="66627" name="Rectangle 266"/>
          <p:cNvSpPr>
            <a:spLocks noChangeArrowheads="1"/>
          </p:cNvSpPr>
          <p:nvPr/>
        </p:nvSpPr>
        <p:spPr bwMode="auto">
          <a:xfrm>
            <a:off x="6804025" y="4117975"/>
            <a:ext cx="153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rgbClr val="800000"/>
                </a:solidFill>
                <a:latin typeface="Calibri" charset="0"/>
              </a:rPr>
              <a:t>*</a:t>
            </a:r>
          </a:p>
        </p:txBody>
      </p:sp>
      <p:pic>
        <p:nvPicPr>
          <p:cNvPr id="66628" name="Picture 17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20938" y="800100"/>
            <a:ext cx="627062"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nvGrpSpPr>
          <p:cNvPr id="66629" name="Group 176"/>
          <p:cNvGrpSpPr>
            <a:grpSpLocks/>
          </p:cNvGrpSpPr>
          <p:nvPr/>
        </p:nvGrpSpPr>
        <p:grpSpPr bwMode="auto">
          <a:xfrm>
            <a:off x="2503488" y="865188"/>
            <a:ext cx="496887" cy="612775"/>
            <a:chOff x="2646" y="865"/>
            <a:chExt cx="861" cy="924"/>
          </a:xfrm>
        </p:grpSpPr>
        <p:sp>
          <p:nvSpPr>
            <p:cNvPr id="353" name="Line 177"/>
            <p:cNvSpPr>
              <a:spLocks noChangeShapeType="1"/>
            </p:cNvSpPr>
            <p:nvPr/>
          </p:nvSpPr>
          <p:spPr bwMode="auto">
            <a:xfrm>
              <a:off x="2850" y="17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4" name="Line 178"/>
            <p:cNvSpPr>
              <a:spLocks noChangeShapeType="1"/>
            </p:cNvSpPr>
            <p:nvPr/>
          </p:nvSpPr>
          <p:spPr bwMode="auto">
            <a:xfrm>
              <a:off x="3144" y="1224"/>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5" name="Line 179"/>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6" name="Line 180"/>
            <p:cNvSpPr>
              <a:spLocks noChangeShapeType="1"/>
            </p:cNvSpPr>
            <p:nvPr/>
          </p:nvSpPr>
          <p:spPr bwMode="auto">
            <a:xfrm>
              <a:off x="2872" y="1272"/>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7" name="Line 181"/>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8" name="Line 182"/>
            <p:cNvSpPr>
              <a:spLocks noChangeShapeType="1"/>
            </p:cNvSpPr>
            <p:nvPr/>
          </p:nvSpPr>
          <p:spPr bwMode="auto">
            <a:xfrm>
              <a:off x="2789" y="86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9" name="Line 183"/>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60" name="Line 184"/>
            <p:cNvSpPr>
              <a:spLocks noChangeShapeType="1"/>
            </p:cNvSpPr>
            <p:nvPr/>
          </p:nvSpPr>
          <p:spPr bwMode="auto">
            <a:xfrm>
              <a:off x="3257"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6630" name="Group 529"/>
          <p:cNvGrpSpPr>
            <a:grpSpLocks/>
          </p:cNvGrpSpPr>
          <p:nvPr/>
        </p:nvGrpSpPr>
        <p:grpSpPr bwMode="auto">
          <a:xfrm>
            <a:off x="3106738" y="800100"/>
            <a:ext cx="627062" cy="723900"/>
            <a:chOff x="1733" y="15200"/>
            <a:chExt cx="1100" cy="1268"/>
          </a:xfrm>
        </p:grpSpPr>
        <p:grpSp>
          <p:nvGrpSpPr>
            <p:cNvPr id="66721" name="Group 212"/>
            <p:cNvGrpSpPr>
              <a:grpSpLocks/>
            </p:cNvGrpSpPr>
            <p:nvPr/>
          </p:nvGrpSpPr>
          <p:grpSpPr bwMode="auto">
            <a:xfrm flipH="1" flipV="1">
              <a:off x="1808" y="15269"/>
              <a:ext cx="870" cy="1076"/>
              <a:chOff x="2646" y="865"/>
              <a:chExt cx="861" cy="924"/>
            </a:xfrm>
          </p:grpSpPr>
          <p:sp>
            <p:nvSpPr>
              <p:cNvPr id="343" name="Line 213"/>
              <p:cNvSpPr>
                <a:spLocks noChangeShapeType="1"/>
              </p:cNvSpPr>
              <p:nvPr/>
            </p:nvSpPr>
            <p:spPr bwMode="auto">
              <a:xfrm>
                <a:off x="2851" y="1789"/>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4" name="Line 214"/>
              <p:cNvSpPr>
                <a:spLocks noChangeShapeType="1"/>
              </p:cNvSpPr>
              <p:nvPr/>
            </p:nvSpPr>
            <p:spPr bwMode="auto">
              <a:xfrm>
                <a:off x="3143" y="1223"/>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5" name="Line 215"/>
              <p:cNvSpPr>
                <a:spLocks noChangeShapeType="1"/>
              </p:cNvSpPr>
              <p:nvPr/>
            </p:nvSpPr>
            <p:spPr bwMode="auto">
              <a:xfrm>
                <a:off x="3314" y="147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6" name="Line 216"/>
              <p:cNvSpPr>
                <a:spLocks noChangeShapeType="1"/>
              </p:cNvSpPr>
              <p:nvPr/>
            </p:nvSpPr>
            <p:spPr bwMode="auto">
              <a:xfrm>
                <a:off x="2873" y="1273"/>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7" name="Line 217"/>
              <p:cNvSpPr>
                <a:spLocks noChangeShapeType="1"/>
              </p:cNvSpPr>
              <p:nvPr/>
            </p:nvSpPr>
            <p:spPr bwMode="auto">
              <a:xfrm>
                <a:off x="2749" y="1645"/>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8" name="Line 218"/>
              <p:cNvSpPr>
                <a:spLocks noChangeShapeType="1"/>
              </p:cNvSpPr>
              <p:nvPr/>
            </p:nvSpPr>
            <p:spPr bwMode="auto">
              <a:xfrm>
                <a:off x="2790" y="864"/>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9" name="Line 219"/>
              <p:cNvSpPr>
                <a:spLocks noChangeShapeType="1"/>
              </p:cNvSpPr>
              <p:nvPr/>
            </p:nvSpPr>
            <p:spPr bwMode="auto">
              <a:xfrm>
                <a:off x="2647" y="108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50" name="Line 220"/>
              <p:cNvSpPr>
                <a:spLocks noChangeShapeType="1"/>
              </p:cNvSpPr>
              <p:nvPr/>
            </p:nvSpPr>
            <p:spPr bwMode="auto">
              <a:xfrm>
                <a:off x="3256" y="970"/>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6722" name="Picture 2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33" y="15200"/>
              <a:ext cx="1100"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6631" name="Group 533"/>
          <p:cNvGrpSpPr>
            <a:grpSpLocks/>
          </p:cNvGrpSpPr>
          <p:nvPr/>
        </p:nvGrpSpPr>
        <p:grpSpPr bwMode="auto">
          <a:xfrm flipH="1">
            <a:off x="3157538" y="863600"/>
            <a:ext cx="496887" cy="612775"/>
            <a:chOff x="2646" y="865"/>
            <a:chExt cx="861" cy="924"/>
          </a:xfrm>
        </p:grpSpPr>
        <p:sp>
          <p:nvSpPr>
            <p:cNvPr id="333" name="Line 534"/>
            <p:cNvSpPr>
              <a:spLocks noChangeShapeType="1"/>
            </p:cNvSpPr>
            <p:nvPr/>
          </p:nvSpPr>
          <p:spPr bwMode="auto">
            <a:xfrm>
              <a:off x="2850" y="17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4" name="Line 535"/>
            <p:cNvSpPr>
              <a:spLocks noChangeShapeType="1"/>
            </p:cNvSpPr>
            <p:nvPr/>
          </p:nvSpPr>
          <p:spPr bwMode="auto">
            <a:xfrm>
              <a:off x="3144" y="1224"/>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5" name="Line 536"/>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6" name="Line 537"/>
            <p:cNvSpPr>
              <a:spLocks noChangeShapeType="1"/>
            </p:cNvSpPr>
            <p:nvPr/>
          </p:nvSpPr>
          <p:spPr bwMode="auto">
            <a:xfrm>
              <a:off x="2872" y="1272"/>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7" name="Line 538"/>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8" name="Line 539"/>
            <p:cNvSpPr>
              <a:spLocks noChangeShapeType="1"/>
            </p:cNvSpPr>
            <p:nvPr/>
          </p:nvSpPr>
          <p:spPr bwMode="auto">
            <a:xfrm>
              <a:off x="2789" y="86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9" name="Line 540"/>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40" name="Line 541"/>
            <p:cNvSpPr>
              <a:spLocks noChangeShapeType="1"/>
            </p:cNvSpPr>
            <p:nvPr/>
          </p:nvSpPr>
          <p:spPr bwMode="auto">
            <a:xfrm>
              <a:off x="3257"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6632" name="Group 527"/>
          <p:cNvGrpSpPr>
            <a:grpSpLocks/>
          </p:cNvGrpSpPr>
          <p:nvPr/>
        </p:nvGrpSpPr>
        <p:grpSpPr bwMode="auto">
          <a:xfrm>
            <a:off x="3792538" y="800100"/>
            <a:ext cx="627062" cy="723900"/>
            <a:chOff x="2265" y="15647"/>
            <a:chExt cx="1101" cy="1268"/>
          </a:xfrm>
        </p:grpSpPr>
        <p:grpSp>
          <p:nvGrpSpPr>
            <p:cNvPr id="66703" name="Group 256"/>
            <p:cNvGrpSpPr>
              <a:grpSpLocks/>
            </p:cNvGrpSpPr>
            <p:nvPr/>
          </p:nvGrpSpPr>
          <p:grpSpPr bwMode="auto">
            <a:xfrm>
              <a:off x="2340" y="15716"/>
              <a:ext cx="871" cy="1076"/>
              <a:chOff x="2646" y="865"/>
              <a:chExt cx="861" cy="924"/>
            </a:xfrm>
          </p:grpSpPr>
          <p:sp>
            <p:nvSpPr>
              <p:cNvPr id="323" name="Line 257"/>
              <p:cNvSpPr>
                <a:spLocks noChangeShapeType="1"/>
              </p:cNvSpPr>
              <p:nvPr/>
            </p:nvSpPr>
            <p:spPr bwMode="auto">
              <a:xfrm>
                <a:off x="2850" y="1790"/>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4" name="Line 258"/>
              <p:cNvSpPr>
                <a:spLocks noChangeShapeType="1"/>
              </p:cNvSpPr>
              <p:nvPr/>
            </p:nvSpPr>
            <p:spPr bwMode="auto">
              <a:xfrm>
                <a:off x="3142" y="1224"/>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5" name="Line 259"/>
              <p:cNvSpPr>
                <a:spLocks noChangeShapeType="1"/>
              </p:cNvSpPr>
              <p:nvPr/>
            </p:nvSpPr>
            <p:spPr bwMode="auto">
              <a:xfrm>
                <a:off x="3313" y="1477"/>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6" name="Line 260"/>
              <p:cNvSpPr>
                <a:spLocks noChangeShapeType="1"/>
              </p:cNvSpPr>
              <p:nvPr/>
            </p:nvSpPr>
            <p:spPr bwMode="auto">
              <a:xfrm>
                <a:off x="2872" y="1274"/>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7" name="Line 261"/>
              <p:cNvSpPr>
                <a:spLocks noChangeShapeType="1"/>
              </p:cNvSpPr>
              <p:nvPr/>
            </p:nvSpPr>
            <p:spPr bwMode="auto">
              <a:xfrm>
                <a:off x="2748" y="164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8" name="Line 262"/>
              <p:cNvSpPr>
                <a:spLocks noChangeShapeType="1"/>
              </p:cNvSpPr>
              <p:nvPr/>
            </p:nvSpPr>
            <p:spPr bwMode="auto">
              <a:xfrm>
                <a:off x="2790" y="865"/>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9" name="Line 263"/>
              <p:cNvSpPr>
                <a:spLocks noChangeShapeType="1"/>
              </p:cNvSpPr>
              <p:nvPr/>
            </p:nvSpPr>
            <p:spPr bwMode="auto">
              <a:xfrm>
                <a:off x="2646" y="1090"/>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30" name="Line 264"/>
              <p:cNvSpPr>
                <a:spLocks noChangeShapeType="1"/>
              </p:cNvSpPr>
              <p:nvPr/>
            </p:nvSpPr>
            <p:spPr bwMode="auto">
              <a:xfrm>
                <a:off x="3255" y="971"/>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6704" name="Picture 25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5" y="15647"/>
              <a:ext cx="1101"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6633" name="Group 543"/>
          <p:cNvGrpSpPr>
            <a:grpSpLocks/>
          </p:cNvGrpSpPr>
          <p:nvPr/>
        </p:nvGrpSpPr>
        <p:grpSpPr bwMode="auto">
          <a:xfrm>
            <a:off x="3887788" y="866775"/>
            <a:ext cx="495300" cy="612775"/>
            <a:chOff x="2646" y="865"/>
            <a:chExt cx="861" cy="924"/>
          </a:xfrm>
        </p:grpSpPr>
        <p:sp>
          <p:nvSpPr>
            <p:cNvPr id="313" name="Line 544"/>
            <p:cNvSpPr>
              <a:spLocks noChangeShapeType="1"/>
            </p:cNvSpPr>
            <p:nvPr/>
          </p:nvSpPr>
          <p:spPr bwMode="auto">
            <a:xfrm>
              <a:off x="2850" y="1789"/>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4" name="Line 545"/>
            <p:cNvSpPr>
              <a:spLocks noChangeShapeType="1"/>
            </p:cNvSpPr>
            <p:nvPr/>
          </p:nvSpPr>
          <p:spPr bwMode="auto">
            <a:xfrm>
              <a:off x="3143" y="1224"/>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5" name="Line 546"/>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6" name="Line 547"/>
            <p:cNvSpPr>
              <a:spLocks noChangeShapeType="1"/>
            </p:cNvSpPr>
            <p:nvPr/>
          </p:nvSpPr>
          <p:spPr bwMode="auto">
            <a:xfrm>
              <a:off x="2872" y="1272"/>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7" name="Line 548"/>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8" name="Line 549"/>
            <p:cNvSpPr>
              <a:spLocks noChangeShapeType="1"/>
            </p:cNvSpPr>
            <p:nvPr/>
          </p:nvSpPr>
          <p:spPr bwMode="auto">
            <a:xfrm>
              <a:off x="2790" y="865"/>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9" name="Line 550"/>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20" name="Line 551"/>
            <p:cNvSpPr>
              <a:spLocks noChangeShapeType="1"/>
            </p:cNvSpPr>
            <p:nvPr/>
          </p:nvSpPr>
          <p:spPr bwMode="auto">
            <a:xfrm>
              <a:off x="3256"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6634" name="Group 521"/>
          <p:cNvGrpSpPr>
            <a:grpSpLocks/>
          </p:cNvGrpSpPr>
          <p:nvPr/>
        </p:nvGrpSpPr>
        <p:grpSpPr bwMode="auto">
          <a:xfrm>
            <a:off x="4478338" y="800100"/>
            <a:ext cx="627062" cy="723900"/>
            <a:chOff x="2796" y="16093"/>
            <a:chExt cx="1101" cy="1268"/>
          </a:xfrm>
        </p:grpSpPr>
        <p:grpSp>
          <p:nvGrpSpPr>
            <p:cNvPr id="66685" name="Group 187"/>
            <p:cNvGrpSpPr>
              <a:grpSpLocks/>
            </p:cNvGrpSpPr>
            <p:nvPr/>
          </p:nvGrpSpPr>
          <p:grpSpPr bwMode="auto">
            <a:xfrm>
              <a:off x="2985" y="16216"/>
              <a:ext cx="872" cy="1076"/>
              <a:chOff x="2646" y="865"/>
              <a:chExt cx="861" cy="924"/>
            </a:xfrm>
          </p:grpSpPr>
          <p:sp>
            <p:nvSpPr>
              <p:cNvPr id="303" name="Line 188"/>
              <p:cNvSpPr>
                <a:spLocks noChangeShapeType="1"/>
              </p:cNvSpPr>
              <p:nvPr/>
            </p:nvSpPr>
            <p:spPr bwMode="auto">
              <a:xfrm>
                <a:off x="2850" y="178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4" name="Line 189"/>
              <p:cNvSpPr>
                <a:spLocks noChangeShapeType="1"/>
              </p:cNvSpPr>
              <p:nvPr/>
            </p:nvSpPr>
            <p:spPr bwMode="auto">
              <a:xfrm>
                <a:off x="3145" y="1223"/>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5" name="Line 190"/>
              <p:cNvSpPr>
                <a:spLocks noChangeShapeType="1"/>
              </p:cNvSpPr>
              <p:nvPr/>
            </p:nvSpPr>
            <p:spPr bwMode="auto">
              <a:xfrm>
                <a:off x="3315" y="147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6" name="Line 191"/>
              <p:cNvSpPr>
                <a:spLocks noChangeShapeType="1"/>
              </p:cNvSpPr>
              <p:nvPr/>
            </p:nvSpPr>
            <p:spPr bwMode="auto">
              <a:xfrm>
                <a:off x="2872" y="1273"/>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7" name="Line 192"/>
              <p:cNvSpPr>
                <a:spLocks noChangeShapeType="1"/>
              </p:cNvSpPr>
              <p:nvPr/>
            </p:nvSpPr>
            <p:spPr bwMode="auto">
              <a:xfrm>
                <a:off x="2748" y="1645"/>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8" name="Line 193"/>
              <p:cNvSpPr>
                <a:spLocks noChangeShapeType="1"/>
              </p:cNvSpPr>
              <p:nvPr/>
            </p:nvSpPr>
            <p:spPr bwMode="auto">
              <a:xfrm>
                <a:off x="2790" y="864"/>
                <a:ext cx="195"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9" name="Line 194"/>
              <p:cNvSpPr>
                <a:spLocks noChangeShapeType="1"/>
              </p:cNvSpPr>
              <p:nvPr/>
            </p:nvSpPr>
            <p:spPr bwMode="auto">
              <a:xfrm>
                <a:off x="2647" y="1089"/>
                <a:ext cx="195"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10" name="Line 195"/>
              <p:cNvSpPr>
                <a:spLocks noChangeShapeType="1"/>
              </p:cNvSpPr>
              <p:nvPr/>
            </p:nvSpPr>
            <p:spPr bwMode="auto">
              <a:xfrm>
                <a:off x="3258" y="970"/>
                <a:ext cx="195"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6686" name="Picture 18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6" y="16093"/>
              <a:ext cx="1101"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6635" name="Group 552"/>
          <p:cNvGrpSpPr>
            <a:grpSpLocks/>
          </p:cNvGrpSpPr>
          <p:nvPr/>
        </p:nvGrpSpPr>
        <p:grpSpPr bwMode="auto">
          <a:xfrm flipV="1">
            <a:off x="4586288" y="871538"/>
            <a:ext cx="495300" cy="612775"/>
            <a:chOff x="2646" y="865"/>
            <a:chExt cx="861" cy="924"/>
          </a:xfrm>
        </p:grpSpPr>
        <p:sp>
          <p:nvSpPr>
            <p:cNvPr id="293" name="Line 553"/>
            <p:cNvSpPr>
              <a:spLocks noChangeShapeType="1"/>
            </p:cNvSpPr>
            <p:nvPr/>
          </p:nvSpPr>
          <p:spPr bwMode="auto">
            <a:xfrm>
              <a:off x="2850" y="1789"/>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4" name="Line 554"/>
            <p:cNvSpPr>
              <a:spLocks noChangeShapeType="1"/>
            </p:cNvSpPr>
            <p:nvPr/>
          </p:nvSpPr>
          <p:spPr bwMode="auto">
            <a:xfrm>
              <a:off x="3143" y="1224"/>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5" name="Line 555"/>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6" name="Line 556"/>
            <p:cNvSpPr>
              <a:spLocks noChangeShapeType="1"/>
            </p:cNvSpPr>
            <p:nvPr/>
          </p:nvSpPr>
          <p:spPr bwMode="auto">
            <a:xfrm>
              <a:off x="2872" y="1272"/>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7" name="Line 557"/>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8" name="Line 558"/>
            <p:cNvSpPr>
              <a:spLocks noChangeShapeType="1"/>
            </p:cNvSpPr>
            <p:nvPr/>
          </p:nvSpPr>
          <p:spPr bwMode="auto">
            <a:xfrm>
              <a:off x="2790" y="865"/>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9" name="Line 559"/>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300" name="Line 560"/>
            <p:cNvSpPr>
              <a:spLocks noChangeShapeType="1"/>
            </p:cNvSpPr>
            <p:nvPr/>
          </p:nvSpPr>
          <p:spPr bwMode="auto">
            <a:xfrm>
              <a:off x="3256"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6636" name="Group 519"/>
          <p:cNvGrpSpPr>
            <a:grpSpLocks/>
          </p:cNvGrpSpPr>
          <p:nvPr/>
        </p:nvGrpSpPr>
        <p:grpSpPr bwMode="auto">
          <a:xfrm>
            <a:off x="5164138" y="800100"/>
            <a:ext cx="627062" cy="723900"/>
            <a:chOff x="3860" y="16986"/>
            <a:chExt cx="1101" cy="1269"/>
          </a:xfrm>
        </p:grpSpPr>
        <p:grpSp>
          <p:nvGrpSpPr>
            <p:cNvPr id="66667" name="Group 198"/>
            <p:cNvGrpSpPr>
              <a:grpSpLocks/>
            </p:cNvGrpSpPr>
            <p:nvPr/>
          </p:nvGrpSpPr>
          <p:grpSpPr bwMode="auto">
            <a:xfrm flipH="1">
              <a:off x="4006" y="17098"/>
              <a:ext cx="871" cy="1077"/>
              <a:chOff x="2646" y="865"/>
              <a:chExt cx="861" cy="924"/>
            </a:xfrm>
          </p:grpSpPr>
          <p:sp>
            <p:nvSpPr>
              <p:cNvPr id="283" name="Line 199"/>
              <p:cNvSpPr>
                <a:spLocks noChangeShapeType="1"/>
              </p:cNvSpPr>
              <p:nvPr/>
            </p:nvSpPr>
            <p:spPr bwMode="auto">
              <a:xfrm>
                <a:off x="2850" y="1788"/>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4" name="Line 200"/>
              <p:cNvSpPr>
                <a:spLocks noChangeShapeType="1"/>
              </p:cNvSpPr>
              <p:nvPr/>
            </p:nvSpPr>
            <p:spPr bwMode="auto">
              <a:xfrm>
                <a:off x="3144" y="1223"/>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5" name="Line 201"/>
              <p:cNvSpPr>
                <a:spLocks noChangeShapeType="1"/>
              </p:cNvSpPr>
              <p:nvPr/>
            </p:nvSpPr>
            <p:spPr bwMode="auto">
              <a:xfrm>
                <a:off x="3315" y="147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6" name="Line 202"/>
              <p:cNvSpPr>
                <a:spLocks noChangeShapeType="1"/>
              </p:cNvSpPr>
              <p:nvPr/>
            </p:nvSpPr>
            <p:spPr bwMode="auto">
              <a:xfrm>
                <a:off x="2872" y="1273"/>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7" name="Line 203"/>
              <p:cNvSpPr>
                <a:spLocks noChangeShapeType="1"/>
              </p:cNvSpPr>
              <p:nvPr/>
            </p:nvSpPr>
            <p:spPr bwMode="auto">
              <a:xfrm>
                <a:off x="2748" y="1645"/>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8" name="Line 204"/>
              <p:cNvSpPr>
                <a:spLocks noChangeShapeType="1"/>
              </p:cNvSpPr>
              <p:nvPr/>
            </p:nvSpPr>
            <p:spPr bwMode="auto">
              <a:xfrm>
                <a:off x="2789" y="864"/>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9" name="Line 205"/>
              <p:cNvSpPr>
                <a:spLocks noChangeShapeType="1"/>
              </p:cNvSpPr>
              <p:nvPr/>
            </p:nvSpPr>
            <p:spPr bwMode="auto">
              <a:xfrm>
                <a:off x="2646" y="108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90" name="Line 206"/>
              <p:cNvSpPr>
                <a:spLocks noChangeShapeType="1"/>
              </p:cNvSpPr>
              <p:nvPr/>
            </p:nvSpPr>
            <p:spPr bwMode="auto">
              <a:xfrm>
                <a:off x="3257" y="96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6668" name="Picture 19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60" y="16986"/>
              <a:ext cx="1101" cy="1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6637" name="Group 561"/>
          <p:cNvGrpSpPr>
            <a:grpSpLocks/>
          </p:cNvGrpSpPr>
          <p:nvPr/>
        </p:nvGrpSpPr>
        <p:grpSpPr bwMode="auto">
          <a:xfrm flipH="1" flipV="1">
            <a:off x="5235575" y="858838"/>
            <a:ext cx="496888" cy="614362"/>
            <a:chOff x="2646" y="865"/>
            <a:chExt cx="861" cy="924"/>
          </a:xfrm>
        </p:grpSpPr>
        <p:sp>
          <p:nvSpPr>
            <p:cNvPr id="273" name="Line 562"/>
            <p:cNvSpPr>
              <a:spLocks noChangeShapeType="1"/>
            </p:cNvSpPr>
            <p:nvPr/>
          </p:nvSpPr>
          <p:spPr bwMode="auto">
            <a:xfrm>
              <a:off x="2850" y="17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4" name="Line 563"/>
            <p:cNvSpPr>
              <a:spLocks noChangeShapeType="1"/>
            </p:cNvSpPr>
            <p:nvPr/>
          </p:nvSpPr>
          <p:spPr bwMode="auto">
            <a:xfrm>
              <a:off x="3144" y="1223"/>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5" name="Line 564"/>
            <p:cNvSpPr>
              <a:spLocks noChangeShapeType="1"/>
            </p:cNvSpPr>
            <p:nvPr/>
          </p:nvSpPr>
          <p:spPr bwMode="auto">
            <a:xfrm>
              <a:off x="3314" y="1476"/>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6" name="Line 565"/>
            <p:cNvSpPr>
              <a:spLocks noChangeShapeType="1"/>
            </p:cNvSpPr>
            <p:nvPr/>
          </p:nvSpPr>
          <p:spPr bwMode="auto">
            <a:xfrm>
              <a:off x="2872" y="1273"/>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7" name="Line 566"/>
            <p:cNvSpPr>
              <a:spLocks noChangeShapeType="1"/>
            </p:cNvSpPr>
            <p:nvPr/>
          </p:nvSpPr>
          <p:spPr bwMode="auto">
            <a:xfrm>
              <a:off x="2748" y="1646"/>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8" name="Line 567"/>
            <p:cNvSpPr>
              <a:spLocks noChangeShapeType="1"/>
            </p:cNvSpPr>
            <p:nvPr/>
          </p:nvSpPr>
          <p:spPr bwMode="auto">
            <a:xfrm>
              <a:off x="2789" y="86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9" name="Line 568"/>
            <p:cNvSpPr>
              <a:spLocks noChangeShapeType="1"/>
            </p:cNvSpPr>
            <p:nvPr/>
          </p:nvSpPr>
          <p:spPr bwMode="auto">
            <a:xfrm>
              <a:off x="2646" y="10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80" name="Line 569"/>
            <p:cNvSpPr>
              <a:spLocks noChangeShapeType="1"/>
            </p:cNvSpPr>
            <p:nvPr/>
          </p:nvSpPr>
          <p:spPr bwMode="auto">
            <a:xfrm>
              <a:off x="3257"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grpSp>
        <p:nvGrpSpPr>
          <p:cNvPr id="66638" name="Group 520"/>
          <p:cNvGrpSpPr>
            <a:grpSpLocks/>
          </p:cNvGrpSpPr>
          <p:nvPr/>
        </p:nvGrpSpPr>
        <p:grpSpPr bwMode="auto">
          <a:xfrm>
            <a:off x="5849938" y="800100"/>
            <a:ext cx="627062" cy="723900"/>
            <a:chOff x="4391" y="17432"/>
            <a:chExt cx="1101" cy="1269"/>
          </a:xfrm>
        </p:grpSpPr>
        <p:grpSp>
          <p:nvGrpSpPr>
            <p:cNvPr id="66649" name="Group 225"/>
            <p:cNvGrpSpPr>
              <a:grpSpLocks/>
            </p:cNvGrpSpPr>
            <p:nvPr/>
          </p:nvGrpSpPr>
          <p:grpSpPr bwMode="auto">
            <a:xfrm>
              <a:off x="4537" y="17544"/>
              <a:ext cx="871" cy="1077"/>
              <a:chOff x="2646" y="865"/>
              <a:chExt cx="861" cy="924"/>
            </a:xfrm>
          </p:grpSpPr>
          <p:sp>
            <p:nvSpPr>
              <p:cNvPr id="263" name="Line 226"/>
              <p:cNvSpPr>
                <a:spLocks noChangeShapeType="1"/>
              </p:cNvSpPr>
              <p:nvPr/>
            </p:nvSpPr>
            <p:spPr bwMode="auto">
              <a:xfrm>
                <a:off x="2849" y="1788"/>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4" name="Line 227"/>
              <p:cNvSpPr>
                <a:spLocks noChangeShapeType="1"/>
              </p:cNvSpPr>
              <p:nvPr/>
            </p:nvSpPr>
            <p:spPr bwMode="auto">
              <a:xfrm>
                <a:off x="3144" y="1223"/>
                <a:ext cx="190"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5" name="Line 228"/>
              <p:cNvSpPr>
                <a:spLocks noChangeShapeType="1"/>
              </p:cNvSpPr>
              <p:nvPr/>
            </p:nvSpPr>
            <p:spPr bwMode="auto">
              <a:xfrm>
                <a:off x="3315" y="1476"/>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6" name="Line 229"/>
              <p:cNvSpPr>
                <a:spLocks noChangeShapeType="1"/>
              </p:cNvSpPr>
              <p:nvPr/>
            </p:nvSpPr>
            <p:spPr bwMode="auto">
              <a:xfrm>
                <a:off x="2871" y="1273"/>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7" name="Line 230"/>
              <p:cNvSpPr>
                <a:spLocks noChangeShapeType="1"/>
              </p:cNvSpPr>
              <p:nvPr/>
            </p:nvSpPr>
            <p:spPr bwMode="auto">
              <a:xfrm>
                <a:off x="2747" y="1645"/>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8" name="Line 231"/>
              <p:cNvSpPr>
                <a:spLocks noChangeShapeType="1"/>
              </p:cNvSpPr>
              <p:nvPr/>
            </p:nvSpPr>
            <p:spPr bwMode="auto">
              <a:xfrm>
                <a:off x="2788" y="864"/>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9" name="Line 232"/>
              <p:cNvSpPr>
                <a:spLocks noChangeShapeType="1"/>
              </p:cNvSpPr>
              <p:nvPr/>
            </p:nvSpPr>
            <p:spPr bwMode="auto">
              <a:xfrm>
                <a:off x="2645" y="108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70" name="Line 233"/>
              <p:cNvSpPr>
                <a:spLocks noChangeShapeType="1"/>
              </p:cNvSpPr>
              <p:nvPr/>
            </p:nvSpPr>
            <p:spPr bwMode="auto">
              <a:xfrm>
                <a:off x="3257" y="969"/>
                <a:ext cx="193" cy="0"/>
              </a:xfrm>
              <a:prstGeom prst="line">
                <a:avLst/>
              </a:prstGeom>
              <a:noFill/>
              <a:ln w="9525">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pic>
          <p:nvPicPr>
            <p:cNvPr id="66650" name="Picture 22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91" y="17432"/>
              <a:ext cx="1101" cy="1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grpSp>
      <p:grpSp>
        <p:nvGrpSpPr>
          <p:cNvPr id="66639" name="Group 570"/>
          <p:cNvGrpSpPr>
            <a:grpSpLocks/>
          </p:cNvGrpSpPr>
          <p:nvPr/>
        </p:nvGrpSpPr>
        <p:grpSpPr bwMode="auto">
          <a:xfrm flipV="1">
            <a:off x="5949950" y="838200"/>
            <a:ext cx="496888" cy="612775"/>
            <a:chOff x="2646" y="865"/>
            <a:chExt cx="861" cy="924"/>
          </a:xfrm>
        </p:grpSpPr>
        <p:sp>
          <p:nvSpPr>
            <p:cNvPr id="253" name="Line 571"/>
            <p:cNvSpPr>
              <a:spLocks noChangeShapeType="1"/>
            </p:cNvSpPr>
            <p:nvPr/>
          </p:nvSpPr>
          <p:spPr bwMode="auto">
            <a:xfrm>
              <a:off x="2850" y="1789"/>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4" name="Line 572"/>
            <p:cNvSpPr>
              <a:spLocks noChangeShapeType="1"/>
            </p:cNvSpPr>
            <p:nvPr/>
          </p:nvSpPr>
          <p:spPr bwMode="auto">
            <a:xfrm>
              <a:off x="3144" y="1224"/>
              <a:ext cx="190"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5" name="Line 573"/>
            <p:cNvSpPr>
              <a:spLocks noChangeShapeType="1"/>
            </p:cNvSpPr>
            <p:nvPr/>
          </p:nvSpPr>
          <p:spPr bwMode="auto">
            <a:xfrm>
              <a:off x="3314" y="1478"/>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6" name="Line 574"/>
            <p:cNvSpPr>
              <a:spLocks noChangeShapeType="1"/>
            </p:cNvSpPr>
            <p:nvPr/>
          </p:nvSpPr>
          <p:spPr bwMode="auto">
            <a:xfrm>
              <a:off x="2872" y="1272"/>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7" name="Line 575"/>
            <p:cNvSpPr>
              <a:spLocks noChangeShapeType="1"/>
            </p:cNvSpPr>
            <p:nvPr/>
          </p:nvSpPr>
          <p:spPr bwMode="auto">
            <a:xfrm>
              <a:off x="2748" y="164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8" name="Line 576"/>
            <p:cNvSpPr>
              <a:spLocks noChangeShapeType="1"/>
            </p:cNvSpPr>
            <p:nvPr/>
          </p:nvSpPr>
          <p:spPr bwMode="auto">
            <a:xfrm>
              <a:off x="2789" y="865"/>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59" name="Line 577"/>
            <p:cNvSpPr>
              <a:spLocks noChangeShapeType="1"/>
            </p:cNvSpPr>
            <p:nvPr/>
          </p:nvSpPr>
          <p:spPr bwMode="auto">
            <a:xfrm>
              <a:off x="2646" y="109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sp>
          <p:nvSpPr>
            <p:cNvPr id="260" name="Line 578"/>
            <p:cNvSpPr>
              <a:spLocks noChangeShapeType="1"/>
            </p:cNvSpPr>
            <p:nvPr/>
          </p:nvSpPr>
          <p:spPr bwMode="auto">
            <a:xfrm>
              <a:off x="3257" y="970"/>
              <a:ext cx="193" cy="0"/>
            </a:xfrm>
            <a:prstGeom prst="line">
              <a:avLst/>
            </a:prstGeom>
            <a:noFill/>
            <a:ln w="9525">
              <a:solidFill>
                <a:srgbClr val="00009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a typeface="ヒラギノ角ゴ ProN W3" charset="0"/>
              </a:endParaRPr>
            </a:p>
          </p:txBody>
        </p:sp>
      </p:grpSp>
      <p:sp>
        <p:nvSpPr>
          <p:cNvPr id="66640" name="TextBox 2"/>
          <p:cNvSpPr txBox="1">
            <a:spLocks noChangeArrowheads="1"/>
          </p:cNvSpPr>
          <p:nvPr/>
        </p:nvSpPr>
        <p:spPr bwMode="auto">
          <a:xfrm>
            <a:off x="6705600" y="6519863"/>
            <a:ext cx="2487613"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solidFill>
                  <a:schemeClr val="accent2">
                    <a:lumMod val="75000"/>
                  </a:schemeClr>
                </a:solidFill>
                <a:latin typeface="Calibri" charset="0"/>
              </a:rPr>
              <a:t>Sayres</a:t>
            </a:r>
            <a:r>
              <a:rPr lang="en-US" altLang="x-none" sz="1600" i="1" dirty="0">
                <a:solidFill>
                  <a:schemeClr val="accent2">
                    <a:lumMod val="75000"/>
                  </a:schemeClr>
                </a:solidFill>
                <a:latin typeface="Calibri" charset="0"/>
              </a:rPr>
              <a:t> &amp; Grill-Spector 2003</a:t>
            </a:r>
          </a:p>
        </p:txBody>
      </p:sp>
    </p:spTree>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0" y="381000"/>
            <a:ext cx="9144000" cy="1397000"/>
          </a:xfrm>
        </p:spPr>
        <p:txBody>
          <a:bodyPr rIns="132073"/>
          <a:lstStyle/>
          <a:p>
            <a:pPr marL="39686" indent="0" eaLnBrk="1" hangingPunct="1">
              <a:spcBef>
                <a:spcPts val="2300"/>
              </a:spcBef>
              <a:defRPr/>
            </a:pPr>
            <a:r>
              <a:rPr lang="en-US" sz="3600" b="1" dirty="0">
                <a:solidFill>
                  <a:srgbClr val="5E5EB9"/>
                </a:solidFill>
                <a:latin typeface="Calibri"/>
                <a:cs typeface="Calibri"/>
                <a:sym typeface="Arial Bold" charset="0"/>
              </a:rPr>
              <a:t>What are the characteristics of fMRI-A?</a:t>
            </a:r>
            <a:endParaRPr lang="en-US" sz="3600" b="1" dirty="0">
              <a:solidFill>
                <a:srgbClr val="800000"/>
              </a:solidFill>
              <a:latin typeface="Calibri"/>
              <a:ea typeface="ヒラギノ角ゴ ProN W6" charset="0"/>
              <a:cs typeface="Calibri"/>
              <a:sym typeface="Arial Bold" charset="0"/>
            </a:endParaRPr>
          </a:p>
        </p:txBody>
      </p:sp>
      <p:sp>
        <p:nvSpPr>
          <p:cNvPr id="44034" name="Rectangle 2"/>
          <p:cNvSpPr>
            <a:spLocks noGrp="1" noChangeArrowheads="1"/>
          </p:cNvSpPr>
          <p:nvPr>
            <p:ph type="body" idx="1"/>
          </p:nvPr>
        </p:nvSpPr>
        <p:spPr>
          <a:xfrm>
            <a:off x="533400" y="1219200"/>
            <a:ext cx="8077200" cy="5334000"/>
          </a:xfrm>
        </p:spPr>
        <p:txBody>
          <a:bodyPr rIns="132073"/>
          <a:lstStyle/>
          <a:p>
            <a:pPr marL="382569" indent="-342882" eaLnBrk="1" hangingPunct="1">
              <a:defRPr/>
            </a:pPr>
            <a:r>
              <a:rPr lang="en-US" dirty="0" smtClean="0">
                <a:latin typeface="Calibri"/>
                <a:cs typeface="Calibri"/>
              </a:rPr>
              <a:t>Depends on response magnitude</a:t>
            </a:r>
          </a:p>
          <a:p>
            <a:pPr marL="382569" indent="-342882" eaLnBrk="1" hangingPunct="1">
              <a:defRPr/>
            </a:pPr>
            <a:r>
              <a:rPr lang="en-US" dirty="0" smtClean="0">
                <a:latin typeface="Calibri"/>
                <a:cs typeface="Calibri"/>
              </a:rPr>
              <a:t>Occurs to both maximal and non maximal stimuli</a:t>
            </a:r>
          </a:p>
          <a:p>
            <a:pPr marL="382569" indent="-342882" eaLnBrk="1" hangingPunct="1">
              <a:defRPr/>
            </a:pPr>
            <a:r>
              <a:rPr lang="en-US" dirty="0" smtClean="0">
                <a:latin typeface="Calibri"/>
                <a:cs typeface="Calibri"/>
              </a:rPr>
              <a:t>Depends on repetition parameters</a:t>
            </a:r>
          </a:p>
          <a:p>
            <a:pPr marL="382569" indent="-342882" eaLnBrk="1" hangingPunct="1">
              <a:defRPr/>
            </a:pPr>
            <a:r>
              <a:rPr lang="en-US" dirty="0" smtClean="0">
                <a:latin typeface="Calibri"/>
                <a:cs typeface="Calibri"/>
              </a:rPr>
              <a:t>Depends on cognitive factors</a:t>
            </a:r>
            <a:endParaRPr lang="en-US" b="1" dirty="0" smtClean="0">
              <a:solidFill>
                <a:srgbClr val="800000"/>
              </a:solidFill>
              <a:latin typeface="Calibri"/>
              <a:cs typeface="Calibri"/>
            </a:endParaRPr>
          </a:p>
          <a:p>
            <a:pPr marL="382569" indent="-342882" eaLnBrk="1" hangingPunct="1">
              <a:defRPr/>
            </a:pPr>
            <a:r>
              <a:rPr lang="en-US" b="1" dirty="0" smtClean="0">
                <a:solidFill>
                  <a:srgbClr val="FF0000"/>
                </a:solidFill>
                <a:latin typeface="Calibri"/>
                <a:cs typeface="Calibri"/>
              </a:rPr>
              <a:t>However, fMRI-A in high-level visual cortex does not correlate with repetition priming</a:t>
            </a:r>
          </a:p>
        </p:txBody>
      </p:sp>
    </p:spTree>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0" y="369450"/>
            <a:ext cx="9144000" cy="1600200"/>
          </a:xfrm>
        </p:spPr>
        <p:txBody>
          <a:bodyPr/>
          <a:lstStyle/>
          <a:p>
            <a:pPr marL="39686" indent="0" eaLnBrk="1" hangingPunct="1">
              <a:defRPr/>
            </a:pPr>
            <a:r>
              <a:rPr lang="en-US" sz="4000" b="1" dirty="0" smtClean="0">
                <a:solidFill>
                  <a:srgbClr val="5E5EB9"/>
                </a:solidFill>
                <a:latin typeface="Calibri"/>
                <a:cs typeface="Calibri"/>
              </a:rPr>
              <a:t>Is fMRI-A linked to repetition priming?</a:t>
            </a:r>
          </a:p>
        </p:txBody>
      </p:sp>
      <p:sp>
        <p:nvSpPr>
          <p:cNvPr id="68610" name="Rectangle 6"/>
          <p:cNvSpPr>
            <a:spLocks/>
          </p:cNvSpPr>
          <p:nvPr/>
        </p:nvSpPr>
        <p:spPr bwMode="auto">
          <a:xfrm rot="-5400000">
            <a:off x="5687219" y="2731649"/>
            <a:ext cx="62230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sym typeface="Arial Bold" charset="0"/>
              </a:rPr>
              <a:t>Time [ms]</a:t>
            </a:r>
          </a:p>
        </p:txBody>
      </p:sp>
      <p:sp>
        <p:nvSpPr>
          <p:cNvPr id="68611" name="Rectangle 4"/>
          <p:cNvSpPr>
            <a:spLocks/>
          </p:cNvSpPr>
          <p:nvPr/>
        </p:nvSpPr>
        <p:spPr bwMode="auto">
          <a:xfrm>
            <a:off x="6248400" y="1829156"/>
            <a:ext cx="1887538"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b="1">
                <a:latin typeface="Calibri" charset="0"/>
                <a:ea typeface="ＭＳ Ｐゴシック" charset="-128"/>
                <a:sym typeface="Comic Sans MS" charset="0"/>
              </a:rPr>
              <a:t>Behavioral Priming</a:t>
            </a:r>
          </a:p>
        </p:txBody>
      </p:sp>
      <p:cxnSp>
        <p:nvCxnSpPr>
          <p:cNvPr id="291" name="Straight Connector 290"/>
          <p:cNvCxnSpPr/>
          <p:nvPr/>
        </p:nvCxnSpPr>
        <p:spPr bwMode="auto">
          <a:xfrm>
            <a:off x="6210300" y="2233968"/>
            <a:ext cx="0" cy="114300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93" name="Straight Connector 292"/>
          <p:cNvCxnSpPr/>
          <p:nvPr/>
        </p:nvCxnSpPr>
        <p:spPr bwMode="auto">
          <a:xfrm>
            <a:off x="6210300" y="3376968"/>
            <a:ext cx="838200" cy="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8614" name="Rectangle 4"/>
          <p:cNvSpPr>
            <a:spLocks/>
          </p:cNvSpPr>
          <p:nvPr/>
        </p:nvSpPr>
        <p:spPr bwMode="auto">
          <a:xfrm>
            <a:off x="6286500" y="2157768"/>
            <a:ext cx="746125"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latin typeface="Calibri" charset="0"/>
                <a:ea typeface="ＭＳ Ｐゴシック" charset="-128"/>
                <a:sym typeface="Comic Sans MS" charset="0"/>
              </a:rPr>
              <a:t>Response </a:t>
            </a:r>
          </a:p>
          <a:p>
            <a:pPr algn="ctr" eaLnBrk="1" hangingPunct="1"/>
            <a:r>
              <a:rPr lang="en-US" altLang="x-none" sz="1400">
                <a:latin typeface="Calibri" charset="0"/>
                <a:ea typeface="ＭＳ Ｐゴシック" charset="-128"/>
                <a:sym typeface="Comic Sans MS" charset="0"/>
              </a:rPr>
              <a:t>time</a:t>
            </a:r>
          </a:p>
        </p:txBody>
      </p:sp>
      <p:cxnSp>
        <p:nvCxnSpPr>
          <p:cNvPr id="299" name="Straight Connector 298"/>
          <p:cNvCxnSpPr/>
          <p:nvPr/>
        </p:nvCxnSpPr>
        <p:spPr bwMode="auto">
          <a:xfrm>
            <a:off x="7353300" y="2233968"/>
            <a:ext cx="0" cy="114300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00" name="Straight Connector 299"/>
          <p:cNvCxnSpPr/>
          <p:nvPr/>
        </p:nvCxnSpPr>
        <p:spPr bwMode="auto">
          <a:xfrm>
            <a:off x="7353300" y="3376968"/>
            <a:ext cx="838200" cy="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8617" name="Rectangle 4"/>
          <p:cNvSpPr>
            <a:spLocks/>
          </p:cNvSpPr>
          <p:nvPr/>
        </p:nvSpPr>
        <p:spPr bwMode="auto">
          <a:xfrm>
            <a:off x="7454900" y="2157768"/>
            <a:ext cx="6969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latin typeface="Calibri" charset="0"/>
                <a:ea typeface="ＭＳ Ｐゴシック" charset="-128"/>
                <a:sym typeface="Comic Sans MS" charset="0"/>
              </a:rPr>
              <a:t>Accuracy</a:t>
            </a:r>
          </a:p>
        </p:txBody>
      </p:sp>
      <p:sp>
        <p:nvSpPr>
          <p:cNvPr id="68618" name="Rectangle 302"/>
          <p:cNvSpPr>
            <a:spLocks noChangeArrowheads="1"/>
          </p:cNvSpPr>
          <p:nvPr/>
        </p:nvSpPr>
        <p:spPr bwMode="auto">
          <a:xfrm>
            <a:off x="6515100" y="2691168"/>
            <a:ext cx="228600" cy="685800"/>
          </a:xfrm>
          <a:prstGeom prst="rect">
            <a:avLst/>
          </a:prstGeom>
          <a:solidFill>
            <a:schemeClr val="tx1"/>
          </a:solidFill>
          <a:ln w="9525">
            <a:solidFill>
              <a:srgbClr val="000000"/>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304" name="Rectangle 303"/>
          <p:cNvSpPr/>
          <p:nvPr/>
        </p:nvSpPr>
        <p:spPr bwMode="auto">
          <a:xfrm>
            <a:off x="7688263" y="2691168"/>
            <a:ext cx="228600" cy="685800"/>
          </a:xfrm>
          <a:prstGeom prst="rect">
            <a:avLst/>
          </a:prstGeom>
          <a:solidFill>
            <a:schemeClr val="bg2">
              <a:lumMod val="60000"/>
              <a:lumOff val="40000"/>
            </a:schemeClr>
          </a:solidFill>
          <a:ln w="9525" cap="flat" cmpd="sng" algn="ctr">
            <a:noFill/>
            <a:prstDash val="solid"/>
            <a:round/>
            <a:headEnd type="none" w="med" len="med"/>
            <a:tailEnd type="none" w="med" len="med"/>
          </a:ln>
          <a:effectLst/>
        </p:spPr>
        <p:txBody>
          <a:bodyPr lIns="91435" tIns="45718" rIns="91435" bIns="45718"/>
          <a:lstStyle/>
          <a:p>
            <a:pPr>
              <a:defRPr/>
            </a:pPr>
            <a:endParaRPr lang="en-US">
              <a:ea typeface="ヒラギノ角ゴ ProN W3" charset="0"/>
            </a:endParaRPr>
          </a:p>
        </p:txBody>
      </p:sp>
      <p:cxnSp>
        <p:nvCxnSpPr>
          <p:cNvPr id="305" name="Straight Connector 304"/>
          <p:cNvCxnSpPr/>
          <p:nvPr/>
        </p:nvCxnSpPr>
        <p:spPr bwMode="auto">
          <a:xfrm>
            <a:off x="6210300" y="3834168"/>
            <a:ext cx="0" cy="114300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06" name="Straight Connector 305"/>
          <p:cNvCxnSpPr/>
          <p:nvPr/>
        </p:nvCxnSpPr>
        <p:spPr bwMode="auto">
          <a:xfrm>
            <a:off x="6210300" y="4977168"/>
            <a:ext cx="838200" cy="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08" name="Straight Connector 307"/>
          <p:cNvCxnSpPr/>
          <p:nvPr/>
        </p:nvCxnSpPr>
        <p:spPr bwMode="auto">
          <a:xfrm>
            <a:off x="7353300" y="3834168"/>
            <a:ext cx="0" cy="114300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09" name="Straight Connector 308"/>
          <p:cNvCxnSpPr/>
          <p:nvPr/>
        </p:nvCxnSpPr>
        <p:spPr bwMode="auto">
          <a:xfrm>
            <a:off x="7353300" y="4977168"/>
            <a:ext cx="838200" cy="0"/>
          </a:xfrm>
          <a:prstGeom prst="line">
            <a:avLst/>
          </a:pr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8624" name="Rectangle 4"/>
          <p:cNvSpPr>
            <a:spLocks/>
          </p:cNvSpPr>
          <p:nvPr/>
        </p:nvSpPr>
        <p:spPr bwMode="auto">
          <a:xfrm>
            <a:off x="7454900" y="3757968"/>
            <a:ext cx="6969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latin typeface="Calibri" charset="0"/>
                <a:ea typeface="ＭＳ Ｐゴシック" charset="-128"/>
                <a:sym typeface="Comic Sans MS" charset="0"/>
              </a:rPr>
              <a:t>Accuracy</a:t>
            </a:r>
          </a:p>
        </p:txBody>
      </p:sp>
      <p:sp>
        <p:nvSpPr>
          <p:cNvPr id="68625" name="Rectangle 310"/>
          <p:cNvSpPr>
            <a:spLocks noChangeArrowheads="1"/>
          </p:cNvSpPr>
          <p:nvPr/>
        </p:nvSpPr>
        <p:spPr bwMode="auto">
          <a:xfrm>
            <a:off x="6515100" y="4596168"/>
            <a:ext cx="228600" cy="381000"/>
          </a:xfrm>
          <a:prstGeom prst="rect">
            <a:avLst/>
          </a:prstGeom>
          <a:solidFill>
            <a:schemeClr val="tx1"/>
          </a:solidFill>
          <a:ln w="9525">
            <a:solidFill>
              <a:srgbClr val="000000"/>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312" name="Rectangle 311"/>
          <p:cNvSpPr/>
          <p:nvPr/>
        </p:nvSpPr>
        <p:spPr bwMode="auto">
          <a:xfrm>
            <a:off x="7688263" y="3986568"/>
            <a:ext cx="228600" cy="990600"/>
          </a:xfrm>
          <a:prstGeom prst="rect">
            <a:avLst/>
          </a:prstGeom>
          <a:solidFill>
            <a:schemeClr val="bg2">
              <a:lumMod val="60000"/>
              <a:lumOff val="40000"/>
            </a:schemeClr>
          </a:solidFill>
          <a:ln w="9525" cap="flat" cmpd="sng" algn="ctr">
            <a:noFill/>
            <a:prstDash val="solid"/>
            <a:round/>
            <a:headEnd type="none" w="med" len="med"/>
            <a:tailEnd type="none" w="med" len="med"/>
          </a:ln>
          <a:effectLst/>
        </p:spPr>
        <p:txBody>
          <a:bodyPr lIns="91435" tIns="45718" rIns="91435" bIns="45718"/>
          <a:lstStyle/>
          <a:p>
            <a:pPr>
              <a:defRPr/>
            </a:pPr>
            <a:endParaRPr lang="en-US">
              <a:ea typeface="ヒラギノ角ゴ ProN W3" charset="0"/>
            </a:endParaRPr>
          </a:p>
        </p:txBody>
      </p:sp>
      <p:sp>
        <p:nvSpPr>
          <p:cNvPr id="68627" name="AutoShape 258"/>
          <p:cNvSpPr>
            <a:spLocks/>
          </p:cNvSpPr>
          <p:nvPr/>
        </p:nvSpPr>
        <p:spPr bwMode="auto">
          <a:xfrm>
            <a:off x="6896100" y="4367568"/>
            <a:ext cx="228600" cy="615950"/>
          </a:xfrm>
          <a:custGeom>
            <a:avLst/>
            <a:gdLst>
              <a:gd name="T0" fmla="*/ 0 w 21600"/>
              <a:gd name="T1" fmla="*/ 2147483647 h 21600"/>
              <a:gd name="T2" fmla="*/ 2147483647 w 21600"/>
              <a:gd name="T3" fmla="*/ 2147483647 h 21600"/>
              <a:gd name="T4" fmla="*/ 2147483647 w 21600"/>
              <a:gd name="T5" fmla="*/ 0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0 w 21600"/>
              <a:gd name="T15" fmla="*/ 2147483647 h 21600"/>
              <a:gd name="T16" fmla="*/ 0 w 21600"/>
              <a:gd name="T17" fmla="*/ 2147483647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16200"/>
                </a:moveTo>
                <a:lnTo>
                  <a:pt x="5400" y="16200"/>
                </a:lnTo>
                <a:lnTo>
                  <a:pt x="5400" y="0"/>
                </a:lnTo>
                <a:lnTo>
                  <a:pt x="16200" y="0"/>
                </a:lnTo>
                <a:lnTo>
                  <a:pt x="16200" y="16200"/>
                </a:lnTo>
                <a:lnTo>
                  <a:pt x="21600" y="16200"/>
                </a:lnTo>
                <a:lnTo>
                  <a:pt x="10800" y="21600"/>
                </a:lnTo>
                <a:lnTo>
                  <a:pt x="0" y="16200"/>
                </a:lnTo>
                <a:close/>
                <a:moveTo>
                  <a:pt x="0" y="16200"/>
                </a:moveTo>
              </a:path>
            </a:pathLst>
          </a:custGeom>
          <a:gradFill rotWithShape="0">
            <a:gsLst>
              <a:gs pos="0">
                <a:srgbClr val="FF33CC"/>
              </a:gs>
              <a:gs pos="100000">
                <a:srgbClr val="33CCFF"/>
              </a:gs>
            </a:gsLst>
            <a:lin ang="5400000" scaled="1"/>
          </a:gradFill>
          <a:ln w="9525" cap="flat">
            <a:solidFill>
              <a:schemeClr val="tx1"/>
            </a:solidFill>
            <a:prstDash val="solid"/>
            <a:round/>
            <a:headEnd type="none" w="med" len="med"/>
            <a:tailEnd type="none" w="med" len="med"/>
          </a:ln>
        </p:spPr>
        <p:txBody>
          <a:bodyPr lIns="0" tIns="0" rIns="0" bIns="0"/>
          <a:lstStyle/>
          <a:p>
            <a:endParaRPr lang="en-US"/>
          </a:p>
        </p:txBody>
      </p:sp>
      <p:sp>
        <p:nvSpPr>
          <p:cNvPr id="68628" name="AutoShape 258"/>
          <p:cNvSpPr>
            <a:spLocks/>
          </p:cNvSpPr>
          <p:nvPr/>
        </p:nvSpPr>
        <p:spPr bwMode="auto">
          <a:xfrm flipV="1">
            <a:off x="8039100" y="4367568"/>
            <a:ext cx="228600" cy="615950"/>
          </a:xfrm>
          <a:custGeom>
            <a:avLst/>
            <a:gdLst>
              <a:gd name="T0" fmla="*/ 0 w 21600"/>
              <a:gd name="T1" fmla="*/ 2147483647 h 21600"/>
              <a:gd name="T2" fmla="*/ 2147483647 w 21600"/>
              <a:gd name="T3" fmla="*/ 2147483647 h 21600"/>
              <a:gd name="T4" fmla="*/ 2147483647 w 21600"/>
              <a:gd name="T5" fmla="*/ 0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0 w 21600"/>
              <a:gd name="T15" fmla="*/ 2147483647 h 21600"/>
              <a:gd name="T16" fmla="*/ 0 w 21600"/>
              <a:gd name="T17" fmla="*/ 2147483647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16200"/>
                </a:moveTo>
                <a:lnTo>
                  <a:pt x="5400" y="16200"/>
                </a:lnTo>
                <a:lnTo>
                  <a:pt x="5400" y="0"/>
                </a:lnTo>
                <a:lnTo>
                  <a:pt x="16200" y="0"/>
                </a:lnTo>
                <a:lnTo>
                  <a:pt x="16200" y="16200"/>
                </a:lnTo>
                <a:lnTo>
                  <a:pt x="21600" y="16200"/>
                </a:lnTo>
                <a:lnTo>
                  <a:pt x="10800" y="21600"/>
                </a:lnTo>
                <a:lnTo>
                  <a:pt x="0" y="16200"/>
                </a:lnTo>
                <a:close/>
                <a:moveTo>
                  <a:pt x="0" y="16200"/>
                </a:moveTo>
              </a:path>
            </a:pathLst>
          </a:custGeom>
          <a:gradFill rotWithShape="0">
            <a:gsLst>
              <a:gs pos="0">
                <a:srgbClr val="FF33CC"/>
              </a:gs>
              <a:gs pos="100000">
                <a:srgbClr val="33CCFF"/>
              </a:gs>
            </a:gsLst>
            <a:lin ang="5400000" scaled="1"/>
          </a:gradFill>
          <a:ln w="9525" cap="flat">
            <a:solidFill>
              <a:schemeClr val="tx1"/>
            </a:solidFill>
            <a:prstDash val="solid"/>
            <a:round/>
            <a:headEnd type="none" w="med" len="med"/>
            <a:tailEnd type="none" w="med" len="med"/>
          </a:ln>
        </p:spPr>
        <p:txBody>
          <a:bodyPr lIns="0" tIns="0" rIns="0" bIns="0"/>
          <a:lstStyle/>
          <a:p>
            <a:endParaRPr lang="en-US"/>
          </a:p>
        </p:txBody>
      </p:sp>
      <p:sp>
        <p:nvSpPr>
          <p:cNvPr id="68629" name="Rectangle 6"/>
          <p:cNvSpPr>
            <a:spLocks/>
          </p:cNvSpPr>
          <p:nvPr/>
        </p:nvSpPr>
        <p:spPr bwMode="auto">
          <a:xfrm rot="-5400000">
            <a:off x="6920706" y="2733237"/>
            <a:ext cx="5921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sym typeface="Arial Bold" charset="0"/>
              </a:rPr>
              <a:t>% correct</a:t>
            </a:r>
          </a:p>
        </p:txBody>
      </p:sp>
      <p:sp>
        <p:nvSpPr>
          <p:cNvPr id="68630" name="Rectangle 6"/>
          <p:cNvSpPr>
            <a:spLocks/>
          </p:cNvSpPr>
          <p:nvPr/>
        </p:nvSpPr>
        <p:spPr bwMode="auto">
          <a:xfrm rot="-5400000">
            <a:off x="5730875" y="4269143"/>
            <a:ext cx="6223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sym typeface="Arial Bold" charset="0"/>
              </a:rPr>
              <a:t>Time [ms]</a:t>
            </a:r>
          </a:p>
        </p:txBody>
      </p:sp>
      <p:sp>
        <p:nvSpPr>
          <p:cNvPr id="68631" name="Rectangle 6"/>
          <p:cNvSpPr>
            <a:spLocks/>
          </p:cNvSpPr>
          <p:nvPr/>
        </p:nvSpPr>
        <p:spPr bwMode="auto">
          <a:xfrm rot="-5400000">
            <a:off x="6965950" y="4269143"/>
            <a:ext cx="5905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sym typeface="Arial Bold" charset="0"/>
              </a:rPr>
              <a:t>% correct</a:t>
            </a:r>
          </a:p>
        </p:txBody>
      </p:sp>
      <p:sp>
        <p:nvSpPr>
          <p:cNvPr id="68632" name="Rectangle 1"/>
          <p:cNvSpPr>
            <a:spLocks/>
          </p:cNvSpPr>
          <p:nvPr/>
        </p:nvSpPr>
        <p:spPr bwMode="auto">
          <a:xfrm>
            <a:off x="517525" y="1803756"/>
            <a:ext cx="12414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1st Presentation</a:t>
            </a:r>
          </a:p>
        </p:txBody>
      </p:sp>
      <p:sp>
        <p:nvSpPr>
          <p:cNvPr id="68633" name="Rectangle 2"/>
          <p:cNvSpPr>
            <a:spLocks/>
          </p:cNvSpPr>
          <p:nvPr/>
        </p:nvSpPr>
        <p:spPr bwMode="auto">
          <a:xfrm>
            <a:off x="495300" y="3673831"/>
            <a:ext cx="13001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sym typeface="Arial Bold" charset="0"/>
              </a:rPr>
              <a:t>2nd Presentation</a:t>
            </a:r>
          </a:p>
        </p:txBody>
      </p:sp>
      <p:pic>
        <p:nvPicPr>
          <p:cNvPr id="68634"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9925" y="2081568"/>
            <a:ext cx="915988" cy="914400"/>
          </a:xfrm>
          <a:prstGeom prst="rect">
            <a:avLst/>
          </a:prstGeom>
          <a:noFill/>
          <a:ln w="762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68635"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9925" y="3986568"/>
            <a:ext cx="915988" cy="914400"/>
          </a:xfrm>
          <a:prstGeom prst="rect">
            <a:avLst/>
          </a:prstGeom>
          <a:noFill/>
          <a:ln w="57150">
            <a:solidFill>
              <a:srgbClr val="333399"/>
            </a:solidFill>
            <a:miter lim="800000"/>
            <a:headEnd/>
            <a:tailEnd/>
          </a:ln>
          <a:extLst>
            <a:ext uri="{909E8E84-426E-40DD-AFC4-6F175D3DCCD1}">
              <a14:hiddenFill xmlns:a14="http://schemas.microsoft.com/office/drawing/2010/main">
                <a:solidFill>
                  <a:srgbClr val="FFFFFF"/>
                </a:solidFill>
              </a14:hiddenFill>
            </a:ext>
          </a:extLst>
        </p:spPr>
      </p:pic>
      <p:sp>
        <p:nvSpPr>
          <p:cNvPr id="68636" name="Rectangle 6"/>
          <p:cNvSpPr>
            <a:spLocks/>
          </p:cNvSpPr>
          <p:nvPr/>
        </p:nvSpPr>
        <p:spPr bwMode="auto">
          <a:xfrm>
            <a:off x="2305050" y="1829156"/>
            <a:ext cx="1006475"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b="1">
                <a:latin typeface="Calibri" charset="0"/>
                <a:ea typeface="ＭＳ Ｐゴシック" charset="-128"/>
                <a:sym typeface="Comic Sans MS" charset="0"/>
              </a:rPr>
              <a:t>IT Neuron</a:t>
            </a:r>
          </a:p>
        </p:txBody>
      </p:sp>
      <p:sp>
        <p:nvSpPr>
          <p:cNvPr id="68637" name="Rectangle 7"/>
          <p:cNvSpPr>
            <a:spLocks/>
          </p:cNvSpPr>
          <p:nvPr/>
        </p:nvSpPr>
        <p:spPr bwMode="auto">
          <a:xfrm>
            <a:off x="4094163" y="1829156"/>
            <a:ext cx="1439862"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b="1">
                <a:latin typeface="Calibri" charset="0"/>
                <a:ea typeface="ＭＳ Ｐゴシック" charset="-128"/>
                <a:sym typeface="Comic Sans MS" charset="0"/>
              </a:rPr>
              <a:t>LO fMRI signal</a:t>
            </a:r>
          </a:p>
        </p:txBody>
      </p:sp>
      <p:grpSp>
        <p:nvGrpSpPr>
          <p:cNvPr id="68638" name="Group 103"/>
          <p:cNvGrpSpPr>
            <a:grpSpLocks/>
          </p:cNvGrpSpPr>
          <p:nvPr/>
        </p:nvGrpSpPr>
        <p:grpSpPr bwMode="auto">
          <a:xfrm>
            <a:off x="3835400" y="2130781"/>
            <a:ext cx="1541463" cy="1439862"/>
            <a:chOff x="-10" y="92"/>
            <a:chExt cx="1306" cy="1218"/>
          </a:xfrm>
        </p:grpSpPr>
        <p:sp>
          <p:nvSpPr>
            <p:cNvPr id="68794" name="Rectangle 8"/>
            <p:cNvSpPr>
              <a:spLocks/>
            </p:cNvSpPr>
            <p:nvPr/>
          </p:nvSpPr>
          <p:spPr bwMode="auto">
            <a:xfrm>
              <a:off x="397" y="1154"/>
              <a:ext cx="76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sym typeface="Arial Bold" charset="0"/>
                </a:rPr>
                <a:t>Time, seconds</a:t>
              </a:r>
            </a:p>
          </p:txBody>
        </p:sp>
        <p:sp>
          <p:nvSpPr>
            <p:cNvPr id="68795" name="Rectangle 9"/>
            <p:cNvSpPr>
              <a:spLocks/>
            </p:cNvSpPr>
            <p:nvPr/>
          </p:nvSpPr>
          <p:spPr bwMode="auto">
            <a:xfrm rot="-5400000">
              <a:off x="-292" y="374"/>
              <a:ext cx="72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sym typeface="Arial Bold" charset="0"/>
                </a:rPr>
                <a:t>%BOLD Signal</a:t>
              </a:r>
            </a:p>
          </p:txBody>
        </p:sp>
        <p:sp>
          <p:nvSpPr>
            <p:cNvPr id="68796" name="Line 10"/>
            <p:cNvSpPr>
              <a:spLocks noChangeShapeType="1"/>
            </p:cNvSpPr>
            <p:nvPr/>
          </p:nvSpPr>
          <p:spPr bwMode="auto">
            <a:xfrm>
              <a:off x="328" y="1021"/>
              <a:ext cx="968"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97" name="Line 11"/>
            <p:cNvSpPr>
              <a:spLocks noChangeShapeType="1"/>
            </p:cNvSpPr>
            <p:nvPr/>
          </p:nvSpPr>
          <p:spPr bwMode="auto">
            <a:xfrm rot="10800000" flipH="1">
              <a:off x="328" y="100"/>
              <a:ext cx="2" cy="92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98" name="Line 12"/>
            <p:cNvSpPr>
              <a:spLocks noChangeShapeType="1"/>
            </p:cNvSpPr>
            <p:nvPr/>
          </p:nvSpPr>
          <p:spPr bwMode="auto">
            <a:xfrm rot="10800000" flipH="1">
              <a:off x="515" y="1009"/>
              <a:ext cx="3" cy="1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99" name="Rectangle 13"/>
            <p:cNvSpPr>
              <a:spLocks/>
            </p:cNvSpPr>
            <p:nvPr/>
          </p:nvSpPr>
          <p:spPr bwMode="auto">
            <a:xfrm>
              <a:off x="474" y="1026"/>
              <a:ext cx="6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0</a:t>
              </a:r>
            </a:p>
          </p:txBody>
        </p:sp>
        <p:sp>
          <p:nvSpPr>
            <p:cNvPr id="68800" name="Line 14"/>
            <p:cNvSpPr>
              <a:spLocks noChangeShapeType="1"/>
            </p:cNvSpPr>
            <p:nvPr/>
          </p:nvSpPr>
          <p:spPr bwMode="auto">
            <a:xfrm rot="10800000" flipH="1">
              <a:off x="964" y="1009"/>
              <a:ext cx="2" cy="1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01" name="Rectangle 15"/>
            <p:cNvSpPr>
              <a:spLocks/>
            </p:cNvSpPr>
            <p:nvPr/>
          </p:nvSpPr>
          <p:spPr bwMode="auto">
            <a:xfrm>
              <a:off x="873" y="1026"/>
              <a:ext cx="132"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10</a:t>
              </a:r>
            </a:p>
          </p:txBody>
        </p:sp>
        <p:sp>
          <p:nvSpPr>
            <p:cNvPr id="68802" name="Line 16"/>
            <p:cNvSpPr>
              <a:spLocks noChangeShapeType="1"/>
            </p:cNvSpPr>
            <p:nvPr/>
          </p:nvSpPr>
          <p:spPr bwMode="auto">
            <a:xfrm>
              <a:off x="328" y="848"/>
              <a:ext cx="14"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03" name="Rectangle 17"/>
            <p:cNvSpPr>
              <a:spLocks/>
            </p:cNvSpPr>
            <p:nvPr/>
          </p:nvSpPr>
          <p:spPr bwMode="auto">
            <a:xfrm>
              <a:off x="235" y="717"/>
              <a:ext cx="6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0</a:t>
              </a:r>
            </a:p>
          </p:txBody>
        </p:sp>
        <p:sp>
          <p:nvSpPr>
            <p:cNvPr id="68804" name="Line 18"/>
            <p:cNvSpPr>
              <a:spLocks noChangeShapeType="1"/>
            </p:cNvSpPr>
            <p:nvPr/>
          </p:nvSpPr>
          <p:spPr bwMode="auto">
            <a:xfrm>
              <a:off x="328" y="648"/>
              <a:ext cx="14"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05" name="Rectangle 19"/>
            <p:cNvSpPr>
              <a:spLocks/>
            </p:cNvSpPr>
            <p:nvPr/>
          </p:nvSpPr>
          <p:spPr bwMode="auto">
            <a:xfrm>
              <a:off x="155" y="517"/>
              <a:ext cx="16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0.5</a:t>
              </a:r>
            </a:p>
          </p:txBody>
        </p:sp>
        <p:sp>
          <p:nvSpPr>
            <p:cNvPr id="68806" name="Line 20"/>
            <p:cNvSpPr>
              <a:spLocks noChangeShapeType="1"/>
            </p:cNvSpPr>
            <p:nvPr/>
          </p:nvSpPr>
          <p:spPr bwMode="auto">
            <a:xfrm>
              <a:off x="328" y="449"/>
              <a:ext cx="14" cy="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07" name="Rectangle 21"/>
            <p:cNvSpPr>
              <a:spLocks/>
            </p:cNvSpPr>
            <p:nvPr/>
          </p:nvSpPr>
          <p:spPr bwMode="auto">
            <a:xfrm>
              <a:off x="235" y="335"/>
              <a:ext cx="6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1</a:t>
              </a:r>
            </a:p>
          </p:txBody>
        </p:sp>
        <p:sp>
          <p:nvSpPr>
            <p:cNvPr id="68808" name="Line 22"/>
            <p:cNvSpPr>
              <a:spLocks noChangeShapeType="1"/>
            </p:cNvSpPr>
            <p:nvPr/>
          </p:nvSpPr>
          <p:spPr bwMode="auto">
            <a:xfrm>
              <a:off x="328" y="261"/>
              <a:ext cx="14"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09" name="Rectangle 23"/>
            <p:cNvSpPr>
              <a:spLocks/>
            </p:cNvSpPr>
            <p:nvPr/>
          </p:nvSpPr>
          <p:spPr bwMode="auto">
            <a:xfrm>
              <a:off x="155" y="135"/>
              <a:ext cx="16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1.5</a:t>
              </a:r>
            </a:p>
          </p:txBody>
        </p:sp>
        <p:sp>
          <p:nvSpPr>
            <p:cNvPr id="68810" name="Line 24"/>
            <p:cNvSpPr>
              <a:spLocks noChangeShapeType="1"/>
            </p:cNvSpPr>
            <p:nvPr/>
          </p:nvSpPr>
          <p:spPr bwMode="auto">
            <a:xfrm>
              <a:off x="342" y="859"/>
              <a:ext cx="3"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11" name="Line 25"/>
            <p:cNvSpPr>
              <a:spLocks noChangeShapeType="1"/>
            </p:cNvSpPr>
            <p:nvPr/>
          </p:nvSpPr>
          <p:spPr bwMode="auto">
            <a:xfrm>
              <a:off x="328" y="859"/>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12" name="Line 26"/>
            <p:cNvSpPr>
              <a:spLocks noChangeShapeType="1"/>
            </p:cNvSpPr>
            <p:nvPr/>
          </p:nvSpPr>
          <p:spPr bwMode="auto">
            <a:xfrm>
              <a:off x="328" y="93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13" name="Line 27"/>
            <p:cNvSpPr>
              <a:spLocks noChangeShapeType="1"/>
            </p:cNvSpPr>
            <p:nvPr/>
          </p:nvSpPr>
          <p:spPr bwMode="auto">
            <a:xfrm>
              <a:off x="381" y="784"/>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14" name="Line 28"/>
            <p:cNvSpPr>
              <a:spLocks noChangeShapeType="1"/>
            </p:cNvSpPr>
            <p:nvPr/>
          </p:nvSpPr>
          <p:spPr bwMode="auto">
            <a:xfrm>
              <a:off x="367" y="784"/>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15" name="Line 29"/>
            <p:cNvSpPr>
              <a:spLocks noChangeShapeType="1"/>
            </p:cNvSpPr>
            <p:nvPr/>
          </p:nvSpPr>
          <p:spPr bwMode="auto">
            <a:xfrm>
              <a:off x="367" y="859"/>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16" name="Line 30"/>
            <p:cNvSpPr>
              <a:spLocks noChangeShapeType="1"/>
            </p:cNvSpPr>
            <p:nvPr/>
          </p:nvSpPr>
          <p:spPr bwMode="auto">
            <a:xfrm>
              <a:off x="435" y="834"/>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17" name="Line 31"/>
            <p:cNvSpPr>
              <a:spLocks noChangeShapeType="1"/>
            </p:cNvSpPr>
            <p:nvPr/>
          </p:nvSpPr>
          <p:spPr bwMode="auto">
            <a:xfrm>
              <a:off x="421" y="834"/>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18" name="Line 32"/>
            <p:cNvSpPr>
              <a:spLocks noChangeShapeType="1"/>
            </p:cNvSpPr>
            <p:nvPr/>
          </p:nvSpPr>
          <p:spPr bwMode="auto">
            <a:xfrm>
              <a:off x="461" y="859"/>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19" name="Line 33"/>
            <p:cNvSpPr>
              <a:spLocks noChangeShapeType="1"/>
            </p:cNvSpPr>
            <p:nvPr/>
          </p:nvSpPr>
          <p:spPr bwMode="auto">
            <a:xfrm>
              <a:off x="515" y="810"/>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0" name="Line 34"/>
            <p:cNvSpPr>
              <a:spLocks noChangeShapeType="1"/>
            </p:cNvSpPr>
            <p:nvPr/>
          </p:nvSpPr>
          <p:spPr bwMode="auto">
            <a:xfrm>
              <a:off x="515" y="810"/>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1" name="Line 35"/>
            <p:cNvSpPr>
              <a:spLocks noChangeShapeType="1"/>
            </p:cNvSpPr>
            <p:nvPr/>
          </p:nvSpPr>
          <p:spPr bwMode="auto">
            <a:xfrm>
              <a:off x="515"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2" name="Line 36"/>
            <p:cNvSpPr>
              <a:spLocks noChangeShapeType="1"/>
            </p:cNvSpPr>
            <p:nvPr/>
          </p:nvSpPr>
          <p:spPr bwMode="auto">
            <a:xfrm>
              <a:off x="566" y="821"/>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3" name="Line 37"/>
            <p:cNvSpPr>
              <a:spLocks noChangeShapeType="1"/>
            </p:cNvSpPr>
            <p:nvPr/>
          </p:nvSpPr>
          <p:spPr bwMode="auto">
            <a:xfrm>
              <a:off x="554" y="821"/>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4" name="Line 38"/>
            <p:cNvSpPr>
              <a:spLocks noChangeShapeType="1"/>
            </p:cNvSpPr>
            <p:nvPr/>
          </p:nvSpPr>
          <p:spPr bwMode="auto">
            <a:xfrm>
              <a:off x="554" y="896"/>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5" name="Line 39"/>
            <p:cNvSpPr>
              <a:spLocks noChangeShapeType="1"/>
            </p:cNvSpPr>
            <p:nvPr/>
          </p:nvSpPr>
          <p:spPr bwMode="auto">
            <a:xfrm>
              <a:off x="606" y="710"/>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6" name="Line 40"/>
            <p:cNvSpPr>
              <a:spLocks noChangeShapeType="1"/>
            </p:cNvSpPr>
            <p:nvPr/>
          </p:nvSpPr>
          <p:spPr bwMode="auto">
            <a:xfrm>
              <a:off x="594" y="710"/>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7" name="Line 41"/>
            <p:cNvSpPr>
              <a:spLocks noChangeShapeType="1"/>
            </p:cNvSpPr>
            <p:nvPr/>
          </p:nvSpPr>
          <p:spPr bwMode="auto">
            <a:xfrm>
              <a:off x="594" y="78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8" name="Line 42"/>
            <p:cNvSpPr>
              <a:spLocks noChangeShapeType="1"/>
            </p:cNvSpPr>
            <p:nvPr/>
          </p:nvSpPr>
          <p:spPr bwMode="auto">
            <a:xfrm>
              <a:off x="660" y="449"/>
              <a:ext cx="2"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29" name="Line 43"/>
            <p:cNvSpPr>
              <a:spLocks noChangeShapeType="1"/>
            </p:cNvSpPr>
            <p:nvPr/>
          </p:nvSpPr>
          <p:spPr bwMode="auto">
            <a:xfrm>
              <a:off x="646" y="449"/>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0" name="Line 44"/>
            <p:cNvSpPr>
              <a:spLocks noChangeShapeType="1"/>
            </p:cNvSpPr>
            <p:nvPr/>
          </p:nvSpPr>
          <p:spPr bwMode="auto">
            <a:xfrm>
              <a:off x="646" y="522"/>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1" name="Line 45"/>
            <p:cNvSpPr>
              <a:spLocks noChangeShapeType="1"/>
            </p:cNvSpPr>
            <p:nvPr/>
          </p:nvSpPr>
          <p:spPr bwMode="auto">
            <a:xfrm>
              <a:off x="699" y="212"/>
              <a:ext cx="3"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2" name="Line 46"/>
            <p:cNvSpPr>
              <a:spLocks noChangeShapeType="1"/>
            </p:cNvSpPr>
            <p:nvPr/>
          </p:nvSpPr>
          <p:spPr bwMode="auto">
            <a:xfrm>
              <a:off x="685" y="212"/>
              <a:ext cx="28"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3" name="Line 47"/>
            <p:cNvSpPr>
              <a:spLocks noChangeShapeType="1"/>
            </p:cNvSpPr>
            <p:nvPr/>
          </p:nvSpPr>
          <p:spPr bwMode="auto">
            <a:xfrm>
              <a:off x="685" y="286"/>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4" name="Line 48"/>
            <p:cNvSpPr>
              <a:spLocks noChangeShapeType="1"/>
            </p:cNvSpPr>
            <p:nvPr/>
          </p:nvSpPr>
          <p:spPr bwMode="auto">
            <a:xfrm>
              <a:off x="739" y="100"/>
              <a:ext cx="3"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5" name="Line 49"/>
            <p:cNvSpPr>
              <a:spLocks noChangeShapeType="1"/>
            </p:cNvSpPr>
            <p:nvPr/>
          </p:nvSpPr>
          <p:spPr bwMode="auto">
            <a:xfrm>
              <a:off x="739" y="10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6" name="Line 50"/>
            <p:cNvSpPr>
              <a:spLocks noChangeShapeType="1"/>
            </p:cNvSpPr>
            <p:nvPr/>
          </p:nvSpPr>
          <p:spPr bwMode="auto">
            <a:xfrm>
              <a:off x="739" y="187"/>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7" name="Line 51"/>
            <p:cNvSpPr>
              <a:spLocks noChangeShapeType="1"/>
            </p:cNvSpPr>
            <p:nvPr/>
          </p:nvSpPr>
          <p:spPr bwMode="auto">
            <a:xfrm>
              <a:off x="793" y="247"/>
              <a:ext cx="1"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8" name="Line 52"/>
            <p:cNvSpPr>
              <a:spLocks noChangeShapeType="1"/>
            </p:cNvSpPr>
            <p:nvPr/>
          </p:nvSpPr>
          <p:spPr bwMode="auto">
            <a:xfrm>
              <a:off x="779" y="247"/>
              <a:ext cx="26"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39" name="Line 53"/>
            <p:cNvSpPr>
              <a:spLocks noChangeShapeType="1"/>
            </p:cNvSpPr>
            <p:nvPr/>
          </p:nvSpPr>
          <p:spPr bwMode="auto">
            <a:xfrm>
              <a:off x="779" y="323"/>
              <a:ext cx="26"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0" name="Line 54"/>
            <p:cNvSpPr>
              <a:spLocks noChangeShapeType="1"/>
            </p:cNvSpPr>
            <p:nvPr/>
          </p:nvSpPr>
          <p:spPr bwMode="auto">
            <a:xfrm>
              <a:off x="833" y="473"/>
              <a:ext cx="2"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1" name="Line 55"/>
            <p:cNvSpPr>
              <a:spLocks noChangeShapeType="1"/>
            </p:cNvSpPr>
            <p:nvPr/>
          </p:nvSpPr>
          <p:spPr bwMode="auto">
            <a:xfrm>
              <a:off x="819" y="473"/>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2" name="Line 56"/>
            <p:cNvSpPr>
              <a:spLocks noChangeShapeType="1"/>
            </p:cNvSpPr>
            <p:nvPr/>
          </p:nvSpPr>
          <p:spPr bwMode="auto">
            <a:xfrm>
              <a:off x="819" y="559"/>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3" name="Line 57"/>
            <p:cNvSpPr>
              <a:spLocks noChangeShapeType="1"/>
            </p:cNvSpPr>
            <p:nvPr/>
          </p:nvSpPr>
          <p:spPr bwMode="auto">
            <a:xfrm>
              <a:off x="883" y="648"/>
              <a:ext cx="4"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4" name="Line 58"/>
            <p:cNvSpPr>
              <a:spLocks noChangeShapeType="1"/>
            </p:cNvSpPr>
            <p:nvPr/>
          </p:nvSpPr>
          <p:spPr bwMode="auto">
            <a:xfrm>
              <a:off x="873" y="648"/>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5" name="Line 59"/>
            <p:cNvSpPr>
              <a:spLocks noChangeShapeType="1"/>
            </p:cNvSpPr>
            <p:nvPr/>
          </p:nvSpPr>
          <p:spPr bwMode="auto">
            <a:xfrm>
              <a:off x="873" y="721"/>
              <a:ext cx="10"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6" name="Line 60"/>
            <p:cNvSpPr>
              <a:spLocks noChangeShapeType="1"/>
            </p:cNvSpPr>
            <p:nvPr/>
          </p:nvSpPr>
          <p:spPr bwMode="auto">
            <a:xfrm>
              <a:off x="912" y="83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7" name="Line 61"/>
            <p:cNvSpPr>
              <a:spLocks noChangeShapeType="1"/>
            </p:cNvSpPr>
            <p:nvPr/>
          </p:nvSpPr>
          <p:spPr bwMode="auto">
            <a:xfrm>
              <a:off x="964" y="923"/>
              <a:ext cx="2" cy="7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8" name="Line 62"/>
            <p:cNvSpPr>
              <a:spLocks noChangeShapeType="1"/>
            </p:cNvSpPr>
            <p:nvPr/>
          </p:nvSpPr>
          <p:spPr bwMode="auto">
            <a:xfrm>
              <a:off x="964" y="923"/>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49" name="Line 63"/>
            <p:cNvSpPr>
              <a:spLocks noChangeShapeType="1"/>
            </p:cNvSpPr>
            <p:nvPr/>
          </p:nvSpPr>
          <p:spPr bwMode="auto">
            <a:xfrm>
              <a:off x="1018" y="909"/>
              <a:ext cx="1"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0" name="Line 64"/>
            <p:cNvSpPr>
              <a:spLocks noChangeShapeType="1"/>
            </p:cNvSpPr>
            <p:nvPr/>
          </p:nvSpPr>
          <p:spPr bwMode="auto">
            <a:xfrm>
              <a:off x="1003" y="909"/>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1" name="Line 65"/>
            <p:cNvSpPr>
              <a:spLocks noChangeShapeType="1"/>
            </p:cNvSpPr>
            <p:nvPr/>
          </p:nvSpPr>
          <p:spPr bwMode="auto">
            <a:xfrm>
              <a:off x="1003" y="984"/>
              <a:ext cx="29"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2" name="Line 66"/>
            <p:cNvSpPr>
              <a:spLocks noChangeShapeType="1"/>
            </p:cNvSpPr>
            <p:nvPr/>
          </p:nvSpPr>
          <p:spPr bwMode="auto">
            <a:xfrm>
              <a:off x="1056" y="871"/>
              <a:ext cx="4" cy="87"/>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3" name="Line 67"/>
            <p:cNvSpPr>
              <a:spLocks noChangeShapeType="1"/>
            </p:cNvSpPr>
            <p:nvPr/>
          </p:nvSpPr>
          <p:spPr bwMode="auto">
            <a:xfrm>
              <a:off x="1056" y="958"/>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4" name="Line 68"/>
            <p:cNvSpPr>
              <a:spLocks noChangeShapeType="1"/>
            </p:cNvSpPr>
            <p:nvPr/>
          </p:nvSpPr>
          <p:spPr bwMode="auto">
            <a:xfrm>
              <a:off x="1110" y="896"/>
              <a:ext cx="4"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5" name="Line 69"/>
            <p:cNvSpPr>
              <a:spLocks noChangeShapeType="1"/>
            </p:cNvSpPr>
            <p:nvPr/>
          </p:nvSpPr>
          <p:spPr bwMode="auto">
            <a:xfrm>
              <a:off x="1097" y="896"/>
              <a:ext cx="13"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6" name="Line 70"/>
            <p:cNvSpPr>
              <a:spLocks noChangeShapeType="1"/>
            </p:cNvSpPr>
            <p:nvPr/>
          </p:nvSpPr>
          <p:spPr bwMode="auto">
            <a:xfrm>
              <a:off x="1097" y="972"/>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7" name="Line 71"/>
            <p:cNvSpPr>
              <a:spLocks noChangeShapeType="1"/>
            </p:cNvSpPr>
            <p:nvPr/>
          </p:nvSpPr>
          <p:spPr bwMode="auto">
            <a:xfrm>
              <a:off x="1137" y="885"/>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8" name="Line 72"/>
            <p:cNvSpPr>
              <a:spLocks noChangeShapeType="1"/>
            </p:cNvSpPr>
            <p:nvPr/>
          </p:nvSpPr>
          <p:spPr bwMode="auto">
            <a:xfrm>
              <a:off x="1191" y="797"/>
              <a:ext cx="1" cy="88"/>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59" name="Line 73"/>
            <p:cNvSpPr>
              <a:spLocks noChangeShapeType="1"/>
            </p:cNvSpPr>
            <p:nvPr/>
          </p:nvSpPr>
          <p:spPr bwMode="auto">
            <a:xfrm>
              <a:off x="1191" y="797"/>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60" name="Line 74"/>
            <p:cNvSpPr>
              <a:spLocks noChangeShapeType="1"/>
            </p:cNvSpPr>
            <p:nvPr/>
          </p:nvSpPr>
          <p:spPr bwMode="auto">
            <a:xfrm>
              <a:off x="1191"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61" name="Line 75"/>
            <p:cNvSpPr>
              <a:spLocks noChangeShapeType="1"/>
            </p:cNvSpPr>
            <p:nvPr/>
          </p:nvSpPr>
          <p:spPr bwMode="auto">
            <a:xfrm>
              <a:off x="1242" y="810"/>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62" name="Line 76"/>
            <p:cNvSpPr>
              <a:spLocks noChangeShapeType="1"/>
            </p:cNvSpPr>
            <p:nvPr/>
          </p:nvSpPr>
          <p:spPr bwMode="auto">
            <a:xfrm>
              <a:off x="1229" y="810"/>
              <a:ext cx="27"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63" name="Line 77"/>
            <p:cNvSpPr>
              <a:spLocks noChangeShapeType="1"/>
            </p:cNvSpPr>
            <p:nvPr/>
          </p:nvSpPr>
          <p:spPr bwMode="auto">
            <a:xfrm>
              <a:off x="1281" y="821"/>
              <a:ext cx="1" cy="5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64" name="Line 78"/>
            <p:cNvSpPr>
              <a:spLocks noChangeShapeType="1"/>
            </p:cNvSpPr>
            <p:nvPr/>
          </p:nvSpPr>
          <p:spPr bwMode="auto">
            <a:xfrm>
              <a:off x="1281" y="821"/>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65" name="Freeform 79"/>
            <p:cNvSpPr>
              <a:spLocks/>
            </p:cNvSpPr>
            <p:nvPr/>
          </p:nvSpPr>
          <p:spPr bwMode="auto">
            <a:xfrm>
              <a:off x="342" y="149"/>
              <a:ext cx="939" cy="80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19972"/>
                  </a:moveTo>
                  <a:lnTo>
                    <a:pt x="913" y="17969"/>
                  </a:lnTo>
                  <a:lnTo>
                    <a:pt x="2149" y="19283"/>
                  </a:lnTo>
                  <a:lnTo>
                    <a:pt x="3063" y="19972"/>
                  </a:lnTo>
                  <a:lnTo>
                    <a:pt x="3976" y="18657"/>
                  </a:lnTo>
                  <a:lnTo>
                    <a:pt x="5158" y="18970"/>
                  </a:lnTo>
                  <a:lnTo>
                    <a:pt x="6072" y="15965"/>
                  </a:lnTo>
                  <a:lnTo>
                    <a:pt x="7307" y="8953"/>
                  </a:lnTo>
                  <a:lnTo>
                    <a:pt x="8221" y="2630"/>
                  </a:lnTo>
                  <a:lnTo>
                    <a:pt x="9134" y="0"/>
                  </a:lnTo>
                  <a:lnTo>
                    <a:pt x="10370" y="3631"/>
                  </a:lnTo>
                  <a:lnTo>
                    <a:pt x="11284" y="9642"/>
                  </a:lnTo>
                  <a:lnTo>
                    <a:pt x="12466" y="14337"/>
                  </a:lnTo>
                  <a:lnTo>
                    <a:pt x="13379" y="19283"/>
                  </a:lnTo>
                  <a:lnTo>
                    <a:pt x="14293" y="21600"/>
                  </a:lnTo>
                  <a:lnTo>
                    <a:pt x="15528" y="21287"/>
                  </a:lnTo>
                  <a:lnTo>
                    <a:pt x="16442" y="20285"/>
                  </a:lnTo>
                  <a:lnTo>
                    <a:pt x="17678" y="20974"/>
                  </a:lnTo>
                  <a:lnTo>
                    <a:pt x="18591" y="18657"/>
                  </a:lnTo>
                  <a:lnTo>
                    <a:pt x="19504" y="18282"/>
                  </a:lnTo>
                  <a:lnTo>
                    <a:pt x="20687" y="18657"/>
                  </a:lnTo>
                  <a:lnTo>
                    <a:pt x="21600" y="18970"/>
                  </a:lnTo>
                </a:path>
              </a:pathLst>
            </a:custGeom>
            <a:noFill/>
            <a:ln w="28575"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68866" name="Line 80"/>
            <p:cNvSpPr>
              <a:spLocks noChangeShapeType="1"/>
            </p:cNvSpPr>
            <p:nvPr/>
          </p:nvSpPr>
          <p:spPr bwMode="auto">
            <a:xfrm>
              <a:off x="328" y="93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67" name="Line 81"/>
            <p:cNvSpPr>
              <a:spLocks noChangeShapeType="1"/>
            </p:cNvSpPr>
            <p:nvPr/>
          </p:nvSpPr>
          <p:spPr bwMode="auto">
            <a:xfrm>
              <a:off x="328" y="1021"/>
              <a:ext cx="14" cy="2"/>
            </a:xfrm>
            <a:prstGeom prst="line">
              <a:avLst/>
            </a:prstGeom>
            <a:noFill/>
            <a:ln w="17463">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68" name="Line 82"/>
            <p:cNvSpPr>
              <a:spLocks noChangeShapeType="1"/>
            </p:cNvSpPr>
            <p:nvPr/>
          </p:nvSpPr>
          <p:spPr bwMode="auto">
            <a:xfrm>
              <a:off x="435" y="821"/>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69" name="Line 83"/>
            <p:cNvSpPr>
              <a:spLocks noChangeShapeType="1"/>
            </p:cNvSpPr>
            <p:nvPr/>
          </p:nvSpPr>
          <p:spPr bwMode="auto">
            <a:xfrm>
              <a:off x="421" y="821"/>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0" name="Line 84"/>
            <p:cNvSpPr>
              <a:spLocks noChangeShapeType="1"/>
            </p:cNvSpPr>
            <p:nvPr/>
          </p:nvSpPr>
          <p:spPr bwMode="auto">
            <a:xfrm>
              <a:off x="421" y="896"/>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1" name="Line 85"/>
            <p:cNvSpPr>
              <a:spLocks noChangeShapeType="1"/>
            </p:cNvSpPr>
            <p:nvPr/>
          </p:nvSpPr>
          <p:spPr bwMode="auto">
            <a:xfrm>
              <a:off x="475" y="834"/>
              <a:ext cx="2" cy="89"/>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2" name="Line 86"/>
            <p:cNvSpPr>
              <a:spLocks noChangeShapeType="1"/>
            </p:cNvSpPr>
            <p:nvPr/>
          </p:nvSpPr>
          <p:spPr bwMode="auto">
            <a:xfrm>
              <a:off x="461" y="834"/>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3" name="Line 87"/>
            <p:cNvSpPr>
              <a:spLocks noChangeShapeType="1"/>
            </p:cNvSpPr>
            <p:nvPr/>
          </p:nvSpPr>
          <p:spPr bwMode="auto">
            <a:xfrm>
              <a:off x="461" y="923"/>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4" name="Line 88"/>
            <p:cNvSpPr>
              <a:spLocks noChangeShapeType="1"/>
            </p:cNvSpPr>
            <p:nvPr/>
          </p:nvSpPr>
          <p:spPr bwMode="auto">
            <a:xfrm>
              <a:off x="515" y="810"/>
              <a:ext cx="3"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5" name="Line 89"/>
            <p:cNvSpPr>
              <a:spLocks noChangeShapeType="1"/>
            </p:cNvSpPr>
            <p:nvPr/>
          </p:nvSpPr>
          <p:spPr bwMode="auto">
            <a:xfrm>
              <a:off x="515" y="810"/>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6" name="Line 90"/>
            <p:cNvSpPr>
              <a:spLocks noChangeShapeType="1"/>
            </p:cNvSpPr>
            <p:nvPr/>
          </p:nvSpPr>
          <p:spPr bwMode="auto">
            <a:xfrm>
              <a:off x="515" y="885"/>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7" name="Line 91"/>
            <p:cNvSpPr>
              <a:spLocks noChangeShapeType="1"/>
            </p:cNvSpPr>
            <p:nvPr/>
          </p:nvSpPr>
          <p:spPr bwMode="auto">
            <a:xfrm>
              <a:off x="566" y="810"/>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8" name="Line 92"/>
            <p:cNvSpPr>
              <a:spLocks noChangeShapeType="1"/>
            </p:cNvSpPr>
            <p:nvPr/>
          </p:nvSpPr>
          <p:spPr bwMode="auto">
            <a:xfrm>
              <a:off x="554" y="810"/>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79" name="Line 93"/>
            <p:cNvSpPr>
              <a:spLocks noChangeShapeType="1"/>
            </p:cNvSpPr>
            <p:nvPr/>
          </p:nvSpPr>
          <p:spPr bwMode="auto">
            <a:xfrm>
              <a:off x="554" y="885"/>
              <a:ext cx="12"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80" name="Line 94"/>
            <p:cNvSpPr>
              <a:spLocks noChangeShapeType="1"/>
            </p:cNvSpPr>
            <p:nvPr/>
          </p:nvSpPr>
          <p:spPr bwMode="auto">
            <a:xfrm>
              <a:off x="964" y="909"/>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81" name="Line 95"/>
            <p:cNvSpPr>
              <a:spLocks noChangeShapeType="1"/>
            </p:cNvSpPr>
            <p:nvPr/>
          </p:nvSpPr>
          <p:spPr bwMode="auto">
            <a:xfrm>
              <a:off x="964" y="909"/>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82" name="Line 96"/>
            <p:cNvSpPr>
              <a:spLocks noChangeShapeType="1"/>
            </p:cNvSpPr>
            <p:nvPr/>
          </p:nvSpPr>
          <p:spPr bwMode="auto">
            <a:xfrm>
              <a:off x="1003" y="958"/>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83" name="Line 97"/>
            <p:cNvSpPr>
              <a:spLocks noChangeShapeType="1"/>
            </p:cNvSpPr>
            <p:nvPr/>
          </p:nvSpPr>
          <p:spPr bwMode="auto">
            <a:xfrm>
              <a:off x="1056" y="935"/>
              <a:ext cx="1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84" name="Line 98"/>
            <p:cNvSpPr>
              <a:spLocks noChangeShapeType="1"/>
            </p:cNvSpPr>
            <p:nvPr/>
          </p:nvSpPr>
          <p:spPr bwMode="auto">
            <a:xfrm>
              <a:off x="1097" y="909"/>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85" name="Line 99"/>
            <p:cNvSpPr>
              <a:spLocks noChangeShapeType="1"/>
            </p:cNvSpPr>
            <p:nvPr/>
          </p:nvSpPr>
          <p:spPr bwMode="auto">
            <a:xfrm>
              <a:off x="1137" y="834"/>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86" name="Line 100"/>
            <p:cNvSpPr>
              <a:spLocks noChangeShapeType="1"/>
            </p:cNvSpPr>
            <p:nvPr/>
          </p:nvSpPr>
          <p:spPr bwMode="auto">
            <a:xfrm>
              <a:off x="1191" y="896"/>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87" name="Line 101"/>
            <p:cNvSpPr>
              <a:spLocks noChangeShapeType="1"/>
            </p:cNvSpPr>
            <p:nvPr/>
          </p:nvSpPr>
          <p:spPr bwMode="auto">
            <a:xfrm>
              <a:off x="1229" y="874"/>
              <a:ext cx="27"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888" name="Line 102"/>
            <p:cNvSpPr>
              <a:spLocks noChangeShapeType="1"/>
            </p:cNvSpPr>
            <p:nvPr/>
          </p:nvSpPr>
          <p:spPr bwMode="auto">
            <a:xfrm>
              <a:off x="1281" y="871"/>
              <a:ext cx="1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grpSp>
        <p:nvGrpSpPr>
          <p:cNvPr id="68639" name="Group 253"/>
          <p:cNvGrpSpPr>
            <a:grpSpLocks/>
          </p:cNvGrpSpPr>
          <p:nvPr/>
        </p:nvGrpSpPr>
        <p:grpSpPr bwMode="auto">
          <a:xfrm>
            <a:off x="3919538" y="3916718"/>
            <a:ext cx="1539875" cy="1460500"/>
            <a:chOff x="-9" y="0"/>
            <a:chExt cx="1304" cy="1236"/>
          </a:xfrm>
        </p:grpSpPr>
        <p:sp>
          <p:nvSpPr>
            <p:cNvPr id="68645" name="Rectangle 104"/>
            <p:cNvSpPr>
              <a:spLocks/>
            </p:cNvSpPr>
            <p:nvPr/>
          </p:nvSpPr>
          <p:spPr bwMode="auto">
            <a:xfrm>
              <a:off x="390" y="1080"/>
              <a:ext cx="76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sym typeface="Arial Bold" charset="0"/>
                </a:rPr>
                <a:t>Time, seconds</a:t>
              </a:r>
            </a:p>
          </p:txBody>
        </p:sp>
        <p:sp>
          <p:nvSpPr>
            <p:cNvPr id="68646" name="Rectangle 105"/>
            <p:cNvSpPr>
              <a:spLocks/>
            </p:cNvSpPr>
            <p:nvPr/>
          </p:nvSpPr>
          <p:spPr bwMode="auto">
            <a:xfrm rot="-5400000">
              <a:off x="-292" y="375"/>
              <a:ext cx="72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sym typeface="Arial Bold" charset="0"/>
                </a:rPr>
                <a:t>%BOLD Signal</a:t>
              </a:r>
            </a:p>
          </p:txBody>
        </p:sp>
        <p:sp>
          <p:nvSpPr>
            <p:cNvPr id="68647" name="Line 106"/>
            <p:cNvSpPr>
              <a:spLocks noChangeShapeType="1"/>
            </p:cNvSpPr>
            <p:nvPr/>
          </p:nvSpPr>
          <p:spPr bwMode="auto">
            <a:xfrm>
              <a:off x="327" y="917"/>
              <a:ext cx="968"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48" name="Line 107"/>
            <p:cNvSpPr>
              <a:spLocks noChangeShapeType="1"/>
            </p:cNvSpPr>
            <p:nvPr/>
          </p:nvSpPr>
          <p:spPr bwMode="auto">
            <a:xfrm rot="10800000" flipH="1">
              <a:off x="327" y="0"/>
              <a:ext cx="3" cy="91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49" name="Line 108"/>
            <p:cNvSpPr>
              <a:spLocks noChangeShapeType="1"/>
            </p:cNvSpPr>
            <p:nvPr/>
          </p:nvSpPr>
          <p:spPr bwMode="auto">
            <a:xfrm rot="10800000" flipH="1">
              <a:off x="514" y="906"/>
              <a:ext cx="3"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50" name="Rectangle 109"/>
            <p:cNvSpPr>
              <a:spLocks/>
            </p:cNvSpPr>
            <p:nvPr/>
          </p:nvSpPr>
          <p:spPr bwMode="auto">
            <a:xfrm>
              <a:off x="475" y="955"/>
              <a:ext cx="6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0</a:t>
              </a:r>
            </a:p>
          </p:txBody>
        </p:sp>
        <p:sp>
          <p:nvSpPr>
            <p:cNvPr id="68651" name="Line 110"/>
            <p:cNvSpPr>
              <a:spLocks noChangeShapeType="1"/>
            </p:cNvSpPr>
            <p:nvPr/>
          </p:nvSpPr>
          <p:spPr bwMode="auto">
            <a:xfrm rot="10800000" flipH="1">
              <a:off x="963" y="906"/>
              <a:ext cx="2"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52" name="Rectangle 111"/>
            <p:cNvSpPr>
              <a:spLocks/>
            </p:cNvSpPr>
            <p:nvPr/>
          </p:nvSpPr>
          <p:spPr bwMode="auto">
            <a:xfrm>
              <a:off x="872" y="955"/>
              <a:ext cx="132"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10</a:t>
              </a:r>
            </a:p>
          </p:txBody>
        </p:sp>
        <p:sp>
          <p:nvSpPr>
            <p:cNvPr id="68653" name="Line 112"/>
            <p:cNvSpPr>
              <a:spLocks noChangeShapeType="1"/>
            </p:cNvSpPr>
            <p:nvPr/>
          </p:nvSpPr>
          <p:spPr bwMode="auto">
            <a:xfrm>
              <a:off x="327" y="745"/>
              <a:ext cx="14" cy="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54" name="Rectangle 113"/>
            <p:cNvSpPr>
              <a:spLocks/>
            </p:cNvSpPr>
            <p:nvPr/>
          </p:nvSpPr>
          <p:spPr bwMode="auto">
            <a:xfrm>
              <a:off x="235" y="644"/>
              <a:ext cx="6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0</a:t>
              </a:r>
            </a:p>
          </p:txBody>
        </p:sp>
        <p:sp>
          <p:nvSpPr>
            <p:cNvPr id="68655" name="Line 114"/>
            <p:cNvSpPr>
              <a:spLocks noChangeShapeType="1"/>
            </p:cNvSpPr>
            <p:nvPr/>
          </p:nvSpPr>
          <p:spPr bwMode="auto">
            <a:xfrm>
              <a:off x="327" y="546"/>
              <a:ext cx="14" cy="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56" name="Rectangle 115"/>
            <p:cNvSpPr>
              <a:spLocks/>
            </p:cNvSpPr>
            <p:nvPr/>
          </p:nvSpPr>
          <p:spPr bwMode="auto">
            <a:xfrm>
              <a:off x="155" y="446"/>
              <a:ext cx="16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0.5</a:t>
              </a:r>
            </a:p>
          </p:txBody>
        </p:sp>
        <p:sp>
          <p:nvSpPr>
            <p:cNvPr id="68657" name="Line 116"/>
            <p:cNvSpPr>
              <a:spLocks noChangeShapeType="1"/>
            </p:cNvSpPr>
            <p:nvPr/>
          </p:nvSpPr>
          <p:spPr bwMode="auto">
            <a:xfrm>
              <a:off x="327" y="347"/>
              <a:ext cx="14" cy="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58" name="Rectangle 117"/>
            <p:cNvSpPr>
              <a:spLocks/>
            </p:cNvSpPr>
            <p:nvPr/>
          </p:nvSpPr>
          <p:spPr bwMode="auto">
            <a:xfrm>
              <a:off x="235" y="249"/>
              <a:ext cx="6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1</a:t>
              </a:r>
            </a:p>
          </p:txBody>
        </p:sp>
        <p:sp>
          <p:nvSpPr>
            <p:cNvPr id="68659" name="Line 118"/>
            <p:cNvSpPr>
              <a:spLocks noChangeShapeType="1"/>
            </p:cNvSpPr>
            <p:nvPr/>
          </p:nvSpPr>
          <p:spPr bwMode="auto">
            <a:xfrm>
              <a:off x="327" y="160"/>
              <a:ext cx="14"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60" name="Rectangle 119"/>
            <p:cNvSpPr>
              <a:spLocks/>
            </p:cNvSpPr>
            <p:nvPr/>
          </p:nvSpPr>
          <p:spPr bwMode="auto">
            <a:xfrm>
              <a:off x="155" y="59"/>
              <a:ext cx="16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ea typeface="ＭＳ Ｐゴシック" charset="-128"/>
                </a:rPr>
                <a:t>1.5</a:t>
              </a:r>
            </a:p>
          </p:txBody>
        </p:sp>
        <p:sp>
          <p:nvSpPr>
            <p:cNvPr id="68661" name="Line 120"/>
            <p:cNvSpPr>
              <a:spLocks noChangeShapeType="1"/>
            </p:cNvSpPr>
            <p:nvPr/>
          </p:nvSpPr>
          <p:spPr bwMode="auto">
            <a:xfrm>
              <a:off x="341" y="756"/>
              <a:ext cx="3" cy="7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62" name="Line 121"/>
            <p:cNvSpPr>
              <a:spLocks noChangeShapeType="1"/>
            </p:cNvSpPr>
            <p:nvPr/>
          </p:nvSpPr>
          <p:spPr bwMode="auto">
            <a:xfrm>
              <a:off x="327" y="756"/>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63" name="Line 122"/>
            <p:cNvSpPr>
              <a:spLocks noChangeShapeType="1"/>
            </p:cNvSpPr>
            <p:nvPr/>
          </p:nvSpPr>
          <p:spPr bwMode="auto">
            <a:xfrm>
              <a:off x="327" y="832"/>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64" name="Line 123"/>
            <p:cNvSpPr>
              <a:spLocks noChangeShapeType="1"/>
            </p:cNvSpPr>
            <p:nvPr/>
          </p:nvSpPr>
          <p:spPr bwMode="auto">
            <a:xfrm>
              <a:off x="381" y="682"/>
              <a:ext cx="3"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65" name="Line 124"/>
            <p:cNvSpPr>
              <a:spLocks noChangeShapeType="1"/>
            </p:cNvSpPr>
            <p:nvPr/>
          </p:nvSpPr>
          <p:spPr bwMode="auto">
            <a:xfrm>
              <a:off x="367" y="682"/>
              <a:ext cx="28"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66" name="Line 125"/>
            <p:cNvSpPr>
              <a:spLocks noChangeShapeType="1"/>
            </p:cNvSpPr>
            <p:nvPr/>
          </p:nvSpPr>
          <p:spPr bwMode="auto">
            <a:xfrm>
              <a:off x="367" y="756"/>
              <a:ext cx="28"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67" name="Line 126"/>
            <p:cNvSpPr>
              <a:spLocks noChangeShapeType="1"/>
            </p:cNvSpPr>
            <p:nvPr/>
          </p:nvSpPr>
          <p:spPr bwMode="auto">
            <a:xfrm>
              <a:off x="435" y="731"/>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68" name="Line 127"/>
            <p:cNvSpPr>
              <a:spLocks noChangeShapeType="1"/>
            </p:cNvSpPr>
            <p:nvPr/>
          </p:nvSpPr>
          <p:spPr bwMode="auto">
            <a:xfrm>
              <a:off x="421" y="731"/>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69" name="Line 128"/>
            <p:cNvSpPr>
              <a:spLocks noChangeShapeType="1"/>
            </p:cNvSpPr>
            <p:nvPr/>
          </p:nvSpPr>
          <p:spPr bwMode="auto">
            <a:xfrm>
              <a:off x="421" y="806"/>
              <a:ext cx="14"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0" name="Line 129"/>
            <p:cNvSpPr>
              <a:spLocks noChangeShapeType="1"/>
            </p:cNvSpPr>
            <p:nvPr/>
          </p:nvSpPr>
          <p:spPr bwMode="auto">
            <a:xfrm>
              <a:off x="475" y="756"/>
              <a:ext cx="2" cy="7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1" name="Line 130"/>
            <p:cNvSpPr>
              <a:spLocks noChangeShapeType="1"/>
            </p:cNvSpPr>
            <p:nvPr/>
          </p:nvSpPr>
          <p:spPr bwMode="auto">
            <a:xfrm>
              <a:off x="460" y="756"/>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2" name="Line 131"/>
            <p:cNvSpPr>
              <a:spLocks noChangeShapeType="1"/>
            </p:cNvSpPr>
            <p:nvPr/>
          </p:nvSpPr>
          <p:spPr bwMode="auto">
            <a:xfrm>
              <a:off x="460" y="832"/>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3" name="Line 132"/>
            <p:cNvSpPr>
              <a:spLocks noChangeShapeType="1"/>
            </p:cNvSpPr>
            <p:nvPr/>
          </p:nvSpPr>
          <p:spPr bwMode="auto">
            <a:xfrm>
              <a:off x="514" y="707"/>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4" name="Line 133"/>
            <p:cNvSpPr>
              <a:spLocks noChangeShapeType="1"/>
            </p:cNvSpPr>
            <p:nvPr/>
          </p:nvSpPr>
          <p:spPr bwMode="auto">
            <a:xfrm>
              <a:off x="514" y="707"/>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5" name="Line 134"/>
            <p:cNvSpPr>
              <a:spLocks noChangeShapeType="1"/>
            </p:cNvSpPr>
            <p:nvPr/>
          </p:nvSpPr>
          <p:spPr bwMode="auto">
            <a:xfrm>
              <a:off x="514" y="782"/>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6" name="Line 135"/>
            <p:cNvSpPr>
              <a:spLocks noChangeShapeType="1"/>
            </p:cNvSpPr>
            <p:nvPr/>
          </p:nvSpPr>
          <p:spPr bwMode="auto">
            <a:xfrm>
              <a:off x="565" y="719"/>
              <a:ext cx="2"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7" name="Line 136"/>
            <p:cNvSpPr>
              <a:spLocks noChangeShapeType="1"/>
            </p:cNvSpPr>
            <p:nvPr/>
          </p:nvSpPr>
          <p:spPr bwMode="auto">
            <a:xfrm>
              <a:off x="554" y="719"/>
              <a:ext cx="11"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8" name="Line 137"/>
            <p:cNvSpPr>
              <a:spLocks noChangeShapeType="1"/>
            </p:cNvSpPr>
            <p:nvPr/>
          </p:nvSpPr>
          <p:spPr bwMode="auto">
            <a:xfrm>
              <a:off x="554" y="793"/>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79" name="Line 138"/>
            <p:cNvSpPr>
              <a:spLocks noChangeShapeType="1"/>
            </p:cNvSpPr>
            <p:nvPr/>
          </p:nvSpPr>
          <p:spPr bwMode="auto">
            <a:xfrm>
              <a:off x="606" y="607"/>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0" name="Line 139"/>
            <p:cNvSpPr>
              <a:spLocks noChangeShapeType="1"/>
            </p:cNvSpPr>
            <p:nvPr/>
          </p:nvSpPr>
          <p:spPr bwMode="auto">
            <a:xfrm>
              <a:off x="594" y="607"/>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1" name="Line 140"/>
            <p:cNvSpPr>
              <a:spLocks noChangeShapeType="1"/>
            </p:cNvSpPr>
            <p:nvPr/>
          </p:nvSpPr>
          <p:spPr bwMode="auto">
            <a:xfrm>
              <a:off x="594" y="682"/>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2" name="Line 141"/>
            <p:cNvSpPr>
              <a:spLocks noChangeShapeType="1"/>
            </p:cNvSpPr>
            <p:nvPr/>
          </p:nvSpPr>
          <p:spPr bwMode="auto">
            <a:xfrm>
              <a:off x="660" y="347"/>
              <a:ext cx="2" cy="7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3" name="Line 142"/>
            <p:cNvSpPr>
              <a:spLocks noChangeShapeType="1"/>
            </p:cNvSpPr>
            <p:nvPr/>
          </p:nvSpPr>
          <p:spPr bwMode="auto">
            <a:xfrm>
              <a:off x="646" y="347"/>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4" name="Line 143"/>
            <p:cNvSpPr>
              <a:spLocks noChangeShapeType="1"/>
            </p:cNvSpPr>
            <p:nvPr/>
          </p:nvSpPr>
          <p:spPr bwMode="auto">
            <a:xfrm>
              <a:off x="646" y="42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5" name="Line 144"/>
            <p:cNvSpPr>
              <a:spLocks noChangeShapeType="1"/>
            </p:cNvSpPr>
            <p:nvPr/>
          </p:nvSpPr>
          <p:spPr bwMode="auto">
            <a:xfrm>
              <a:off x="698" y="111"/>
              <a:ext cx="3"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6" name="Line 145"/>
            <p:cNvSpPr>
              <a:spLocks noChangeShapeType="1"/>
            </p:cNvSpPr>
            <p:nvPr/>
          </p:nvSpPr>
          <p:spPr bwMode="auto">
            <a:xfrm>
              <a:off x="684" y="111"/>
              <a:ext cx="29"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7" name="Line 146"/>
            <p:cNvSpPr>
              <a:spLocks noChangeShapeType="1"/>
            </p:cNvSpPr>
            <p:nvPr/>
          </p:nvSpPr>
          <p:spPr bwMode="auto">
            <a:xfrm>
              <a:off x="684" y="185"/>
              <a:ext cx="29"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8" name="Line 147"/>
            <p:cNvSpPr>
              <a:spLocks noChangeShapeType="1"/>
            </p:cNvSpPr>
            <p:nvPr/>
          </p:nvSpPr>
          <p:spPr bwMode="auto">
            <a:xfrm>
              <a:off x="738" y="0"/>
              <a:ext cx="3"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89" name="Line 148"/>
            <p:cNvSpPr>
              <a:spLocks noChangeShapeType="1"/>
            </p:cNvSpPr>
            <p:nvPr/>
          </p:nvSpPr>
          <p:spPr bwMode="auto">
            <a:xfrm>
              <a:off x="738" y="0"/>
              <a:ext cx="14"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0" name="Line 149"/>
            <p:cNvSpPr>
              <a:spLocks noChangeShapeType="1"/>
            </p:cNvSpPr>
            <p:nvPr/>
          </p:nvSpPr>
          <p:spPr bwMode="auto">
            <a:xfrm>
              <a:off x="738" y="86"/>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1" name="Line 150"/>
            <p:cNvSpPr>
              <a:spLocks noChangeShapeType="1"/>
            </p:cNvSpPr>
            <p:nvPr/>
          </p:nvSpPr>
          <p:spPr bwMode="auto">
            <a:xfrm>
              <a:off x="792" y="146"/>
              <a:ext cx="2"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2" name="Line 151"/>
            <p:cNvSpPr>
              <a:spLocks noChangeShapeType="1"/>
            </p:cNvSpPr>
            <p:nvPr/>
          </p:nvSpPr>
          <p:spPr bwMode="auto">
            <a:xfrm>
              <a:off x="779" y="146"/>
              <a:ext cx="25" cy="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3" name="Line 152"/>
            <p:cNvSpPr>
              <a:spLocks noChangeShapeType="1"/>
            </p:cNvSpPr>
            <p:nvPr/>
          </p:nvSpPr>
          <p:spPr bwMode="auto">
            <a:xfrm>
              <a:off x="779" y="222"/>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4" name="Line 153"/>
            <p:cNvSpPr>
              <a:spLocks noChangeShapeType="1"/>
            </p:cNvSpPr>
            <p:nvPr/>
          </p:nvSpPr>
          <p:spPr bwMode="auto">
            <a:xfrm>
              <a:off x="833" y="371"/>
              <a:ext cx="1" cy="8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5" name="Line 154"/>
            <p:cNvSpPr>
              <a:spLocks noChangeShapeType="1"/>
            </p:cNvSpPr>
            <p:nvPr/>
          </p:nvSpPr>
          <p:spPr bwMode="auto">
            <a:xfrm>
              <a:off x="818" y="371"/>
              <a:ext cx="25"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6" name="Line 155"/>
            <p:cNvSpPr>
              <a:spLocks noChangeShapeType="1"/>
            </p:cNvSpPr>
            <p:nvPr/>
          </p:nvSpPr>
          <p:spPr bwMode="auto">
            <a:xfrm>
              <a:off x="818" y="457"/>
              <a:ext cx="25"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7" name="Line 156"/>
            <p:cNvSpPr>
              <a:spLocks noChangeShapeType="1"/>
            </p:cNvSpPr>
            <p:nvPr/>
          </p:nvSpPr>
          <p:spPr bwMode="auto">
            <a:xfrm>
              <a:off x="883" y="546"/>
              <a:ext cx="3" cy="7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8" name="Line 157"/>
            <p:cNvSpPr>
              <a:spLocks noChangeShapeType="1"/>
            </p:cNvSpPr>
            <p:nvPr/>
          </p:nvSpPr>
          <p:spPr bwMode="auto">
            <a:xfrm>
              <a:off x="872" y="546"/>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699" name="Line 158"/>
            <p:cNvSpPr>
              <a:spLocks noChangeShapeType="1"/>
            </p:cNvSpPr>
            <p:nvPr/>
          </p:nvSpPr>
          <p:spPr bwMode="auto">
            <a:xfrm>
              <a:off x="872" y="618"/>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0" name="Line 159"/>
            <p:cNvSpPr>
              <a:spLocks noChangeShapeType="1"/>
            </p:cNvSpPr>
            <p:nvPr/>
          </p:nvSpPr>
          <p:spPr bwMode="auto">
            <a:xfrm>
              <a:off x="923" y="731"/>
              <a:ext cx="2" cy="89"/>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1" name="Line 160"/>
            <p:cNvSpPr>
              <a:spLocks noChangeShapeType="1"/>
            </p:cNvSpPr>
            <p:nvPr/>
          </p:nvSpPr>
          <p:spPr bwMode="auto">
            <a:xfrm>
              <a:off x="911" y="731"/>
              <a:ext cx="26"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2" name="Line 161"/>
            <p:cNvSpPr>
              <a:spLocks noChangeShapeType="1"/>
            </p:cNvSpPr>
            <p:nvPr/>
          </p:nvSpPr>
          <p:spPr bwMode="auto">
            <a:xfrm>
              <a:off x="911" y="820"/>
              <a:ext cx="26"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3" name="Line 162"/>
            <p:cNvSpPr>
              <a:spLocks noChangeShapeType="1"/>
            </p:cNvSpPr>
            <p:nvPr/>
          </p:nvSpPr>
          <p:spPr bwMode="auto">
            <a:xfrm>
              <a:off x="963" y="820"/>
              <a:ext cx="2" cy="7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4" name="Line 163"/>
            <p:cNvSpPr>
              <a:spLocks noChangeShapeType="1"/>
            </p:cNvSpPr>
            <p:nvPr/>
          </p:nvSpPr>
          <p:spPr bwMode="auto">
            <a:xfrm>
              <a:off x="963" y="82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5" name="Line 164"/>
            <p:cNvSpPr>
              <a:spLocks noChangeShapeType="1"/>
            </p:cNvSpPr>
            <p:nvPr/>
          </p:nvSpPr>
          <p:spPr bwMode="auto">
            <a:xfrm>
              <a:off x="963" y="891"/>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6" name="Line 165"/>
            <p:cNvSpPr>
              <a:spLocks noChangeShapeType="1"/>
            </p:cNvSpPr>
            <p:nvPr/>
          </p:nvSpPr>
          <p:spPr bwMode="auto">
            <a:xfrm>
              <a:off x="1017" y="806"/>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7" name="Line 166"/>
            <p:cNvSpPr>
              <a:spLocks noChangeShapeType="1"/>
            </p:cNvSpPr>
            <p:nvPr/>
          </p:nvSpPr>
          <p:spPr bwMode="auto">
            <a:xfrm>
              <a:off x="1003" y="806"/>
              <a:ext cx="28"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8" name="Line 167"/>
            <p:cNvSpPr>
              <a:spLocks noChangeShapeType="1"/>
            </p:cNvSpPr>
            <p:nvPr/>
          </p:nvSpPr>
          <p:spPr bwMode="auto">
            <a:xfrm>
              <a:off x="1003" y="880"/>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09" name="Line 168"/>
            <p:cNvSpPr>
              <a:spLocks noChangeShapeType="1"/>
            </p:cNvSpPr>
            <p:nvPr/>
          </p:nvSpPr>
          <p:spPr bwMode="auto">
            <a:xfrm>
              <a:off x="1056" y="768"/>
              <a:ext cx="3" cy="87"/>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0" name="Line 169"/>
            <p:cNvSpPr>
              <a:spLocks noChangeShapeType="1"/>
            </p:cNvSpPr>
            <p:nvPr/>
          </p:nvSpPr>
          <p:spPr bwMode="auto">
            <a:xfrm>
              <a:off x="1056" y="768"/>
              <a:ext cx="14"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1" name="Line 170"/>
            <p:cNvSpPr>
              <a:spLocks noChangeShapeType="1"/>
            </p:cNvSpPr>
            <p:nvPr/>
          </p:nvSpPr>
          <p:spPr bwMode="auto">
            <a:xfrm>
              <a:off x="1056" y="855"/>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2" name="Line 171"/>
            <p:cNvSpPr>
              <a:spLocks noChangeShapeType="1"/>
            </p:cNvSpPr>
            <p:nvPr/>
          </p:nvSpPr>
          <p:spPr bwMode="auto">
            <a:xfrm>
              <a:off x="1109" y="793"/>
              <a:ext cx="4" cy="76"/>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3" name="Line 172"/>
            <p:cNvSpPr>
              <a:spLocks noChangeShapeType="1"/>
            </p:cNvSpPr>
            <p:nvPr/>
          </p:nvSpPr>
          <p:spPr bwMode="auto">
            <a:xfrm>
              <a:off x="1096" y="793"/>
              <a:ext cx="13"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4" name="Line 173"/>
            <p:cNvSpPr>
              <a:spLocks noChangeShapeType="1"/>
            </p:cNvSpPr>
            <p:nvPr/>
          </p:nvSpPr>
          <p:spPr bwMode="auto">
            <a:xfrm>
              <a:off x="1096" y="869"/>
              <a:ext cx="13"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5" name="Line 174"/>
            <p:cNvSpPr>
              <a:spLocks noChangeShapeType="1"/>
            </p:cNvSpPr>
            <p:nvPr/>
          </p:nvSpPr>
          <p:spPr bwMode="auto">
            <a:xfrm>
              <a:off x="1150" y="694"/>
              <a:ext cx="2" cy="88"/>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6" name="Line 175"/>
            <p:cNvSpPr>
              <a:spLocks noChangeShapeType="1"/>
            </p:cNvSpPr>
            <p:nvPr/>
          </p:nvSpPr>
          <p:spPr bwMode="auto">
            <a:xfrm>
              <a:off x="1136" y="694"/>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7" name="Line 176"/>
            <p:cNvSpPr>
              <a:spLocks noChangeShapeType="1"/>
            </p:cNvSpPr>
            <p:nvPr/>
          </p:nvSpPr>
          <p:spPr bwMode="auto">
            <a:xfrm>
              <a:off x="1136" y="782"/>
              <a:ext cx="25"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8" name="Line 177"/>
            <p:cNvSpPr>
              <a:spLocks noChangeShapeType="1"/>
            </p:cNvSpPr>
            <p:nvPr/>
          </p:nvSpPr>
          <p:spPr bwMode="auto">
            <a:xfrm>
              <a:off x="1190" y="694"/>
              <a:ext cx="2" cy="88"/>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19" name="Line 178"/>
            <p:cNvSpPr>
              <a:spLocks noChangeShapeType="1"/>
            </p:cNvSpPr>
            <p:nvPr/>
          </p:nvSpPr>
          <p:spPr bwMode="auto">
            <a:xfrm>
              <a:off x="1190" y="694"/>
              <a:ext cx="11"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20" name="Line 179"/>
            <p:cNvSpPr>
              <a:spLocks noChangeShapeType="1"/>
            </p:cNvSpPr>
            <p:nvPr/>
          </p:nvSpPr>
          <p:spPr bwMode="auto">
            <a:xfrm>
              <a:off x="1190" y="782"/>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21" name="Line 180"/>
            <p:cNvSpPr>
              <a:spLocks noChangeShapeType="1"/>
            </p:cNvSpPr>
            <p:nvPr/>
          </p:nvSpPr>
          <p:spPr bwMode="auto">
            <a:xfrm>
              <a:off x="1241" y="707"/>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22" name="Line 181"/>
            <p:cNvSpPr>
              <a:spLocks noChangeShapeType="1"/>
            </p:cNvSpPr>
            <p:nvPr/>
          </p:nvSpPr>
          <p:spPr bwMode="auto">
            <a:xfrm>
              <a:off x="1228" y="707"/>
              <a:ext cx="27"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23" name="Line 182"/>
            <p:cNvSpPr>
              <a:spLocks noChangeShapeType="1"/>
            </p:cNvSpPr>
            <p:nvPr/>
          </p:nvSpPr>
          <p:spPr bwMode="auto">
            <a:xfrm>
              <a:off x="1228" y="782"/>
              <a:ext cx="27"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24" name="Line 183"/>
            <p:cNvSpPr>
              <a:spLocks noChangeShapeType="1"/>
            </p:cNvSpPr>
            <p:nvPr/>
          </p:nvSpPr>
          <p:spPr bwMode="auto">
            <a:xfrm>
              <a:off x="1280" y="719"/>
              <a:ext cx="2" cy="87"/>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25" name="Line 184"/>
            <p:cNvSpPr>
              <a:spLocks noChangeShapeType="1"/>
            </p:cNvSpPr>
            <p:nvPr/>
          </p:nvSpPr>
          <p:spPr bwMode="auto">
            <a:xfrm>
              <a:off x="1280" y="719"/>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26" name="Line 185"/>
            <p:cNvSpPr>
              <a:spLocks noChangeShapeType="1"/>
            </p:cNvSpPr>
            <p:nvPr/>
          </p:nvSpPr>
          <p:spPr bwMode="auto">
            <a:xfrm>
              <a:off x="1280" y="806"/>
              <a:ext cx="14"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27" name="Freeform 186"/>
            <p:cNvSpPr>
              <a:spLocks/>
            </p:cNvSpPr>
            <p:nvPr/>
          </p:nvSpPr>
          <p:spPr bwMode="auto">
            <a:xfrm>
              <a:off x="341" y="49"/>
              <a:ext cx="939" cy="80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19972"/>
                  </a:moveTo>
                  <a:lnTo>
                    <a:pt x="913" y="17969"/>
                  </a:lnTo>
                  <a:lnTo>
                    <a:pt x="2149" y="19283"/>
                  </a:lnTo>
                  <a:lnTo>
                    <a:pt x="3063" y="19972"/>
                  </a:lnTo>
                  <a:lnTo>
                    <a:pt x="3976" y="18657"/>
                  </a:lnTo>
                  <a:lnTo>
                    <a:pt x="5158" y="18970"/>
                  </a:lnTo>
                  <a:lnTo>
                    <a:pt x="6072" y="15965"/>
                  </a:lnTo>
                  <a:lnTo>
                    <a:pt x="7307" y="8953"/>
                  </a:lnTo>
                  <a:lnTo>
                    <a:pt x="8221" y="2630"/>
                  </a:lnTo>
                  <a:lnTo>
                    <a:pt x="9134" y="0"/>
                  </a:lnTo>
                  <a:lnTo>
                    <a:pt x="10370" y="3631"/>
                  </a:lnTo>
                  <a:lnTo>
                    <a:pt x="11284" y="9642"/>
                  </a:lnTo>
                  <a:lnTo>
                    <a:pt x="12466" y="14337"/>
                  </a:lnTo>
                  <a:lnTo>
                    <a:pt x="13379" y="19283"/>
                  </a:lnTo>
                  <a:lnTo>
                    <a:pt x="14293" y="21600"/>
                  </a:lnTo>
                  <a:lnTo>
                    <a:pt x="15528" y="21287"/>
                  </a:lnTo>
                  <a:lnTo>
                    <a:pt x="16442" y="20285"/>
                  </a:lnTo>
                  <a:lnTo>
                    <a:pt x="17678" y="20974"/>
                  </a:lnTo>
                  <a:lnTo>
                    <a:pt x="18591" y="18657"/>
                  </a:lnTo>
                  <a:lnTo>
                    <a:pt x="19504" y="18282"/>
                  </a:lnTo>
                  <a:lnTo>
                    <a:pt x="20687" y="18657"/>
                  </a:lnTo>
                  <a:lnTo>
                    <a:pt x="21600" y="18970"/>
                  </a:lnTo>
                </a:path>
              </a:pathLst>
            </a:custGeom>
            <a:noFill/>
            <a:ln w="28575" cap="flat">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68728" name="Line 187"/>
            <p:cNvSpPr>
              <a:spLocks noChangeShapeType="1"/>
            </p:cNvSpPr>
            <p:nvPr/>
          </p:nvSpPr>
          <p:spPr bwMode="auto">
            <a:xfrm>
              <a:off x="327" y="832"/>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29" name="Line 188"/>
            <p:cNvSpPr>
              <a:spLocks noChangeShapeType="1"/>
            </p:cNvSpPr>
            <p:nvPr/>
          </p:nvSpPr>
          <p:spPr bwMode="auto">
            <a:xfrm>
              <a:off x="327" y="917"/>
              <a:ext cx="14" cy="3"/>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0" name="Line 189"/>
            <p:cNvSpPr>
              <a:spLocks noChangeShapeType="1"/>
            </p:cNvSpPr>
            <p:nvPr/>
          </p:nvSpPr>
          <p:spPr bwMode="auto">
            <a:xfrm>
              <a:off x="381" y="731"/>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1" name="Line 190"/>
            <p:cNvSpPr>
              <a:spLocks noChangeShapeType="1"/>
            </p:cNvSpPr>
            <p:nvPr/>
          </p:nvSpPr>
          <p:spPr bwMode="auto">
            <a:xfrm>
              <a:off x="367" y="731"/>
              <a:ext cx="28"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2" name="Line 191"/>
            <p:cNvSpPr>
              <a:spLocks noChangeShapeType="1"/>
            </p:cNvSpPr>
            <p:nvPr/>
          </p:nvSpPr>
          <p:spPr bwMode="auto">
            <a:xfrm>
              <a:off x="367" y="806"/>
              <a:ext cx="28" cy="1"/>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3" name="Line 192"/>
            <p:cNvSpPr>
              <a:spLocks noChangeShapeType="1"/>
            </p:cNvSpPr>
            <p:nvPr/>
          </p:nvSpPr>
          <p:spPr bwMode="auto">
            <a:xfrm>
              <a:off x="435" y="719"/>
              <a:ext cx="2"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4" name="Line 193"/>
            <p:cNvSpPr>
              <a:spLocks noChangeShapeType="1"/>
            </p:cNvSpPr>
            <p:nvPr/>
          </p:nvSpPr>
          <p:spPr bwMode="auto">
            <a:xfrm>
              <a:off x="421" y="719"/>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5" name="Line 194"/>
            <p:cNvSpPr>
              <a:spLocks noChangeShapeType="1"/>
            </p:cNvSpPr>
            <p:nvPr/>
          </p:nvSpPr>
          <p:spPr bwMode="auto">
            <a:xfrm>
              <a:off x="421" y="793"/>
              <a:ext cx="14"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6" name="Line 195"/>
            <p:cNvSpPr>
              <a:spLocks noChangeShapeType="1"/>
            </p:cNvSpPr>
            <p:nvPr/>
          </p:nvSpPr>
          <p:spPr bwMode="auto">
            <a:xfrm>
              <a:off x="475" y="731"/>
              <a:ext cx="2" cy="89"/>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7" name="Line 196"/>
            <p:cNvSpPr>
              <a:spLocks noChangeShapeType="1"/>
            </p:cNvSpPr>
            <p:nvPr/>
          </p:nvSpPr>
          <p:spPr bwMode="auto">
            <a:xfrm>
              <a:off x="460" y="731"/>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8" name="Line 197"/>
            <p:cNvSpPr>
              <a:spLocks noChangeShapeType="1"/>
            </p:cNvSpPr>
            <p:nvPr/>
          </p:nvSpPr>
          <p:spPr bwMode="auto">
            <a:xfrm>
              <a:off x="460" y="820"/>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39" name="Line 198"/>
            <p:cNvSpPr>
              <a:spLocks noChangeShapeType="1"/>
            </p:cNvSpPr>
            <p:nvPr/>
          </p:nvSpPr>
          <p:spPr bwMode="auto">
            <a:xfrm>
              <a:off x="514" y="707"/>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0" name="Line 199"/>
            <p:cNvSpPr>
              <a:spLocks noChangeShapeType="1"/>
            </p:cNvSpPr>
            <p:nvPr/>
          </p:nvSpPr>
          <p:spPr bwMode="auto">
            <a:xfrm>
              <a:off x="514" y="707"/>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1" name="Line 200"/>
            <p:cNvSpPr>
              <a:spLocks noChangeShapeType="1"/>
            </p:cNvSpPr>
            <p:nvPr/>
          </p:nvSpPr>
          <p:spPr bwMode="auto">
            <a:xfrm>
              <a:off x="514" y="782"/>
              <a:ext cx="12"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2" name="Line 201"/>
            <p:cNvSpPr>
              <a:spLocks noChangeShapeType="1"/>
            </p:cNvSpPr>
            <p:nvPr/>
          </p:nvSpPr>
          <p:spPr bwMode="auto">
            <a:xfrm>
              <a:off x="565" y="707"/>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3" name="Line 202"/>
            <p:cNvSpPr>
              <a:spLocks noChangeShapeType="1"/>
            </p:cNvSpPr>
            <p:nvPr/>
          </p:nvSpPr>
          <p:spPr bwMode="auto">
            <a:xfrm>
              <a:off x="554" y="707"/>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4" name="Line 203"/>
            <p:cNvSpPr>
              <a:spLocks noChangeShapeType="1"/>
            </p:cNvSpPr>
            <p:nvPr/>
          </p:nvSpPr>
          <p:spPr bwMode="auto">
            <a:xfrm>
              <a:off x="554" y="782"/>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5" name="Line 204"/>
            <p:cNvSpPr>
              <a:spLocks noChangeShapeType="1"/>
            </p:cNvSpPr>
            <p:nvPr/>
          </p:nvSpPr>
          <p:spPr bwMode="auto">
            <a:xfrm>
              <a:off x="606" y="644"/>
              <a:ext cx="2" cy="87"/>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6" name="Line 205"/>
            <p:cNvSpPr>
              <a:spLocks noChangeShapeType="1"/>
            </p:cNvSpPr>
            <p:nvPr/>
          </p:nvSpPr>
          <p:spPr bwMode="auto">
            <a:xfrm>
              <a:off x="594" y="644"/>
              <a:ext cx="25"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7" name="Line 206"/>
            <p:cNvSpPr>
              <a:spLocks noChangeShapeType="1"/>
            </p:cNvSpPr>
            <p:nvPr/>
          </p:nvSpPr>
          <p:spPr bwMode="auto">
            <a:xfrm>
              <a:off x="594" y="731"/>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8" name="Line 207"/>
            <p:cNvSpPr>
              <a:spLocks noChangeShapeType="1"/>
            </p:cNvSpPr>
            <p:nvPr/>
          </p:nvSpPr>
          <p:spPr bwMode="auto">
            <a:xfrm>
              <a:off x="660" y="483"/>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49" name="Line 208"/>
            <p:cNvSpPr>
              <a:spLocks noChangeShapeType="1"/>
            </p:cNvSpPr>
            <p:nvPr/>
          </p:nvSpPr>
          <p:spPr bwMode="auto">
            <a:xfrm>
              <a:off x="646" y="483"/>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0" name="Line 209"/>
            <p:cNvSpPr>
              <a:spLocks noChangeShapeType="1"/>
            </p:cNvSpPr>
            <p:nvPr/>
          </p:nvSpPr>
          <p:spPr bwMode="auto">
            <a:xfrm>
              <a:off x="646" y="558"/>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1" name="Line 210"/>
            <p:cNvSpPr>
              <a:spLocks noChangeShapeType="1"/>
            </p:cNvSpPr>
            <p:nvPr/>
          </p:nvSpPr>
          <p:spPr bwMode="auto">
            <a:xfrm>
              <a:off x="698" y="333"/>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2" name="Line 211"/>
            <p:cNvSpPr>
              <a:spLocks noChangeShapeType="1"/>
            </p:cNvSpPr>
            <p:nvPr/>
          </p:nvSpPr>
          <p:spPr bwMode="auto">
            <a:xfrm>
              <a:off x="684" y="333"/>
              <a:ext cx="29"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3" name="Line 212"/>
            <p:cNvSpPr>
              <a:spLocks noChangeShapeType="1"/>
            </p:cNvSpPr>
            <p:nvPr/>
          </p:nvSpPr>
          <p:spPr bwMode="auto">
            <a:xfrm>
              <a:off x="684" y="408"/>
              <a:ext cx="29"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4" name="Line 213"/>
            <p:cNvSpPr>
              <a:spLocks noChangeShapeType="1"/>
            </p:cNvSpPr>
            <p:nvPr/>
          </p:nvSpPr>
          <p:spPr bwMode="auto">
            <a:xfrm>
              <a:off x="738" y="296"/>
              <a:ext cx="3"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5" name="Line 214"/>
            <p:cNvSpPr>
              <a:spLocks noChangeShapeType="1"/>
            </p:cNvSpPr>
            <p:nvPr/>
          </p:nvSpPr>
          <p:spPr bwMode="auto">
            <a:xfrm>
              <a:off x="738" y="296"/>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6" name="Line 215"/>
            <p:cNvSpPr>
              <a:spLocks noChangeShapeType="1"/>
            </p:cNvSpPr>
            <p:nvPr/>
          </p:nvSpPr>
          <p:spPr bwMode="auto">
            <a:xfrm>
              <a:off x="738" y="371"/>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7" name="Line 216"/>
            <p:cNvSpPr>
              <a:spLocks noChangeShapeType="1"/>
            </p:cNvSpPr>
            <p:nvPr/>
          </p:nvSpPr>
          <p:spPr bwMode="auto">
            <a:xfrm>
              <a:off x="792" y="408"/>
              <a:ext cx="2" cy="75"/>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8" name="Line 217"/>
            <p:cNvSpPr>
              <a:spLocks noChangeShapeType="1"/>
            </p:cNvSpPr>
            <p:nvPr/>
          </p:nvSpPr>
          <p:spPr bwMode="auto">
            <a:xfrm>
              <a:off x="779" y="408"/>
              <a:ext cx="25"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59" name="Line 218"/>
            <p:cNvSpPr>
              <a:spLocks noChangeShapeType="1"/>
            </p:cNvSpPr>
            <p:nvPr/>
          </p:nvSpPr>
          <p:spPr bwMode="auto">
            <a:xfrm>
              <a:off x="779" y="483"/>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0" name="Line 219"/>
            <p:cNvSpPr>
              <a:spLocks noChangeShapeType="1"/>
            </p:cNvSpPr>
            <p:nvPr/>
          </p:nvSpPr>
          <p:spPr bwMode="auto">
            <a:xfrm>
              <a:off x="833" y="558"/>
              <a:ext cx="1" cy="8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1" name="Line 220"/>
            <p:cNvSpPr>
              <a:spLocks noChangeShapeType="1"/>
            </p:cNvSpPr>
            <p:nvPr/>
          </p:nvSpPr>
          <p:spPr bwMode="auto">
            <a:xfrm>
              <a:off x="818" y="558"/>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2" name="Line 221"/>
            <p:cNvSpPr>
              <a:spLocks noChangeShapeType="1"/>
            </p:cNvSpPr>
            <p:nvPr/>
          </p:nvSpPr>
          <p:spPr bwMode="auto">
            <a:xfrm>
              <a:off x="818" y="644"/>
              <a:ext cx="25"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3" name="Line 222"/>
            <p:cNvSpPr>
              <a:spLocks noChangeShapeType="1"/>
            </p:cNvSpPr>
            <p:nvPr/>
          </p:nvSpPr>
          <p:spPr bwMode="auto">
            <a:xfrm>
              <a:off x="883" y="682"/>
              <a:ext cx="3" cy="8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4" name="Line 223"/>
            <p:cNvSpPr>
              <a:spLocks noChangeShapeType="1"/>
            </p:cNvSpPr>
            <p:nvPr/>
          </p:nvSpPr>
          <p:spPr bwMode="auto">
            <a:xfrm>
              <a:off x="872" y="682"/>
              <a:ext cx="11"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5" name="Line 224"/>
            <p:cNvSpPr>
              <a:spLocks noChangeShapeType="1"/>
            </p:cNvSpPr>
            <p:nvPr/>
          </p:nvSpPr>
          <p:spPr bwMode="auto">
            <a:xfrm>
              <a:off x="872" y="768"/>
              <a:ext cx="11"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6" name="Line 225"/>
            <p:cNvSpPr>
              <a:spLocks noChangeShapeType="1"/>
            </p:cNvSpPr>
            <p:nvPr/>
          </p:nvSpPr>
          <p:spPr bwMode="auto">
            <a:xfrm>
              <a:off x="923" y="782"/>
              <a:ext cx="2" cy="7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7" name="Line 226"/>
            <p:cNvSpPr>
              <a:spLocks noChangeShapeType="1"/>
            </p:cNvSpPr>
            <p:nvPr/>
          </p:nvSpPr>
          <p:spPr bwMode="auto">
            <a:xfrm>
              <a:off x="911" y="782"/>
              <a:ext cx="26"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8" name="Line 227"/>
            <p:cNvSpPr>
              <a:spLocks noChangeShapeType="1"/>
            </p:cNvSpPr>
            <p:nvPr/>
          </p:nvSpPr>
          <p:spPr bwMode="auto">
            <a:xfrm>
              <a:off x="911" y="855"/>
              <a:ext cx="26"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69" name="Line 228"/>
            <p:cNvSpPr>
              <a:spLocks noChangeShapeType="1"/>
            </p:cNvSpPr>
            <p:nvPr/>
          </p:nvSpPr>
          <p:spPr bwMode="auto">
            <a:xfrm>
              <a:off x="963" y="806"/>
              <a:ext cx="2" cy="74"/>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0" name="Line 229"/>
            <p:cNvSpPr>
              <a:spLocks noChangeShapeType="1"/>
            </p:cNvSpPr>
            <p:nvPr/>
          </p:nvSpPr>
          <p:spPr bwMode="auto">
            <a:xfrm>
              <a:off x="963" y="806"/>
              <a:ext cx="14"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1" name="Line 230"/>
            <p:cNvSpPr>
              <a:spLocks noChangeShapeType="1"/>
            </p:cNvSpPr>
            <p:nvPr/>
          </p:nvSpPr>
          <p:spPr bwMode="auto">
            <a:xfrm>
              <a:off x="963" y="880"/>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2" name="Line 231"/>
            <p:cNvSpPr>
              <a:spLocks noChangeShapeType="1"/>
            </p:cNvSpPr>
            <p:nvPr/>
          </p:nvSpPr>
          <p:spPr bwMode="auto">
            <a:xfrm>
              <a:off x="1017" y="782"/>
              <a:ext cx="2" cy="7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3" name="Line 232"/>
            <p:cNvSpPr>
              <a:spLocks noChangeShapeType="1"/>
            </p:cNvSpPr>
            <p:nvPr/>
          </p:nvSpPr>
          <p:spPr bwMode="auto">
            <a:xfrm>
              <a:off x="1003" y="782"/>
              <a:ext cx="28"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4" name="Line 233"/>
            <p:cNvSpPr>
              <a:spLocks noChangeShapeType="1"/>
            </p:cNvSpPr>
            <p:nvPr/>
          </p:nvSpPr>
          <p:spPr bwMode="auto">
            <a:xfrm>
              <a:off x="1003" y="855"/>
              <a:ext cx="28"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5" name="Line 234"/>
            <p:cNvSpPr>
              <a:spLocks noChangeShapeType="1"/>
            </p:cNvSpPr>
            <p:nvPr/>
          </p:nvSpPr>
          <p:spPr bwMode="auto">
            <a:xfrm>
              <a:off x="1056" y="756"/>
              <a:ext cx="3" cy="7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6" name="Line 235"/>
            <p:cNvSpPr>
              <a:spLocks noChangeShapeType="1"/>
            </p:cNvSpPr>
            <p:nvPr/>
          </p:nvSpPr>
          <p:spPr bwMode="auto">
            <a:xfrm>
              <a:off x="1056" y="756"/>
              <a:ext cx="14"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7" name="Line 236"/>
            <p:cNvSpPr>
              <a:spLocks noChangeShapeType="1"/>
            </p:cNvSpPr>
            <p:nvPr/>
          </p:nvSpPr>
          <p:spPr bwMode="auto">
            <a:xfrm>
              <a:off x="1056" y="832"/>
              <a:ext cx="14"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8" name="Line 237"/>
            <p:cNvSpPr>
              <a:spLocks noChangeShapeType="1"/>
            </p:cNvSpPr>
            <p:nvPr/>
          </p:nvSpPr>
          <p:spPr bwMode="auto">
            <a:xfrm>
              <a:off x="1109" y="731"/>
              <a:ext cx="4"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79" name="Line 238"/>
            <p:cNvSpPr>
              <a:spLocks noChangeShapeType="1"/>
            </p:cNvSpPr>
            <p:nvPr/>
          </p:nvSpPr>
          <p:spPr bwMode="auto">
            <a:xfrm>
              <a:off x="1096" y="731"/>
              <a:ext cx="13"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0" name="Line 239"/>
            <p:cNvSpPr>
              <a:spLocks noChangeShapeType="1"/>
            </p:cNvSpPr>
            <p:nvPr/>
          </p:nvSpPr>
          <p:spPr bwMode="auto">
            <a:xfrm>
              <a:off x="1096" y="806"/>
              <a:ext cx="13"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1" name="Line 240"/>
            <p:cNvSpPr>
              <a:spLocks noChangeShapeType="1"/>
            </p:cNvSpPr>
            <p:nvPr/>
          </p:nvSpPr>
          <p:spPr bwMode="auto">
            <a:xfrm>
              <a:off x="1150" y="731"/>
              <a:ext cx="2" cy="75"/>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2" name="Line 241"/>
            <p:cNvSpPr>
              <a:spLocks noChangeShapeType="1"/>
            </p:cNvSpPr>
            <p:nvPr/>
          </p:nvSpPr>
          <p:spPr bwMode="auto">
            <a:xfrm>
              <a:off x="1136" y="731"/>
              <a:ext cx="25"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3" name="Line 242"/>
            <p:cNvSpPr>
              <a:spLocks noChangeShapeType="1"/>
            </p:cNvSpPr>
            <p:nvPr/>
          </p:nvSpPr>
          <p:spPr bwMode="auto">
            <a:xfrm>
              <a:off x="1136" y="806"/>
              <a:ext cx="25" cy="1"/>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4" name="Line 243"/>
            <p:cNvSpPr>
              <a:spLocks noChangeShapeType="1"/>
            </p:cNvSpPr>
            <p:nvPr/>
          </p:nvSpPr>
          <p:spPr bwMode="auto">
            <a:xfrm>
              <a:off x="1190" y="719"/>
              <a:ext cx="2"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5" name="Line 244"/>
            <p:cNvSpPr>
              <a:spLocks noChangeShapeType="1"/>
            </p:cNvSpPr>
            <p:nvPr/>
          </p:nvSpPr>
          <p:spPr bwMode="auto">
            <a:xfrm>
              <a:off x="1190" y="719"/>
              <a:ext cx="11"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6" name="Line 245"/>
            <p:cNvSpPr>
              <a:spLocks noChangeShapeType="1"/>
            </p:cNvSpPr>
            <p:nvPr/>
          </p:nvSpPr>
          <p:spPr bwMode="auto">
            <a:xfrm>
              <a:off x="1190" y="793"/>
              <a:ext cx="11"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7" name="Line 246"/>
            <p:cNvSpPr>
              <a:spLocks noChangeShapeType="1"/>
            </p:cNvSpPr>
            <p:nvPr/>
          </p:nvSpPr>
          <p:spPr bwMode="auto">
            <a:xfrm>
              <a:off x="1241" y="756"/>
              <a:ext cx="2" cy="76"/>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8" name="Line 247"/>
            <p:cNvSpPr>
              <a:spLocks noChangeShapeType="1"/>
            </p:cNvSpPr>
            <p:nvPr/>
          </p:nvSpPr>
          <p:spPr bwMode="auto">
            <a:xfrm>
              <a:off x="1228" y="756"/>
              <a:ext cx="27" cy="2"/>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89" name="Line 248"/>
            <p:cNvSpPr>
              <a:spLocks noChangeShapeType="1"/>
            </p:cNvSpPr>
            <p:nvPr/>
          </p:nvSpPr>
          <p:spPr bwMode="auto">
            <a:xfrm>
              <a:off x="1228" y="832"/>
              <a:ext cx="27" cy="2"/>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90" name="Line 249"/>
            <p:cNvSpPr>
              <a:spLocks noChangeShapeType="1"/>
            </p:cNvSpPr>
            <p:nvPr/>
          </p:nvSpPr>
          <p:spPr bwMode="auto">
            <a:xfrm>
              <a:off x="1280" y="768"/>
              <a:ext cx="2" cy="74"/>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91" name="Line 250"/>
            <p:cNvSpPr>
              <a:spLocks noChangeShapeType="1"/>
            </p:cNvSpPr>
            <p:nvPr/>
          </p:nvSpPr>
          <p:spPr bwMode="auto">
            <a:xfrm>
              <a:off x="1280" y="768"/>
              <a:ext cx="14" cy="3"/>
            </a:xfrm>
            <a:prstGeom prst="line">
              <a:avLst/>
            </a:prstGeom>
            <a:noFill/>
            <a:ln w="17463">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92" name="Line 251"/>
            <p:cNvSpPr>
              <a:spLocks noChangeShapeType="1"/>
            </p:cNvSpPr>
            <p:nvPr/>
          </p:nvSpPr>
          <p:spPr bwMode="auto">
            <a:xfrm>
              <a:off x="1280" y="842"/>
              <a:ext cx="14" cy="3"/>
            </a:xfrm>
            <a:prstGeom prst="line">
              <a:avLst/>
            </a:prstGeom>
            <a:noFill/>
            <a:ln w="17463">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8793" name="Freeform 252"/>
            <p:cNvSpPr>
              <a:spLocks/>
            </p:cNvSpPr>
            <p:nvPr/>
          </p:nvSpPr>
          <p:spPr bwMode="auto">
            <a:xfrm>
              <a:off x="341" y="333"/>
              <a:ext cx="939" cy="5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21600"/>
                  </a:moveTo>
                  <a:lnTo>
                    <a:pt x="913" y="17544"/>
                  </a:lnTo>
                  <a:lnTo>
                    <a:pt x="2149" y="17072"/>
                  </a:lnTo>
                  <a:lnTo>
                    <a:pt x="3063" y="17544"/>
                  </a:lnTo>
                  <a:lnTo>
                    <a:pt x="3976" y="16601"/>
                  </a:lnTo>
                  <a:lnTo>
                    <a:pt x="5158" y="16601"/>
                  </a:lnTo>
                  <a:lnTo>
                    <a:pt x="6072" y="14054"/>
                  </a:lnTo>
                  <a:lnTo>
                    <a:pt x="7307" y="7546"/>
                  </a:lnTo>
                  <a:lnTo>
                    <a:pt x="8221" y="1509"/>
                  </a:lnTo>
                  <a:lnTo>
                    <a:pt x="9134" y="0"/>
                  </a:lnTo>
                  <a:lnTo>
                    <a:pt x="10370" y="4528"/>
                  </a:lnTo>
                  <a:lnTo>
                    <a:pt x="11284" y="10564"/>
                  </a:lnTo>
                  <a:lnTo>
                    <a:pt x="12466" y="16035"/>
                  </a:lnTo>
                  <a:lnTo>
                    <a:pt x="13379" y="19619"/>
                  </a:lnTo>
                  <a:lnTo>
                    <a:pt x="14293" y="20562"/>
                  </a:lnTo>
                  <a:lnTo>
                    <a:pt x="15528" y="19619"/>
                  </a:lnTo>
                  <a:lnTo>
                    <a:pt x="16442" y="18582"/>
                  </a:lnTo>
                  <a:lnTo>
                    <a:pt x="17678" y="17544"/>
                  </a:lnTo>
                  <a:lnTo>
                    <a:pt x="18591" y="17544"/>
                  </a:lnTo>
                  <a:lnTo>
                    <a:pt x="19504" y="17072"/>
                  </a:lnTo>
                  <a:lnTo>
                    <a:pt x="20687" y="18582"/>
                  </a:lnTo>
                  <a:lnTo>
                    <a:pt x="21600" y="19053"/>
                  </a:lnTo>
                </a:path>
              </a:pathLst>
            </a:custGeom>
            <a:noFill/>
            <a:ln w="28575" cap="flat">
              <a:solidFill>
                <a:srgbClr val="0000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68640" name="AutoShape 254"/>
          <p:cNvSpPr>
            <a:spLocks/>
          </p:cNvSpPr>
          <p:nvPr/>
        </p:nvSpPr>
        <p:spPr bwMode="auto">
          <a:xfrm>
            <a:off x="3338513" y="3808768"/>
            <a:ext cx="279400" cy="458788"/>
          </a:xfrm>
          <a:custGeom>
            <a:avLst/>
            <a:gdLst>
              <a:gd name="T0" fmla="*/ 0 w 21600"/>
              <a:gd name="T1" fmla="*/ 2147483647 h 21600"/>
              <a:gd name="T2" fmla="*/ 2147483647 w 21600"/>
              <a:gd name="T3" fmla="*/ 2147483647 h 21600"/>
              <a:gd name="T4" fmla="*/ 2147483647 w 21600"/>
              <a:gd name="T5" fmla="*/ 0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0 w 21600"/>
              <a:gd name="T15" fmla="*/ 2147483647 h 21600"/>
              <a:gd name="T16" fmla="*/ 0 w 21600"/>
              <a:gd name="T17" fmla="*/ 2147483647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16200"/>
                </a:moveTo>
                <a:lnTo>
                  <a:pt x="5400" y="16200"/>
                </a:lnTo>
                <a:lnTo>
                  <a:pt x="5400" y="0"/>
                </a:lnTo>
                <a:lnTo>
                  <a:pt x="16200" y="0"/>
                </a:lnTo>
                <a:lnTo>
                  <a:pt x="16200" y="16200"/>
                </a:lnTo>
                <a:lnTo>
                  <a:pt x="21600" y="16200"/>
                </a:lnTo>
                <a:lnTo>
                  <a:pt x="10800" y="21600"/>
                </a:lnTo>
                <a:lnTo>
                  <a:pt x="0" y="16200"/>
                </a:lnTo>
                <a:close/>
                <a:moveTo>
                  <a:pt x="0" y="16200"/>
                </a:moveTo>
              </a:path>
            </a:pathLst>
          </a:custGeom>
          <a:gradFill rotWithShape="0">
            <a:gsLst>
              <a:gs pos="0">
                <a:srgbClr val="FF33CC"/>
              </a:gs>
              <a:gs pos="100000">
                <a:srgbClr val="33CCFF"/>
              </a:gs>
            </a:gsLst>
            <a:lin ang="5400000" scaled="1"/>
          </a:gradFill>
          <a:ln w="9525" cap="flat">
            <a:solidFill>
              <a:schemeClr val="tx1"/>
            </a:solidFill>
            <a:prstDash val="solid"/>
            <a:round/>
            <a:headEnd type="none" w="med" len="med"/>
            <a:tailEnd type="none" w="med" len="med"/>
          </a:ln>
        </p:spPr>
        <p:txBody>
          <a:bodyPr lIns="0" tIns="0" rIns="0" bIns="0"/>
          <a:lstStyle/>
          <a:p>
            <a:endParaRPr lang="en-US"/>
          </a:p>
        </p:txBody>
      </p:sp>
      <p:pic>
        <p:nvPicPr>
          <p:cNvPr id="68641" name="Picture 255"/>
          <p:cNvPicPr>
            <a:picLocks noChangeArrowheads="1"/>
          </p:cNvPicPr>
          <p:nvPr/>
        </p:nvPicPr>
        <p:blipFill>
          <a:blip r:embed="rId3">
            <a:extLst>
              <a:ext uri="{28A0092B-C50C-407E-A947-70E740481C1C}">
                <a14:useLocalDpi xmlns:a14="http://schemas.microsoft.com/office/drawing/2010/main" val="0"/>
              </a:ext>
            </a:extLst>
          </a:blip>
          <a:srcRect b="13029"/>
          <a:stretch>
            <a:fillRect/>
          </a:stretch>
        </p:blipFill>
        <p:spPr bwMode="auto">
          <a:xfrm>
            <a:off x="1795463" y="2095856"/>
            <a:ext cx="1741487" cy="139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8642" name="Picture 256"/>
          <p:cNvPicPr>
            <a:picLocks noChangeArrowheads="1"/>
          </p:cNvPicPr>
          <p:nvPr/>
        </p:nvPicPr>
        <p:blipFill>
          <a:blip r:embed="rId4">
            <a:extLst>
              <a:ext uri="{28A0092B-C50C-407E-A947-70E740481C1C}">
                <a14:useLocalDpi xmlns:a14="http://schemas.microsoft.com/office/drawing/2010/main" val="0"/>
              </a:ext>
            </a:extLst>
          </a:blip>
          <a:srcRect b="12164"/>
          <a:stretch>
            <a:fillRect/>
          </a:stretch>
        </p:blipFill>
        <p:spPr bwMode="auto">
          <a:xfrm>
            <a:off x="1795463" y="3826231"/>
            <a:ext cx="1741487" cy="141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8643" name="AutoShape 258"/>
          <p:cNvSpPr>
            <a:spLocks/>
          </p:cNvSpPr>
          <p:nvPr/>
        </p:nvSpPr>
        <p:spPr bwMode="auto">
          <a:xfrm>
            <a:off x="5543550" y="3808768"/>
            <a:ext cx="277813" cy="458788"/>
          </a:xfrm>
          <a:custGeom>
            <a:avLst/>
            <a:gdLst>
              <a:gd name="T0" fmla="*/ 0 w 21600"/>
              <a:gd name="T1" fmla="*/ 2147483647 h 21600"/>
              <a:gd name="T2" fmla="*/ 2147483647 w 21600"/>
              <a:gd name="T3" fmla="*/ 2147483647 h 21600"/>
              <a:gd name="T4" fmla="*/ 2147483647 w 21600"/>
              <a:gd name="T5" fmla="*/ 0 h 21600"/>
              <a:gd name="T6" fmla="*/ 2147483647 w 21600"/>
              <a:gd name="T7" fmla="*/ 0 h 21600"/>
              <a:gd name="T8" fmla="*/ 2147483647 w 21600"/>
              <a:gd name="T9" fmla="*/ 2147483647 h 21600"/>
              <a:gd name="T10" fmla="*/ 2147483647 w 21600"/>
              <a:gd name="T11" fmla="*/ 2147483647 h 21600"/>
              <a:gd name="T12" fmla="*/ 2147483647 w 21600"/>
              <a:gd name="T13" fmla="*/ 2147483647 h 21600"/>
              <a:gd name="T14" fmla="*/ 0 w 21600"/>
              <a:gd name="T15" fmla="*/ 2147483647 h 21600"/>
              <a:gd name="T16" fmla="*/ 0 w 21600"/>
              <a:gd name="T17" fmla="*/ 2147483647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16200"/>
                </a:moveTo>
                <a:lnTo>
                  <a:pt x="5400" y="16200"/>
                </a:lnTo>
                <a:lnTo>
                  <a:pt x="5400" y="0"/>
                </a:lnTo>
                <a:lnTo>
                  <a:pt x="16200" y="0"/>
                </a:lnTo>
                <a:lnTo>
                  <a:pt x="16200" y="16200"/>
                </a:lnTo>
                <a:lnTo>
                  <a:pt x="21600" y="16200"/>
                </a:lnTo>
                <a:lnTo>
                  <a:pt x="10800" y="21600"/>
                </a:lnTo>
                <a:lnTo>
                  <a:pt x="0" y="16200"/>
                </a:lnTo>
                <a:close/>
                <a:moveTo>
                  <a:pt x="0" y="16200"/>
                </a:moveTo>
              </a:path>
            </a:pathLst>
          </a:custGeom>
          <a:gradFill rotWithShape="0">
            <a:gsLst>
              <a:gs pos="0">
                <a:srgbClr val="FF33CC"/>
              </a:gs>
              <a:gs pos="100000">
                <a:srgbClr val="33CCFF"/>
              </a:gs>
            </a:gsLst>
            <a:lin ang="5400000" scaled="1"/>
          </a:gradFill>
          <a:ln w="9525" cap="flat">
            <a:solidFill>
              <a:schemeClr val="tx1"/>
            </a:solidFill>
            <a:prstDash val="solid"/>
            <a:round/>
            <a:headEnd type="none" w="med" len="med"/>
            <a:tailEnd type="none" w="med" len="med"/>
          </a:ln>
        </p:spPr>
        <p:txBody>
          <a:bodyPr lIns="0" tIns="0" rIns="0" bIns="0"/>
          <a:lstStyle/>
          <a:p>
            <a:endParaRPr lang="en-US"/>
          </a:p>
        </p:txBody>
      </p:sp>
      <p:sp>
        <p:nvSpPr>
          <p:cNvPr id="68644" name="Rectangle 259"/>
          <p:cNvSpPr>
            <a:spLocks/>
          </p:cNvSpPr>
          <p:nvPr/>
        </p:nvSpPr>
        <p:spPr bwMode="auto">
          <a:xfrm rot="5400000">
            <a:off x="5316537" y="4597756"/>
            <a:ext cx="733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ts val="1400"/>
              </a:spcBef>
            </a:pPr>
            <a:r>
              <a:rPr lang="en-US" altLang="x-none" sz="1900">
                <a:latin typeface="Calibri" charset="0"/>
                <a:ea typeface="ＭＳ Ｐゴシック" charset="-128"/>
                <a:sym typeface="Comic Sans MS" charset="0"/>
              </a:rPr>
              <a:t>fMRI-A</a:t>
            </a:r>
          </a:p>
        </p:txBody>
      </p:sp>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ounded Rectangle 1"/>
          <p:cNvSpPr/>
          <p:nvPr/>
        </p:nvSpPr>
        <p:spPr bwMode="auto">
          <a:xfrm>
            <a:off x="3657600" y="1752600"/>
            <a:ext cx="685800" cy="3200400"/>
          </a:xfrm>
          <a:prstGeom prst="roundRect">
            <a:avLst/>
          </a:prstGeom>
          <a:solidFill>
            <a:schemeClr val="accent2">
              <a:lumMod val="75000"/>
              <a:alpha val="52000"/>
            </a:schemeClr>
          </a:solidFill>
          <a:ln w="9525" cap="flat" cmpd="sng" algn="ctr">
            <a:noFill/>
            <a:prstDash val="solid"/>
            <a:round/>
            <a:headEnd type="none" w="med" len="med"/>
            <a:tailEnd type="none" w="med" len="med"/>
          </a:ln>
          <a:effectLst/>
        </p:spPr>
        <p:txBody>
          <a:bodyPr lIns="91435" tIns="45718" rIns="91435" bIns="45718"/>
          <a:lstStyle/>
          <a:p>
            <a:pPr>
              <a:defRPr/>
            </a:pPr>
            <a:endParaRPr lang="en-US">
              <a:ea typeface="ヒラギノ角ゴ ProN W3" charset="0"/>
            </a:endParaRPr>
          </a:p>
        </p:txBody>
      </p:sp>
      <p:sp>
        <p:nvSpPr>
          <p:cNvPr id="61441" name="Rectangle 1"/>
          <p:cNvSpPr>
            <a:spLocks noGrp="1" noChangeArrowheads="1"/>
          </p:cNvSpPr>
          <p:nvPr>
            <p:ph type="title"/>
          </p:nvPr>
        </p:nvSpPr>
        <p:spPr>
          <a:xfrm>
            <a:off x="-76200" y="380965"/>
            <a:ext cx="9220200" cy="1600200"/>
          </a:xfrm>
        </p:spPr>
        <p:txBody>
          <a:bodyPr rIns="132073"/>
          <a:lstStyle/>
          <a:p>
            <a:pPr marL="39686" indent="0" eaLnBrk="1" hangingPunct="1">
              <a:defRPr/>
            </a:pPr>
            <a:r>
              <a:rPr lang="en-US" sz="2400" b="1" dirty="0">
                <a:solidFill>
                  <a:srgbClr val="5E5EB9"/>
                </a:solidFill>
                <a:latin typeface="Calibri"/>
                <a:cs typeface="Calibri"/>
              </a:rPr>
              <a:t>fMRI-A in high-level visual cortex does not correlate with repetition priming: </a:t>
            </a:r>
            <a:r>
              <a:rPr lang="en-US" sz="2400" b="1" dirty="0">
                <a:solidFill>
                  <a:srgbClr val="5E5EB9"/>
                </a:solidFill>
                <a:latin typeface="Calibri"/>
                <a:cs typeface="Calibri"/>
                <a:sym typeface="Arial Black" charset="0"/>
              </a:rPr>
              <a:t>performance independent fMRI-A in LOC</a:t>
            </a:r>
            <a:endParaRPr lang="en-US" sz="2400" b="1" dirty="0">
              <a:solidFill>
                <a:srgbClr val="5E5EB9"/>
              </a:solidFill>
              <a:latin typeface="Calibri"/>
              <a:ea typeface="ヒラギノ角ゴ ProN W6" charset="0"/>
              <a:cs typeface="Calibri"/>
              <a:sym typeface="Arial Black" charset="0"/>
            </a:endParaRPr>
          </a:p>
        </p:txBody>
      </p:sp>
      <p:sp>
        <p:nvSpPr>
          <p:cNvPr id="69636" name="Rectangle 2"/>
          <p:cNvSpPr>
            <a:spLocks/>
          </p:cNvSpPr>
          <p:nvPr/>
        </p:nvSpPr>
        <p:spPr bwMode="auto">
          <a:xfrm>
            <a:off x="3911600" y="5291138"/>
            <a:ext cx="9683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pPr>
            <a:r>
              <a:rPr lang="en-US" altLang="x-none" b="1">
                <a:solidFill>
                  <a:schemeClr val="tx1"/>
                </a:solidFill>
                <a:latin typeface="Calibri" charset="0"/>
                <a:ea typeface="ＭＳ Ｐゴシック" charset="-128"/>
                <a:sym typeface="Arial Bold" charset="0"/>
              </a:rPr>
              <a:t>RT [ms]</a:t>
            </a:r>
          </a:p>
        </p:txBody>
      </p:sp>
      <p:sp>
        <p:nvSpPr>
          <p:cNvPr id="69637" name="Line 3"/>
          <p:cNvSpPr>
            <a:spLocks noChangeShapeType="1"/>
          </p:cNvSpPr>
          <p:nvPr/>
        </p:nvSpPr>
        <p:spPr bwMode="auto">
          <a:xfrm rot="10800000" flipH="1">
            <a:off x="2892425" y="1947863"/>
            <a:ext cx="3175" cy="3051175"/>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38" name="Line 4"/>
          <p:cNvSpPr>
            <a:spLocks noChangeShapeType="1"/>
          </p:cNvSpPr>
          <p:nvPr/>
        </p:nvSpPr>
        <p:spPr bwMode="auto">
          <a:xfrm>
            <a:off x="2892425" y="4992688"/>
            <a:ext cx="3062288" cy="3175"/>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39" name="Line 5"/>
          <p:cNvSpPr>
            <a:spLocks noChangeShapeType="1"/>
          </p:cNvSpPr>
          <p:nvPr/>
        </p:nvSpPr>
        <p:spPr bwMode="auto">
          <a:xfrm rot="10800000" flipH="1">
            <a:off x="2892425" y="1947863"/>
            <a:ext cx="3175" cy="3051175"/>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40" name="Line 6"/>
          <p:cNvSpPr>
            <a:spLocks noChangeShapeType="1"/>
          </p:cNvSpPr>
          <p:nvPr/>
        </p:nvSpPr>
        <p:spPr bwMode="auto">
          <a:xfrm rot="10800000" flipH="1">
            <a:off x="2892425" y="4943475"/>
            <a:ext cx="3175" cy="55563"/>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41" name="Rectangle 7"/>
          <p:cNvSpPr>
            <a:spLocks/>
          </p:cNvSpPr>
          <p:nvPr/>
        </p:nvSpPr>
        <p:spPr bwMode="auto">
          <a:xfrm>
            <a:off x="2724150" y="5033963"/>
            <a:ext cx="357188" cy="265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3000"/>
              </a:lnSpc>
            </a:pPr>
            <a:r>
              <a:rPr lang="en-US" altLang="x-none" sz="1800">
                <a:solidFill>
                  <a:schemeClr val="tx1"/>
                </a:solidFill>
                <a:latin typeface="Calibri" charset="0"/>
                <a:ea typeface="ＭＳ Ｐゴシック" charset="-128"/>
              </a:rPr>
              <a:t>400</a:t>
            </a:r>
          </a:p>
        </p:txBody>
      </p:sp>
      <p:sp>
        <p:nvSpPr>
          <p:cNvPr id="69642" name="Line 8"/>
          <p:cNvSpPr>
            <a:spLocks noChangeShapeType="1"/>
          </p:cNvSpPr>
          <p:nvPr/>
        </p:nvSpPr>
        <p:spPr bwMode="auto">
          <a:xfrm rot="10800000" flipH="1">
            <a:off x="3908425" y="4943475"/>
            <a:ext cx="1588" cy="55563"/>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43" name="Rectangle 9"/>
          <p:cNvSpPr>
            <a:spLocks/>
          </p:cNvSpPr>
          <p:nvPr/>
        </p:nvSpPr>
        <p:spPr bwMode="auto">
          <a:xfrm>
            <a:off x="3738563" y="5033963"/>
            <a:ext cx="357187" cy="265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3000"/>
              </a:lnSpc>
            </a:pPr>
            <a:r>
              <a:rPr lang="en-US" altLang="x-none" sz="1800">
                <a:solidFill>
                  <a:schemeClr val="tx1"/>
                </a:solidFill>
                <a:latin typeface="Calibri" charset="0"/>
                <a:ea typeface="ＭＳ Ｐゴシック" charset="-128"/>
              </a:rPr>
              <a:t>600</a:t>
            </a:r>
          </a:p>
        </p:txBody>
      </p:sp>
      <p:sp>
        <p:nvSpPr>
          <p:cNvPr id="69644" name="Line 10"/>
          <p:cNvSpPr>
            <a:spLocks noChangeShapeType="1"/>
          </p:cNvSpPr>
          <p:nvPr/>
        </p:nvSpPr>
        <p:spPr bwMode="auto">
          <a:xfrm rot="10800000" flipH="1">
            <a:off x="4937125" y="4943475"/>
            <a:ext cx="3175" cy="55563"/>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45" name="Rectangle 11"/>
          <p:cNvSpPr>
            <a:spLocks/>
          </p:cNvSpPr>
          <p:nvPr/>
        </p:nvSpPr>
        <p:spPr bwMode="auto">
          <a:xfrm>
            <a:off x="4770438" y="5033963"/>
            <a:ext cx="357187" cy="265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3000"/>
              </a:lnSpc>
            </a:pPr>
            <a:r>
              <a:rPr lang="en-US" altLang="x-none" sz="1800">
                <a:solidFill>
                  <a:schemeClr val="tx1"/>
                </a:solidFill>
                <a:latin typeface="Calibri" charset="0"/>
                <a:ea typeface="ＭＳ Ｐゴシック" charset="-128"/>
              </a:rPr>
              <a:t>800</a:t>
            </a:r>
          </a:p>
        </p:txBody>
      </p:sp>
      <p:sp>
        <p:nvSpPr>
          <p:cNvPr id="69646" name="Rectangle 12"/>
          <p:cNvSpPr>
            <a:spLocks/>
          </p:cNvSpPr>
          <p:nvPr/>
        </p:nvSpPr>
        <p:spPr bwMode="auto">
          <a:xfrm>
            <a:off x="5715000" y="5033963"/>
            <a:ext cx="474663" cy="265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3000"/>
              </a:lnSpc>
            </a:pPr>
            <a:r>
              <a:rPr lang="en-US" altLang="x-none" sz="1800">
                <a:solidFill>
                  <a:schemeClr val="tx1"/>
                </a:solidFill>
                <a:latin typeface="Calibri" charset="0"/>
                <a:ea typeface="ＭＳ Ｐゴシック" charset="-128"/>
              </a:rPr>
              <a:t>1000</a:t>
            </a:r>
          </a:p>
        </p:txBody>
      </p:sp>
      <p:sp>
        <p:nvSpPr>
          <p:cNvPr id="69647" name="Line 13"/>
          <p:cNvSpPr>
            <a:spLocks noChangeShapeType="1"/>
          </p:cNvSpPr>
          <p:nvPr/>
        </p:nvSpPr>
        <p:spPr bwMode="auto">
          <a:xfrm>
            <a:off x="2892425" y="4608513"/>
            <a:ext cx="26988" cy="3175"/>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48" name="Rectangle 14"/>
          <p:cNvSpPr>
            <a:spLocks/>
          </p:cNvSpPr>
          <p:nvPr/>
        </p:nvSpPr>
        <p:spPr bwMode="auto">
          <a:xfrm>
            <a:off x="2554288" y="4481513"/>
            <a:ext cx="296862" cy="265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3000"/>
              </a:lnSpc>
            </a:pPr>
            <a:r>
              <a:rPr lang="en-US" altLang="x-none" sz="1800">
                <a:solidFill>
                  <a:schemeClr val="tx1"/>
                </a:solidFill>
                <a:latin typeface="Calibri" charset="0"/>
                <a:ea typeface="ＭＳ Ｐゴシック" charset="-128"/>
              </a:rPr>
              <a:t>0.8</a:t>
            </a:r>
          </a:p>
        </p:txBody>
      </p:sp>
      <p:sp>
        <p:nvSpPr>
          <p:cNvPr id="69649" name="Line 15"/>
          <p:cNvSpPr>
            <a:spLocks noChangeShapeType="1"/>
          </p:cNvSpPr>
          <p:nvPr/>
        </p:nvSpPr>
        <p:spPr bwMode="auto">
          <a:xfrm>
            <a:off x="2892425" y="3841750"/>
            <a:ext cx="26988" cy="3175"/>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50" name="Rectangle 16"/>
          <p:cNvSpPr>
            <a:spLocks/>
          </p:cNvSpPr>
          <p:nvPr/>
        </p:nvSpPr>
        <p:spPr bwMode="auto">
          <a:xfrm>
            <a:off x="2724150" y="3714750"/>
            <a:ext cx="119063"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3000"/>
              </a:lnSpc>
            </a:pPr>
            <a:r>
              <a:rPr lang="en-US" altLang="x-none" sz="1800">
                <a:solidFill>
                  <a:schemeClr val="tx1"/>
                </a:solidFill>
                <a:latin typeface="Calibri" charset="0"/>
                <a:ea typeface="ＭＳ Ｐゴシック" charset="-128"/>
              </a:rPr>
              <a:t>1</a:t>
            </a:r>
          </a:p>
        </p:txBody>
      </p:sp>
      <p:sp>
        <p:nvSpPr>
          <p:cNvPr id="69651" name="Line 17"/>
          <p:cNvSpPr>
            <a:spLocks noChangeShapeType="1"/>
          </p:cNvSpPr>
          <p:nvPr/>
        </p:nvSpPr>
        <p:spPr bwMode="auto">
          <a:xfrm>
            <a:off x="2892425" y="3089275"/>
            <a:ext cx="26988" cy="3175"/>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52" name="Rectangle 18"/>
          <p:cNvSpPr>
            <a:spLocks/>
          </p:cNvSpPr>
          <p:nvPr/>
        </p:nvSpPr>
        <p:spPr bwMode="auto">
          <a:xfrm>
            <a:off x="2554288" y="2960688"/>
            <a:ext cx="296862" cy="265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3000"/>
              </a:lnSpc>
            </a:pPr>
            <a:r>
              <a:rPr lang="en-US" altLang="x-none" sz="1800">
                <a:solidFill>
                  <a:schemeClr val="tx1"/>
                </a:solidFill>
                <a:latin typeface="Calibri" charset="0"/>
                <a:ea typeface="ＭＳ Ｐゴシック" charset="-128"/>
              </a:rPr>
              <a:t>1.2</a:t>
            </a:r>
          </a:p>
        </p:txBody>
      </p:sp>
      <p:sp>
        <p:nvSpPr>
          <p:cNvPr id="69653" name="Line 19"/>
          <p:cNvSpPr>
            <a:spLocks noChangeShapeType="1"/>
          </p:cNvSpPr>
          <p:nvPr/>
        </p:nvSpPr>
        <p:spPr bwMode="auto">
          <a:xfrm>
            <a:off x="2892425" y="2324100"/>
            <a:ext cx="26988" cy="1588"/>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54" name="Rectangle 20"/>
          <p:cNvSpPr>
            <a:spLocks/>
          </p:cNvSpPr>
          <p:nvPr/>
        </p:nvSpPr>
        <p:spPr bwMode="auto">
          <a:xfrm>
            <a:off x="2554288" y="2193925"/>
            <a:ext cx="296862"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eaLnBrk="1" hangingPunct="1">
              <a:lnSpc>
                <a:spcPct val="93000"/>
              </a:lnSpc>
            </a:pPr>
            <a:r>
              <a:rPr lang="en-US" altLang="x-none" sz="1800">
                <a:solidFill>
                  <a:schemeClr val="tx1"/>
                </a:solidFill>
                <a:latin typeface="Calibri" charset="0"/>
                <a:ea typeface="ＭＳ Ｐゴシック" charset="-128"/>
              </a:rPr>
              <a:t>1.4</a:t>
            </a:r>
          </a:p>
        </p:txBody>
      </p:sp>
      <p:sp>
        <p:nvSpPr>
          <p:cNvPr id="69655" name="Line 21"/>
          <p:cNvSpPr>
            <a:spLocks noChangeShapeType="1"/>
          </p:cNvSpPr>
          <p:nvPr/>
        </p:nvSpPr>
        <p:spPr bwMode="auto">
          <a:xfrm rot="10800000" flipH="1">
            <a:off x="2892425" y="1947863"/>
            <a:ext cx="3175" cy="3051175"/>
          </a:xfrm>
          <a:prstGeom prst="line">
            <a:avLst/>
          </a:prstGeom>
          <a:noFill/>
          <a:ln w="93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56" name="Line 23"/>
          <p:cNvSpPr>
            <a:spLocks noChangeShapeType="1"/>
          </p:cNvSpPr>
          <p:nvPr/>
        </p:nvSpPr>
        <p:spPr bwMode="auto">
          <a:xfrm>
            <a:off x="3792538" y="2647950"/>
            <a:ext cx="3175" cy="782638"/>
          </a:xfrm>
          <a:prstGeom prst="line">
            <a:avLst/>
          </a:prstGeom>
          <a:noFill/>
          <a:ln w="255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57" name="Line 26"/>
          <p:cNvSpPr>
            <a:spLocks noChangeShapeType="1"/>
          </p:cNvSpPr>
          <p:nvPr/>
        </p:nvSpPr>
        <p:spPr bwMode="auto">
          <a:xfrm>
            <a:off x="4206875" y="2051050"/>
            <a:ext cx="3175" cy="895350"/>
          </a:xfrm>
          <a:prstGeom prst="line">
            <a:avLst/>
          </a:prstGeom>
          <a:noFill/>
          <a:ln w="255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58" name="Line 29"/>
          <p:cNvSpPr>
            <a:spLocks noChangeShapeType="1"/>
          </p:cNvSpPr>
          <p:nvPr/>
        </p:nvSpPr>
        <p:spPr bwMode="auto">
          <a:xfrm>
            <a:off x="4635500" y="2038350"/>
            <a:ext cx="3175" cy="850900"/>
          </a:xfrm>
          <a:prstGeom prst="line">
            <a:avLst/>
          </a:prstGeom>
          <a:noFill/>
          <a:ln w="255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59" name="Line 32"/>
          <p:cNvSpPr>
            <a:spLocks noChangeShapeType="1"/>
          </p:cNvSpPr>
          <p:nvPr/>
        </p:nvSpPr>
        <p:spPr bwMode="auto">
          <a:xfrm>
            <a:off x="5767388" y="2051050"/>
            <a:ext cx="3175" cy="769938"/>
          </a:xfrm>
          <a:prstGeom prst="line">
            <a:avLst/>
          </a:prstGeom>
          <a:noFill/>
          <a:ln w="2556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60" name="Freeform 35"/>
          <p:cNvSpPr>
            <a:spLocks/>
          </p:cNvSpPr>
          <p:nvPr/>
        </p:nvSpPr>
        <p:spPr bwMode="auto">
          <a:xfrm>
            <a:off x="3792538" y="2436813"/>
            <a:ext cx="1978025" cy="609600"/>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4541" y="2513"/>
                </a:lnTo>
                <a:lnTo>
                  <a:pt x="9224" y="970"/>
                </a:lnTo>
                <a:lnTo>
                  <a:pt x="21600" y="0"/>
                </a:lnTo>
              </a:path>
            </a:pathLst>
          </a:custGeom>
          <a:noFill/>
          <a:ln w="571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69661" name="Line 36"/>
          <p:cNvSpPr>
            <a:spLocks noChangeShapeType="1"/>
          </p:cNvSpPr>
          <p:nvPr/>
        </p:nvSpPr>
        <p:spPr bwMode="auto">
          <a:xfrm>
            <a:off x="3405188" y="4040188"/>
            <a:ext cx="3175" cy="654050"/>
          </a:xfrm>
          <a:prstGeom prst="line">
            <a:avLst/>
          </a:prstGeom>
          <a:noFill/>
          <a:ln w="2556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62" name="Line 37"/>
          <p:cNvSpPr>
            <a:spLocks noChangeShapeType="1"/>
          </p:cNvSpPr>
          <p:nvPr/>
        </p:nvSpPr>
        <p:spPr bwMode="auto">
          <a:xfrm>
            <a:off x="3392488" y="4040188"/>
            <a:ext cx="30162" cy="3175"/>
          </a:xfrm>
          <a:prstGeom prst="line">
            <a:avLst/>
          </a:prstGeom>
          <a:noFill/>
          <a:ln w="25560">
            <a:solidFill>
              <a:srgbClr val="2222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63" name="Line 39"/>
          <p:cNvSpPr>
            <a:spLocks noChangeShapeType="1"/>
          </p:cNvSpPr>
          <p:nvPr/>
        </p:nvSpPr>
        <p:spPr bwMode="auto">
          <a:xfrm>
            <a:off x="3849688" y="3416300"/>
            <a:ext cx="3175" cy="596900"/>
          </a:xfrm>
          <a:prstGeom prst="line">
            <a:avLst/>
          </a:prstGeom>
          <a:noFill/>
          <a:ln w="2556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64" name="Line 42"/>
          <p:cNvSpPr>
            <a:spLocks noChangeShapeType="1"/>
          </p:cNvSpPr>
          <p:nvPr/>
        </p:nvSpPr>
        <p:spPr bwMode="auto">
          <a:xfrm>
            <a:off x="4264025" y="3317875"/>
            <a:ext cx="3175" cy="779463"/>
          </a:xfrm>
          <a:prstGeom prst="line">
            <a:avLst/>
          </a:prstGeom>
          <a:noFill/>
          <a:ln w="2556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65" name="Line 45"/>
          <p:cNvSpPr>
            <a:spLocks noChangeShapeType="1"/>
          </p:cNvSpPr>
          <p:nvPr/>
        </p:nvSpPr>
        <p:spPr bwMode="auto">
          <a:xfrm>
            <a:off x="5265738" y="3130550"/>
            <a:ext cx="3175" cy="654050"/>
          </a:xfrm>
          <a:prstGeom prst="line">
            <a:avLst/>
          </a:prstGeom>
          <a:noFill/>
          <a:ln w="2556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66" name="Freeform 48"/>
          <p:cNvSpPr>
            <a:spLocks/>
          </p:cNvSpPr>
          <p:nvPr/>
        </p:nvSpPr>
        <p:spPr bwMode="auto">
          <a:xfrm>
            <a:off x="3405188" y="3457575"/>
            <a:ext cx="1863725" cy="909638"/>
          </a:xfrm>
          <a:custGeom>
            <a:avLst/>
            <a:gdLst>
              <a:gd name="T0" fmla="*/ 0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155" y="6066"/>
                </a:lnTo>
                <a:lnTo>
                  <a:pt x="9970" y="5740"/>
                </a:lnTo>
                <a:lnTo>
                  <a:pt x="21600" y="0"/>
                </a:lnTo>
              </a:path>
            </a:pathLst>
          </a:custGeom>
          <a:noFill/>
          <a:ln w="57150" cap="flat"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69667" name="Rectangle 50"/>
          <p:cNvSpPr>
            <a:spLocks/>
          </p:cNvSpPr>
          <p:nvPr/>
        </p:nvSpPr>
        <p:spPr bwMode="auto">
          <a:xfrm rot="-5400000">
            <a:off x="1190625" y="2994025"/>
            <a:ext cx="1662113"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pPr>
            <a:endParaRPr lang="en-US" altLang="x-none" b="1">
              <a:solidFill>
                <a:schemeClr val="tx1"/>
              </a:solidFill>
              <a:latin typeface="Calibri" charset="0"/>
              <a:ea typeface="ＭＳ Ｐゴシック" charset="-128"/>
              <a:sym typeface="Arial Bold" charset="0"/>
            </a:endParaRPr>
          </a:p>
          <a:p>
            <a:pPr algn="ctr" eaLnBrk="1" hangingPunct="1">
              <a:lnSpc>
                <a:spcPct val="93000"/>
              </a:lnSpc>
            </a:pPr>
            <a:r>
              <a:rPr lang="en-US" altLang="x-none" b="1">
                <a:solidFill>
                  <a:schemeClr val="tx1"/>
                </a:solidFill>
                <a:latin typeface="Calibri" charset="0"/>
                <a:ea typeface="ＭＳ Ｐゴシック" charset="-128"/>
                <a:sym typeface="Arial Bold" charset="0"/>
              </a:rPr>
              <a:t>LO [% Signal]</a:t>
            </a:r>
          </a:p>
        </p:txBody>
      </p:sp>
      <p:sp>
        <p:nvSpPr>
          <p:cNvPr id="69668" name="Rectangle 419"/>
          <p:cNvSpPr>
            <a:spLocks noChangeArrowheads="1"/>
          </p:cNvSpPr>
          <p:nvPr/>
        </p:nvSpPr>
        <p:spPr bwMode="auto">
          <a:xfrm>
            <a:off x="4267200" y="6477000"/>
            <a:ext cx="48768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r" eaLnBrk="1" hangingPunct="1"/>
            <a:r>
              <a:rPr lang="en-US" altLang="x-none" sz="1600" i="1">
                <a:solidFill>
                  <a:schemeClr val="accent2">
                    <a:lumMod val="75000"/>
                  </a:schemeClr>
                </a:solidFill>
                <a:latin typeface="Calibri" charset="0"/>
              </a:rPr>
              <a:t>Sayres</a:t>
            </a:r>
            <a:r>
              <a:rPr lang="en-US" altLang="x-none" sz="1600" i="1" dirty="0">
                <a:solidFill>
                  <a:schemeClr val="accent2">
                    <a:lumMod val="75000"/>
                  </a:schemeClr>
                </a:solidFill>
                <a:latin typeface="Calibri" charset="0"/>
              </a:rPr>
              <a:t> &amp; Grill-Spector, J. Neurophysiology, 2006</a:t>
            </a:r>
          </a:p>
        </p:txBody>
      </p:sp>
      <p:sp>
        <p:nvSpPr>
          <p:cNvPr id="69669" name="Text Box 416"/>
          <p:cNvSpPr txBox="1">
            <a:spLocks noChangeArrowheads="1"/>
          </p:cNvSpPr>
          <p:nvPr/>
        </p:nvSpPr>
        <p:spPr bwMode="auto">
          <a:xfrm>
            <a:off x="6477000" y="26670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n=8</a:t>
            </a:r>
          </a:p>
        </p:txBody>
      </p:sp>
      <p:grpSp>
        <p:nvGrpSpPr>
          <p:cNvPr id="69670" name="Group 78"/>
          <p:cNvGrpSpPr>
            <a:grpSpLocks/>
          </p:cNvGrpSpPr>
          <p:nvPr/>
        </p:nvGrpSpPr>
        <p:grpSpPr bwMode="auto">
          <a:xfrm>
            <a:off x="6553200" y="2286000"/>
            <a:ext cx="1663700" cy="509588"/>
            <a:chOff x="6383337" y="5867400"/>
            <a:chExt cx="1662781" cy="510359"/>
          </a:xfrm>
        </p:grpSpPr>
        <p:sp>
          <p:nvSpPr>
            <p:cNvPr id="69673" name="Rectangle 8"/>
            <p:cNvSpPr>
              <a:spLocks/>
            </p:cNvSpPr>
            <p:nvPr/>
          </p:nvSpPr>
          <p:spPr bwMode="auto">
            <a:xfrm>
              <a:off x="6705600" y="6096000"/>
              <a:ext cx="934380"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FF0000"/>
                  </a:solidFill>
                  <a:latin typeface="Calibri" charset="0"/>
                  <a:ea typeface="ＭＳ Ｐゴシック" charset="-128"/>
                </a:rPr>
                <a:t>Repeated</a:t>
              </a:r>
            </a:p>
          </p:txBody>
        </p:sp>
        <p:sp>
          <p:nvSpPr>
            <p:cNvPr id="69674" name="Line 9"/>
            <p:cNvSpPr>
              <a:spLocks noChangeShapeType="1"/>
            </p:cNvSpPr>
            <p:nvPr/>
          </p:nvSpPr>
          <p:spPr bwMode="auto">
            <a:xfrm>
              <a:off x="6383337" y="6233706"/>
              <a:ext cx="285750" cy="1587"/>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9675" name="Rectangle 10"/>
            <p:cNvSpPr>
              <a:spLocks/>
            </p:cNvSpPr>
            <p:nvPr/>
          </p:nvSpPr>
          <p:spPr bwMode="auto">
            <a:xfrm>
              <a:off x="6705600" y="5867400"/>
              <a:ext cx="1340518" cy="28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chemeClr val="tx1"/>
                  </a:solidFill>
                  <a:latin typeface="Calibri" charset="0"/>
                  <a:ea typeface="ＭＳ Ｐゴシック" charset="-128"/>
                </a:rPr>
                <a:t>NonRepeated</a:t>
              </a:r>
            </a:p>
          </p:txBody>
        </p:sp>
        <p:sp>
          <p:nvSpPr>
            <p:cNvPr id="69676" name="Line 11"/>
            <p:cNvSpPr>
              <a:spLocks noChangeShapeType="1"/>
            </p:cNvSpPr>
            <p:nvPr/>
          </p:nvSpPr>
          <p:spPr bwMode="auto">
            <a:xfrm>
              <a:off x="6383337" y="6003925"/>
              <a:ext cx="285750" cy="1588"/>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69671" name="AutoShape 266"/>
          <p:cNvSpPr>
            <a:spLocks noChangeAspect="1" noChangeArrowheads="1"/>
          </p:cNvSpPr>
          <p:nvPr/>
        </p:nvSpPr>
        <p:spPr bwMode="auto">
          <a:xfrm>
            <a:off x="3986213" y="3429000"/>
            <a:ext cx="128587" cy="290513"/>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p>
        </p:txBody>
      </p:sp>
      <p:sp>
        <p:nvSpPr>
          <p:cNvPr id="69672" name="AutoShape 347"/>
          <p:cNvSpPr>
            <a:spLocks noChangeAspect="1" noChangeArrowheads="1"/>
          </p:cNvSpPr>
          <p:nvPr/>
        </p:nvSpPr>
        <p:spPr bwMode="auto">
          <a:xfrm>
            <a:off x="2514600" y="5880100"/>
            <a:ext cx="3994150" cy="292100"/>
          </a:xfrm>
          <a:prstGeom prst="roundRect">
            <a:avLst>
              <a:gd name="adj" fmla="val 1782"/>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1pPr>
            <a:lvl2pPr marL="742950" indent="-28575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2pPr>
            <a:lvl3pPr marL="11430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3pPr>
            <a:lvl4pPr marL="16002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4pPr>
            <a:lvl5pPr marL="2057400" indent="-228600" eaLnBrk="0" hangingPunct="0">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tabLst>
                <a:tab pos="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sz="2400">
                <a:solidFill>
                  <a:srgbClr val="000000"/>
                </a:solidFill>
                <a:latin typeface="Arial" charset="0"/>
                <a:ea typeface="ヒラギノ角ゴ ProN W3" charset="-128"/>
                <a:sym typeface="Arial" charset="0"/>
              </a:defRPr>
            </a:lvl9pPr>
          </a:lstStyle>
          <a:p>
            <a:pPr algn="ctr" eaLnBrk="1" hangingPunct="1">
              <a:lnSpc>
                <a:spcPct val="93000"/>
              </a:lnSpc>
              <a:buClr>
                <a:srgbClr val="000000"/>
              </a:buClr>
              <a:buSzPct val="100000"/>
            </a:pPr>
            <a:r>
              <a:rPr lang="en-GB" altLang="x-none" sz="2000">
                <a:solidFill>
                  <a:srgbClr val="800000"/>
                </a:solidFill>
                <a:latin typeface="Calibri" charset="0"/>
              </a:rPr>
              <a:t>*</a:t>
            </a:r>
            <a:r>
              <a:rPr lang="en-GB" altLang="x-none" sz="2000">
                <a:latin typeface="Calibri" charset="0"/>
              </a:rPr>
              <a:t> Significantly &lt; nonrepeated, p &lt; 0.05</a:t>
            </a:r>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0" y="152400"/>
            <a:ext cx="9144000" cy="1397000"/>
          </a:xfrm>
        </p:spPr>
        <p:txBody>
          <a:bodyPr rIns="132073"/>
          <a:lstStyle/>
          <a:p>
            <a:pPr marL="39686" indent="0" eaLnBrk="1" hangingPunct="1">
              <a:spcBef>
                <a:spcPts val="2300"/>
              </a:spcBef>
              <a:defRPr/>
            </a:pPr>
            <a:r>
              <a:rPr lang="en-US" sz="3600" b="1" dirty="0">
                <a:solidFill>
                  <a:srgbClr val="5E5EB9"/>
                </a:solidFill>
                <a:latin typeface="Calibri"/>
                <a:cs typeface="Calibri"/>
                <a:sym typeface="Arial Bold" charset="0"/>
              </a:rPr>
              <a:t>Implications of fMRI-A characteristics</a:t>
            </a:r>
            <a:endParaRPr lang="en-US" sz="3600" b="1" dirty="0">
              <a:solidFill>
                <a:srgbClr val="800000"/>
              </a:solidFill>
              <a:latin typeface="Calibri"/>
              <a:ea typeface="ヒラギノ角ゴ ProN W6" charset="0"/>
              <a:cs typeface="Calibri"/>
              <a:sym typeface="Arial Bold" charset="0"/>
            </a:endParaRPr>
          </a:p>
        </p:txBody>
      </p:sp>
      <p:sp>
        <p:nvSpPr>
          <p:cNvPr id="44034" name="Rectangle 2"/>
          <p:cNvSpPr>
            <a:spLocks noGrp="1" noChangeArrowheads="1"/>
          </p:cNvSpPr>
          <p:nvPr>
            <p:ph type="body" idx="1"/>
          </p:nvPr>
        </p:nvSpPr>
        <p:spPr>
          <a:xfrm>
            <a:off x="914400" y="1219200"/>
            <a:ext cx="7315200" cy="3733800"/>
          </a:xfrm>
        </p:spPr>
        <p:txBody>
          <a:bodyPr rIns="132073"/>
          <a:lstStyle/>
          <a:p>
            <a:pPr marL="39686" indent="0" eaLnBrk="1" hangingPunct="1">
              <a:buFont typeface="Arial" charset="0"/>
              <a:buNone/>
              <a:defRPr/>
            </a:pPr>
            <a:r>
              <a:rPr lang="en-US" dirty="0" smtClean="0">
                <a:latin typeface="Calibri"/>
                <a:cs typeface="Calibri"/>
              </a:rPr>
              <a:t>To get a large fMRI-A effect</a:t>
            </a:r>
          </a:p>
          <a:p>
            <a:pPr marL="382569" indent="-342882" eaLnBrk="1" hangingPunct="1">
              <a:defRPr/>
            </a:pPr>
            <a:r>
              <a:rPr lang="en-US" dirty="0" smtClean="0">
                <a:latin typeface="Calibri"/>
                <a:cs typeface="Calibri"/>
              </a:rPr>
              <a:t>Use many repetitions that are proximal in time</a:t>
            </a:r>
          </a:p>
          <a:p>
            <a:pPr marL="382569" indent="-342882" eaLnBrk="1" hangingPunct="1">
              <a:defRPr/>
            </a:pPr>
            <a:r>
              <a:rPr lang="en-US" dirty="0" smtClean="0">
                <a:latin typeface="Calibri"/>
                <a:cs typeface="Calibri"/>
              </a:rPr>
              <a:t>Use an effective stimulus for your region of interest</a:t>
            </a:r>
          </a:p>
          <a:p>
            <a:pPr marL="382569" indent="-342882" eaLnBrk="1" hangingPunct="1">
              <a:defRPr/>
            </a:pPr>
            <a:r>
              <a:rPr lang="en-US" dirty="0" smtClean="0">
                <a:latin typeface="Calibri"/>
                <a:cs typeface="Calibri"/>
              </a:rPr>
              <a:t>Control cognitive factors</a:t>
            </a:r>
          </a:p>
        </p:txBody>
      </p:sp>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33400" y="1447800"/>
            <a:ext cx="8458200" cy="4876800"/>
          </a:xfrm>
        </p:spPr>
        <p:txBody>
          <a:bodyPr/>
          <a:lstStyle/>
          <a:p>
            <a:pPr marL="382569" indent="-342882" eaLnBrk="1" hangingPunct="1">
              <a:defRPr/>
            </a:pPr>
            <a:r>
              <a:rPr lang="en-US" dirty="0" smtClean="0">
                <a:solidFill>
                  <a:srgbClr val="BFBFBF"/>
                </a:solidFill>
                <a:latin typeface="Calibri"/>
                <a:cs typeface="Calibri"/>
              </a:rPr>
              <a:t>What is fMRI-adaptation (fMRI-A)?</a:t>
            </a:r>
          </a:p>
          <a:p>
            <a:pPr marL="382569" indent="-342882" eaLnBrk="1" hangingPunct="1">
              <a:defRPr/>
            </a:pPr>
            <a:r>
              <a:rPr lang="en-US" dirty="0" smtClean="0">
                <a:solidFill>
                  <a:srgbClr val="BFBFBF"/>
                </a:solidFill>
                <a:latin typeface="Calibri"/>
                <a:cs typeface="Calibri"/>
              </a:rPr>
              <a:t>Why are we interested in studying fMRI-A?</a:t>
            </a:r>
          </a:p>
          <a:p>
            <a:pPr marL="382569" indent="-342882" eaLnBrk="1" hangingPunct="1">
              <a:defRPr/>
            </a:pPr>
            <a:r>
              <a:rPr lang="en-US" dirty="0" smtClean="0">
                <a:solidFill>
                  <a:srgbClr val="BFBFBF"/>
                </a:solidFill>
                <a:latin typeface="Calibri"/>
                <a:cs typeface="Calibri"/>
              </a:rPr>
              <a:t>What are the characteristics of fMRI-A?</a:t>
            </a:r>
          </a:p>
          <a:p>
            <a:pPr marL="382569" indent="-342882" eaLnBrk="1" hangingPunct="1">
              <a:defRPr/>
            </a:pPr>
            <a:r>
              <a:rPr lang="en-US" sz="3600" b="1" dirty="0">
                <a:latin typeface="Calibri"/>
                <a:cs typeface="Calibri"/>
              </a:rPr>
              <a:t>What are the proposed neural mechanisms of fMRI-A?</a:t>
            </a:r>
          </a:p>
          <a:p>
            <a:pPr marL="382569" indent="-342882" eaLnBrk="1" hangingPunct="1">
              <a:defRPr/>
            </a:pPr>
            <a:r>
              <a:rPr lang="en-US" dirty="0" smtClean="0">
                <a:solidFill>
                  <a:srgbClr val="BFBFBF"/>
                </a:solidFill>
                <a:latin typeface="Calibri"/>
                <a:cs typeface="Calibri"/>
              </a:rPr>
              <a:t>Are mechanisms of fMRI-A universal across regions and time scales?</a:t>
            </a:r>
          </a:p>
          <a:p>
            <a:pPr marL="382569" indent="-342882" eaLnBrk="1" hangingPunct="1">
              <a:defRPr/>
            </a:pPr>
            <a:r>
              <a:rPr lang="en-US" dirty="0" smtClean="0">
                <a:solidFill>
                  <a:srgbClr val="BFBFBF"/>
                </a:solidFill>
                <a:latin typeface="Calibri"/>
                <a:cs typeface="Calibri"/>
              </a:rPr>
              <a:t>Summary: from neurons to fMRI voxels</a:t>
            </a:r>
          </a:p>
        </p:txBody>
      </p:sp>
      <p:sp>
        <p:nvSpPr>
          <p:cNvPr id="5" name="Title 1"/>
          <p:cNvSpPr>
            <a:spLocks noGrp="1"/>
          </p:cNvSpPr>
          <p:nvPr>
            <p:ph type="title"/>
          </p:nvPr>
        </p:nvSpPr>
        <p:spPr>
          <a:xfrm>
            <a:off x="-13699" y="573178"/>
            <a:ext cx="9144000" cy="1036637"/>
          </a:xfrm>
        </p:spPr>
        <p:txBody>
          <a:bodyPr/>
          <a:lstStyle/>
          <a:p>
            <a:pPr marL="39686" indent="0" eaLnBrk="1" hangingPunct="1">
              <a:defRPr/>
            </a:pPr>
            <a:r>
              <a:rPr lang="en-US" b="1" dirty="0" smtClean="0">
                <a:solidFill>
                  <a:srgbClr val="5E5EB9"/>
                </a:solidFill>
                <a:latin typeface="Calibri"/>
                <a:cs typeface="Calibri"/>
              </a:rPr>
              <a:t>What you are up for</a:t>
            </a:r>
          </a:p>
        </p:txBody>
      </p:sp>
    </p:spTree>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1"/>
          <p:cNvSpPr>
            <a:spLocks noGrp="1" noChangeArrowheads="1"/>
          </p:cNvSpPr>
          <p:nvPr>
            <p:ph type="title"/>
          </p:nvPr>
        </p:nvSpPr>
        <p:spPr>
          <a:xfrm>
            <a:off x="0" y="227013"/>
            <a:ext cx="9144000" cy="1754187"/>
          </a:xfrm>
        </p:spPr>
        <p:txBody>
          <a:bodyPr rIns="132073"/>
          <a:lstStyle/>
          <a:p>
            <a:pPr marL="39686" indent="0" eaLnBrk="1" hangingPunct="1">
              <a:defRPr/>
            </a:pPr>
            <a:r>
              <a:rPr lang="en-US" b="1" dirty="0" smtClean="0">
                <a:solidFill>
                  <a:srgbClr val="5E5EB9"/>
                </a:solidFill>
                <a:latin typeface="Calibri"/>
                <a:cs typeface="Calibri"/>
                <a:sym typeface="Arial Black" charset="0"/>
              </a:rPr>
              <a:t>Neural Models for fMRI-A</a:t>
            </a:r>
            <a:endParaRPr lang="en-US" b="1" dirty="0" smtClean="0">
              <a:solidFill>
                <a:srgbClr val="5E5EB9"/>
              </a:solidFill>
              <a:latin typeface="Calibri"/>
              <a:ea typeface="ヒラギノ角ゴ ProN W6" charset="0"/>
              <a:cs typeface="Calibri"/>
              <a:sym typeface="Arial Black" charset="0"/>
            </a:endParaRPr>
          </a:p>
        </p:txBody>
      </p:sp>
      <p:sp>
        <p:nvSpPr>
          <p:cNvPr id="72706" name="Rectangle 2"/>
          <p:cNvSpPr>
            <a:spLocks/>
          </p:cNvSpPr>
          <p:nvPr/>
        </p:nvSpPr>
        <p:spPr bwMode="auto">
          <a:xfrm>
            <a:off x="1371600" y="1828800"/>
            <a:ext cx="6542088" cy="295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buClr>
                <a:srgbClr val="9F0A0A"/>
              </a:buClr>
              <a:buSzPct val="100000"/>
              <a:buFont typeface="Comic Sans MS" charset="0"/>
              <a:buChar char="-"/>
            </a:pPr>
            <a:r>
              <a:rPr lang="en-US" altLang="x-none" sz="3200" b="1">
                <a:solidFill>
                  <a:srgbClr val="9F0A0A"/>
                </a:solidFill>
                <a:latin typeface="Calibri" charset="0"/>
                <a:ea typeface="ＭＳ Ｐゴシック" charset="-128"/>
                <a:sym typeface="Comic Sans MS" charset="0"/>
              </a:rPr>
              <a:t> Scaling:             </a:t>
            </a:r>
            <a:r>
              <a:rPr lang="en-US" altLang="x-none" sz="3200">
                <a:solidFill>
                  <a:schemeClr val="tx1"/>
                </a:solidFill>
                <a:latin typeface="Calibri" charset="0"/>
                <a:ea typeface="ＭＳ Ｐゴシック" charset="-128"/>
              </a:rPr>
              <a:t>Reduced firing rate 	</a:t>
            </a:r>
          </a:p>
          <a:p>
            <a:pPr eaLnBrk="1" hangingPunct="1">
              <a:buClr>
                <a:srgbClr val="9F0A0A"/>
              </a:buClr>
              <a:buSzPct val="100000"/>
              <a:buFont typeface="Comic Sans MS" charset="0"/>
              <a:buChar char="-"/>
            </a:pPr>
            <a:endParaRPr lang="en-US" altLang="x-none" sz="3200" b="1">
              <a:solidFill>
                <a:srgbClr val="9F0A0A"/>
              </a:solidFill>
              <a:latin typeface="Calibri" charset="0"/>
              <a:ea typeface="ＭＳ Ｐゴシック" charset="-128"/>
              <a:sym typeface="Comic Sans MS" charset="0"/>
            </a:endParaRPr>
          </a:p>
          <a:p>
            <a:pPr eaLnBrk="1" hangingPunct="1">
              <a:buClr>
                <a:srgbClr val="9F0A0A"/>
              </a:buClr>
              <a:buSzPct val="100000"/>
              <a:buFont typeface="Comic Sans MS" charset="0"/>
              <a:buChar char="-"/>
            </a:pPr>
            <a:r>
              <a:rPr lang="en-US" altLang="x-none" sz="3200" b="1">
                <a:solidFill>
                  <a:srgbClr val="9F0A0A"/>
                </a:solidFill>
                <a:latin typeface="Calibri" charset="0"/>
                <a:ea typeface="ＭＳ Ｐゴシック" charset="-128"/>
                <a:sym typeface="Comic Sans MS" charset="0"/>
              </a:rPr>
              <a:t> Sharpening:</a:t>
            </a:r>
            <a:r>
              <a:rPr lang="en-US" altLang="x-none" sz="3200">
                <a:solidFill>
                  <a:schemeClr val="tx1"/>
                </a:solidFill>
                <a:latin typeface="Calibri" charset="0"/>
                <a:ea typeface="ＭＳ Ｐゴシック" charset="-128"/>
              </a:rPr>
              <a:t> 	Less neurons respond</a:t>
            </a:r>
          </a:p>
          <a:p>
            <a:pPr eaLnBrk="1" hangingPunct="1">
              <a:buClr>
                <a:srgbClr val="000000"/>
              </a:buClr>
              <a:buSzPct val="100000"/>
              <a:buFont typeface="Arial" charset="0"/>
              <a:buChar char="-"/>
            </a:pPr>
            <a:endParaRPr lang="en-US" altLang="x-none" sz="3200">
              <a:solidFill>
                <a:schemeClr val="tx1"/>
              </a:solidFill>
              <a:latin typeface="Calibri" charset="0"/>
              <a:ea typeface="ＭＳ Ｐゴシック" charset="-128"/>
            </a:endParaRPr>
          </a:p>
          <a:p>
            <a:pPr eaLnBrk="1" hangingPunct="1">
              <a:buClr>
                <a:srgbClr val="000000"/>
              </a:buClr>
              <a:buSzPct val="100000"/>
              <a:buFont typeface="Arial" charset="0"/>
              <a:buChar char="-"/>
            </a:pPr>
            <a:r>
              <a:rPr lang="en-US" altLang="x-none" sz="3200">
                <a:solidFill>
                  <a:schemeClr val="tx1"/>
                </a:solidFill>
                <a:latin typeface="Calibri" charset="0"/>
                <a:ea typeface="ＭＳ Ｐゴシック" charset="-128"/>
              </a:rPr>
              <a:t> </a:t>
            </a:r>
            <a:r>
              <a:rPr lang="en-US" altLang="x-none" sz="3200" b="1">
                <a:solidFill>
                  <a:srgbClr val="9F0A0A"/>
                </a:solidFill>
                <a:latin typeface="Calibri" charset="0"/>
                <a:ea typeface="ＭＳ Ｐゴシック" charset="-128"/>
                <a:sym typeface="Comic Sans MS" charset="0"/>
              </a:rPr>
              <a:t>Facilitation: 	</a:t>
            </a:r>
            <a:r>
              <a:rPr lang="en-US" altLang="x-none" sz="3200">
                <a:solidFill>
                  <a:schemeClr val="tx1"/>
                </a:solidFill>
                <a:latin typeface="Calibri" charset="0"/>
                <a:ea typeface="ＭＳ Ｐゴシック" charset="-128"/>
              </a:rPr>
              <a:t>Shorter latency and/or </a:t>
            </a:r>
          </a:p>
          <a:p>
            <a:pPr eaLnBrk="1" hangingPunct="1"/>
            <a:r>
              <a:rPr lang="en-US" altLang="x-none" sz="3200">
                <a:solidFill>
                  <a:schemeClr val="tx1"/>
                </a:solidFill>
                <a:latin typeface="Calibri" charset="0"/>
                <a:ea typeface="ＭＳ Ｐゴシック" charset="-128"/>
              </a:rPr>
              <a:t>                                duration of firing</a:t>
            </a:r>
          </a:p>
        </p:txBody>
      </p:sp>
      <p:sp>
        <p:nvSpPr>
          <p:cNvPr id="72707" name="Rectangle 3"/>
          <p:cNvSpPr>
            <a:spLocks/>
          </p:cNvSpPr>
          <p:nvPr/>
        </p:nvSpPr>
        <p:spPr bwMode="auto">
          <a:xfrm>
            <a:off x="5710238" y="6535738"/>
            <a:ext cx="3392487"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Comic Sans MS" charset="0"/>
              </a:rPr>
              <a:t>Grill-spector, Henson &amp;  Martin, TICS 06</a:t>
            </a:r>
          </a:p>
        </p:txBody>
      </p:sp>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2"/>
          <p:cNvSpPr>
            <a:spLocks noChangeArrowheads="1"/>
          </p:cNvSpPr>
          <p:nvPr/>
        </p:nvSpPr>
        <p:spPr bwMode="auto">
          <a:xfrm rot="16200000">
            <a:off x="-127634" y="5039518"/>
            <a:ext cx="13509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3" tIns="44448" rIns="90483" bIns="4444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2000">
                <a:solidFill>
                  <a:srgbClr val="FF6F7C"/>
                </a:solidFill>
                <a:latin typeface="Helvetica" charset="0"/>
              </a:rPr>
              <a:t>Specificity</a:t>
            </a:r>
          </a:p>
        </p:txBody>
      </p:sp>
      <p:sp>
        <p:nvSpPr>
          <p:cNvPr id="22530" name="Rectangle 13"/>
          <p:cNvSpPr>
            <a:spLocks noChangeArrowheads="1"/>
          </p:cNvSpPr>
          <p:nvPr/>
        </p:nvSpPr>
        <p:spPr bwMode="auto">
          <a:xfrm rot="16200000">
            <a:off x="-172083" y="2774155"/>
            <a:ext cx="1439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3" tIns="44448" rIns="90483" bIns="4444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2000" b="1" dirty="0">
                <a:solidFill>
                  <a:srgbClr val="288B09"/>
                </a:solidFill>
                <a:latin typeface="Helvetica" charset="0"/>
              </a:rPr>
              <a:t>Generality</a:t>
            </a:r>
          </a:p>
        </p:txBody>
      </p:sp>
      <p:pic>
        <p:nvPicPr>
          <p:cNvPr id="22531" name="Picture 16"/>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91088"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34" name="Rectangle 17"/>
          <p:cNvSpPr>
            <a:spLocks noChangeArrowheads="1"/>
          </p:cNvSpPr>
          <p:nvPr/>
        </p:nvSpPr>
        <p:spPr bwMode="auto">
          <a:xfrm>
            <a:off x="4978400" y="2238375"/>
            <a:ext cx="639763" cy="242888"/>
          </a:xfrm>
          <a:prstGeom prst="rect">
            <a:avLst/>
          </a:prstGeom>
          <a:noFill/>
          <a:ln w="12700">
            <a:noFill/>
            <a:miter lim="800000"/>
            <a:headEnd/>
            <a:tailEnd/>
          </a:ln>
        </p:spPr>
        <p:txBody>
          <a:bodyPr wrap="none" lIns="90483" tIns="44448" rIns="90483" bIns="44448">
            <a:spAutoFit/>
          </a:bodyPr>
          <a:lstStyle/>
          <a:p>
            <a:pPr eaLnBrk="0" hangingPunct="0">
              <a:defRPr/>
            </a:pPr>
            <a:r>
              <a:rPr lang="en-US" sz="1000">
                <a:solidFill>
                  <a:schemeClr val="bg2">
                    <a:lumMod val="50000"/>
                  </a:schemeClr>
                </a:solidFill>
                <a:latin typeface="Helvetica" pitchFamily="-1" charset="0"/>
                <a:ea typeface="ヒラギノ角ゴ ProN W3" charset="0"/>
              </a:rPr>
              <a:t>Cartoon</a:t>
            </a:r>
          </a:p>
        </p:txBody>
      </p:sp>
      <p:pic>
        <p:nvPicPr>
          <p:cNvPr id="22533" name="Picture 21"/>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0238"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29" name="Rectangle 22"/>
          <p:cNvSpPr>
            <a:spLocks noChangeArrowheads="1"/>
          </p:cNvSpPr>
          <p:nvPr/>
        </p:nvSpPr>
        <p:spPr bwMode="auto">
          <a:xfrm>
            <a:off x="1889125" y="2238375"/>
            <a:ext cx="863600" cy="242888"/>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50000"/>
                  </a:schemeClr>
                </a:solidFill>
                <a:latin typeface="Helvetica" pitchFamily="-1" charset="0"/>
                <a:ea typeface="ヒラギノ角ゴ ProN W3" charset="0"/>
              </a:rPr>
              <a:t>Profile-View</a:t>
            </a:r>
          </a:p>
        </p:txBody>
      </p:sp>
      <p:pic>
        <p:nvPicPr>
          <p:cNvPr id="22535" name="Picture 3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3763"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19" name="Rectangle 37"/>
          <p:cNvSpPr>
            <a:spLocks noChangeArrowheads="1"/>
          </p:cNvSpPr>
          <p:nvPr/>
        </p:nvSpPr>
        <p:spPr bwMode="auto">
          <a:xfrm>
            <a:off x="914400" y="2238375"/>
            <a:ext cx="800100" cy="242888"/>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dirty="0">
                <a:solidFill>
                  <a:schemeClr val="bg2">
                    <a:lumMod val="50000"/>
                  </a:schemeClr>
                </a:solidFill>
                <a:latin typeface="Helvetica" pitchFamily="-1" charset="0"/>
                <a:ea typeface="ヒラギノ角ゴ ProN W3" charset="0"/>
              </a:rPr>
              <a:t>Front-View</a:t>
            </a:r>
          </a:p>
        </p:txBody>
      </p:sp>
      <p:pic>
        <p:nvPicPr>
          <p:cNvPr id="22537" name="Picture 46"/>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82900"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16" name="Rectangle 47"/>
          <p:cNvSpPr>
            <a:spLocks noChangeArrowheads="1"/>
          </p:cNvSpPr>
          <p:nvPr/>
        </p:nvSpPr>
        <p:spPr bwMode="auto">
          <a:xfrm>
            <a:off x="2971800" y="2238375"/>
            <a:ext cx="666750" cy="242888"/>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50000"/>
                  </a:schemeClr>
                </a:solidFill>
                <a:latin typeface="Helvetica" pitchFamily="-1" charset="0"/>
                <a:ea typeface="ヒラギノ角ゴ ProN W3" charset="0"/>
              </a:rPr>
              <a:t>No Eyes</a:t>
            </a:r>
          </a:p>
        </p:txBody>
      </p:sp>
      <p:pic>
        <p:nvPicPr>
          <p:cNvPr id="22539" name="Picture 56"/>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84613" y="250825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09" name="Rectangle 57"/>
          <p:cNvSpPr>
            <a:spLocks noChangeArrowheads="1"/>
          </p:cNvSpPr>
          <p:nvPr/>
        </p:nvSpPr>
        <p:spPr bwMode="auto">
          <a:xfrm>
            <a:off x="3835400" y="2252663"/>
            <a:ext cx="939800"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50000"/>
                  </a:schemeClr>
                </a:solidFill>
                <a:latin typeface="Helvetica" pitchFamily="-1" charset="0"/>
                <a:ea typeface="ヒラギノ角ゴ ProN W3" charset="0"/>
              </a:rPr>
              <a:t>Human Head</a:t>
            </a:r>
          </a:p>
        </p:txBody>
      </p:sp>
      <p:pic>
        <p:nvPicPr>
          <p:cNvPr id="22541" name="Picture 76"/>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59325"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04" name="Rectangle 77"/>
          <p:cNvSpPr>
            <a:spLocks noChangeArrowheads="1"/>
          </p:cNvSpPr>
          <p:nvPr/>
        </p:nvSpPr>
        <p:spPr bwMode="auto">
          <a:xfrm>
            <a:off x="4791075" y="4633913"/>
            <a:ext cx="781050"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50000"/>
                  </a:schemeClr>
                </a:solidFill>
                <a:latin typeface="Helvetica" pitchFamily="-1" charset="0"/>
                <a:ea typeface="ヒラギノ角ゴ ProN W3" charset="0"/>
              </a:rPr>
              <a:t>Schematic</a:t>
            </a:r>
          </a:p>
        </p:txBody>
      </p:sp>
      <p:pic>
        <p:nvPicPr>
          <p:cNvPr id="22543" name="Picture 8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08288"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01" name="Rectangle 82"/>
          <p:cNvSpPr>
            <a:spLocks noChangeArrowheads="1"/>
          </p:cNvSpPr>
          <p:nvPr/>
        </p:nvSpPr>
        <p:spPr bwMode="auto">
          <a:xfrm>
            <a:off x="2843213" y="4633913"/>
            <a:ext cx="771525"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50000"/>
                  </a:schemeClr>
                </a:solidFill>
                <a:latin typeface="Helvetica" pitchFamily="-1" charset="0"/>
                <a:ea typeface="ヒラギノ角ゴ ProN W3" charset="0"/>
              </a:rPr>
              <a:t>Eyes Only</a:t>
            </a:r>
          </a:p>
        </p:txBody>
      </p:sp>
      <p:pic>
        <p:nvPicPr>
          <p:cNvPr id="22545" name="Picture 86"/>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784600" y="4884738"/>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89" name="Rectangle 87"/>
          <p:cNvSpPr>
            <a:spLocks noChangeArrowheads="1"/>
          </p:cNvSpPr>
          <p:nvPr/>
        </p:nvSpPr>
        <p:spPr bwMode="auto">
          <a:xfrm>
            <a:off x="3741738" y="4629150"/>
            <a:ext cx="927100" cy="242888"/>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50000"/>
                  </a:schemeClr>
                </a:solidFill>
                <a:latin typeface="Helvetica" pitchFamily="-1" charset="0"/>
                <a:ea typeface="ヒラギノ角ゴ ProN W3" charset="0"/>
              </a:rPr>
              <a:t>Human Body</a:t>
            </a:r>
          </a:p>
        </p:txBody>
      </p:sp>
      <p:pic>
        <p:nvPicPr>
          <p:cNvPr id="22547" name="Picture 66"/>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33563"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84" name="Rectangle 69"/>
          <p:cNvSpPr>
            <a:spLocks noChangeArrowheads="1"/>
          </p:cNvSpPr>
          <p:nvPr/>
        </p:nvSpPr>
        <p:spPr bwMode="auto">
          <a:xfrm>
            <a:off x="1793875" y="4633913"/>
            <a:ext cx="952500" cy="242887"/>
          </a:xfrm>
          <a:prstGeom prst="rect">
            <a:avLst/>
          </a:prstGeom>
          <a:noFill/>
          <a:ln w="12700">
            <a:noFill/>
            <a:miter lim="800000"/>
            <a:headEnd/>
            <a:tailEnd/>
          </a:ln>
        </p:spPr>
        <p:txBody>
          <a:bodyPr wrap="none" lIns="90483" tIns="44448" rIns="90483" bIns="44448">
            <a:spAutoFit/>
          </a:bodyPr>
          <a:lstStyle/>
          <a:p>
            <a:pPr eaLnBrk="0" hangingPunct="0">
              <a:defRPr/>
            </a:pPr>
            <a:r>
              <a:rPr lang="en-US" sz="1000">
                <a:solidFill>
                  <a:schemeClr val="bg2">
                    <a:lumMod val="50000"/>
                  </a:schemeClr>
                </a:solidFill>
                <a:latin typeface="Helvetica" pitchFamily="-1" charset="0"/>
                <a:ea typeface="ヒラギノ角ゴ ProN W3" charset="0"/>
              </a:rPr>
              <a:t>Back of Head</a:t>
            </a:r>
          </a:p>
        </p:txBody>
      </p:sp>
      <p:pic>
        <p:nvPicPr>
          <p:cNvPr id="22549" name="Picture 95"/>
          <p:cNvPicPr>
            <a:picLocks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44550"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79" name="Rectangle 96"/>
          <p:cNvSpPr>
            <a:spLocks noChangeArrowheads="1"/>
          </p:cNvSpPr>
          <p:nvPr/>
        </p:nvSpPr>
        <p:spPr bwMode="auto">
          <a:xfrm>
            <a:off x="1020763" y="4633913"/>
            <a:ext cx="488950"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50000"/>
                  </a:schemeClr>
                </a:solidFill>
                <a:latin typeface="Helvetica" pitchFamily="-1" charset="0"/>
                <a:ea typeface="ヒラギノ角ゴ ProN W3" charset="0"/>
              </a:rPr>
              <a:t>Hand</a:t>
            </a:r>
          </a:p>
        </p:txBody>
      </p:sp>
      <p:pic>
        <p:nvPicPr>
          <p:cNvPr id="22551" name="Picture 100"/>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729288"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75" name="Rectangle 101"/>
          <p:cNvSpPr>
            <a:spLocks noChangeArrowheads="1"/>
          </p:cNvSpPr>
          <p:nvPr/>
        </p:nvSpPr>
        <p:spPr bwMode="auto">
          <a:xfrm>
            <a:off x="5842000" y="4633913"/>
            <a:ext cx="615950"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dirty="0">
                <a:solidFill>
                  <a:schemeClr val="bg2">
                    <a:lumMod val="50000"/>
                  </a:schemeClr>
                </a:solidFill>
                <a:latin typeface="Helvetica" pitchFamily="-1" charset="0"/>
                <a:ea typeface="ヒラギノ角ゴ ProN W3" charset="0"/>
              </a:rPr>
              <a:t>Objects</a:t>
            </a:r>
          </a:p>
        </p:txBody>
      </p:sp>
      <p:pic>
        <p:nvPicPr>
          <p:cNvPr id="22553" name="Picture 110"/>
          <p:cNvPicPr>
            <a:picLocks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702425"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68" name="Rectangle 111"/>
          <p:cNvSpPr>
            <a:spLocks noChangeArrowheads="1"/>
          </p:cNvSpPr>
          <p:nvPr/>
        </p:nvSpPr>
        <p:spPr bwMode="auto">
          <a:xfrm>
            <a:off x="6772275" y="4633913"/>
            <a:ext cx="701675"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50000"/>
                  </a:schemeClr>
                </a:solidFill>
                <a:latin typeface="Helvetica" pitchFamily="-1" charset="0"/>
                <a:ea typeface="ヒラギノ角ゴ ProN W3" charset="0"/>
              </a:rPr>
              <a:t>Buildings</a:t>
            </a:r>
          </a:p>
        </p:txBody>
      </p:sp>
      <p:sp>
        <p:nvSpPr>
          <p:cNvPr id="39954" name="Rectangle 115"/>
          <p:cNvSpPr>
            <a:spLocks noChangeArrowheads="1"/>
          </p:cNvSpPr>
          <p:nvPr/>
        </p:nvSpPr>
        <p:spPr bwMode="auto">
          <a:xfrm>
            <a:off x="227013" y="435876"/>
            <a:ext cx="8353425" cy="1371600"/>
          </a:xfrm>
          <a:prstGeom prst="rect">
            <a:avLst/>
          </a:prstGeom>
          <a:noFill/>
          <a:ln w="12700">
            <a:noFill/>
            <a:miter lim="800000"/>
            <a:headEnd/>
            <a:tailEnd/>
          </a:ln>
        </p:spPr>
        <p:txBody>
          <a:bodyPr lIns="92070" tIns="44448" rIns="92070" bIns="44448" anchor="ctr"/>
          <a:lstStyle/>
          <a:p>
            <a:pPr algn="ctr" eaLnBrk="0" hangingPunct="0">
              <a:defRPr/>
            </a:pPr>
            <a:r>
              <a:rPr lang="en-US" sz="2800" b="1" dirty="0">
                <a:solidFill>
                  <a:schemeClr val="accent6">
                    <a:lumMod val="60000"/>
                    <a:lumOff val="40000"/>
                  </a:schemeClr>
                </a:solidFill>
                <a:latin typeface="Calibri" pitchFamily="-1" charset="0"/>
                <a:ea typeface="ヒラギノ角ゴ ProN W3" charset="0"/>
              </a:rPr>
              <a:t>Face-selective (FFA-1 &amp; 2 ) regions shows generalization across various types of faces</a:t>
            </a:r>
          </a:p>
        </p:txBody>
      </p:sp>
      <p:sp>
        <p:nvSpPr>
          <p:cNvPr id="22556" name="Text Box 117"/>
          <p:cNvSpPr txBox="1">
            <a:spLocks noChangeArrowheads="1"/>
          </p:cNvSpPr>
          <p:nvPr/>
        </p:nvSpPr>
        <p:spPr bwMode="auto">
          <a:xfrm>
            <a:off x="2224088" y="1841500"/>
            <a:ext cx="4921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288B09"/>
                </a:solidFill>
              </a:rPr>
              <a:t>FFA responds robustly to these stimuli</a:t>
            </a:r>
          </a:p>
        </p:txBody>
      </p:sp>
      <p:sp>
        <p:nvSpPr>
          <p:cNvPr id="22557" name="Text Box 118"/>
          <p:cNvSpPr txBox="1">
            <a:spLocks noChangeArrowheads="1"/>
          </p:cNvSpPr>
          <p:nvPr/>
        </p:nvSpPr>
        <p:spPr bwMode="auto">
          <a:xfrm>
            <a:off x="3019425" y="4217988"/>
            <a:ext cx="2778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rgbClr val="FF6F7C"/>
                </a:solidFill>
              </a:rPr>
              <a:t>But not to these stimuli</a:t>
            </a:r>
          </a:p>
        </p:txBody>
      </p:sp>
      <p:pic>
        <p:nvPicPr>
          <p:cNvPr id="22558" name="Picture 120"/>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910263"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63" name="Rectangle 121"/>
          <p:cNvSpPr>
            <a:spLocks noChangeArrowheads="1"/>
          </p:cNvSpPr>
          <p:nvPr/>
        </p:nvSpPr>
        <p:spPr bwMode="auto">
          <a:xfrm>
            <a:off x="5972175" y="2238375"/>
            <a:ext cx="717550" cy="242888"/>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dirty="0">
                <a:solidFill>
                  <a:schemeClr val="bg2">
                    <a:lumMod val="50000"/>
                  </a:schemeClr>
                </a:solidFill>
                <a:latin typeface="Helvetica" pitchFamily="-1" charset="0"/>
                <a:ea typeface="ヒラギノ角ゴ ProN W3" charset="0"/>
              </a:rPr>
              <a:t>Cat Face</a:t>
            </a:r>
          </a:p>
        </p:txBody>
      </p:sp>
      <p:sp>
        <p:nvSpPr>
          <p:cNvPr id="39960" name="Rectangle 142"/>
          <p:cNvSpPr>
            <a:spLocks noChangeArrowheads="1"/>
          </p:cNvSpPr>
          <p:nvPr/>
        </p:nvSpPr>
        <p:spPr bwMode="auto">
          <a:xfrm>
            <a:off x="5453063" y="5995989"/>
            <a:ext cx="3384550" cy="341312"/>
          </a:xfrm>
          <a:prstGeom prst="rect">
            <a:avLst/>
          </a:prstGeom>
          <a:noFill/>
          <a:ln w="9525">
            <a:noFill/>
            <a:miter lim="800000"/>
            <a:headEnd/>
            <a:tailEnd/>
          </a:ln>
        </p:spPr>
        <p:txBody>
          <a:bodyPr wrap="none" lIns="91435" tIns="45718" rIns="91435" bIns="45718">
            <a:spAutoFit/>
          </a:bodyPr>
          <a:lstStyle/>
          <a:p>
            <a:pPr>
              <a:defRPr/>
            </a:pPr>
            <a:r>
              <a:rPr lang="en-US" sz="1600" i="1" dirty="0">
                <a:solidFill>
                  <a:schemeClr val="accent2">
                    <a:lumMod val="75000"/>
                  </a:schemeClr>
                </a:solidFill>
                <a:ea typeface="ヒラギノ角ゴ ProN W3" charset="0"/>
              </a:rPr>
              <a:t>Kanwisher et al. 1997, 1998, 2000</a:t>
            </a:r>
          </a:p>
        </p:txBody>
      </p:sp>
      <p:pic>
        <p:nvPicPr>
          <p:cNvPr id="22561" name="Picture 26"/>
          <p:cNvPicPr>
            <a:picLocks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867525" y="2503488"/>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pic>
        <p:nvPicPr>
          <p:cNvPr id="22562" name="Picture 71"/>
          <p:cNvPicPr>
            <a:picLocks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696200" y="4899025"/>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53" name="Rectangle 27"/>
          <p:cNvSpPr>
            <a:spLocks noChangeArrowheads="1"/>
          </p:cNvSpPr>
          <p:nvPr/>
        </p:nvSpPr>
        <p:spPr bwMode="auto">
          <a:xfrm>
            <a:off x="6935788" y="2238375"/>
            <a:ext cx="725487" cy="242888"/>
          </a:xfrm>
          <a:prstGeom prst="rect">
            <a:avLst/>
          </a:prstGeom>
          <a:noFill/>
          <a:ln w="12700">
            <a:noFill/>
            <a:miter lim="800000"/>
            <a:headEnd/>
            <a:tailEnd/>
          </a:ln>
        </p:spPr>
        <p:txBody>
          <a:bodyPr wrap="none" lIns="90483" tIns="44448" rIns="90483" bIns="4444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en-US" sz="1000">
                <a:solidFill>
                  <a:srgbClr val="404040"/>
                </a:solidFill>
                <a:latin typeface="Helvetica" charset="0"/>
              </a:rPr>
              <a:t>“</a:t>
            </a:r>
            <a:r>
              <a:rPr lang="en-US" altLang="x-none" sz="1000">
                <a:solidFill>
                  <a:srgbClr val="404040"/>
                </a:solidFill>
                <a:latin typeface="Helvetica" charset="0"/>
              </a:rPr>
              <a:t>Mooney</a:t>
            </a:r>
            <a:r>
              <a:rPr lang="en-US" altLang="en-US" sz="1000">
                <a:solidFill>
                  <a:srgbClr val="404040"/>
                </a:solidFill>
                <a:latin typeface="Helvetica" charset="0"/>
              </a:rPr>
              <a:t>”</a:t>
            </a:r>
            <a:endParaRPr lang="en-US" altLang="x-none" sz="1000">
              <a:solidFill>
                <a:srgbClr val="404040"/>
              </a:solidFill>
              <a:latin typeface="Helvetica" charset="0"/>
            </a:endParaRPr>
          </a:p>
        </p:txBody>
      </p:sp>
      <p:sp>
        <p:nvSpPr>
          <p:cNvPr id="54" name="Rectangle 74"/>
          <p:cNvSpPr>
            <a:spLocks noChangeArrowheads="1"/>
          </p:cNvSpPr>
          <p:nvPr/>
        </p:nvSpPr>
        <p:spPr bwMode="auto">
          <a:xfrm>
            <a:off x="7704138" y="4633913"/>
            <a:ext cx="876300" cy="242887"/>
          </a:xfrm>
          <a:prstGeom prst="rect">
            <a:avLst/>
          </a:prstGeom>
          <a:noFill/>
          <a:ln w="12700">
            <a:noFill/>
            <a:miter lim="800000"/>
            <a:headEnd/>
            <a:tailEnd/>
          </a:ln>
        </p:spPr>
        <p:txBody>
          <a:bodyPr wrap="none" lIns="90483" tIns="44448" rIns="90483" bIns="44448">
            <a:spAutoFit/>
          </a:bodyPr>
          <a:lstStyle/>
          <a:p>
            <a:pPr eaLnBrk="0" hangingPunct="0">
              <a:defRPr/>
            </a:pPr>
            <a:r>
              <a:rPr lang="en-US" sz="1000">
                <a:solidFill>
                  <a:schemeClr val="bg2">
                    <a:lumMod val="50000"/>
                  </a:schemeClr>
                </a:solidFill>
                <a:latin typeface="Helvetica" pitchFamily="-1" charset="0"/>
                <a:ea typeface="ヒラギノ角ゴ ProN W3" charset="0"/>
              </a:rPr>
              <a:t>Inv. Mooney</a:t>
            </a:r>
          </a:p>
        </p:txBody>
      </p:sp>
      <p:sp>
        <p:nvSpPr>
          <p:cNvPr id="2" name="Rectangle 1"/>
          <p:cNvSpPr/>
          <p:nvPr/>
        </p:nvSpPr>
        <p:spPr>
          <a:xfrm>
            <a:off x="-1587" y="5995989"/>
            <a:ext cx="2986088" cy="341313"/>
          </a:xfrm>
          <a:prstGeom prst="rect">
            <a:avLst/>
          </a:prstGeom>
        </p:spPr>
        <p:txBody>
          <a:bodyPr wrap="none" lIns="91435" tIns="45718" rIns="91435" bIns="45718">
            <a:spAutoFit/>
          </a:bodyPr>
          <a:lstStyle/>
          <a:p>
            <a:pPr>
              <a:defRPr/>
            </a:pPr>
            <a:r>
              <a:rPr lang="en-US" sz="1600" i="1" dirty="0">
                <a:solidFill>
                  <a:schemeClr val="accent2">
                    <a:lumMod val="75000"/>
                  </a:schemeClr>
                </a:solidFill>
                <a:ea typeface="ヒラギノ角ゴ ProN W3" charset="0"/>
              </a:rPr>
              <a:t>http://</a:t>
            </a:r>
            <a:r>
              <a:rPr lang="en-US" sz="1600" i="1" dirty="0" err="1">
                <a:solidFill>
                  <a:schemeClr val="accent2">
                    <a:lumMod val="75000"/>
                  </a:schemeClr>
                </a:solidFill>
                <a:ea typeface="ヒラギノ角ゴ ProN W3" charset="0"/>
              </a:rPr>
              <a:t>nancysbraintalks.mit.edu</a:t>
            </a:r>
            <a:endParaRPr lang="en-US" sz="1600" i="1" dirty="0">
              <a:solidFill>
                <a:schemeClr val="accent2">
                  <a:lumMod val="75000"/>
                </a:schemeClr>
              </a:solidFill>
              <a:ea typeface="ヒラギノ角ゴ ProN W3" charset="0"/>
            </a:endParaRPr>
          </a:p>
        </p:txBody>
      </p:sp>
    </p:spTree>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1"/>
          <p:cNvSpPr>
            <a:spLocks/>
          </p:cNvSpPr>
          <p:nvPr/>
        </p:nvSpPr>
        <p:spPr bwMode="auto">
          <a:xfrm>
            <a:off x="8034338" y="457200"/>
            <a:ext cx="642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fMRI</a:t>
            </a:r>
          </a:p>
        </p:txBody>
      </p:sp>
      <p:grpSp>
        <p:nvGrpSpPr>
          <p:cNvPr id="73730" name="Group 6"/>
          <p:cNvGrpSpPr>
            <a:grpSpLocks/>
          </p:cNvGrpSpPr>
          <p:nvPr/>
        </p:nvGrpSpPr>
        <p:grpSpPr bwMode="auto">
          <a:xfrm>
            <a:off x="7543800" y="1063625"/>
            <a:ext cx="1039813" cy="1189038"/>
            <a:chOff x="0" y="0"/>
            <a:chExt cx="655" cy="749"/>
          </a:xfrm>
        </p:grpSpPr>
        <p:sp>
          <p:nvSpPr>
            <p:cNvPr id="73754" name="Rectangle 2"/>
            <p:cNvSpPr>
              <a:spLocks/>
            </p:cNvSpPr>
            <p:nvPr/>
          </p:nvSpPr>
          <p:spPr bwMode="auto">
            <a:xfrm>
              <a:off x="420" y="34"/>
              <a:ext cx="235" cy="614"/>
            </a:xfrm>
            <a:prstGeom prst="rect">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55" name="Rectangle 3"/>
            <p:cNvSpPr>
              <a:spLocks/>
            </p:cNvSpPr>
            <p:nvPr/>
          </p:nvSpPr>
          <p:spPr bwMode="auto">
            <a:xfrm>
              <a:off x="420" y="128"/>
              <a:ext cx="235" cy="614"/>
            </a:xfrm>
            <a:prstGeom prst="rect">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56" name="Rectangle 4"/>
            <p:cNvSpPr>
              <a:spLocks/>
            </p:cNvSpPr>
            <p:nvPr/>
          </p:nvSpPr>
          <p:spPr bwMode="auto">
            <a:xfrm>
              <a:off x="0" y="0"/>
              <a:ext cx="22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max</a:t>
              </a:r>
            </a:p>
          </p:txBody>
        </p:sp>
        <p:sp>
          <p:nvSpPr>
            <p:cNvPr id="73757" name="Rectangle 5"/>
            <p:cNvSpPr>
              <a:spLocks/>
            </p:cNvSpPr>
            <p:nvPr/>
          </p:nvSpPr>
          <p:spPr bwMode="auto">
            <a:xfrm>
              <a:off x="188" y="613"/>
              <a:ext cx="8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0</a:t>
              </a:r>
            </a:p>
          </p:txBody>
        </p:sp>
      </p:grpSp>
      <p:grpSp>
        <p:nvGrpSpPr>
          <p:cNvPr id="73731" name="Group 15"/>
          <p:cNvGrpSpPr>
            <a:grpSpLocks/>
          </p:cNvGrpSpPr>
          <p:nvPr/>
        </p:nvGrpSpPr>
        <p:grpSpPr bwMode="auto">
          <a:xfrm>
            <a:off x="2063750" y="1828800"/>
            <a:ext cx="1600200" cy="914400"/>
            <a:chOff x="0" y="0"/>
            <a:chExt cx="1008" cy="576"/>
          </a:xfrm>
        </p:grpSpPr>
        <p:grpSp>
          <p:nvGrpSpPr>
            <p:cNvPr id="73746" name="Group 13"/>
            <p:cNvGrpSpPr>
              <a:grpSpLocks/>
            </p:cNvGrpSpPr>
            <p:nvPr/>
          </p:nvGrpSpPr>
          <p:grpSpPr bwMode="auto">
            <a:xfrm>
              <a:off x="75" y="98"/>
              <a:ext cx="858" cy="380"/>
              <a:chOff x="0" y="0"/>
              <a:chExt cx="858" cy="380"/>
            </a:xfrm>
          </p:grpSpPr>
          <p:sp>
            <p:nvSpPr>
              <p:cNvPr id="73748" name="Oval 7"/>
              <p:cNvSpPr>
                <a:spLocks/>
              </p:cNvSpPr>
              <p:nvPr/>
            </p:nvSpPr>
            <p:spPr bwMode="auto">
              <a:xfrm>
                <a:off x="0" y="308"/>
                <a:ext cx="72" cy="72"/>
              </a:xfrm>
              <a:prstGeom prst="ellipse">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49" name="Oval 8"/>
              <p:cNvSpPr>
                <a:spLocks/>
              </p:cNvSpPr>
              <p:nvPr/>
            </p:nvSpPr>
            <p:spPr bwMode="auto">
              <a:xfrm>
                <a:off x="0" y="99"/>
                <a:ext cx="72" cy="73"/>
              </a:xfrm>
              <a:prstGeom prst="ellipse">
                <a:avLst/>
              </a:prstGeom>
              <a:solidFill>
                <a:srgbClr val="80808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50" name="Oval 9"/>
              <p:cNvSpPr>
                <a:spLocks/>
              </p:cNvSpPr>
              <p:nvPr/>
            </p:nvSpPr>
            <p:spPr bwMode="auto">
              <a:xfrm>
                <a:off x="0" y="200"/>
                <a:ext cx="72" cy="72"/>
              </a:xfrm>
              <a:prstGeom prst="ellipse">
                <a:avLst/>
              </a:prstGeom>
              <a:solidFill>
                <a:srgbClr val="D0D0D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51" name="Oval 10"/>
              <p:cNvSpPr>
                <a:spLocks/>
              </p:cNvSpPr>
              <p:nvPr/>
            </p:nvSpPr>
            <p:spPr bwMode="auto">
              <a:xfrm>
                <a:off x="0" y="0"/>
                <a:ext cx="72" cy="71"/>
              </a:xfrm>
              <a:prstGeom prst="ellipse">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52" name="Rectangle 11"/>
              <p:cNvSpPr>
                <a:spLocks/>
              </p:cNvSpPr>
              <p:nvPr/>
            </p:nvSpPr>
            <p:spPr bwMode="auto">
              <a:xfrm>
                <a:off x="194" y="127"/>
                <a:ext cx="66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rPr>
                  <a:t>Mean firing rate</a:t>
                </a:r>
              </a:p>
            </p:txBody>
          </p:sp>
          <p:sp>
            <p:nvSpPr>
              <p:cNvPr id="73753" name="Line 12"/>
              <p:cNvSpPr>
                <a:spLocks noChangeShapeType="1"/>
              </p:cNvSpPr>
              <p:nvPr/>
            </p:nvSpPr>
            <p:spPr bwMode="auto">
              <a:xfrm rot="10800000" flipH="1">
                <a:off x="175" y="46"/>
                <a:ext cx="1" cy="241"/>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73747" name="Rectangle 14"/>
            <p:cNvSpPr>
              <a:spLocks/>
            </p:cNvSpPr>
            <p:nvPr/>
          </p:nvSpPr>
          <p:spPr bwMode="auto">
            <a:xfrm>
              <a:off x="0" y="0"/>
              <a:ext cx="1008" cy="57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grpSp>
      <p:sp>
        <p:nvSpPr>
          <p:cNvPr id="73732" name="Rectangle 16"/>
          <p:cNvSpPr>
            <a:spLocks/>
          </p:cNvSpPr>
          <p:nvPr/>
        </p:nvSpPr>
        <p:spPr bwMode="auto">
          <a:xfrm>
            <a:off x="3746500" y="457200"/>
            <a:ext cx="10699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neurons</a:t>
            </a:r>
          </a:p>
        </p:txBody>
      </p:sp>
      <p:grpSp>
        <p:nvGrpSpPr>
          <p:cNvPr id="73733" name="Group 20"/>
          <p:cNvGrpSpPr>
            <a:grpSpLocks/>
          </p:cNvGrpSpPr>
          <p:nvPr/>
        </p:nvGrpSpPr>
        <p:grpSpPr bwMode="auto">
          <a:xfrm>
            <a:off x="5111750" y="685800"/>
            <a:ext cx="1590675" cy="1373188"/>
            <a:chOff x="0" y="0"/>
            <a:chExt cx="1002" cy="865"/>
          </a:xfrm>
        </p:grpSpPr>
        <p:sp>
          <p:nvSpPr>
            <p:cNvPr id="73743" name="Freeform 17"/>
            <p:cNvSpPr>
              <a:spLocks/>
            </p:cNvSpPr>
            <p:nvPr/>
          </p:nvSpPr>
          <p:spPr bwMode="auto">
            <a:xfrm>
              <a:off x="286" y="145"/>
              <a:ext cx="574" cy="466"/>
            </a:xfrm>
            <a:custGeom>
              <a:avLst/>
              <a:gdLst>
                <a:gd name="T0" fmla="*/ 0 w 21600"/>
                <a:gd name="T1" fmla="*/ 0 h 19870"/>
                <a:gd name="T2" fmla="*/ 0 w 21600"/>
                <a:gd name="T3" fmla="*/ 0 h 19870"/>
                <a:gd name="T4" fmla="*/ 0 w 21600"/>
                <a:gd name="T5" fmla="*/ 0 h 19870"/>
                <a:gd name="T6" fmla="*/ 0 w 21600"/>
                <a:gd name="T7" fmla="*/ 0 h 198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70">
                  <a:moveTo>
                    <a:pt x="0" y="18514"/>
                  </a:moveTo>
                  <a:cubicBezTo>
                    <a:pt x="1350" y="9257"/>
                    <a:pt x="2700" y="0"/>
                    <a:pt x="5400" y="0"/>
                  </a:cubicBezTo>
                  <a:cubicBezTo>
                    <a:pt x="8100" y="0"/>
                    <a:pt x="13500" y="15429"/>
                    <a:pt x="16200" y="18514"/>
                  </a:cubicBezTo>
                  <a:cubicBezTo>
                    <a:pt x="18900" y="21600"/>
                    <a:pt x="20700" y="18514"/>
                    <a:pt x="21600" y="18514"/>
                  </a:cubicBezTo>
                </a:path>
              </a:pathLst>
            </a:custGeom>
            <a:noFill/>
            <a:ln w="28575" cap="flat">
              <a:solidFill>
                <a:srgbClr val="333399"/>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3744" name="Line 18"/>
            <p:cNvSpPr>
              <a:spLocks noChangeShapeType="1"/>
            </p:cNvSpPr>
            <p:nvPr/>
          </p:nvSpPr>
          <p:spPr bwMode="auto">
            <a:xfrm>
              <a:off x="145" y="0"/>
              <a:ext cx="1" cy="865"/>
            </a:xfrm>
            <a:prstGeom prst="line">
              <a:avLst/>
            </a:prstGeom>
            <a:noFill/>
            <a:ln w="1270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3745" name="Line 19"/>
            <p:cNvSpPr>
              <a:spLocks noChangeShapeType="1"/>
            </p:cNvSpPr>
            <p:nvPr/>
          </p:nvSpPr>
          <p:spPr bwMode="auto">
            <a:xfrm>
              <a:off x="0" y="719"/>
              <a:ext cx="1002" cy="1"/>
            </a:xfrm>
            <a:prstGeom prst="line">
              <a:avLst/>
            </a:prstGeom>
            <a:noFill/>
            <a:ln w="1905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73734" name="Oval 21"/>
          <p:cNvSpPr>
            <a:spLocks/>
          </p:cNvSpPr>
          <p:nvPr/>
        </p:nvSpPr>
        <p:spPr bwMode="auto">
          <a:xfrm>
            <a:off x="762000" y="1258888"/>
            <a:ext cx="452438" cy="452437"/>
          </a:xfrm>
          <a:prstGeom prst="ellipse">
            <a:avLst/>
          </a:prstGeom>
          <a:solidFill>
            <a:srgbClr val="FFFFFF"/>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35" name="Oval 22"/>
          <p:cNvSpPr>
            <a:spLocks/>
          </p:cNvSpPr>
          <p:nvPr/>
        </p:nvSpPr>
        <p:spPr bwMode="auto">
          <a:xfrm>
            <a:off x="3336925" y="1258888"/>
            <a:ext cx="450850" cy="452437"/>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36" name="Oval 23"/>
          <p:cNvSpPr>
            <a:spLocks/>
          </p:cNvSpPr>
          <p:nvPr/>
        </p:nvSpPr>
        <p:spPr bwMode="auto">
          <a:xfrm>
            <a:off x="4191000" y="1258888"/>
            <a:ext cx="452438" cy="452437"/>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37" name="Oval 24"/>
          <p:cNvSpPr>
            <a:spLocks/>
          </p:cNvSpPr>
          <p:nvPr/>
        </p:nvSpPr>
        <p:spPr bwMode="auto">
          <a:xfrm>
            <a:off x="1616075" y="1258888"/>
            <a:ext cx="457200" cy="452437"/>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38" name="Oval 25"/>
          <p:cNvSpPr>
            <a:spLocks/>
          </p:cNvSpPr>
          <p:nvPr/>
        </p:nvSpPr>
        <p:spPr bwMode="auto">
          <a:xfrm>
            <a:off x="2476500" y="1258888"/>
            <a:ext cx="457200" cy="452437"/>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3739" name="Rectangle 26"/>
          <p:cNvSpPr>
            <a:spLocks/>
          </p:cNvSpPr>
          <p:nvPr/>
        </p:nvSpPr>
        <p:spPr bwMode="auto">
          <a:xfrm rot="-5400000">
            <a:off x="4823619" y="1270794"/>
            <a:ext cx="639763"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Spikes</a:t>
            </a:r>
          </a:p>
        </p:txBody>
      </p:sp>
      <p:sp>
        <p:nvSpPr>
          <p:cNvPr id="73740" name="Rectangle 27"/>
          <p:cNvSpPr>
            <a:spLocks/>
          </p:cNvSpPr>
          <p:nvPr/>
        </p:nvSpPr>
        <p:spPr bwMode="auto">
          <a:xfrm>
            <a:off x="5410200" y="1828800"/>
            <a:ext cx="512763"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Time</a:t>
            </a:r>
          </a:p>
        </p:txBody>
      </p:sp>
      <p:sp>
        <p:nvSpPr>
          <p:cNvPr id="73741" name="Rectangle 28"/>
          <p:cNvSpPr>
            <a:spLocks/>
          </p:cNvSpPr>
          <p:nvPr/>
        </p:nvSpPr>
        <p:spPr bwMode="auto">
          <a:xfrm>
            <a:off x="39688" y="495300"/>
            <a:ext cx="40132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rgbClr val="A5162D"/>
                </a:solidFill>
                <a:latin typeface="Calibri" charset="0"/>
                <a:ea typeface="ＭＳ Ｐゴシック" charset="-128"/>
                <a:sym typeface="Arial Bold" charset="0"/>
              </a:rPr>
              <a:t>First presentation</a:t>
            </a:r>
          </a:p>
        </p:txBody>
      </p:sp>
      <p:sp>
        <p:nvSpPr>
          <p:cNvPr id="73742" name="Rectangle 29"/>
          <p:cNvSpPr>
            <a:spLocks/>
          </p:cNvSpPr>
          <p:nvPr/>
        </p:nvSpPr>
        <p:spPr bwMode="auto">
          <a:xfrm>
            <a:off x="5040313" y="6445250"/>
            <a:ext cx="33924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Comic Sans MS" charset="0"/>
              </a:rPr>
              <a:t>Grill-spector, Henson &amp;  Martin, TICS 06</a:t>
            </a: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Freeform 1"/>
          <p:cNvSpPr>
            <a:spLocks/>
          </p:cNvSpPr>
          <p:nvPr/>
        </p:nvSpPr>
        <p:spPr bwMode="auto">
          <a:xfrm>
            <a:off x="5489575" y="5181600"/>
            <a:ext cx="911225" cy="419100"/>
          </a:xfrm>
          <a:custGeom>
            <a:avLst/>
            <a:gdLst>
              <a:gd name="T0" fmla="*/ 0 w 21600"/>
              <a:gd name="T1" fmla="*/ 2147483647 h 19816"/>
              <a:gd name="T2" fmla="*/ 2147483647 w 21600"/>
              <a:gd name="T3" fmla="*/ 0 h 19816"/>
              <a:gd name="T4" fmla="*/ 2147483647 w 21600"/>
              <a:gd name="T5" fmla="*/ 2147483647 h 19816"/>
              <a:gd name="T6" fmla="*/ 2147483647 w 21600"/>
              <a:gd name="T7" fmla="*/ 2147483647 h 198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6">
                <a:moveTo>
                  <a:pt x="0" y="18514"/>
                </a:moveTo>
                <a:cubicBezTo>
                  <a:pt x="1350" y="9257"/>
                  <a:pt x="2700" y="0"/>
                  <a:pt x="5400" y="0"/>
                </a:cubicBezTo>
                <a:cubicBezTo>
                  <a:pt x="8100" y="0"/>
                  <a:pt x="13500" y="15429"/>
                  <a:pt x="16200" y="18514"/>
                </a:cubicBezTo>
                <a:cubicBezTo>
                  <a:pt x="18900" y="21600"/>
                  <a:pt x="20700" y="18514"/>
                  <a:pt x="21600" y="18514"/>
                </a:cubicBezTo>
              </a:path>
            </a:pathLst>
          </a:custGeom>
          <a:noFill/>
          <a:ln w="28575" cap="flat">
            <a:solidFill>
              <a:srgbClr val="333399"/>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4754" name="Line 2"/>
          <p:cNvSpPr>
            <a:spLocks noChangeShapeType="1"/>
          </p:cNvSpPr>
          <p:nvPr/>
        </p:nvSpPr>
        <p:spPr bwMode="auto">
          <a:xfrm>
            <a:off x="5343525" y="4586288"/>
            <a:ext cx="1588" cy="1373187"/>
          </a:xfrm>
          <a:prstGeom prst="line">
            <a:avLst/>
          </a:prstGeom>
          <a:noFill/>
          <a:ln w="1270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4755" name="Line 3"/>
          <p:cNvSpPr>
            <a:spLocks noChangeShapeType="1"/>
          </p:cNvSpPr>
          <p:nvPr/>
        </p:nvSpPr>
        <p:spPr bwMode="auto">
          <a:xfrm>
            <a:off x="5111750" y="5727700"/>
            <a:ext cx="1590675" cy="1588"/>
          </a:xfrm>
          <a:prstGeom prst="line">
            <a:avLst/>
          </a:prstGeom>
          <a:noFill/>
          <a:ln w="1905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4756" name="Oval 4"/>
          <p:cNvSpPr>
            <a:spLocks/>
          </p:cNvSpPr>
          <p:nvPr/>
        </p:nvSpPr>
        <p:spPr bwMode="auto">
          <a:xfrm>
            <a:off x="762000" y="5159375"/>
            <a:ext cx="452438" cy="452438"/>
          </a:xfrm>
          <a:prstGeom prst="ellipse">
            <a:avLst/>
          </a:prstGeom>
          <a:solidFill>
            <a:srgbClr val="FFFFFF"/>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57" name="Oval 5"/>
          <p:cNvSpPr>
            <a:spLocks/>
          </p:cNvSpPr>
          <p:nvPr/>
        </p:nvSpPr>
        <p:spPr bwMode="auto">
          <a:xfrm>
            <a:off x="3336925" y="5159375"/>
            <a:ext cx="450850" cy="452438"/>
          </a:xfrm>
          <a:prstGeom prst="ellipse">
            <a:avLst/>
          </a:prstGeom>
          <a:solidFill>
            <a:srgbClr val="474747"/>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58" name="Oval 6"/>
          <p:cNvSpPr>
            <a:spLocks/>
          </p:cNvSpPr>
          <p:nvPr/>
        </p:nvSpPr>
        <p:spPr bwMode="auto">
          <a:xfrm>
            <a:off x="4191000" y="5159375"/>
            <a:ext cx="452438" cy="452438"/>
          </a:xfrm>
          <a:prstGeom prst="ellipse">
            <a:avLst/>
          </a:prstGeom>
          <a:solidFill>
            <a:srgbClr val="474747"/>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59" name="Oval 7"/>
          <p:cNvSpPr>
            <a:spLocks/>
          </p:cNvSpPr>
          <p:nvPr/>
        </p:nvSpPr>
        <p:spPr bwMode="auto">
          <a:xfrm>
            <a:off x="1616075" y="5159375"/>
            <a:ext cx="457200" cy="452438"/>
          </a:xfrm>
          <a:prstGeom prst="ellipse">
            <a:avLst/>
          </a:prstGeom>
          <a:solidFill>
            <a:srgbClr val="C4C4C4"/>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60" name="Oval 8"/>
          <p:cNvSpPr>
            <a:spLocks/>
          </p:cNvSpPr>
          <p:nvPr/>
        </p:nvSpPr>
        <p:spPr bwMode="auto">
          <a:xfrm>
            <a:off x="2476500" y="5159375"/>
            <a:ext cx="457200" cy="452438"/>
          </a:xfrm>
          <a:prstGeom prst="ellipse">
            <a:avLst/>
          </a:prstGeom>
          <a:solidFill>
            <a:srgbClr val="C4C4C4"/>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61" name="Rectangle 9"/>
          <p:cNvSpPr>
            <a:spLocks/>
          </p:cNvSpPr>
          <p:nvPr/>
        </p:nvSpPr>
        <p:spPr bwMode="auto">
          <a:xfrm rot="-5400000">
            <a:off x="4823620" y="5171281"/>
            <a:ext cx="639762"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Spikes</a:t>
            </a:r>
          </a:p>
        </p:txBody>
      </p:sp>
      <p:sp>
        <p:nvSpPr>
          <p:cNvPr id="74762" name="Rectangle 10"/>
          <p:cNvSpPr>
            <a:spLocks/>
          </p:cNvSpPr>
          <p:nvPr/>
        </p:nvSpPr>
        <p:spPr bwMode="auto">
          <a:xfrm>
            <a:off x="5410200" y="5729288"/>
            <a:ext cx="5127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Time</a:t>
            </a:r>
          </a:p>
        </p:txBody>
      </p:sp>
      <p:sp>
        <p:nvSpPr>
          <p:cNvPr id="74763" name="Rectangle 11"/>
          <p:cNvSpPr>
            <a:spLocks/>
          </p:cNvSpPr>
          <p:nvPr/>
        </p:nvSpPr>
        <p:spPr bwMode="auto">
          <a:xfrm>
            <a:off x="7958138" y="4267200"/>
            <a:ext cx="642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fMRI</a:t>
            </a:r>
          </a:p>
        </p:txBody>
      </p:sp>
      <p:sp>
        <p:nvSpPr>
          <p:cNvPr id="74764" name="Rectangle 12"/>
          <p:cNvSpPr>
            <a:spLocks/>
          </p:cNvSpPr>
          <p:nvPr/>
        </p:nvSpPr>
        <p:spPr bwMode="auto">
          <a:xfrm>
            <a:off x="8134350" y="4718050"/>
            <a:ext cx="374650" cy="974725"/>
          </a:xfrm>
          <a:prstGeom prst="rect">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65" name="Rectangle 13"/>
          <p:cNvSpPr>
            <a:spLocks/>
          </p:cNvSpPr>
          <p:nvPr/>
        </p:nvSpPr>
        <p:spPr bwMode="auto">
          <a:xfrm>
            <a:off x="8134350" y="5167313"/>
            <a:ext cx="374650" cy="547687"/>
          </a:xfrm>
          <a:prstGeom prst="rect">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66" name="Rectangle 14"/>
          <p:cNvSpPr>
            <a:spLocks/>
          </p:cNvSpPr>
          <p:nvPr/>
        </p:nvSpPr>
        <p:spPr bwMode="auto">
          <a:xfrm>
            <a:off x="7467600" y="4664075"/>
            <a:ext cx="3492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max</a:t>
            </a:r>
          </a:p>
        </p:txBody>
      </p:sp>
      <p:sp>
        <p:nvSpPr>
          <p:cNvPr id="74767" name="Rectangle 15"/>
          <p:cNvSpPr>
            <a:spLocks/>
          </p:cNvSpPr>
          <p:nvPr/>
        </p:nvSpPr>
        <p:spPr bwMode="auto">
          <a:xfrm>
            <a:off x="7767638" y="5638800"/>
            <a:ext cx="1317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0</a:t>
            </a:r>
          </a:p>
        </p:txBody>
      </p:sp>
      <p:sp>
        <p:nvSpPr>
          <p:cNvPr id="74768" name="Rectangle 16"/>
          <p:cNvSpPr>
            <a:spLocks/>
          </p:cNvSpPr>
          <p:nvPr/>
        </p:nvSpPr>
        <p:spPr bwMode="auto">
          <a:xfrm>
            <a:off x="44450" y="4686300"/>
            <a:ext cx="53086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rgbClr val="A5162D"/>
                </a:solidFill>
                <a:latin typeface="Calibri" charset="0"/>
                <a:ea typeface="ＭＳ Ｐゴシック" charset="-128"/>
                <a:sym typeface="Arial Bold" charset="0"/>
              </a:rPr>
              <a:t>Repeated presentation</a:t>
            </a:r>
          </a:p>
        </p:txBody>
      </p:sp>
      <p:sp>
        <p:nvSpPr>
          <p:cNvPr id="74769" name="Rectangle 17"/>
          <p:cNvSpPr>
            <a:spLocks/>
          </p:cNvSpPr>
          <p:nvPr/>
        </p:nvSpPr>
        <p:spPr bwMode="auto">
          <a:xfrm>
            <a:off x="-152400" y="3060700"/>
            <a:ext cx="9156700"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ea typeface="ＭＳ Ｐゴシック" charset="-128"/>
                <a:sym typeface="Comic Sans MS" charset="0"/>
              </a:rPr>
              <a:t>Scaling (fatigue): Reduced firing rate</a:t>
            </a:r>
          </a:p>
          <a:p>
            <a:pPr algn="ctr" eaLnBrk="1" hangingPunct="1"/>
            <a:r>
              <a:rPr lang="en-US" altLang="x-none" sz="2000" b="1">
                <a:solidFill>
                  <a:srgbClr val="5E5EB9"/>
                </a:solidFill>
                <a:latin typeface="Calibri" charset="0"/>
                <a:ea typeface="ＭＳ Ｐゴシック" charset="-128"/>
                <a:sym typeface="Comic Sans MS" charset="0"/>
              </a:rPr>
              <a:t>Reduced firing is proportional to initial response;</a:t>
            </a:r>
          </a:p>
          <a:p>
            <a:pPr algn="ctr" eaLnBrk="1" hangingPunct="1"/>
            <a:r>
              <a:rPr lang="en-US" altLang="x-none" sz="2000" b="1">
                <a:solidFill>
                  <a:srgbClr val="5E5EB9"/>
                </a:solidFill>
                <a:latin typeface="Calibri" charset="0"/>
                <a:ea typeface="ＭＳ Ｐゴシック" charset="-128"/>
                <a:sym typeface="Comic Sans MS" charset="0"/>
              </a:rPr>
              <a:t> no change in selectivity</a:t>
            </a:r>
          </a:p>
        </p:txBody>
      </p:sp>
      <p:sp>
        <p:nvSpPr>
          <p:cNvPr id="74770" name="Rectangle 18"/>
          <p:cNvSpPr>
            <a:spLocks/>
          </p:cNvSpPr>
          <p:nvPr/>
        </p:nvSpPr>
        <p:spPr bwMode="auto">
          <a:xfrm>
            <a:off x="8034338" y="457200"/>
            <a:ext cx="642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fMRI</a:t>
            </a:r>
          </a:p>
        </p:txBody>
      </p:sp>
      <p:grpSp>
        <p:nvGrpSpPr>
          <p:cNvPr id="74771" name="Group 23"/>
          <p:cNvGrpSpPr>
            <a:grpSpLocks/>
          </p:cNvGrpSpPr>
          <p:nvPr/>
        </p:nvGrpSpPr>
        <p:grpSpPr bwMode="auto">
          <a:xfrm>
            <a:off x="7543800" y="1063625"/>
            <a:ext cx="1039813" cy="1189038"/>
            <a:chOff x="0" y="0"/>
            <a:chExt cx="655" cy="749"/>
          </a:xfrm>
        </p:grpSpPr>
        <p:sp>
          <p:nvSpPr>
            <p:cNvPr id="74795" name="Rectangle 19"/>
            <p:cNvSpPr>
              <a:spLocks/>
            </p:cNvSpPr>
            <p:nvPr/>
          </p:nvSpPr>
          <p:spPr bwMode="auto">
            <a:xfrm>
              <a:off x="420" y="34"/>
              <a:ext cx="235" cy="614"/>
            </a:xfrm>
            <a:prstGeom prst="rect">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96" name="Rectangle 20"/>
            <p:cNvSpPr>
              <a:spLocks/>
            </p:cNvSpPr>
            <p:nvPr/>
          </p:nvSpPr>
          <p:spPr bwMode="auto">
            <a:xfrm>
              <a:off x="420" y="128"/>
              <a:ext cx="235" cy="614"/>
            </a:xfrm>
            <a:prstGeom prst="rect">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97" name="Rectangle 21"/>
            <p:cNvSpPr>
              <a:spLocks/>
            </p:cNvSpPr>
            <p:nvPr/>
          </p:nvSpPr>
          <p:spPr bwMode="auto">
            <a:xfrm>
              <a:off x="0" y="0"/>
              <a:ext cx="22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max</a:t>
              </a:r>
            </a:p>
          </p:txBody>
        </p:sp>
        <p:sp>
          <p:nvSpPr>
            <p:cNvPr id="74798" name="Rectangle 22"/>
            <p:cNvSpPr>
              <a:spLocks/>
            </p:cNvSpPr>
            <p:nvPr/>
          </p:nvSpPr>
          <p:spPr bwMode="auto">
            <a:xfrm>
              <a:off x="188" y="613"/>
              <a:ext cx="8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0</a:t>
              </a:r>
            </a:p>
          </p:txBody>
        </p:sp>
      </p:grpSp>
      <p:grpSp>
        <p:nvGrpSpPr>
          <p:cNvPr id="74772" name="Group 32"/>
          <p:cNvGrpSpPr>
            <a:grpSpLocks/>
          </p:cNvGrpSpPr>
          <p:nvPr/>
        </p:nvGrpSpPr>
        <p:grpSpPr bwMode="auto">
          <a:xfrm>
            <a:off x="2063750" y="1828800"/>
            <a:ext cx="1600200" cy="914400"/>
            <a:chOff x="0" y="0"/>
            <a:chExt cx="1008" cy="576"/>
          </a:xfrm>
        </p:grpSpPr>
        <p:grpSp>
          <p:nvGrpSpPr>
            <p:cNvPr id="74787" name="Group 30"/>
            <p:cNvGrpSpPr>
              <a:grpSpLocks/>
            </p:cNvGrpSpPr>
            <p:nvPr/>
          </p:nvGrpSpPr>
          <p:grpSpPr bwMode="auto">
            <a:xfrm>
              <a:off x="75" y="98"/>
              <a:ext cx="858" cy="380"/>
              <a:chOff x="0" y="0"/>
              <a:chExt cx="858" cy="380"/>
            </a:xfrm>
          </p:grpSpPr>
          <p:sp>
            <p:nvSpPr>
              <p:cNvPr id="74789" name="Oval 24"/>
              <p:cNvSpPr>
                <a:spLocks/>
              </p:cNvSpPr>
              <p:nvPr/>
            </p:nvSpPr>
            <p:spPr bwMode="auto">
              <a:xfrm>
                <a:off x="0" y="308"/>
                <a:ext cx="72" cy="72"/>
              </a:xfrm>
              <a:prstGeom prst="ellipse">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90" name="Oval 25"/>
              <p:cNvSpPr>
                <a:spLocks/>
              </p:cNvSpPr>
              <p:nvPr/>
            </p:nvSpPr>
            <p:spPr bwMode="auto">
              <a:xfrm>
                <a:off x="0" y="99"/>
                <a:ext cx="72" cy="73"/>
              </a:xfrm>
              <a:prstGeom prst="ellipse">
                <a:avLst/>
              </a:prstGeom>
              <a:solidFill>
                <a:srgbClr val="80808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91" name="Oval 26"/>
              <p:cNvSpPr>
                <a:spLocks/>
              </p:cNvSpPr>
              <p:nvPr/>
            </p:nvSpPr>
            <p:spPr bwMode="auto">
              <a:xfrm>
                <a:off x="0" y="200"/>
                <a:ext cx="72" cy="72"/>
              </a:xfrm>
              <a:prstGeom prst="ellipse">
                <a:avLst/>
              </a:prstGeom>
              <a:solidFill>
                <a:srgbClr val="D0D0D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92" name="Oval 27"/>
              <p:cNvSpPr>
                <a:spLocks/>
              </p:cNvSpPr>
              <p:nvPr/>
            </p:nvSpPr>
            <p:spPr bwMode="auto">
              <a:xfrm>
                <a:off x="0" y="0"/>
                <a:ext cx="72" cy="71"/>
              </a:xfrm>
              <a:prstGeom prst="ellipse">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93" name="Rectangle 28"/>
              <p:cNvSpPr>
                <a:spLocks/>
              </p:cNvSpPr>
              <p:nvPr/>
            </p:nvSpPr>
            <p:spPr bwMode="auto">
              <a:xfrm>
                <a:off x="194" y="127"/>
                <a:ext cx="66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rPr>
                  <a:t>Mean firing rate</a:t>
                </a:r>
              </a:p>
            </p:txBody>
          </p:sp>
          <p:sp>
            <p:nvSpPr>
              <p:cNvPr id="74794" name="Line 29"/>
              <p:cNvSpPr>
                <a:spLocks noChangeShapeType="1"/>
              </p:cNvSpPr>
              <p:nvPr/>
            </p:nvSpPr>
            <p:spPr bwMode="auto">
              <a:xfrm rot="10800000" flipH="1">
                <a:off x="175" y="46"/>
                <a:ext cx="1" cy="241"/>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74788" name="Rectangle 31"/>
            <p:cNvSpPr>
              <a:spLocks/>
            </p:cNvSpPr>
            <p:nvPr/>
          </p:nvSpPr>
          <p:spPr bwMode="auto">
            <a:xfrm>
              <a:off x="0" y="0"/>
              <a:ext cx="1008" cy="57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grpSp>
      <p:sp>
        <p:nvSpPr>
          <p:cNvPr id="74773" name="Rectangle 33"/>
          <p:cNvSpPr>
            <a:spLocks/>
          </p:cNvSpPr>
          <p:nvPr/>
        </p:nvSpPr>
        <p:spPr bwMode="auto">
          <a:xfrm>
            <a:off x="3746500" y="457200"/>
            <a:ext cx="10699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neurons</a:t>
            </a:r>
          </a:p>
        </p:txBody>
      </p:sp>
      <p:grpSp>
        <p:nvGrpSpPr>
          <p:cNvPr id="74774" name="Group 37"/>
          <p:cNvGrpSpPr>
            <a:grpSpLocks/>
          </p:cNvGrpSpPr>
          <p:nvPr/>
        </p:nvGrpSpPr>
        <p:grpSpPr bwMode="auto">
          <a:xfrm>
            <a:off x="5111750" y="685800"/>
            <a:ext cx="1590675" cy="1373188"/>
            <a:chOff x="0" y="0"/>
            <a:chExt cx="1002" cy="865"/>
          </a:xfrm>
        </p:grpSpPr>
        <p:sp>
          <p:nvSpPr>
            <p:cNvPr id="74784" name="Freeform 34"/>
            <p:cNvSpPr>
              <a:spLocks/>
            </p:cNvSpPr>
            <p:nvPr/>
          </p:nvSpPr>
          <p:spPr bwMode="auto">
            <a:xfrm>
              <a:off x="286" y="145"/>
              <a:ext cx="574" cy="466"/>
            </a:xfrm>
            <a:custGeom>
              <a:avLst/>
              <a:gdLst>
                <a:gd name="T0" fmla="*/ 0 w 21600"/>
                <a:gd name="T1" fmla="*/ 0 h 19870"/>
                <a:gd name="T2" fmla="*/ 0 w 21600"/>
                <a:gd name="T3" fmla="*/ 0 h 19870"/>
                <a:gd name="T4" fmla="*/ 0 w 21600"/>
                <a:gd name="T5" fmla="*/ 0 h 19870"/>
                <a:gd name="T6" fmla="*/ 0 w 21600"/>
                <a:gd name="T7" fmla="*/ 0 h 198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70">
                  <a:moveTo>
                    <a:pt x="0" y="18514"/>
                  </a:moveTo>
                  <a:cubicBezTo>
                    <a:pt x="1350" y="9257"/>
                    <a:pt x="2700" y="0"/>
                    <a:pt x="5400" y="0"/>
                  </a:cubicBezTo>
                  <a:cubicBezTo>
                    <a:pt x="8100" y="0"/>
                    <a:pt x="13500" y="15429"/>
                    <a:pt x="16200" y="18514"/>
                  </a:cubicBezTo>
                  <a:cubicBezTo>
                    <a:pt x="18900" y="21600"/>
                    <a:pt x="20700" y="18514"/>
                    <a:pt x="21600" y="18514"/>
                  </a:cubicBezTo>
                </a:path>
              </a:pathLst>
            </a:custGeom>
            <a:noFill/>
            <a:ln w="28575" cap="flat">
              <a:solidFill>
                <a:srgbClr val="333399"/>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4785" name="Line 35"/>
            <p:cNvSpPr>
              <a:spLocks noChangeShapeType="1"/>
            </p:cNvSpPr>
            <p:nvPr/>
          </p:nvSpPr>
          <p:spPr bwMode="auto">
            <a:xfrm>
              <a:off x="145" y="0"/>
              <a:ext cx="1" cy="865"/>
            </a:xfrm>
            <a:prstGeom prst="line">
              <a:avLst/>
            </a:prstGeom>
            <a:noFill/>
            <a:ln w="1270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4786" name="Line 36"/>
            <p:cNvSpPr>
              <a:spLocks noChangeShapeType="1"/>
            </p:cNvSpPr>
            <p:nvPr/>
          </p:nvSpPr>
          <p:spPr bwMode="auto">
            <a:xfrm>
              <a:off x="0" y="719"/>
              <a:ext cx="1002" cy="1"/>
            </a:xfrm>
            <a:prstGeom prst="line">
              <a:avLst/>
            </a:prstGeom>
            <a:noFill/>
            <a:ln w="1905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74775" name="Oval 38"/>
          <p:cNvSpPr>
            <a:spLocks/>
          </p:cNvSpPr>
          <p:nvPr/>
        </p:nvSpPr>
        <p:spPr bwMode="auto">
          <a:xfrm>
            <a:off x="762000" y="1258888"/>
            <a:ext cx="452438" cy="452437"/>
          </a:xfrm>
          <a:prstGeom prst="ellipse">
            <a:avLst/>
          </a:prstGeom>
          <a:solidFill>
            <a:srgbClr val="FFFFFF"/>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76" name="Oval 39"/>
          <p:cNvSpPr>
            <a:spLocks/>
          </p:cNvSpPr>
          <p:nvPr/>
        </p:nvSpPr>
        <p:spPr bwMode="auto">
          <a:xfrm>
            <a:off x="3336925" y="1258888"/>
            <a:ext cx="450850" cy="452437"/>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77" name="Oval 40"/>
          <p:cNvSpPr>
            <a:spLocks/>
          </p:cNvSpPr>
          <p:nvPr/>
        </p:nvSpPr>
        <p:spPr bwMode="auto">
          <a:xfrm>
            <a:off x="4191000" y="1258888"/>
            <a:ext cx="452438" cy="452437"/>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78" name="Oval 41"/>
          <p:cNvSpPr>
            <a:spLocks/>
          </p:cNvSpPr>
          <p:nvPr/>
        </p:nvSpPr>
        <p:spPr bwMode="auto">
          <a:xfrm>
            <a:off x="1616075" y="1258888"/>
            <a:ext cx="457200" cy="452437"/>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79" name="Oval 42"/>
          <p:cNvSpPr>
            <a:spLocks/>
          </p:cNvSpPr>
          <p:nvPr/>
        </p:nvSpPr>
        <p:spPr bwMode="auto">
          <a:xfrm>
            <a:off x="2476500" y="1258888"/>
            <a:ext cx="457200" cy="452437"/>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4780" name="Rectangle 43"/>
          <p:cNvSpPr>
            <a:spLocks/>
          </p:cNvSpPr>
          <p:nvPr/>
        </p:nvSpPr>
        <p:spPr bwMode="auto">
          <a:xfrm rot="-5400000">
            <a:off x="4823619" y="1270794"/>
            <a:ext cx="639763"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Spikes</a:t>
            </a:r>
          </a:p>
        </p:txBody>
      </p:sp>
      <p:sp>
        <p:nvSpPr>
          <p:cNvPr id="74781" name="Rectangle 44"/>
          <p:cNvSpPr>
            <a:spLocks/>
          </p:cNvSpPr>
          <p:nvPr/>
        </p:nvSpPr>
        <p:spPr bwMode="auto">
          <a:xfrm>
            <a:off x="5410200" y="1828800"/>
            <a:ext cx="512763"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Time</a:t>
            </a:r>
          </a:p>
        </p:txBody>
      </p:sp>
      <p:sp>
        <p:nvSpPr>
          <p:cNvPr id="74782" name="Rectangle 45"/>
          <p:cNvSpPr>
            <a:spLocks/>
          </p:cNvSpPr>
          <p:nvPr/>
        </p:nvSpPr>
        <p:spPr bwMode="auto">
          <a:xfrm>
            <a:off x="39688" y="495300"/>
            <a:ext cx="40132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rgbClr val="A5162D"/>
                </a:solidFill>
                <a:latin typeface="Calibri" charset="0"/>
                <a:ea typeface="ＭＳ Ｐゴシック" charset="-128"/>
                <a:sym typeface="Arial Bold" charset="0"/>
              </a:rPr>
              <a:t>First presentation</a:t>
            </a:r>
          </a:p>
        </p:txBody>
      </p:sp>
      <p:sp>
        <p:nvSpPr>
          <p:cNvPr id="74783" name="Rectangle 46"/>
          <p:cNvSpPr>
            <a:spLocks/>
          </p:cNvSpPr>
          <p:nvPr/>
        </p:nvSpPr>
        <p:spPr bwMode="auto">
          <a:xfrm>
            <a:off x="5040313" y="6445250"/>
            <a:ext cx="33924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Comic Sans MS" charset="0"/>
              </a:rPr>
              <a:t>Grill-spector, Henson &amp;  Martin, TICS 06</a:t>
            </a:r>
          </a:p>
        </p:txBody>
      </p:sp>
    </p:spTree>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1"/>
          <p:cNvSpPr>
            <a:spLocks/>
          </p:cNvSpPr>
          <p:nvPr/>
        </p:nvSpPr>
        <p:spPr bwMode="auto">
          <a:xfrm>
            <a:off x="8034338" y="457200"/>
            <a:ext cx="642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fMRI</a:t>
            </a:r>
          </a:p>
        </p:txBody>
      </p:sp>
      <p:grpSp>
        <p:nvGrpSpPr>
          <p:cNvPr id="75778" name="Group 6"/>
          <p:cNvGrpSpPr>
            <a:grpSpLocks/>
          </p:cNvGrpSpPr>
          <p:nvPr/>
        </p:nvGrpSpPr>
        <p:grpSpPr bwMode="auto">
          <a:xfrm>
            <a:off x="7543800" y="1063625"/>
            <a:ext cx="1039813" cy="1189038"/>
            <a:chOff x="0" y="0"/>
            <a:chExt cx="655" cy="749"/>
          </a:xfrm>
        </p:grpSpPr>
        <p:sp>
          <p:nvSpPr>
            <p:cNvPr id="75820" name="Rectangle 2"/>
            <p:cNvSpPr>
              <a:spLocks/>
            </p:cNvSpPr>
            <p:nvPr/>
          </p:nvSpPr>
          <p:spPr bwMode="auto">
            <a:xfrm>
              <a:off x="420" y="34"/>
              <a:ext cx="235" cy="614"/>
            </a:xfrm>
            <a:prstGeom prst="rect">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821" name="Rectangle 3"/>
            <p:cNvSpPr>
              <a:spLocks/>
            </p:cNvSpPr>
            <p:nvPr/>
          </p:nvSpPr>
          <p:spPr bwMode="auto">
            <a:xfrm>
              <a:off x="420" y="128"/>
              <a:ext cx="235" cy="614"/>
            </a:xfrm>
            <a:prstGeom prst="rect">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822" name="Rectangle 4"/>
            <p:cNvSpPr>
              <a:spLocks/>
            </p:cNvSpPr>
            <p:nvPr/>
          </p:nvSpPr>
          <p:spPr bwMode="auto">
            <a:xfrm>
              <a:off x="0" y="0"/>
              <a:ext cx="22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max</a:t>
              </a:r>
            </a:p>
          </p:txBody>
        </p:sp>
        <p:sp>
          <p:nvSpPr>
            <p:cNvPr id="75823" name="Rectangle 5"/>
            <p:cNvSpPr>
              <a:spLocks/>
            </p:cNvSpPr>
            <p:nvPr/>
          </p:nvSpPr>
          <p:spPr bwMode="auto">
            <a:xfrm>
              <a:off x="188" y="613"/>
              <a:ext cx="8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0</a:t>
              </a:r>
            </a:p>
          </p:txBody>
        </p:sp>
      </p:grpSp>
      <p:grpSp>
        <p:nvGrpSpPr>
          <p:cNvPr id="75779" name="Group 15"/>
          <p:cNvGrpSpPr>
            <a:grpSpLocks/>
          </p:cNvGrpSpPr>
          <p:nvPr/>
        </p:nvGrpSpPr>
        <p:grpSpPr bwMode="auto">
          <a:xfrm>
            <a:off x="2063750" y="1828800"/>
            <a:ext cx="1600200" cy="914400"/>
            <a:chOff x="0" y="0"/>
            <a:chExt cx="1008" cy="576"/>
          </a:xfrm>
        </p:grpSpPr>
        <p:grpSp>
          <p:nvGrpSpPr>
            <p:cNvPr id="75812" name="Group 13"/>
            <p:cNvGrpSpPr>
              <a:grpSpLocks/>
            </p:cNvGrpSpPr>
            <p:nvPr/>
          </p:nvGrpSpPr>
          <p:grpSpPr bwMode="auto">
            <a:xfrm>
              <a:off x="75" y="98"/>
              <a:ext cx="858" cy="380"/>
              <a:chOff x="0" y="0"/>
              <a:chExt cx="858" cy="380"/>
            </a:xfrm>
          </p:grpSpPr>
          <p:sp>
            <p:nvSpPr>
              <p:cNvPr id="75814" name="Oval 7"/>
              <p:cNvSpPr>
                <a:spLocks/>
              </p:cNvSpPr>
              <p:nvPr/>
            </p:nvSpPr>
            <p:spPr bwMode="auto">
              <a:xfrm>
                <a:off x="0" y="308"/>
                <a:ext cx="72" cy="72"/>
              </a:xfrm>
              <a:prstGeom prst="ellipse">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815" name="Oval 8"/>
              <p:cNvSpPr>
                <a:spLocks/>
              </p:cNvSpPr>
              <p:nvPr/>
            </p:nvSpPr>
            <p:spPr bwMode="auto">
              <a:xfrm>
                <a:off x="0" y="99"/>
                <a:ext cx="72" cy="73"/>
              </a:xfrm>
              <a:prstGeom prst="ellipse">
                <a:avLst/>
              </a:prstGeom>
              <a:solidFill>
                <a:srgbClr val="80808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816" name="Oval 9"/>
              <p:cNvSpPr>
                <a:spLocks/>
              </p:cNvSpPr>
              <p:nvPr/>
            </p:nvSpPr>
            <p:spPr bwMode="auto">
              <a:xfrm>
                <a:off x="0" y="200"/>
                <a:ext cx="72" cy="72"/>
              </a:xfrm>
              <a:prstGeom prst="ellipse">
                <a:avLst/>
              </a:prstGeom>
              <a:solidFill>
                <a:srgbClr val="D0D0D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817" name="Oval 10"/>
              <p:cNvSpPr>
                <a:spLocks/>
              </p:cNvSpPr>
              <p:nvPr/>
            </p:nvSpPr>
            <p:spPr bwMode="auto">
              <a:xfrm>
                <a:off x="0" y="0"/>
                <a:ext cx="72" cy="71"/>
              </a:xfrm>
              <a:prstGeom prst="ellipse">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818" name="Rectangle 11"/>
              <p:cNvSpPr>
                <a:spLocks/>
              </p:cNvSpPr>
              <p:nvPr/>
            </p:nvSpPr>
            <p:spPr bwMode="auto">
              <a:xfrm>
                <a:off x="194" y="127"/>
                <a:ext cx="66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rPr>
                  <a:t>Mean firing rate</a:t>
                </a:r>
              </a:p>
            </p:txBody>
          </p:sp>
          <p:sp>
            <p:nvSpPr>
              <p:cNvPr id="75819" name="Line 12"/>
              <p:cNvSpPr>
                <a:spLocks noChangeShapeType="1"/>
              </p:cNvSpPr>
              <p:nvPr/>
            </p:nvSpPr>
            <p:spPr bwMode="auto">
              <a:xfrm rot="10800000" flipH="1">
                <a:off x="175" y="46"/>
                <a:ext cx="1" cy="241"/>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75813" name="Rectangle 14"/>
            <p:cNvSpPr>
              <a:spLocks/>
            </p:cNvSpPr>
            <p:nvPr/>
          </p:nvSpPr>
          <p:spPr bwMode="auto">
            <a:xfrm>
              <a:off x="0" y="0"/>
              <a:ext cx="1008" cy="57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grpSp>
      <p:sp>
        <p:nvSpPr>
          <p:cNvPr id="75780" name="Rectangle 16"/>
          <p:cNvSpPr>
            <a:spLocks/>
          </p:cNvSpPr>
          <p:nvPr/>
        </p:nvSpPr>
        <p:spPr bwMode="auto">
          <a:xfrm>
            <a:off x="3746500" y="457200"/>
            <a:ext cx="10699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neurons</a:t>
            </a:r>
          </a:p>
        </p:txBody>
      </p:sp>
      <p:grpSp>
        <p:nvGrpSpPr>
          <p:cNvPr id="75781" name="Group 20"/>
          <p:cNvGrpSpPr>
            <a:grpSpLocks/>
          </p:cNvGrpSpPr>
          <p:nvPr/>
        </p:nvGrpSpPr>
        <p:grpSpPr bwMode="auto">
          <a:xfrm>
            <a:off x="5111750" y="685800"/>
            <a:ext cx="1590675" cy="1373188"/>
            <a:chOff x="0" y="0"/>
            <a:chExt cx="1002" cy="865"/>
          </a:xfrm>
        </p:grpSpPr>
        <p:sp>
          <p:nvSpPr>
            <p:cNvPr id="75809" name="Freeform 17"/>
            <p:cNvSpPr>
              <a:spLocks/>
            </p:cNvSpPr>
            <p:nvPr/>
          </p:nvSpPr>
          <p:spPr bwMode="auto">
            <a:xfrm>
              <a:off x="286" y="145"/>
              <a:ext cx="574" cy="466"/>
            </a:xfrm>
            <a:custGeom>
              <a:avLst/>
              <a:gdLst>
                <a:gd name="T0" fmla="*/ 0 w 21600"/>
                <a:gd name="T1" fmla="*/ 0 h 19870"/>
                <a:gd name="T2" fmla="*/ 0 w 21600"/>
                <a:gd name="T3" fmla="*/ 0 h 19870"/>
                <a:gd name="T4" fmla="*/ 0 w 21600"/>
                <a:gd name="T5" fmla="*/ 0 h 19870"/>
                <a:gd name="T6" fmla="*/ 0 w 21600"/>
                <a:gd name="T7" fmla="*/ 0 h 198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70">
                  <a:moveTo>
                    <a:pt x="0" y="18514"/>
                  </a:moveTo>
                  <a:cubicBezTo>
                    <a:pt x="1350" y="9257"/>
                    <a:pt x="2700" y="0"/>
                    <a:pt x="5400" y="0"/>
                  </a:cubicBezTo>
                  <a:cubicBezTo>
                    <a:pt x="8100" y="0"/>
                    <a:pt x="13500" y="15429"/>
                    <a:pt x="16200" y="18514"/>
                  </a:cubicBezTo>
                  <a:cubicBezTo>
                    <a:pt x="18900" y="21600"/>
                    <a:pt x="20700" y="18514"/>
                    <a:pt x="21600" y="18514"/>
                  </a:cubicBezTo>
                </a:path>
              </a:pathLst>
            </a:custGeom>
            <a:noFill/>
            <a:ln w="28575" cap="flat">
              <a:solidFill>
                <a:srgbClr val="333399"/>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5810" name="Line 18"/>
            <p:cNvSpPr>
              <a:spLocks noChangeShapeType="1"/>
            </p:cNvSpPr>
            <p:nvPr/>
          </p:nvSpPr>
          <p:spPr bwMode="auto">
            <a:xfrm>
              <a:off x="145" y="0"/>
              <a:ext cx="1" cy="865"/>
            </a:xfrm>
            <a:prstGeom prst="line">
              <a:avLst/>
            </a:prstGeom>
            <a:noFill/>
            <a:ln w="1270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5811" name="Line 19"/>
            <p:cNvSpPr>
              <a:spLocks noChangeShapeType="1"/>
            </p:cNvSpPr>
            <p:nvPr/>
          </p:nvSpPr>
          <p:spPr bwMode="auto">
            <a:xfrm>
              <a:off x="0" y="719"/>
              <a:ext cx="1002" cy="1"/>
            </a:xfrm>
            <a:prstGeom prst="line">
              <a:avLst/>
            </a:prstGeom>
            <a:noFill/>
            <a:ln w="1905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75782" name="Oval 21"/>
          <p:cNvSpPr>
            <a:spLocks/>
          </p:cNvSpPr>
          <p:nvPr/>
        </p:nvSpPr>
        <p:spPr bwMode="auto">
          <a:xfrm>
            <a:off x="762000" y="1258888"/>
            <a:ext cx="452438" cy="452437"/>
          </a:xfrm>
          <a:prstGeom prst="ellipse">
            <a:avLst/>
          </a:prstGeom>
          <a:solidFill>
            <a:srgbClr val="FFFFFF"/>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83" name="Oval 22"/>
          <p:cNvSpPr>
            <a:spLocks/>
          </p:cNvSpPr>
          <p:nvPr/>
        </p:nvSpPr>
        <p:spPr bwMode="auto">
          <a:xfrm>
            <a:off x="3336925" y="1258888"/>
            <a:ext cx="450850" cy="452437"/>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84" name="Oval 23"/>
          <p:cNvSpPr>
            <a:spLocks/>
          </p:cNvSpPr>
          <p:nvPr/>
        </p:nvSpPr>
        <p:spPr bwMode="auto">
          <a:xfrm>
            <a:off x="4191000" y="1258888"/>
            <a:ext cx="452438" cy="452437"/>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85" name="Oval 24"/>
          <p:cNvSpPr>
            <a:spLocks/>
          </p:cNvSpPr>
          <p:nvPr/>
        </p:nvSpPr>
        <p:spPr bwMode="auto">
          <a:xfrm>
            <a:off x="1616075" y="1258888"/>
            <a:ext cx="457200" cy="452437"/>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86" name="Oval 25"/>
          <p:cNvSpPr>
            <a:spLocks/>
          </p:cNvSpPr>
          <p:nvPr/>
        </p:nvSpPr>
        <p:spPr bwMode="auto">
          <a:xfrm>
            <a:off x="2476500" y="1258888"/>
            <a:ext cx="457200" cy="452437"/>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87" name="Rectangle 26"/>
          <p:cNvSpPr>
            <a:spLocks/>
          </p:cNvSpPr>
          <p:nvPr/>
        </p:nvSpPr>
        <p:spPr bwMode="auto">
          <a:xfrm rot="-5400000">
            <a:off x="4823619" y="1270794"/>
            <a:ext cx="639763"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Spikes</a:t>
            </a:r>
          </a:p>
        </p:txBody>
      </p:sp>
      <p:sp>
        <p:nvSpPr>
          <p:cNvPr id="75788" name="Rectangle 27"/>
          <p:cNvSpPr>
            <a:spLocks/>
          </p:cNvSpPr>
          <p:nvPr/>
        </p:nvSpPr>
        <p:spPr bwMode="auto">
          <a:xfrm>
            <a:off x="5410200" y="1828800"/>
            <a:ext cx="512763"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Time</a:t>
            </a:r>
          </a:p>
        </p:txBody>
      </p:sp>
      <p:sp>
        <p:nvSpPr>
          <p:cNvPr id="75789" name="Oval 28"/>
          <p:cNvSpPr>
            <a:spLocks/>
          </p:cNvSpPr>
          <p:nvPr/>
        </p:nvSpPr>
        <p:spPr bwMode="auto">
          <a:xfrm>
            <a:off x="762000" y="5159375"/>
            <a:ext cx="452438" cy="452438"/>
          </a:xfrm>
          <a:prstGeom prst="ellipse">
            <a:avLst/>
          </a:prstGeom>
          <a:solidFill>
            <a:srgbClr val="FFFFFF"/>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90" name="Oval 29"/>
          <p:cNvSpPr>
            <a:spLocks/>
          </p:cNvSpPr>
          <p:nvPr/>
        </p:nvSpPr>
        <p:spPr bwMode="auto">
          <a:xfrm>
            <a:off x="3336925" y="5159375"/>
            <a:ext cx="450850" cy="452438"/>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91" name="Oval 30"/>
          <p:cNvSpPr>
            <a:spLocks/>
          </p:cNvSpPr>
          <p:nvPr/>
        </p:nvSpPr>
        <p:spPr bwMode="auto">
          <a:xfrm>
            <a:off x="4191000" y="5159375"/>
            <a:ext cx="452438" cy="452438"/>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92" name="Oval 31"/>
          <p:cNvSpPr>
            <a:spLocks/>
          </p:cNvSpPr>
          <p:nvPr/>
        </p:nvSpPr>
        <p:spPr bwMode="auto">
          <a:xfrm>
            <a:off x="1616075" y="5159375"/>
            <a:ext cx="457200" cy="452438"/>
          </a:xfrm>
          <a:prstGeom prst="ellipse">
            <a:avLst/>
          </a:prstGeom>
          <a:solidFill>
            <a:srgbClr val="FFFFFF"/>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93" name="Oval 32"/>
          <p:cNvSpPr>
            <a:spLocks/>
          </p:cNvSpPr>
          <p:nvPr/>
        </p:nvSpPr>
        <p:spPr bwMode="auto">
          <a:xfrm>
            <a:off x="2476500" y="5159375"/>
            <a:ext cx="457200" cy="452438"/>
          </a:xfrm>
          <a:prstGeom prst="ellipse">
            <a:avLst/>
          </a:prstGeom>
          <a:solidFill>
            <a:srgbClr val="FFFFFF"/>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94" name="Rectangle 33"/>
          <p:cNvSpPr>
            <a:spLocks/>
          </p:cNvSpPr>
          <p:nvPr/>
        </p:nvSpPr>
        <p:spPr bwMode="auto">
          <a:xfrm rot="-5400000">
            <a:off x="4823620" y="5171281"/>
            <a:ext cx="639762"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Spikes</a:t>
            </a:r>
          </a:p>
        </p:txBody>
      </p:sp>
      <p:sp>
        <p:nvSpPr>
          <p:cNvPr id="75795" name="Rectangle 34"/>
          <p:cNvSpPr>
            <a:spLocks/>
          </p:cNvSpPr>
          <p:nvPr/>
        </p:nvSpPr>
        <p:spPr bwMode="auto">
          <a:xfrm>
            <a:off x="5556250" y="5729288"/>
            <a:ext cx="5127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Time</a:t>
            </a:r>
          </a:p>
        </p:txBody>
      </p:sp>
      <p:sp>
        <p:nvSpPr>
          <p:cNvPr id="75796" name="Rectangle 35"/>
          <p:cNvSpPr>
            <a:spLocks/>
          </p:cNvSpPr>
          <p:nvPr/>
        </p:nvSpPr>
        <p:spPr bwMode="auto">
          <a:xfrm>
            <a:off x="7954963" y="4267200"/>
            <a:ext cx="642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fMRI</a:t>
            </a:r>
          </a:p>
        </p:txBody>
      </p:sp>
      <p:sp>
        <p:nvSpPr>
          <p:cNvPr id="75797" name="Rectangle 36"/>
          <p:cNvSpPr>
            <a:spLocks/>
          </p:cNvSpPr>
          <p:nvPr/>
        </p:nvSpPr>
        <p:spPr bwMode="auto">
          <a:xfrm>
            <a:off x="8134350" y="4718050"/>
            <a:ext cx="374650" cy="974725"/>
          </a:xfrm>
          <a:prstGeom prst="rect">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98" name="Rectangle 37"/>
          <p:cNvSpPr>
            <a:spLocks/>
          </p:cNvSpPr>
          <p:nvPr/>
        </p:nvSpPr>
        <p:spPr bwMode="auto">
          <a:xfrm>
            <a:off x="8134350" y="5167313"/>
            <a:ext cx="374650" cy="547687"/>
          </a:xfrm>
          <a:prstGeom prst="rect">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5799" name="Rectangle 38"/>
          <p:cNvSpPr>
            <a:spLocks/>
          </p:cNvSpPr>
          <p:nvPr/>
        </p:nvSpPr>
        <p:spPr bwMode="auto">
          <a:xfrm>
            <a:off x="7467600" y="4664075"/>
            <a:ext cx="3492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max</a:t>
            </a:r>
          </a:p>
        </p:txBody>
      </p:sp>
      <p:sp>
        <p:nvSpPr>
          <p:cNvPr id="75800" name="Rectangle 39"/>
          <p:cNvSpPr>
            <a:spLocks/>
          </p:cNvSpPr>
          <p:nvPr/>
        </p:nvSpPr>
        <p:spPr bwMode="auto">
          <a:xfrm>
            <a:off x="7767638" y="5638800"/>
            <a:ext cx="1317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0</a:t>
            </a:r>
          </a:p>
        </p:txBody>
      </p:sp>
      <p:grpSp>
        <p:nvGrpSpPr>
          <p:cNvPr id="75801" name="Group 43"/>
          <p:cNvGrpSpPr>
            <a:grpSpLocks/>
          </p:cNvGrpSpPr>
          <p:nvPr/>
        </p:nvGrpSpPr>
        <p:grpSpPr bwMode="auto">
          <a:xfrm>
            <a:off x="5114925" y="4572000"/>
            <a:ext cx="1590675" cy="1373188"/>
            <a:chOff x="0" y="0"/>
            <a:chExt cx="1002" cy="865"/>
          </a:xfrm>
        </p:grpSpPr>
        <p:sp>
          <p:nvSpPr>
            <p:cNvPr id="75806" name="Freeform 40"/>
            <p:cNvSpPr>
              <a:spLocks/>
            </p:cNvSpPr>
            <p:nvPr/>
          </p:nvSpPr>
          <p:spPr bwMode="auto">
            <a:xfrm>
              <a:off x="286" y="145"/>
              <a:ext cx="574" cy="466"/>
            </a:xfrm>
            <a:custGeom>
              <a:avLst/>
              <a:gdLst>
                <a:gd name="T0" fmla="*/ 0 w 21600"/>
                <a:gd name="T1" fmla="*/ 0 h 19870"/>
                <a:gd name="T2" fmla="*/ 0 w 21600"/>
                <a:gd name="T3" fmla="*/ 0 h 19870"/>
                <a:gd name="T4" fmla="*/ 0 w 21600"/>
                <a:gd name="T5" fmla="*/ 0 h 19870"/>
                <a:gd name="T6" fmla="*/ 0 w 21600"/>
                <a:gd name="T7" fmla="*/ 0 h 198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70">
                  <a:moveTo>
                    <a:pt x="0" y="18514"/>
                  </a:moveTo>
                  <a:cubicBezTo>
                    <a:pt x="1350" y="9257"/>
                    <a:pt x="2700" y="0"/>
                    <a:pt x="5400" y="0"/>
                  </a:cubicBezTo>
                  <a:cubicBezTo>
                    <a:pt x="8100" y="0"/>
                    <a:pt x="13500" y="15429"/>
                    <a:pt x="16200" y="18514"/>
                  </a:cubicBezTo>
                  <a:cubicBezTo>
                    <a:pt x="18900" y="21600"/>
                    <a:pt x="20700" y="18514"/>
                    <a:pt x="21600" y="18514"/>
                  </a:cubicBezTo>
                </a:path>
              </a:pathLst>
            </a:custGeom>
            <a:noFill/>
            <a:ln w="28575" cap="flat">
              <a:solidFill>
                <a:srgbClr val="333399"/>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5807" name="Line 41"/>
            <p:cNvSpPr>
              <a:spLocks noChangeShapeType="1"/>
            </p:cNvSpPr>
            <p:nvPr/>
          </p:nvSpPr>
          <p:spPr bwMode="auto">
            <a:xfrm>
              <a:off x="145" y="0"/>
              <a:ext cx="1" cy="865"/>
            </a:xfrm>
            <a:prstGeom prst="line">
              <a:avLst/>
            </a:prstGeom>
            <a:noFill/>
            <a:ln w="1270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5808" name="Line 42"/>
            <p:cNvSpPr>
              <a:spLocks noChangeShapeType="1"/>
            </p:cNvSpPr>
            <p:nvPr/>
          </p:nvSpPr>
          <p:spPr bwMode="auto">
            <a:xfrm>
              <a:off x="0" y="719"/>
              <a:ext cx="1002" cy="1"/>
            </a:xfrm>
            <a:prstGeom prst="line">
              <a:avLst/>
            </a:prstGeom>
            <a:noFill/>
            <a:ln w="1905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75802" name="Rectangle 44"/>
          <p:cNvSpPr>
            <a:spLocks/>
          </p:cNvSpPr>
          <p:nvPr/>
        </p:nvSpPr>
        <p:spPr bwMode="auto">
          <a:xfrm>
            <a:off x="39688" y="495300"/>
            <a:ext cx="40132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rgbClr val="A5162D"/>
                </a:solidFill>
                <a:latin typeface="Calibri" charset="0"/>
                <a:ea typeface="ＭＳ Ｐゴシック" charset="-128"/>
                <a:sym typeface="Arial Bold" charset="0"/>
              </a:rPr>
              <a:t>First presentation</a:t>
            </a:r>
          </a:p>
        </p:txBody>
      </p:sp>
      <p:sp>
        <p:nvSpPr>
          <p:cNvPr id="75803" name="Rectangle 45"/>
          <p:cNvSpPr>
            <a:spLocks/>
          </p:cNvSpPr>
          <p:nvPr/>
        </p:nvSpPr>
        <p:spPr bwMode="auto">
          <a:xfrm>
            <a:off x="-114300" y="2959100"/>
            <a:ext cx="9080500"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ea typeface="ＭＳ Ｐゴシック" charset="-128"/>
                <a:sym typeface="Comic Sans MS" charset="0"/>
              </a:rPr>
              <a:t>Sharpening: less neurons</a:t>
            </a:r>
          </a:p>
          <a:p>
            <a:pPr algn="ctr" eaLnBrk="1" hangingPunct="1"/>
            <a:r>
              <a:rPr lang="en-US" altLang="x-none" sz="2000" b="1">
                <a:solidFill>
                  <a:srgbClr val="5E5EB9"/>
                </a:solidFill>
                <a:latin typeface="Calibri" charset="0"/>
                <a:ea typeface="ＭＳ Ｐゴシック" charset="-128"/>
                <a:sym typeface="Comic Sans MS" charset="0"/>
              </a:rPr>
              <a:t>Neurons which are selective do not adapt, but neurons that are broadly tuned are </a:t>
            </a:r>
            <a:r>
              <a:rPr lang="ja-JP" altLang="en-US" sz="2000" b="1">
                <a:solidFill>
                  <a:srgbClr val="5E5EB9"/>
                </a:solidFill>
                <a:latin typeface="Calibri" charset="0"/>
                <a:ea typeface="ＭＳ Ｐゴシック" charset="-128"/>
                <a:sym typeface="Comic Sans MS" charset="0"/>
              </a:rPr>
              <a:t>“</a:t>
            </a:r>
            <a:r>
              <a:rPr lang="en-US" altLang="ja-JP" sz="2000" b="1">
                <a:solidFill>
                  <a:srgbClr val="5E5EB9"/>
                </a:solidFill>
                <a:latin typeface="Calibri" charset="0"/>
                <a:sym typeface="Comic Sans MS" charset="0"/>
              </a:rPr>
              <a:t>pruned</a:t>
            </a:r>
            <a:r>
              <a:rPr lang="ja-JP" altLang="en-US" sz="2000" b="1">
                <a:solidFill>
                  <a:srgbClr val="5E5EB9"/>
                </a:solidFill>
                <a:latin typeface="Calibri" charset="0"/>
                <a:ea typeface="ＭＳ Ｐゴシック" charset="-128"/>
                <a:sym typeface="Comic Sans MS" charset="0"/>
              </a:rPr>
              <a:t>”</a:t>
            </a:r>
            <a:r>
              <a:rPr lang="en-US" altLang="ja-JP" sz="2000" b="1">
                <a:solidFill>
                  <a:srgbClr val="5E5EB9"/>
                </a:solidFill>
                <a:latin typeface="Calibri" charset="0"/>
                <a:sym typeface="Comic Sans MS" charset="0"/>
              </a:rPr>
              <a:t> - resulting in sharper tuning/selectivity</a:t>
            </a:r>
            <a:endParaRPr lang="en-US" altLang="x-none" sz="2000" b="1">
              <a:solidFill>
                <a:srgbClr val="5E5EB9"/>
              </a:solidFill>
              <a:latin typeface="Calibri" charset="0"/>
              <a:sym typeface="Comic Sans MS" charset="0"/>
            </a:endParaRPr>
          </a:p>
        </p:txBody>
      </p:sp>
      <p:sp>
        <p:nvSpPr>
          <p:cNvPr id="75804" name="Rectangle 46"/>
          <p:cNvSpPr>
            <a:spLocks/>
          </p:cNvSpPr>
          <p:nvPr/>
        </p:nvSpPr>
        <p:spPr bwMode="auto">
          <a:xfrm>
            <a:off x="44450" y="4686300"/>
            <a:ext cx="53086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rgbClr val="A5162D"/>
                </a:solidFill>
                <a:latin typeface="Calibri" charset="0"/>
                <a:ea typeface="ＭＳ Ｐゴシック" charset="-128"/>
                <a:sym typeface="Arial Bold" charset="0"/>
              </a:rPr>
              <a:t>Repeated presentation</a:t>
            </a:r>
          </a:p>
        </p:txBody>
      </p:sp>
      <p:sp>
        <p:nvSpPr>
          <p:cNvPr id="75805" name="Rectangle 47"/>
          <p:cNvSpPr>
            <a:spLocks/>
          </p:cNvSpPr>
          <p:nvPr/>
        </p:nvSpPr>
        <p:spPr bwMode="auto">
          <a:xfrm>
            <a:off x="5040313" y="6445250"/>
            <a:ext cx="33924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Comic Sans MS" charset="0"/>
              </a:rPr>
              <a:t>Grill-spector, Henson &amp;  Martin, TICS 06</a:t>
            </a:r>
          </a:p>
        </p:txBody>
      </p:sp>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Oval 1"/>
          <p:cNvSpPr>
            <a:spLocks/>
          </p:cNvSpPr>
          <p:nvPr/>
        </p:nvSpPr>
        <p:spPr bwMode="auto">
          <a:xfrm>
            <a:off x="762000" y="5159375"/>
            <a:ext cx="452438" cy="452438"/>
          </a:xfrm>
          <a:prstGeom prst="ellipse">
            <a:avLst/>
          </a:prstGeom>
          <a:solidFill>
            <a:srgbClr val="FFFFFF"/>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02" name="Oval 2"/>
          <p:cNvSpPr>
            <a:spLocks/>
          </p:cNvSpPr>
          <p:nvPr/>
        </p:nvSpPr>
        <p:spPr bwMode="auto">
          <a:xfrm>
            <a:off x="3336925" y="5159375"/>
            <a:ext cx="450850" cy="452438"/>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03" name="Oval 3"/>
          <p:cNvSpPr>
            <a:spLocks/>
          </p:cNvSpPr>
          <p:nvPr/>
        </p:nvSpPr>
        <p:spPr bwMode="auto">
          <a:xfrm>
            <a:off x="4191000" y="5159375"/>
            <a:ext cx="452438" cy="452438"/>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04" name="Oval 4"/>
          <p:cNvSpPr>
            <a:spLocks/>
          </p:cNvSpPr>
          <p:nvPr/>
        </p:nvSpPr>
        <p:spPr bwMode="auto">
          <a:xfrm>
            <a:off x="1616075" y="5159375"/>
            <a:ext cx="457200" cy="452438"/>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05" name="Oval 5"/>
          <p:cNvSpPr>
            <a:spLocks/>
          </p:cNvSpPr>
          <p:nvPr/>
        </p:nvSpPr>
        <p:spPr bwMode="auto">
          <a:xfrm>
            <a:off x="2476500" y="5159375"/>
            <a:ext cx="457200" cy="452438"/>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06" name="Rectangle 6"/>
          <p:cNvSpPr>
            <a:spLocks/>
          </p:cNvSpPr>
          <p:nvPr/>
        </p:nvSpPr>
        <p:spPr bwMode="auto">
          <a:xfrm rot="-5400000">
            <a:off x="4823620" y="5171281"/>
            <a:ext cx="639762"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Spikes</a:t>
            </a:r>
          </a:p>
        </p:txBody>
      </p:sp>
      <p:sp>
        <p:nvSpPr>
          <p:cNvPr id="76807" name="Rectangle 7"/>
          <p:cNvSpPr>
            <a:spLocks/>
          </p:cNvSpPr>
          <p:nvPr/>
        </p:nvSpPr>
        <p:spPr bwMode="auto">
          <a:xfrm>
            <a:off x="5556250" y="5729288"/>
            <a:ext cx="512763"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Time</a:t>
            </a:r>
          </a:p>
        </p:txBody>
      </p:sp>
      <p:sp>
        <p:nvSpPr>
          <p:cNvPr id="76808" name="Rectangle 8"/>
          <p:cNvSpPr>
            <a:spLocks/>
          </p:cNvSpPr>
          <p:nvPr/>
        </p:nvSpPr>
        <p:spPr bwMode="auto">
          <a:xfrm>
            <a:off x="7954963" y="4267200"/>
            <a:ext cx="642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fMRI</a:t>
            </a:r>
          </a:p>
        </p:txBody>
      </p:sp>
      <p:sp>
        <p:nvSpPr>
          <p:cNvPr id="76809" name="Rectangle 9"/>
          <p:cNvSpPr>
            <a:spLocks/>
          </p:cNvSpPr>
          <p:nvPr/>
        </p:nvSpPr>
        <p:spPr bwMode="auto">
          <a:xfrm>
            <a:off x="8134350" y="4718050"/>
            <a:ext cx="374650" cy="974725"/>
          </a:xfrm>
          <a:prstGeom prst="rect">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10" name="Rectangle 10"/>
          <p:cNvSpPr>
            <a:spLocks/>
          </p:cNvSpPr>
          <p:nvPr/>
        </p:nvSpPr>
        <p:spPr bwMode="auto">
          <a:xfrm>
            <a:off x="8134350" y="5167313"/>
            <a:ext cx="374650" cy="547687"/>
          </a:xfrm>
          <a:prstGeom prst="rect">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11" name="Rectangle 11"/>
          <p:cNvSpPr>
            <a:spLocks/>
          </p:cNvSpPr>
          <p:nvPr/>
        </p:nvSpPr>
        <p:spPr bwMode="auto">
          <a:xfrm>
            <a:off x="7467600" y="4664075"/>
            <a:ext cx="3492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max</a:t>
            </a:r>
          </a:p>
        </p:txBody>
      </p:sp>
      <p:sp>
        <p:nvSpPr>
          <p:cNvPr id="76812" name="Rectangle 12"/>
          <p:cNvSpPr>
            <a:spLocks/>
          </p:cNvSpPr>
          <p:nvPr/>
        </p:nvSpPr>
        <p:spPr bwMode="auto">
          <a:xfrm>
            <a:off x="7767638" y="5638800"/>
            <a:ext cx="1317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0</a:t>
            </a:r>
          </a:p>
        </p:txBody>
      </p:sp>
      <p:sp>
        <p:nvSpPr>
          <p:cNvPr id="76813" name="Freeform 13"/>
          <p:cNvSpPr>
            <a:spLocks/>
          </p:cNvSpPr>
          <p:nvPr/>
        </p:nvSpPr>
        <p:spPr bwMode="auto">
          <a:xfrm>
            <a:off x="5570538" y="4803775"/>
            <a:ext cx="457200" cy="738188"/>
          </a:xfrm>
          <a:custGeom>
            <a:avLst/>
            <a:gdLst>
              <a:gd name="T0" fmla="*/ 0 w 21600"/>
              <a:gd name="T1" fmla="*/ 2147483647 h 19870"/>
              <a:gd name="T2" fmla="*/ 2147483647 w 21600"/>
              <a:gd name="T3" fmla="*/ 0 h 19870"/>
              <a:gd name="T4" fmla="*/ 2147483647 w 21600"/>
              <a:gd name="T5" fmla="*/ 2147483647 h 19870"/>
              <a:gd name="T6" fmla="*/ 2147483647 w 21600"/>
              <a:gd name="T7" fmla="*/ 2147483647 h 198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70">
                <a:moveTo>
                  <a:pt x="0" y="18514"/>
                </a:moveTo>
                <a:cubicBezTo>
                  <a:pt x="1350" y="9257"/>
                  <a:pt x="2700" y="0"/>
                  <a:pt x="5400" y="0"/>
                </a:cubicBezTo>
                <a:cubicBezTo>
                  <a:pt x="8100" y="0"/>
                  <a:pt x="13500" y="15429"/>
                  <a:pt x="16200" y="18514"/>
                </a:cubicBezTo>
                <a:cubicBezTo>
                  <a:pt x="18900" y="21600"/>
                  <a:pt x="20700" y="18514"/>
                  <a:pt x="21600" y="18514"/>
                </a:cubicBezTo>
              </a:path>
            </a:pathLst>
          </a:custGeom>
          <a:noFill/>
          <a:ln w="28575" cap="flat">
            <a:solidFill>
              <a:srgbClr val="333399"/>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6814" name="Line 14"/>
          <p:cNvSpPr>
            <a:spLocks noChangeShapeType="1"/>
          </p:cNvSpPr>
          <p:nvPr/>
        </p:nvSpPr>
        <p:spPr bwMode="auto">
          <a:xfrm>
            <a:off x="5346700" y="4572000"/>
            <a:ext cx="1588" cy="1373188"/>
          </a:xfrm>
          <a:prstGeom prst="line">
            <a:avLst/>
          </a:prstGeom>
          <a:noFill/>
          <a:ln w="1270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6815" name="Line 15"/>
          <p:cNvSpPr>
            <a:spLocks noChangeShapeType="1"/>
          </p:cNvSpPr>
          <p:nvPr/>
        </p:nvSpPr>
        <p:spPr bwMode="auto">
          <a:xfrm>
            <a:off x="5114925" y="5713413"/>
            <a:ext cx="1590675" cy="1587"/>
          </a:xfrm>
          <a:prstGeom prst="line">
            <a:avLst/>
          </a:prstGeom>
          <a:noFill/>
          <a:ln w="1905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6816" name="Rectangle 16"/>
          <p:cNvSpPr>
            <a:spLocks/>
          </p:cNvSpPr>
          <p:nvPr/>
        </p:nvSpPr>
        <p:spPr bwMode="auto">
          <a:xfrm>
            <a:off x="8034338" y="457200"/>
            <a:ext cx="642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fMRI</a:t>
            </a:r>
          </a:p>
        </p:txBody>
      </p:sp>
      <p:grpSp>
        <p:nvGrpSpPr>
          <p:cNvPr id="76817" name="Group 21"/>
          <p:cNvGrpSpPr>
            <a:grpSpLocks/>
          </p:cNvGrpSpPr>
          <p:nvPr/>
        </p:nvGrpSpPr>
        <p:grpSpPr bwMode="auto">
          <a:xfrm>
            <a:off x="7543800" y="1063625"/>
            <a:ext cx="1039813" cy="1189038"/>
            <a:chOff x="0" y="0"/>
            <a:chExt cx="655" cy="749"/>
          </a:xfrm>
        </p:grpSpPr>
        <p:sp>
          <p:nvSpPr>
            <p:cNvPr id="76843" name="Rectangle 17"/>
            <p:cNvSpPr>
              <a:spLocks/>
            </p:cNvSpPr>
            <p:nvPr/>
          </p:nvSpPr>
          <p:spPr bwMode="auto">
            <a:xfrm>
              <a:off x="420" y="34"/>
              <a:ext cx="235" cy="614"/>
            </a:xfrm>
            <a:prstGeom prst="rect">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44" name="Rectangle 18"/>
            <p:cNvSpPr>
              <a:spLocks/>
            </p:cNvSpPr>
            <p:nvPr/>
          </p:nvSpPr>
          <p:spPr bwMode="auto">
            <a:xfrm>
              <a:off x="420" y="128"/>
              <a:ext cx="235" cy="614"/>
            </a:xfrm>
            <a:prstGeom prst="rect">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45" name="Rectangle 19"/>
            <p:cNvSpPr>
              <a:spLocks/>
            </p:cNvSpPr>
            <p:nvPr/>
          </p:nvSpPr>
          <p:spPr bwMode="auto">
            <a:xfrm>
              <a:off x="0" y="0"/>
              <a:ext cx="22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max</a:t>
              </a:r>
            </a:p>
          </p:txBody>
        </p:sp>
        <p:sp>
          <p:nvSpPr>
            <p:cNvPr id="76846" name="Rectangle 20"/>
            <p:cNvSpPr>
              <a:spLocks/>
            </p:cNvSpPr>
            <p:nvPr/>
          </p:nvSpPr>
          <p:spPr bwMode="auto">
            <a:xfrm>
              <a:off x="188" y="613"/>
              <a:ext cx="8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rPr>
                <a:t>0</a:t>
              </a:r>
            </a:p>
          </p:txBody>
        </p:sp>
      </p:grpSp>
      <p:grpSp>
        <p:nvGrpSpPr>
          <p:cNvPr id="76818" name="Group 30"/>
          <p:cNvGrpSpPr>
            <a:grpSpLocks/>
          </p:cNvGrpSpPr>
          <p:nvPr/>
        </p:nvGrpSpPr>
        <p:grpSpPr bwMode="auto">
          <a:xfrm>
            <a:off x="2063750" y="1828800"/>
            <a:ext cx="1600200" cy="914400"/>
            <a:chOff x="0" y="0"/>
            <a:chExt cx="1008" cy="576"/>
          </a:xfrm>
        </p:grpSpPr>
        <p:grpSp>
          <p:nvGrpSpPr>
            <p:cNvPr id="76835" name="Group 28"/>
            <p:cNvGrpSpPr>
              <a:grpSpLocks/>
            </p:cNvGrpSpPr>
            <p:nvPr/>
          </p:nvGrpSpPr>
          <p:grpSpPr bwMode="auto">
            <a:xfrm>
              <a:off x="75" y="98"/>
              <a:ext cx="858" cy="380"/>
              <a:chOff x="0" y="0"/>
              <a:chExt cx="858" cy="380"/>
            </a:xfrm>
          </p:grpSpPr>
          <p:sp>
            <p:nvSpPr>
              <p:cNvPr id="76837" name="Oval 22"/>
              <p:cNvSpPr>
                <a:spLocks/>
              </p:cNvSpPr>
              <p:nvPr/>
            </p:nvSpPr>
            <p:spPr bwMode="auto">
              <a:xfrm>
                <a:off x="0" y="308"/>
                <a:ext cx="72" cy="72"/>
              </a:xfrm>
              <a:prstGeom prst="ellipse">
                <a:avLst/>
              </a:prstGeom>
              <a:solidFill>
                <a:srgbClr val="FFFFFF"/>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38" name="Oval 23"/>
              <p:cNvSpPr>
                <a:spLocks/>
              </p:cNvSpPr>
              <p:nvPr/>
            </p:nvSpPr>
            <p:spPr bwMode="auto">
              <a:xfrm>
                <a:off x="0" y="99"/>
                <a:ext cx="72" cy="73"/>
              </a:xfrm>
              <a:prstGeom prst="ellipse">
                <a:avLst/>
              </a:prstGeom>
              <a:solidFill>
                <a:srgbClr val="80808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39" name="Oval 24"/>
              <p:cNvSpPr>
                <a:spLocks/>
              </p:cNvSpPr>
              <p:nvPr/>
            </p:nvSpPr>
            <p:spPr bwMode="auto">
              <a:xfrm>
                <a:off x="0" y="200"/>
                <a:ext cx="72" cy="72"/>
              </a:xfrm>
              <a:prstGeom prst="ellipse">
                <a:avLst/>
              </a:prstGeom>
              <a:solidFill>
                <a:srgbClr val="D0D0D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40" name="Oval 25"/>
              <p:cNvSpPr>
                <a:spLocks/>
              </p:cNvSpPr>
              <p:nvPr/>
            </p:nvSpPr>
            <p:spPr bwMode="auto">
              <a:xfrm>
                <a:off x="0" y="0"/>
                <a:ext cx="72" cy="71"/>
              </a:xfrm>
              <a:prstGeom prst="ellipse">
                <a:avLst/>
              </a:prstGeom>
              <a:solidFill>
                <a:srgbClr val="000000"/>
              </a:solidFill>
              <a:ln w="9525">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41" name="Rectangle 26"/>
              <p:cNvSpPr>
                <a:spLocks/>
              </p:cNvSpPr>
              <p:nvPr/>
            </p:nvSpPr>
            <p:spPr bwMode="auto">
              <a:xfrm>
                <a:off x="194" y="127"/>
                <a:ext cx="66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9"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rPr>
                  <a:t>Mean firing rate</a:t>
                </a:r>
              </a:p>
            </p:txBody>
          </p:sp>
          <p:sp>
            <p:nvSpPr>
              <p:cNvPr id="76842" name="Line 27"/>
              <p:cNvSpPr>
                <a:spLocks noChangeShapeType="1"/>
              </p:cNvSpPr>
              <p:nvPr/>
            </p:nvSpPr>
            <p:spPr bwMode="auto">
              <a:xfrm rot="10800000" flipH="1">
                <a:off x="175" y="46"/>
                <a:ext cx="1" cy="241"/>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76836" name="Rectangle 29"/>
            <p:cNvSpPr>
              <a:spLocks/>
            </p:cNvSpPr>
            <p:nvPr/>
          </p:nvSpPr>
          <p:spPr bwMode="auto">
            <a:xfrm>
              <a:off x="0" y="0"/>
              <a:ext cx="1008" cy="57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grpSp>
      <p:sp>
        <p:nvSpPr>
          <p:cNvPr id="76819" name="Rectangle 31"/>
          <p:cNvSpPr>
            <a:spLocks/>
          </p:cNvSpPr>
          <p:nvPr/>
        </p:nvSpPr>
        <p:spPr bwMode="auto">
          <a:xfrm>
            <a:off x="3746500" y="457200"/>
            <a:ext cx="10699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neurons</a:t>
            </a:r>
          </a:p>
        </p:txBody>
      </p:sp>
      <p:grpSp>
        <p:nvGrpSpPr>
          <p:cNvPr id="76820" name="Group 35"/>
          <p:cNvGrpSpPr>
            <a:grpSpLocks/>
          </p:cNvGrpSpPr>
          <p:nvPr/>
        </p:nvGrpSpPr>
        <p:grpSpPr bwMode="auto">
          <a:xfrm>
            <a:off x="5111750" y="685800"/>
            <a:ext cx="1590675" cy="1373188"/>
            <a:chOff x="0" y="0"/>
            <a:chExt cx="1002" cy="865"/>
          </a:xfrm>
        </p:grpSpPr>
        <p:sp>
          <p:nvSpPr>
            <p:cNvPr id="76832" name="Freeform 32"/>
            <p:cNvSpPr>
              <a:spLocks/>
            </p:cNvSpPr>
            <p:nvPr/>
          </p:nvSpPr>
          <p:spPr bwMode="auto">
            <a:xfrm>
              <a:off x="286" y="145"/>
              <a:ext cx="574" cy="466"/>
            </a:xfrm>
            <a:custGeom>
              <a:avLst/>
              <a:gdLst>
                <a:gd name="T0" fmla="*/ 0 w 21600"/>
                <a:gd name="T1" fmla="*/ 0 h 19870"/>
                <a:gd name="T2" fmla="*/ 0 w 21600"/>
                <a:gd name="T3" fmla="*/ 0 h 19870"/>
                <a:gd name="T4" fmla="*/ 0 w 21600"/>
                <a:gd name="T5" fmla="*/ 0 h 19870"/>
                <a:gd name="T6" fmla="*/ 0 w 21600"/>
                <a:gd name="T7" fmla="*/ 0 h 198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70">
                  <a:moveTo>
                    <a:pt x="0" y="18514"/>
                  </a:moveTo>
                  <a:cubicBezTo>
                    <a:pt x="1350" y="9257"/>
                    <a:pt x="2700" y="0"/>
                    <a:pt x="5400" y="0"/>
                  </a:cubicBezTo>
                  <a:cubicBezTo>
                    <a:pt x="8100" y="0"/>
                    <a:pt x="13500" y="15429"/>
                    <a:pt x="16200" y="18514"/>
                  </a:cubicBezTo>
                  <a:cubicBezTo>
                    <a:pt x="18900" y="21600"/>
                    <a:pt x="20700" y="18514"/>
                    <a:pt x="21600" y="18514"/>
                  </a:cubicBezTo>
                </a:path>
              </a:pathLst>
            </a:custGeom>
            <a:noFill/>
            <a:ln w="28575" cap="flat">
              <a:solidFill>
                <a:srgbClr val="333399"/>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6833" name="Line 33"/>
            <p:cNvSpPr>
              <a:spLocks noChangeShapeType="1"/>
            </p:cNvSpPr>
            <p:nvPr/>
          </p:nvSpPr>
          <p:spPr bwMode="auto">
            <a:xfrm>
              <a:off x="145" y="0"/>
              <a:ext cx="1" cy="865"/>
            </a:xfrm>
            <a:prstGeom prst="line">
              <a:avLst/>
            </a:prstGeom>
            <a:noFill/>
            <a:ln w="1270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6834" name="Line 34"/>
            <p:cNvSpPr>
              <a:spLocks noChangeShapeType="1"/>
            </p:cNvSpPr>
            <p:nvPr/>
          </p:nvSpPr>
          <p:spPr bwMode="auto">
            <a:xfrm>
              <a:off x="0" y="719"/>
              <a:ext cx="1002" cy="1"/>
            </a:xfrm>
            <a:prstGeom prst="line">
              <a:avLst/>
            </a:prstGeom>
            <a:noFill/>
            <a:ln w="19050">
              <a:solidFill>
                <a:srgbClr val="333399"/>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76821" name="Oval 36"/>
          <p:cNvSpPr>
            <a:spLocks/>
          </p:cNvSpPr>
          <p:nvPr/>
        </p:nvSpPr>
        <p:spPr bwMode="auto">
          <a:xfrm>
            <a:off x="762000" y="1258888"/>
            <a:ext cx="452438" cy="452437"/>
          </a:xfrm>
          <a:prstGeom prst="ellipse">
            <a:avLst/>
          </a:prstGeom>
          <a:solidFill>
            <a:srgbClr val="FFFFFF"/>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22" name="Oval 37"/>
          <p:cNvSpPr>
            <a:spLocks/>
          </p:cNvSpPr>
          <p:nvPr/>
        </p:nvSpPr>
        <p:spPr bwMode="auto">
          <a:xfrm>
            <a:off x="3336925" y="1258888"/>
            <a:ext cx="450850" cy="452437"/>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23" name="Oval 38"/>
          <p:cNvSpPr>
            <a:spLocks/>
          </p:cNvSpPr>
          <p:nvPr/>
        </p:nvSpPr>
        <p:spPr bwMode="auto">
          <a:xfrm>
            <a:off x="4191000" y="1258888"/>
            <a:ext cx="452438" cy="452437"/>
          </a:xfrm>
          <a:prstGeom prst="ellipse">
            <a:avLst/>
          </a:prstGeom>
          <a:solidFill>
            <a:srgbClr val="00000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24" name="Oval 39"/>
          <p:cNvSpPr>
            <a:spLocks/>
          </p:cNvSpPr>
          <p:nvPr/>
        </p:nvSpPr>
        <p:spPr bwMode="auto">
          <a:xfrm>
            <a:off x="1616075" y="1258888"/>
            <a:ext cx="457200" cy="452437"/>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25" name="Oval 40"/>
          <p:cNvSpPr>
            <a:spLocks/>
          </p:cNvSpPr>
          <p:nvPr/>
        </p:nvSpPr>
        <p:spPr bwMode="auto">
          <a:xfrm>
            <a:off x="2476500" y="1258888"/>
            <a:ext cx="457200" cy="452437"/>
          </a:xfrm>
          <a:prstGeom prst="ellipse">
            <a:avLst/>
          </a:prstGeom>
          <a:solidFill>
            <a:srgbClr val="808080"/>
          </a:solidFill>
          <a:ln w="12700">
            <a:solidFill>
              <a:schemeClr val="tx1"/>
            </a:solidFill>
            <a:round/>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76826" name="Rectangle 41"/>
          <p:cNvSpPr>
            <a:spLocks/>
          </p:cNvSpPr>
          <p:nvPr/>
        </p:nvSpPr>
        <p:spPr bwMode="auto">
          <a:xfrm rot="-5400000">
            <a:off x="4823619" y="1270794"/>
            <a:ext cx="639763"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Spikes</a:t>
            </a:r>
          </a:p>
        </p:txBody>
      </p:sp>
      <p:sp>
        <p:nvSpPr>
          <p:cNvPr id="76827" name="Rectangle 42"/>
          <p:cNvSpPr>
            <a:spLocks/>
          </p:cNvSpPr>
          <p:nvPr/>
        </p:nvSpPr>
        <p:spPr bwMode="auto">
          <a:xfrm>
            <a:off x="5410200" y="1828800"/>
            <a:ext cx="512763"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Time</a:t>
            </a:r>
          </a:p>
        </p:txBody>
      </p:sp>
      <p:sp>
        <p:nvSpPr>
          <p:cNvPr id="76828" name="Rectangle 43"/>
          <p:cNvSpPr>
            <a:spLocks/>
          </p:cNvSpPr>
          <p:nvPr/>
        </p:nvSpPr>
        <p:spPr bwMode="auto">
          <a:xfrm>
            <a:off x="39688" y="495300"/>
            <a:ext cx="40132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rgbClr val="A5162D"/>
                </a:solidFill>
                <a:latin typeface="Calibri" charset="0"/>
                <a:ea typeface="ＭＳ Ｐゴシック" charset="-128"/>
                <a:sym typeface="Arial Bold" charset="0"/>
              </a:rPr>
              <a:t>First presentation</a:t>
            </a:r>
          </a:p>
        </p:txBody>
      </p:sp>
      <p:sp>
        <p:nvSpPr>
          <p:cNvPr id="76829" name="Rectangle 44"/>
          <p:cNvSpPr>
            <a:spLocks/>
          </p:cNvSpPr>
          <p:nvPr/>
        </p:nvSpPr>
        <p:spPr bwMode="auto">
          <a:xfrm>
            <a:off x="152400" y="2933700"/>
            <a:ext cx="8699500"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ea typeface="ＭＳ Ｐゴシック" charset="-128"/>
                <a:sym typeface="Comic Sans MS" charset="0"/>
              </a:rPr>
              <a:t>Facilitation: shorter firing duration</a:t>
            </a:r>
          </a:p>
          <a:p>
            <a:pPr algn="ctr" eaLnBrk="1" hangingPunct="1"/>
            <a:r>
              <a:rPr lang="en-US" altLang="x-none" sz="2000" b="1">
                <a:solidFill>
                  <a:srgbClr val="5E5EB9"/>
                </a:solidFill>
                <a:latin typeface="Calibri" charset="0"/>
                <a:ea typeface="ＭＳ Ｐゴシック" charset="-128"/>
                <a:sym typeface="Comic Sans MS" charset="0"/>
              </a:rPr>
              <a:t>Same neural population fires for a shorter duration and onset of firing is faster</a:t>
            </a:r>
          </a:p>
        </p:txBody>
      </p:sp>
      <p:sp>
        <p:nvSpPr>
          <p:cNvPr id="76830" name="Rectangle 45"/>
          <p:cNvSpPr>
            <a:spLocks/>
          </p:cNvSpPr>
          <p:nvPr/>
        </p:nvSpPr>
        <p:spPr bwMode="auto">
          <a:xfrm>
            <a:off x="44450" y="4686300"/>
            <a:ext cx="53086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rgbClr val="A5162D"/>
                </a:solidFill>
                <a:latin typeface="Calibri" charset="0"/>
                <a:ea typeface="ＭＳ Ｐゴシック" charset="-128"/>
                <a:sym typeface="Arial Bold" charset="0"/>
              </a:rPr>
              <a:t>Repeated presentation</a:t>
            </a:r>
          </a:p>
        </p:txBody>
      </p:sp>
      <p:sp>
        <p:nvSpPr>
          <p:cNvPr id="76831" name="Rectangle 46"/>
          <p:cNvSpPr>
            <a:spLocks/>
          </p:cNvSpPr>
          <p:nvPr/>
        </p:nvSpPr>
        <p:spPr bwMode="auto">
          <a:xfrm>
            <a:off x="5040313" y="6445250"/>
            <a:ext cx="33924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solidFill>
                  <a:schemeClr val="tx1"/>
                </a:solidFill>
                <a:latin typeface="Calibri" charset="0"/>
                <a:ea typeface="ＭＳ Ｐゴシック" charset="-128"/>
                <a:sym typeface="Comic Sans MS" charset="0"/>
              </a:rPr>
              <a:t>Grill-spector, Henson &amp;  Martin, TICS 06</a:t>
            </a:r>
          </a:p>
        </p:txBody>
      </p:sp>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Line 1"/>
          <p:cNvSpPr>
            <a:spLocks noChangeShapeType="1"/>
          </p:cNvSpPr>
          <p:nvPr/>
        </p:nvSpPr>
        <p:spPr bwMode="auto">
          <a:xfrm>
            <a:off x="3455988" y="3641725"/>
            <a:ext cx="1587" cy="728663"/>
          </a:xfrm>
          <a:prstGeom prst="line">
            <a:avLst/>
          </a:prstGeom>
          <a:noFill/>
          <a:ln w="28575">
            <a:solidFill>
              <a:srgbClr val="FFFFFF"/>
            </a:solidFill>
            <a:round/>
            <a:headEnd/>
            <a:tailEnd type="triangle" w="med" len="med"/>
          </a:ln>
          <a:extLst>
            <a:ext uri="{909E8E84-426E-40DD-AFC4-6F175D3DCCD1}">
              <a14:hiddenFill xmlns:a14="http://schemas.microsoft.com/office/drawing/2010/main">
                <a:noFill/>
              </a14:hiddenFill>
            </a:ext>
          </a:extLst>
        </p:spPr>
        <p:txBody>
          <a:bodyPr lIns="0" tIns="0" rIns="0" bIns="0"/>
          <a:lstStyle/>
          <a:p>
            <a:endParaRPr lang="en-US"/>
          </a:p>
        </p:txBody>
      </p:sp>
      <p:sp>
        <p:nvSpPr>
          <p:cNvPr id="77826" name="Line 2"/>
          <p:cNvSpPr>
            <a:spLocks noChangeShapeType="1"/>
          </p:cNvSpPr>
          <p:nvPr/>
        </p:nvSpPr>
        <p:spPr bwMode="auto">
          <a:xfrm>
            <a:off x="1536700" y="5476875"/>
            <a:ext cx="2020888"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27" name="Line 3"/>
          <p:cNvSpPr>
            <a:spLocks noChangeShapeType="1"/>
          </p:cNvSpPr>
          <p:nvPr/>
        </p:nvSpPr>
        <p:spPr bwMode="auto">
          <a:xfrm rot="10800000" flipH="1">
            <a:off x="1536700" y="3427413"/>
            <a:ext cx="3175" cy="2019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28" name="Line 4"/>
          <p:cNvSpPr>
            <a:spLocks noChangeShapeType="1"/>
          </p:cNvSpPr>
          <p:nvPr/>
        </p:nvSpPr>
        <p:spPr bwMode="auto">
          <a:xfrm rot="10800000" flipH="1">
            <a:off x="1536700" y="5448300"/>
            <a:ext cx="3175" cy="28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29" name="Rectangle 5"/>
          <p:cNvSpPr>
            <a:spLocks/>
          </p:cNvSpPr>
          <p:nvPr/>
        </p:nvSpPr>
        <p:spPr bwMode="auto">
          <a:xfrm>
            <a:off x="1487488" y="5507038"/>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a:t>
            </a:r>
          </a:p>
        </p:txBody>
      </p:sp>
      <p:sp>
        <p:nvSpPr>
          <p:cNvPr id="77830" name="Line 6"/>
          <p:cNvSpPr>
            <a:spLocks noChangeShapeType="1"/>
          </p:cNvSpPr>
          <p:nvPr/>
        </p:nvSpPr>
        <p:spPr bwMode="auto">
          <a:xfrm rot="10800000" flipH="1">
            <a:off x="2552700" y="5448300"/>
            <a:ext cx="1588" cy="28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31" name="Rectangle 7"/>
          <p:cNvSpPr>
            <a:spLocks/>
          </p:cNvSpPr>
          <p:nvPr/>
        </p:nvSpPr>
        <p:spPr bwMode="auto">
          <a:xfrm>
            <a:off x="2424113" y="5507038"/>
            <a:ext cx="261937"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0.5</a:t>
            </a:r>
          </a:p>
        </p:txBody>
      </p:sp>
      <p:sp>
        <p:nvSpPr>
          <p:cNvPr id="77832" name="Line 8"/>
          <p:cNvSpPr>
            <a:spLocks noChangeShapeType="1"/>
          </p:cNvSpPr>
          <p:nvPr/>
        </p:nvSpPr>
        <p:spPr bwMode="auto">
          <a:xfrm rot="10800000" flipH="1">
            <a:off x="3557588" y="5448300"/>
            <a:ext cx="1587" cy="285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33" name="Rectangle 9"/>
          <p:cNvSpPr>
            <a:spLocks/>
          </p:cNvSpPr>
          <p:nvPr/>
        </p:nvSpPr>
        <p:spPr bwMode="auto">
          <a:xfrm>
            <a:off x="3509963" y="5507038"/>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1</a:t>
            </a:r>
          </a:p>
        </p:txBody>
      </p:sp>
      <p:sp>
        <p:nvSpPr>
          <p:cNvPr id="77834" name="Line 10"/>
          <p:cNvSpPr>
            <a:spLocks noChangeShapeType="1"/>
          </p:cNvSpPr>
          <p:nvPr/>
        </p:nvSpPr>
        <p:spPr bwMode="auto">
          <a:xfrm>
            <a:off x="1536700" y="5476875"/>
            <a:ext cx="20638"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35" name="Rectangle 11"/>
          <p:cNvSpPr>
            <a:spLocks/>
          </p:cNvSpPr>
          <p:nvPr/>
        </p:nvSpPr>
        <p:spPr bwMode="auto">
          <a:xfrm>
            <a:off x="1390650" y="5370513"/>
            <a:ext cx="920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77836" name="Line 12"/>
          <p:cNvSpPr>
            <a:spLocks noChangeShapeType="1"/>
          </p:cNvSpPr>
          <p:nvPr/>
        </p:nvSpPr>
        <p:spPr bwMode="auto">
          <a:xfrm>
            <a:off x="1536700" y="5067300"/>
            <a:ext cx="20638"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37" name="Rectangle 13"/>
          <p:cNvSpPr>
            <a:spLocks/>
          </p:cNvSpPr>
          <p:nvPr/>
        </p:nvSpPr>
        <p:spPr bwMode="auto">
          <a:xfrm>
            <a:off x="1233488" y="4960938"/>
            <a:ext cx="261937"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0.2</a:t>
            </a:r>
          </a:p>
        </p:txBody>
      </p:sp>
      <p:sp>
        <p:nvSpPr>
          <p:cNvPr id="77838" name="Line 14"/>
          <p:cNvSpPr>
            <a:spLocks noChangeShapeType="1"/>
          </p:cNvSpPr>
          <p:nvPr/>
        </p:nvSpPr>
        <p:spPr bwMode="auto">
          <a:xfrm>
            <a:off x="1536700" y="4667250"/>
            <a:ext cx="20638" cy="31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39" name="Rectangle 15"/>
          <p:cNvSpPr>
            <a:spLocks/>
          </p:cNvSpPr>
          <p:nvPr/>
        </p:nvSpPr>
        <p:spPr bwMode="auto">
          <a:xfrm>
            <a:off x="1233488" y="4559300"/>
            <a:ext cx="26193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0.4</a:t>
            </a:r>
          </a:p>
        </p:txBody>
      </p:sp>
      <p:sp>
        <p:nvSpPr>
          <p:cNvPr id="77840" name="Line 16"/>
          <p:cNvSpPr>
            <a:spLocks noChangeShapeType="1"/>
          </p:cNvSpPr>
          <p:nvPr/>
        </p:nvSpPr>
        <p:spPr bwMode="auto">
          <a:xfrm>
            <a:off x="1536700" y="4257675"/>
            <a:ext cx="20638"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41" name="Rectangle 17"/>
          <p:cNvSpPr>
            <a:spLocks/>
          </p:cNvSpPr>
          <p:nvPr/>
        </p:nvSpPr>
        <p:spPr bwMode="auto">
          <a:xfrm>
            <a:off x="1233488" y="4149725"/>
            <a:ext cx="26193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0.6</a:t>
            </a:r>
          </a:p>
        </p:txBody>
      </p:sp>
      <p:sp>
        <p:nvSpPr>
          <p:cNvPr id="77842" name="Line 18"/>
          <p:cNvSpPr>
            <a:spLocks noChangeShapeType="1"/>
          </p:cNvSpPr>
          <p:nvPr/>
        </p:nvSpPr>
        <p:spPr bwMode="auto">
          <a:xfrm>
            <a:off x="1536700" y="3856038"/>
            <a:ext cx="20638"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43" name="Rectangle 19"/>
          <p:cNvSpPr>
            <a:spLocks/>
          </p:cNvSpPr>
          <p:nvPr/>
        </p:nvSpPr>
        <p:spPr bwMode="auto">
          <a:xfrm>
            <a:off x="1233488" y="3749675"/>
            <a:ext cx="26193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0.8</a:t>
            </a:r>
          </a:p>
        </p:txBody>
      </p:sp>
      <p:sp>
        <p:nvSpPr>
          <p:cNvPr id="77844" name="Line 20"/>
          <p:cNvSpPr>
            <a:spLocks noChangeShapeType="1"/>
          </p:cNvSpPr>
          <p:nvPr/>
        </p:nvSpPr>
        <p:spPr bwMode="auto">
          <a:xfrm>
            <a:off x="1536700" y="3457575"/>
            <a:ext cx="20638"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45" name="Rectangle 21"/>
          <p:cNvSpPr>
            <a:spLocks/>
          </p:cNvSpPr>
          <p:nvPr/>
        </p:nvSpPr>
        <p:spPr bwMode="auto">
          <a:xfrm>
            <a:off x="1390650" y="3348038"/>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1</a:t>
            </a:r>
          </a:p>
        </p:txBody>
      </p:sp>
      <p:sp>
        <p:nvSpPr>
          <p:cNvPr id="77846" name="Freeform 22"/>
          <p:cNvSpPr>
            <a:spLocks/>
          </p:cNvSpPr>
          <p:nvPr/>
        </p:nvSpPr>
        <p:spPr bwMode="auto">
          <a:xfrm>
            <a:off x="1547813" y="4594225"/>
            <a:ext cx="2033587" cy="84296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0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0" y="21600"/>
                </a:moveTo>
                <a:lnTo>
                  <a:pt x="98" y="21600"/>
                </a:lnTo>
                <a:lnTo>
                  <a:pt x="220" y="21353"/>
                </a:lnTo>
                <a:lnTo>
                  <a:pt x="318" y="21353"/>
                </a:lnTo>
                <a:lnTo>
                  <a:pt x="441" y="21155"/>
                </a:lnTo>
                <a:lnTo>
                  <a:pt x="539" y="21155"/>
                </a:lnTo>
                <a:lnTo>
                  <a:pt x="661" y="20908"/>
                </a:lnTo>
                <a:lnTo>
                  <a:pt x="759" y="20908"/>
                </a:lnTo>
                <a:lnTo>
                  <a:pt x="882" y="20908"/>
                </a:lnTo>
                <a:lnTo>
                  <a:pt x="980" y="20710"/>
                </a:lnTo>
                <a:lnTo>
                  <a:pt x="1102" y="20710"/>
                </a:lnTo>
                <a:lnTo>
                  <a:pt x="1200" y="20463"/>
                </a:lnTo>
                <a:lnTo>
                  <a:pt x="1322" y="20463"/>
                </a:lnTo>
                <a:lnTo>
                  <a:pt x="1420" y="20265"/>
                </a:lnTo>
                <a:lnTo>
                  <a:pt x="1641" y="20018"/>
                </a:lnTo>
                <a:lnTo>
                  <a:pt x="1763" y="19821"/>
                </a:lnTo>
                <a:lnTo>
                  <a:pt x="1984" y="19821"/>
                </a:lnTo>
                <a:lnTo>
                  <a:pt x="2204" y="19573"/>
                </a:lnTo>
                <a:lnTo>
                  <a:pt x="2424" y="19376"/>
                </a:lnTo>
                <a:lnTo>
                  <a:pt x="2645" y="19129"/>
                </a:lnTo>
                <a:lnTo>
                  <a:pt x="2865" y="18931"/>
                </a:lnTo>
                <a:lnTo>
                  <a:pt x="3086" y="18486"/>
                </a:lnTo>
                <a:lnTo>
                  <a:pt x="3404" y="18239"/>
                </a:lnTo>
                <a:lnTo>
                  <a:pt x="3624" y="18041"/>
                </a:lnTo>
                <a:lnTo>
                  <a:pt x="3967" y="17596"/>
                </a:lnTo>
                <a:lnTo>
                  <a:pt x="4286" y="17349"/>
                </a:lnTo>
                <a:lnTo>
                  <a:pt x="4727" y="16904"/>
                </a:lnTo>
                <a:lnTo>
                  <a:pt x="5069" y="16459"/>
                </a:lnTo>
                <a:lnTo>
                  <a:pt x="5510" y="16262"/>
                </a:lnTo>
                <a:lnTo>
                  <a:pt x="5829" y="15817"/>
                </a:lnTo>
                <a:lnTo>
                  <a:pt x="6269" y="15372"/>
                </a:lnTo>
                <a:lnTo>
                  <a:pt x="6710" y="14927"/>
                </a:lnTo>
                <a:lnTo>
                  <a:pt x="7273" y="14482"/>
                </a:lnTo>
                <a:lnTo>
                  <a:pt x="7714" y="13790"/>
                </a:lnTo>
                <a:lnTo>
                  <a:pt x="8253" y="13346"/>
                </a:lnTo>
                <a:lnTo>
                  <a:pt x="8816" y="12901"/>
                </a:lnTo>
                <a:lnTo>
                  <a:pt x="9355" y="12258"/>
                </a:lnTo>
                <a:lnTo>
                  <a:pt x="9918" y="11813"/>
                </a:lnTo>
                <a:lnTo>
                  <a:pt x="10457" y="11121"/>
                </a:lnTo>
                <a:lnTo>
                  <a:pt x="11020" y="10676"/>
                </a:lnTo>
                <a:lnTo>
                  <a:pt x="11559" y="10034"/>
                </a:lnTo>
                <a:lnTo>
                  <a:pt x="12220" y="9342"/>
                </a:lnTo>
                <a:lnTo>
                  <a:pt x="12784" y="8699"/>
                </a:lnTo>
                <a:lnTo>
                  <a:pt x="13445" y="8254"/>
                </a:lnTo>
                <a:lnTo>
                  <a:pt x="13984" y="7562"/>
                </a:lnTo>
                <a:lnTo>
                  <a:pt x="14547" y="6920"/>
                </a:lnTo>
                <a:lnTo>
                  <a:pt x="15208" y="6475"/>
                </a:lnTo>
                <a:lnTo>
                  <a:pt x="15747" y="5783"/>
                </a:lnTo>
                <a:lnTo>
                  <a:pt x="16310" y="5141"/>
                </a:lnTo>
                <a:lnTo>
                  <a:pt x="16849" y="4696"/>
                </a:lnTo>
                <a:lnTo>
                  <a:pt x="17412" y="4004"/>
                </a:lnTo>
                <a:lnTo>
                  <a:pt x="17951" y="3559"/>
                </a:lnTo>
                <a:lnTo>
                  <a:pt x="18392" y="3114"/>
                </a:lnTo>
                <a:lnTo>
                  <a:pt x="18955" y="2669"/>
                </a:lnTo>
                <a:lnTo>
                  <a:pt x="19396" y="2224"/>
                </a:lnTo>
                <a:lnTo>
                  <a:pt x="19714" y="1779"/>
                </a:lnTo>
                <a:lnTo>
                  <a:pt x="20155" y="1335"/>
                </a:lnTo>
                <a:lnTo>
                  <a:pt x="20498" y="1137"/>
                </a:lnTo>
                <a:lnTo>
                  <a:pt x="20718" y="692"/>
                </a:lnTo>
                <a:lnTo>
                  <a:pt x="21037" y="445"/>
                </a:lnTo>
                <a:lnTo>
                  <a:pt x="21257" y="247"/>
                </a:lnTo>
                <a:lnTo>
                  <a:pt x="21380" y="247"/>
                </a:lnTo>
                <a:lnTo>
                  <a:pt x="21478" y="0"/>
                </a:lnTo>
                <a:lnTo>
                  <a:pt x="21600" y="0"/>
                </a:lnTo>
                <a:lnTo>
                  <a:pt x="21478" y="0"/>
                </a:lnTo>
              </a:path>
            </a:pathLst>
          </a:custGeom>
          <a:noFill/>
          <a:ln w="57150" cap="flat">
            <a:solidFill>
              <a:srgbClr val="5E5EB9"/>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7847" name="Rectangle 24"/>
          <p:cNvSpPr>
            <a:spLocks/>
          </p:cNvSpPr>
          <p:nvPr/>
        </p:nvSpPr>
        <p:spPr bwMode="auto">
          <a:xfrm>
            <a:off x="1474788" y="5743575"/>
            <a:ext cx="222885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sym typeface="Arial Bold" charset="0"/>
              </a:rPr>
              <a:t>Nonrepeated [% signal]</a:t>
            </a:r>
          </a:p>
        </p:txBody>
      </p:sp>
      <p:sp>
        <p:nvSpPr>
          <p:cNvPr id="77848" name="Rectangle 25"/>
          <p:cNvSpPr>
            <a:spLocks/>
          </p:cNvSpPr>
          <p:nvPr/>
        </p:nvSpPr>
        <p:spPr bwMode="auto">
          <a:xfrm>
            <a:off x="1571625" y="1927225"/>
            <a:ext cx="2695575" cy="135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ea typeface="ＭＳ Ｐゴシック" charset="-128"/>
                <a:sym typeface="Arial Bold" charset="0"/>
              </a:rPr>
              <a:t>Scaling</a:t>
            </a:r>
          </a:p>
          <a:p>
            <a:pPr algn="ctr" eaLnBrk="1" hangingPunct="1"/>
            <a:r>
              <a:rPr lang="en-US" altLang="x-none" sz="2000">
                <a:latin typeface="Calibri" charset="0"/>
                <a:ea typeface="ＭＳ Ｐゴシック" charset="-128"/>
                <a:sym typeface="Arial Bold" charset="0"/>
              </a:rPr>
              <a:t>predicts a constant </a:t>
            </a:r>
          </a:p>
          <a:p>
            <a:pPr algn="ctr" eaLnBrk="1" hangingPunct="1"/>
            <a:r>
              <a:rPr lang="en-US" altLang="x-none" sz="2000">
                <a:latin typeface="Calibri" charset="0"/>
                <a:ea typeface="ＭＳ Ｐゴシック" charset="-128"/>
                <a:sym typeface="Arial Bold" charset="0"/>
              </a:rPr>
              <a:t>fMRI-A ratio between</a:t>
            </a:r>
          </a:p>
          <a:p>
            <a:pPr algn="ctr" eaLnBrk="1" hangingPunct="1"/>
            <a:r>
              <a:rPr lang="en-US" altLang="x-none" sz="2000">
                <a:latin typeface="Calibri" charset="0"/>
                <a:ea typeface="ＭＳ Ｐゴシック" charset="-128"/>
                <a:sym typeface="Arial Bold" charset="0"/>
              </a:rPr>
              <a:t> repeated &amp; nonrepeated</a:t>
            </a:r>
          </a:p>
        </p:txBody>
      </p:sp>
      <p:sp>
        <p:nvSpPr>
          <p:cNvPr id="77849" name="Line 26"/>
          <p:cNvSpPr>
            <a:spLocks noChangeShapeType="1"/>
          </p:cNvSpPr>
          <p:nvPr/>
        </p:nvSpPr>
        <p:spPr bwMode="auto">
          <a:xfrm>
            <a:off x="5546725" y="5502275"/>
            <a:ext cx="20002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50" name="Line 27"/>
          <p:cNvSpPr>
            <a:spLocks noChangeShapeType="1"/>
          </p:cNvSpPr>
          <p:nvPr/>
        </p:nvSpPr>
        <p:spPr bwMode="auto">
          <a:xfrm rot="10800000" flipH="1">
            <a:off x="5546725" y="3475038"/>
            <a:ext cx="1588" cy="19970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51" name="Line 28"/>
          <p:cNvSpPr>
            <a:spLocks noChangeShapeType="1"/>
          </p:cNvSpPr>
          <p:nvPr/>
        </p:nvSpPr>
        <p:spPr bwMode="auto">
          <a:xfrm rot="10800000" flipH="1">
            <a:off x="5546725" y="5445125"/>
            <a:ext cx="1588" cy="26988"/>
          </a:xfrm>
          <a:prstGeom prst="line">
            <a:avLst/>
          </a:prstGeom>
          <a:noFill/>
          <a:ln w="3175">
            <a:solidFill>
              <a:srgbClr val="BBE0E3"/>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52" name="Rectangle 29"/>
          <p:cNvSpPr>
            <a:spLocks/>
          </p:cNvSpPr>
          <p:nvPr/>
        </p:nvSpPr>
        <p:spPr bwMode="auto">
          <a:xfrm>
            <a:off x="5499100" y="5502275"/>
            <a:ext cx="1047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a:t>
            </a:r>
          </a:p>
        </p:txBody>
      </p:sp>
      <p:sp>
        <p:nvSpPr>
          <p:cNvPr id="77853" name="Line 30"/>
          <p:cNvSpPr>
            <a:spLocks noChangeShapeType="1"/>
          </p:cNvSpPr>
          <p:nvPr/>
        </p:nvSpPr>
        <p:spPr bwMode="auto">
          <a:xfrm rot="10800000" flipH="1">
            <a:off x="6551613" y="5475288"/>
            <a:ext cx="1587" cy="2698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54" name="Rectangle 31"/>
          <p:cNvSpPr>
            <a:spLocks/>
          </p:cNvSpPr>
          <p:nvPr/>
        </p:nvSpPr>
        <p:spPr bwMode="auto">
          <a:xfrm>
            <a:off x="6426200" y="5532438"/>
            <a:ext cx="261938"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0.5</a:t>
            </a:r>
          </a:p>
        </p:txBody>
      </p:sp>
      <p:sp>
        <p:nvSpPr>
          <p:cNvPr id="77855" name="Line 32"/>
          <p:cNvSpPr>
            <a:spLocks noChangeShapeType="1"/>
          </p:cNvSpPr>
          <p:nvPr/>
        </p:nvSpPr>
        <p:spPr bwMode="auto">
          <a:xfrm rot="10800000" flipH="1">
            <a:off x="7546975" y="5475288"/>
            <a:ext cx="1588" cy="2698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56" name="Rectangle 33"/>
          <p:cNvSpPr>
            <a:spLocks/>
          </p:cNvSpPr>
          <p:nvPr/>
        </p:nvSpPr>
        <p:spPr bwMode="auto">
          <a:xfrm>
            <a:off x="7497763" y="5532438"/>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1</a:t>
            </a:r>
          </a:p>
        </p:txBody>
      </p:sp>
      <p:sp>
        <p:nvSpPr>
          <p:cNvPr id="77857" name="Line 34"/>
          <p:cNvSpPr>
            <a:spLocks noChangeShapeType="1"/>
          </p:cNvSpPr>
          <p:nvPr/>
        </p:nvSpPr>
        <p:spPr bwMode="auto">
          <a:xfrm>
            <a:off x="5546725" y="5472113"/>
            <a:ext cx="19050" cy="3175"/>
          </a:xfrm>
          <a:prstGeom prst="line">
            <a:avLst/>
          </a:prstGeom>
          <a:noFill/>
          <a:ln w="3175">
            <a:solidFill>
              <a:srgbClr val="BBE0E3"/>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58" name="Rectangle 35"/>
          <p:cNvSpPr>
            <a:spLocks/>
          </p:cNvSpPr>
          <p:nvPr/>
        </p:nvSpPr>
        <p:spPr bwMode="auto">
          <a:xfrm>
            <a:off x="5402263" y="5367338"/>
            <a:ext cx="920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BBE0E3"/>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0</a:t>
            </a:r>
          </a:p>
        </p:txBody>
      </p:sp>
      <p:sp>
        <p:nvSpPr>
          <p:cNvPr id="77859" name="Line 36"/>
          <p:cNvSpPr>
            <a:spLocks noChangeShapeType="1"/>
          </p:cNvSpPr>
          <p:nvPr/>
        </p:nvSpPr>
        <p:spPr bwMode="auto">
          <a:xfrm>
            <a:off x="5546725" y="5067300"/>
            <a:ext cx="19050" cy="158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60" name="Rectangle 37"/>
          <p:cNvSpPr>
            <a:spLocks/>
          </p:cNvSpPr>
          <p:nvPr/>
        </p:nvSpPr>
        <p:spPr bwMode="auto">
          <a:xfrm>
            <a:off x="5248275" y="4992688"/>
            <a:ext cx="261938"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0.2</a:t>
            </a:r>
          </a:p>
        </p:txBody>
      </p:sp>
      <p:sp>
        <p:nvSpPr>
          <p:cNvPr id="77861" name="Line 38"/>
          <p:cNvSpPr>
            <a:spLocks noChangeShapeType="1"/>
          </p:cNvSpPr>
          <p:nvPr/>
        </p:nvSpPr>
        <p:spPr bwMode="auto">
          <a:xfrm>
            <a:off x="5546725" y="4672013"/>
            <a:ext cx="19050" cy="158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62" name="Rectangle 39"/>
          <p:cNvSpPr>
            <a:spLocks/>
          </p:cNvSpPr>
          <p:nvPr/>
        </p:nvSpPr>
        <p:spPr bwMode="auto">
          <a:xfrm>
            <a:off x="5248275" y="4594225"/>
            <a:ext cx="2619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0.4</a:t>
            </a:r>
          </a:p>
        </p:txBody>
      </p:sp>
      <p:sp>
        <p:nvSpPr>
          <p:cNvPr id="77863" name="Line 40"/>
          <p:cNvSpPr>
            <a:spLocks noChangeShapeType="1"/>
          </p:cNvSpPr>
          <p:nvPr/>
        </p:nvSpPr>
        <p:spPr bwMode="auto">
          <a:xfrm>
            <a:off x="5546725" y="4297363"/>
            <a:ext cx="19050" cy="158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64" name="Rectangle 41"/>
          <p:cNvSpPr>
            <a:spLocks/>
          </p:cNvSpPr>
          <p:nvPr/>
        </p:nvSpPr>
        <p:spPr bwMode="auto">
          <a:xfrm>
            <a:off x="5248275" y="4189413"/>
            <a:ext cx="261938"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0.6</a:t>
            </a:r>
          </a:p>
        </p:txBody>
      </p:sp>
      <p:sp>
        <p:nvSpPr>
          <p:cNvPr id="77865" name="Line 42"/>
          <p:cNvSpPr>
            <a:spLocks noChangeShapeType="1"/>
          </p:cNvSpPr>
          <p:nvPr/>
        </p:nvSpPr>
        <p:spPr bwMode="auto">
          <a:xfrm>
            <a:off x="5546725" y="3898900"/>
            <a:ext cx="19050" cy="31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66" name="Rectangle 43"/>
          <p:cNvSpPr>
            <a:spLocks/>
          </p:cNvSpPr>
          <p:nvPr/>
        </p:nvSpPr>
        <p:spPr bwMode="auto">
          <a:xfrm>
            <a:off x="5248275" y="3794125"/>
            <a:ext cx="2619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0.8</a:t>
            </a:r>
          </a:p>
        </p:txBody>
      </p:sp>
      <p:sp>
        <p:nvSpPr>
          <p:cNvPr id="77867" name="Line 44"/>
          <p:cNvSpPr>
            <a:spLocks noChangeShapeType="1"/>
          </p:cNvSpPr>
          <p:nvPr/>
        </p:nvSpPr>
        <p:spPr bwMode="auto">
          <a:xfrm>
            <a:off x="5546725" y="3475038"/>
            <a:ext cx="19050" cy="158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77868" name="Rectangle 45"/>
          <p:cNvSpPr>
            <a:spLocks/>
          </p:cNvSpPr>
          <p:nvPr/>
        </p:nvSpPr>
        <p:spPr bwMode="auto">
          <a:xfrm>
            <a:off x="5402263" y="3367088"/>
            <a:ext cx="1047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BBE0E3"/>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a:latin typeface="Calibri" charset="0"/>
                <a:ea typeface="ＭＳ Ｐゴシック" charset="-128"/>
              </a:rPr>
              <a:t>1</a:t>
            </a:r>
          </a:p>
        </p:txBody>
      </p:sp>
      <p:sp>
        <p:nvSpPr>
          <p:cNvPr id="77869" name="Freeform 46"/>
          <p:cNvSpPr>
            <a:spLocks/>
          </p:cNvSpPr>
          <p:nvPr/>
        </p:nvSpPr>
        <p:spPr bwMode="auto">
          <a:xfrm>
            <a:off x="5486400" y="3756025"/>
            <a:ext cx="1892300" cy="173831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0 h 216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00" h="21600">
                <a:moveTo>
                  <a:pt x="0" y="21600"/>
                </a:moveTo>
                <a:lnTo>
                  <a:pt x="122" y="21600"/>
                </a:lnTo>
                <a:lnTo>
                  <a:pt x="220" y="21600"/>
                </a:lnTo>
                <a:lnTo>
                  <a:pt x="343" y="21600"/>
                </a:lnTo>
                <a:lnTo>
                  <a:pt x="441" y="21600"/>
                </a:lnTo>
                <a:lnTo>
                  <a:pt x="563" y="21600"/>
                </a:lnTo>
                <a:lnTo>
                  <a:pt x="661" y="21600"/>
                </a:lnTo>
                <a:lnTo>
                  <a:pt x="784" y="21600"/>
                </a:lnTo>
                <a:lnTo>
                  <a:pt x="882" y="21600"/>
                </a:lnTo>
                <a:lnTo>
                  <a:pt x="1004" y="21600"/>
                </a:lnTo>
                <a:lnTo>
                  <a:pt x="1102" y="21600"/>
                </a:lnTo>
                <a:lnTo>
                  <a:pt x="1224" y="21600"/>
                </a:lnTo>
                <a:lnTo>
                  <a:pt x="1322" y="21600"/>
                </a:lnTo>
                <a:lnTo>
                  <a:pt x="1445" y="21600"/>
                </a:lnTo>
                <a:lnTo>
                  <a:pt x="1665" y="21600"/>
                </a:lnTo>
                <a:lnTo>
                  <a:pt x="1763" y="21600"/>
                </a:lnTo>
                <a:lnTo>
                  <a:pt x="1984" y="21600"/>
                </a:lnTo>
                <a:lnTo>
                  <a:pt x="2204" y="21600"/>
                </a:lnTo>
                <a:lnTo>
                  <a:pt x="2424" y="21600"/>
                </a:lnTo>
                <a:lnTo>
                  <a:pt x="2645" y="21600"/>
                </a:lnTo>
                <a:lnTo>
                  <a:pt x="2865" y="21467"/>
                </a:lnTo>
                <a:lnTo>
                  <a:pt x="3086" y="21467"/>
                </a:lnTo>
                <a:lnTo>
                  <a:pt x="3429" y="21467"/>
                </a:lnTo>
                <a:lnTo>
                  <a:pt x="3649" y="21360"/>
                </a:lnTo>
                <a:lnTo>
                  <a:pt x="3967" y="21360"/>
                </a:lnTo>
                <a:lnTo>
                  <a:pt x="4310" y="21227"/>
                </a:lnTo>
                <a:lnTo>
                  <a:pt x="4751" y="21120"/>
                </a:lnTo>
                <a:lnTo>
                  <a:pt x="5069" y="20987"/>
                </a:lnTo>
                <a:lnTo>
                  <a:pt x="5510" y="20880"/>
                </a:lnTo>
                <a:lnTo>
                  <a:pt x="5853" y="20747"/>
                </a:lnTo>
                <a:lnTo>
                  <a:pt x="6294" y="20640"/>
                </a:lnTo>
                <a:lnTo>
                  <a:pt x="6735" y="20400"/>
                </a:lnTo>
                <a:lnTo>
                  <a:pt x="7273" y="20160"/>
                </a:lnTo>
                <a:lnTo>
                  <a:pt x="7714" y="19920"/>
                </a:lnTo>
                <a:lnTo>
                  <a:pt x="8278" y="19680"/>
                </a:lnTo>
                <a:lnTo>
                  <a:pt x="8816" y="19440"/>
                </a:lnTo>
                <a:lnTo>
                  <a:pt x="9380" y="19200"/>
                </a:lnTo>
                <a:lnTo>
                  <a:pt x="9918" y="18827"/>
                </a:lnTo>
                <a:lnTo>
                  <a:pt x="10482" y="18480"/>
                </a:lnTo>
                <a:lnTo>
                  <a:pt x="11020" y="18240"/>
                </a:lnTo>
                <a:lnTo>
                  <a:pt x="11584" y="17867"/>
                </a:lnTo>
                <a:lnTo>
                  <a:pt x="12245" y="17387"/>
                </a:lnTo>
                <a:lnTo>
                  <a:pt x="12784" y="17040"/>
                </a:lnTo>
                <a:lnTo>
                  <a:pt x="13445" y="16560"/>
                </a:lnTo>
                <a:lnTo>
                  <a:pt x="14008" y="16080"/>
                </a:lnTo>
                <a:lnTo>
                  <a:pt x="14547" y="15600"/>
                </a:lnTo>
                <a:lnTo>
                  <a:pt x="15208" y="15120"/>
                </a:lnTo>
                <a:lnTo>
                  <a:pt x="15771" y="14507"/>
                </a:lnTo>
                <a:lnTo>
                  <a:pt x="16310" y="13787"/>
                </a:lnTo>
                <a:lnTo>
                  <a:pt x="16873" y="13067"/>
                </a:lnTo>
                <a:lnTo>
                  <a:pt x="17412" y="12347"/>
                </a:lnTo>
                <a:lnTo>
                  <a:pt x="17976" y="11520"/>
                </a:lnTo>
                <a:lnTo>
                  <a:pt x="18416" y="10667"/>
                </a:lnTo>
                <a:lnTo>
                  <a:pt x="18955" y="9707"/>
                </a:lnTo>
                <a:lnTo>
                  <a:pt x="19396" y="8640"/>
                </a:lnTo>
                <a:lnTo>
                  <a:pt x="19739" y="7680"/>
                </a:lnTo>
                <a:lnTo>
                  <a:pt x="20180" y="6587"/>
                </a:lnTo>
                <a:lnTo>
                  <a:pt x="20498" y="5520"/>
                </a:lnTo>
                <a:lnTo>
                  <a:pt x="20718" y="4560"/>
                </a:lnTo>
                <a:lnTo>
                  <a:pt x="21061" y="3467"/>
                </a:lnTo>
                <a:lnTo>
                  <a:pt x="21282" y="2640"/>
                </a:lnTo>
                <a:lnTo>
                  <a:pt x="21380" y="1787"/>
                </a:lnTo>
                <a:lnTo>
                  <a:pt x="21502" y="1067"/>
                </a:lnTo>
                <a:lnTo>
                  <a:pt x="21600" y="587"/>
                </a:lnTo>
                <a:lnTo>
                  <a:pt x="21600" y="0"/>
                </a:lnTo>
                <a:lnTo>
                  <a:pt x="21502" y="0"/>
                </a:lnTo>
              </a:path>
            </a:pathLst>
          </a:custGeom>
          <a:noFill/>
          <a:ln w="57150" cap="flat">
            <a:solidFill>
              <a:srgbClr val="5E5EB9"/>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77870" name="Rectangle 48"/>
          <p:cNvSpPr>
            <a:spLocks/>
          </p:cNvSpPr>
          <p:nvPr/>
        </p:nvSpPr>
        <p:spPr bwMode="auto">
          <a:xfrm>
            <a:off x="5465763" y="5743575"/>
            <a:ext cx="222885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sym typeface="Arial Bold" charset="0"/>
              </a:rPr>
              <a:t>Nonrepeated [% signal]</a:t>
            </a:r>
          </a:p>
        </p:txBody>
      </p:sp>
      <p:sp>
        <p:nvSpPr>
          <p:cNvPr id="77871" name="Rectangle 49"/>
          <p:cNvSpPr>
            <a:spLocks/>
          </p:cNvSpPr>
          <p:nvPr/>
        </p:nvSpPr>
        <p:spPr bwMode="auto">
          <a:xfrm>
            <a:off x="5260975" y="1927225"/>
            <a:ext cx="2835275" cy="1046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ea typeface="ＭＳ Ｐゴシック" charset="-128"/>
                <a:sym typeface="Arial Bold" charset="0"/>
              </a:rPr>
              <a:t>Sharpening</a:t>
            </a:r>
          </a:p>
          <a:p>
            <a:pPr algn="ctr" eaLnBrk="1" hangingPunct="1"/>
            <a:r>
              <a:rPr lang="en-US" altLang="x-none" sz="2000">
                <a:latin typeface="Calibri" charset="0"/>
                <a:ea typeface="ＭＳ Ｐゴシック" charset="-128"/>
                <a:sym typeface="Arial Bold" charset="0"/>
              </a:rPr>
              <a:t>Predicts the largest fMRI-A</a:t>
            </a:r>
          </a:p>
          <a:p>
            <a:pPr algn="ctr" eaLnBrk="1" hangingPunct="1"/>
            <a:r>
              <a:rPr lang="en-US" altLang="x-none" sz="2000">
                <a:latin typeface="Calibri" charset="0"/>
                <a:ea typeface="ＭＳ Ｐゴシック" charset="-128"/>
                <a:sym typeface="Arial Bold" charset="0"/>
              </a:rPr>
              <a:t> ratio for the best stimulus </a:t>
            </a:r>
          </a:p>
        </p:txBody>
      </p:sp>
      <p:sp>
        <p:nvSpPr>
          <p:cNvPr id="77872" name="Rectangle 56"/>
          <p:cNvSpPr>
            <a:spLocks/>
          </p:cNvSpPr>
          <p:nvPr/>
        </p:nvSpPr>
        <p:spPr bwMode="auto">
          <a:xfrm rot="-5400000">
            <a:off x="76994" y="4258469"/>
            <a:ext cx="1824037"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sym typeface="Arial Bold" charset="0"/>
              </a:rPr>
              <a:t>Repeated [%signal]</a:t>
            </a:r>
          </a:p>
        </p:txBody>
      </p:sp>
      <p:sp>
        <p:nvSpPr>
          <p:cNvPr id="59" name="Rectangle 1"/>
          <p:cNvSpPr>
            <a:spLocks noGrp="1" noChangeArrowheads="1"/>
          </p:cNvSpPr>
          <p:nvPr>
            <p:ph type="title"/>
          </p:nvPr>
        </p:nvSpPr>
        <p:spPr>
          <a:xfrm>
            <a:off x="0" y="-76200"/>
            <a:ext cx="8915400" cy="1447800"/>
          </a:xfrm>
        </p:spPr>
        <p:txBody>
          <a:bodyPr rIns="132073"/>
          <a:lstStyle/>
          <a:p>
            <a:pPr marL="39686" indent="0" eaLnBrk="1" hangingPunct="1">
              <a:defRPr/>
            </a:pPr>
            <a:r>
              <a:rPr lang="en-US" sz="3800" b="1" dirty="0">
                <a:solidFill>
                  <a:srgbClr val="5E5EB9"/>
                </a:solidFill>
                <a:latin typeface="Calibri"/>
                <a:cs typeface="Calibri"/>
                <a:sym typeface="Arial Bold" charset="0"/>
              </a:rPr>
              <a:t>How can we distinguish between models?</a:t>
            </a:r>
            <a:endParaRPr lang="en-US" sz="3800" b="1" dirty="0">
              <a:solidFill>
                <a:srgbClr val="5E5EB9"/>
              </a:solidFill>
              <a:latin typeface="Calibri"/>
              <a:ea typeface="ヒラギノ角ゴ ProN W6" charset="0"/>
              <a:cs typeface="Calibri"/>
              <a:sym typeface="Arial Bold" charset="0"/>
            </a:endParaRPr>
          </a:p>
        </p:txBody>
      </p:sp>
      <p:sp>
        <p:nvSpPr>
          <p:cNvPr id="77874" name="TextBox 62"/>
          <p:cNvSpPr txBox="1">
            <a:spLocks noChangeArrowheads="1"/>
          </p:cNvSpPr>
          <p:nvPr/>
        </p:nvSpPr>
        <p:spPr bwMode="auto">
          <a:xfrm>
            <a:off x="7756525" y="3222625"/>
            <a:ext cx="1092200"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rgbClr val="800000"/>
                </a:solidFill>
                <a:latin typeface="Calibri" charset="0"/>
              </a:rPr>
              <a:t>Ratio=0.8</a:t>
            </a:r>
          </a:p>
        </p:txBody>
      </p:sp>
      <p:sp>
        <p:nvSpPr>
          <p:cNvPr id="77875" name="TextBox 63"/>
          <p:cNvSpPr txBox="1">
            <a:spLocks noChangeArrowheads="1"/>
          </p:cNvSpPr>
          <p:nvPr/>
        </p:nvSpPr>
        <p:spPr bwMode="auto">
          <a:xfrm>
            <a:off x="5546725" y="4746625"/>
            <a:ext cx="1092200"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rgbClr val="800000"/>
                </a:solidFill>
                <a:latin typeface="Calibri" charset="0"/>
              </a:rPr>
              <a:t>Ratio=0.4</a:t>
            </a:r>
          </a:p>
        </p:txBody>
      </p:sp>
      <p:cxnSp>
        <p:nvCxnSpPr>
          <p:cNvPr id="5" name="Curved Connector 4"/>
          <p:cNvCxnSpPr/>
          <p:nvPr/>
        </p:nvCxnSpPr>
        <p:spPr bwMode="auto">
          <a:xfrm rot="10800000" flipV="1">
            <a:off x="7375525" y="3375025"/>
            <a:ext cx="457200" cy="304800"/>
          </a:xfrm>
          <a:prstGeom prst="curvedConnector3">
            <a:avLst>
              <a:gd name="adj1" fmla="val 50000"/>
            </a:avLst>
          </a:prstGeom>
          <a:solidFill>
            <a:srgbClr val="BBE0E3"/>
          </a:solidFill>
          <a:ln w="9525" cap="flat" cmpd="sng" algn="ctr">
            <a:solidFill>
              <a:srgbClr val="800000"/>
            </a:solidFill>
            <a:prstDash val="solid"/>
            <a:round/>
            <a:headEnd type="none" w="med" len="med"/>
            <a:tailEnd type="arrow"/>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7877" name="TextBox 76"/>
          <p:cNvSpPr txBox="1">
            <a:spLocks noChangeArrowheads="1"/>
          </p:cNvSpPr>
          <p:nvPr/>
        </p:nvSpPr>
        <p:spPr bwMode="auto">
          <a:xfrm>
            <a:off x="2057400" y="4213225"/>
            <a:ext cx="1092200"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rgbClr val="800000"/>
                </a:solidFill>
                <a:latin typeface="Calibri" charset="0"/>
              </a:rPr>
              <a:t>Ratio=0.4</a:t>
            </a:r>
          </a:p>
        </p:txBody>
      </p:sp>
      <p:cxnSp>
        <p:nvCxnSpPr>
          <p:cNvPr id="78" name="Curved Connector 77"/>
          <p:cNvCxnSpPr/>
          <p:nvPr/>
        </p:nvCxnSpPr>
        <p:spPr bwMode="auto">
          <a:xfrm rot="5400000">
            <a:off x="2286000" y="4670425"/>
            <a:ext cx="533400" cy="228600"/>
          </a:xfrm>
          <a:prstGeom prst="curvedConnector3">
            <a:avLst>
              <a:gd name="adj1" fmla="val 50000"/>
            </a:avLst>
          </a:prstGeom>
          <a:solidFill>
            <a:srgbClr val="BBE0E3"/>
          </a:solidFill>
          <a:ln w="9525" cap="flat" cmpd="sng" algn="ctr">
            <a:solidFill>
              <a:srgbClr val="800000"/>
            </a:solidFill>
            <a:prstDash val="solid"/>
            <a:round/>
            <a:headEnd type="none" w="med" len="med"/>
            <a:tailEnd type="arrow"/>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8" name="Curved Connector 17"/>
          <p:cNvCxnSpPr>
            <a:cxnSpLocks noChangeAspect="1"/>
          </p:cNvCxnSpPr>
          <p:nvPr/>
        </p:nvCxnSpPr>
        <p:spPr bwMode="auto">
          <a:xfrm rot="5400000">
            <a:off x="5808663" y="5170487"/>
            <a:ext cx="381000" cy="142875"/>
          </a:xfrm>
          <a:prstGeom prst="curvedConnector3">
            <a:avLst/>
          </a:prstGeom>
          <a:solidFill>
            <a:srgbClr val="BBE0E3"/>
          </a:solidFill>
          <a:ln w="9525" cap="flat" cmpd="sng" algn="ctr">
            <a:solidFill>
              <a:srgbClr val="800000"/>
            </a:solidFill>
            <a:prstDash val="solid"/>
            <a:round/>
            <a:headEnd type="none" w="med" len="med"/>
            <a:tailEnd type="arrow"/>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7880" name="Rectangle 19"/>
          <p:cNvSpPr>
            <a:spLocks noChangeArrowheads="1"/>
          </p:cNvSpPr>
          <p:nvPr/>
        </p:nvSpPr>
        <p:spPr bwMode="auto">
          <a:xfrm>
            <a:off x="381000" y="990600"/>
            <a:ext cx="81534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a:latin typeface="Calibri" charset="0"/>
              </a:rPr>
              <a:t>The models make different predictions about the relationship</a:t>
            </a:r>
          </a:p>
          <a:p>
            <a:pPr algn="ctr" eaLnBrk="1" hangingPunct="1"/>
            <a:r>
              <a:rPr lang="en-US" altLang="x-none" sz="2000">
                <a:latin typeface="Calibri" charset="0"/>
              </a:rPr>
              <a:t>between repeated and nonrepeated stimuli	</a:t>
            </a:r>
            <a:endParaRPr lang="en-US" altLang="x-none" sz="2000"/>
          </a:p>
        </p:txBody>
      </p:sp>
      <p:sp>
        <p:nvSpPr>
          <p:cNvPr id="77881" name="Rectangle 56"/>
          <p:cNvSpPr>
            <a:spLocks/>
          </p:cNvSpPr>
          <p:nvPr/>
        </p:nvSpPr>
        <p:spPr bwMode="auto">
          <a:xfrm rot="-5400000">
            <a:off x="4102894" y="4258469"/>
            <a:ext cx="1824037"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sym typeface="Arial Bold" charset="0"/>
              </a:rPr>
              <a:t>Repeated [%signal]</a:t>
            </a:r>
          </a:p>
        </p:txBody>
      </p:sp>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1"/>
          <p:cNvSpPr>
            <a:spLocks noGrp="1" noChangeArrowheads="1"/>
          </p:cNvSpPr>
          <p:nvPr>
            <p:ph type="title"/>
          </p:nvPr>
        </p:nvSpPr>
        <p:spPr>
          <a:xfrm>
            <a:off x="0" y="0"/>
            <a:ext cx="9144000" cy="1524000"/>
          </a:xfrm>
          <a:extLst>
            <a:ext uri="{91240B29-F687-4f45-9708-019B960494DF}">
              <a14:hiddenLine xmlns="" xmlns:a14="http://schemas.microsoft.com/office/drawing/2010/main" w="9525">
                <a:solidFill>
                  <a:schemeClr val="tx1"/>
                </a:solidFill>
                <a:miter lim="800000"/>
                <a:headEnd/>
                <a:tailEnd/>
              </a14:hiddenLine>
            </a:ext>
          </a:extLst>
        </p:spPr>
        <p:txBody>
          <a:bodyPr rIns="132073"/>
          <a:lstStyle/>
          <a:p>
            <a:pPr marL="39686" indent="0" algn="l" eaLnBrk="1" hangingPunct="1">
              <a:defRPr/>
            </a:pPr>
            <a:r>
              <a:rPr lang="en-US" sz="2400" b="1" dirty="0">
                <a:solidFill>
                  <a:srgbClr val="5E5EB9"/>
                </a:solidFill>
                <a:latin typeface="Calibri"/>
                <a:cs typeface="Calibri"/>
                <a:sym typeface="Arial Black" charset="0"/>
              </a:rPr>
              <a:t>Goals: </a:t>
            </a:r>
            <a:br>
              <a:rPr lang="en-US" sz="2400" b="1" dirty="0">
                <a:solidFill>
                  <a:srgbClr val="5E5EB9"/>
                </a:solidFill>
                <a:latin typeface="Calibri"/>
                <a:cs typeface="Calibri"/>
                <a:sym typeface="Arial Black" charset="0"/>
              </a:rPr>
            </a:br>
            <a:r>
              <a:rPr lang="en-US" sz="2400" b="1" dirty="0">
                <a:solidFill>
                  <a:srgbClr val="5E5EB9"/>
                </a:solidFill>
                <a:latin typeface="Calibri"/>
                <a:cs typeface="Calibri"/>
                <a:sym typeface="Arial Black" charset="0"/>
              </a:rPr>
              <a:t>(1) Distinguish between models of fMRI-adaptation</a:t>
            </a:r>
            <a:br>
              <a:rPr lang="en-US" sz="2400" b="1" dirty="0">
                <a:solidFill>
                  <a:srgbClr val="5E5EB9"/>
                </a:solidFill>
                <a:latin typeface="Calibri"/>
                <a:cs typeface="Calibri"/>
                <a:sym typeface="Arial Black" charset="0"/>
              </a:rPr>
            </a:br>
            <a:endParaRPr lang="en-US" sz="2400" b="1" dirty="0">
              <a:solidFill>
                <a:srgbClr val="5E5EB9"/>
              </a:solidFill>
              <a:latin typeface="Calibri"/>
              <a:ea typeface="ヒラギノ角ゴ ProN W6" charset="0"/>
              <a:cs typeface="Calibri"/>
              <a:sym typeface="Arial Black" charset="0"/>
            </a:endParaRPr>
          </a:p>
        </p:txBody>
      </p:sp>
      <p:grpSp>
        <p:nvGrpSpPr>
          <p:cNvPr id="79874" name="Group 12"/>
          <p:cNvGrpSpPr>
            <a:grpSpLocks/>
          </p:cNvGrpSpPr>
          <p:nvPr/>
        </p:nvGrpSpPr>
        <p:grpSpPr bwMode="auto">
          <a:xfrm>
            <a:off x="4598988" y="2268538"/>
            <a:ext cx="4194175" cy="512762"/>
            <a:chOff x="0" y="0"/>
            <a:chExt cx="2642" cy="322"/>
          </a:xfrm>
        </p:grpSpPr>
        <p:pic>
          <p:nvPicPr>
            <p:cNvPr id="79879" name="Picture 5"/>
            <p:cNvPicPr>
              <a:picLocks noChangeArrowheads="1"/>
            </p:cNvPicPr>
            <p:nvPr/>
          </p:nvPicPr>
          <p:blipFill>
            <a:blip r:embed="rId3">
              <a:extLst>
                <a:ext uri="{28A0092B-C50C-407E-A947-70E740481C1C}">
                  <a14:useLocalDpi xmlns:a14="http://schemas.microsoft.com/office/drawing/2010/main" val="0"/>
                </a:ext>
              </a:extLst>
            </a:blip>
            <a:srcRect b="1219"/>
            <a:stretch>
              <a:fillRect/>
            </a:stretch>
          </p:blipFill>
          <p:spPr bwMode="auto">
            <a:xfrm>
              <a:off x="386" y="0"/>
              <a:ext cx="32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9880" name="Picture 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9881" name="Picture 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59" y="0"/>
              <a:ext cx="323"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9882" name="Picture 8"/>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9883" name="Picture 9"/>
            <p:cNvPicPr>
              <a:picLocks noChangeArrowheads="1"/>
            </p:cNvPicPr>
            <p:nvPr/>
          </p:nvPicPr>
          <p:blipFill>
            <a:blip r:embed="rId7">
              <a:extLst>
                <a:ext uri="{28A0092B-C50C-407E-A947-70E740481C1C}">
                  <a14:useLocalDpi xmlns:a14="http://schemas.microsoft.com/office/drawing/2010/main" val="0"/>
                </a:ext>
              </a:extLst>
            </a:blip>
            <a:srcRect t="50398" b="2879"/>
            <a:stretch>
              <a:fillRect/>
            </a:stretch>
          </p:blipFill>
          <p:spPr bwMode="auto">
            <a:xfrm>
              <a:off x="1554" y="0"/>
              <a:ext cx="314"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9884" name="Picture 10"/>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19" y="0"/>
              <a:ext cx="323"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9885" name="Picture 1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0"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79875" name="Rectangle 97"/>
          <p:cNvSpPr>
            <a:spLocks/>
          </p:cNvSpPr>
          <p:nvPr/>
        </p:nvSpPr>
        <p:spPr bwMode="auto">
          <a:xfrm>
            <a:off x="4933950" y="3124200"/>
            <a:ext cx="354965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In each block 1-2 foils (scrambled images)</a:t>
            </a:r>
          </a:p>
        </p:txBody>
      </p:sp>
      <p:sp>
        <p:nvSpPr>
          <p:cNvPr id="79876" name="Rectangle 98"/>
          <p:cNvSpPr>
            <a:spLocks/>
          </p:cNvSpPr>
          <p:nvPr/>
        </p:nvSpPr>
        <p:spPr bwMode="auto">
          <a:xfrm>
            <a:off x="4957763" y="2819400"/>
            <a:ext cx="275272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Task: fixate &amp; categorize objects</a:t>
            </a:r>
          </a:p>
        </p:txBody>
      </p:sp>
      <p:sp>
        <p:nvSpPr>
          <p:cNvPr id="79877"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
        <p:nvSpPr>
          <p:cNvPr id="79878" name="Rectangle 1"/>
          <p:cNvSpPr>
            <a:spLocks noChangeArrowheads="1"/>
          </p:cNvSpPr>
          <p:nvPr/>
        </p:nvSpPr>
        <p:spPr bwMode="auto">
          <a:xfrm>
            <a:off x="-11113" y="2146300"/>
            <a:ext cx="4572001"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b="1">
                <a:solidFill>
                  <a:srgbClr val="5E5EB9"/>
                </a:solidFill>
                <a:latin typeface="Calibri" charset="0"/>
                <a:sym typeface="Arial Black" charset="0"/>
              </a:rPr>
              <a:t>Measure fMRI-A ratio for various stimuli that produce signals of different magnitudes</a:t>
            </a:r>
          </a:p>
          <a:p>
            <a:pPr eaLnBrk="1" hangingPunct="1"/>
            <a:endParaRPr lang="en-US" altLang="x-none"/>
          </a:p>
        </p:txBody>
      </p:sp>
    </p:spTree>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1"/>
          <p:cNvSpPr>
            <a:spLocks noGrp="1" noChangeArrowheads="1"/>
          </p:cNvSpPr>
          <p:nvPr>
            <p:ph type="title"/>
          </p:nvPr>
        </p:nvSpPr>
        <p:spPr>
          <a:xfrm>
            <a:off x="0" y="0"/>
            <a:ext cx="9144000" cy="1524000"/>
          </a:xfrm>
          <a:extLst>
            <a:ext uri="{91240B29-F687-4f45-9708-019B960494DF}">
              <a14:hiddenLine xmlns="" xmlns:a14="http://schemas.microsoft.com/office/drawing/2010/main" w="9525">
                <a:solidFill>
                  <a:schemeClr val="tx1"/>
                </a:solidFill>
                <a:miter lim="800000"/>
                <a:headEnd/>
                <a:tailEnd/>
              </a14:hiddenLine>
            </a:ext>
          </a:extLst>
        </p:spPr>
        <p:txBody>
          <a:bodyPr rIns="132073"/>
          <a:lstStyle/>
          <a:p>
            <a:pPr marL="39686" indent="0" algn="l" eaLnBrk="1" hangingPunct="1">
              <a:defRPr/>
            </a:pPr>
            <a:r>
              <a:rPr lang="en-US" sz="2400" b="1" dirty="0">
                <a:solidFill>
                  <a:srgbClr val="5E5EB9"/>
                </a:solidFill>
                <a:latin typeface="Calibri"/>
                <a:cs typeface="Calibri"/>
                <a:sym typeface="Arial Black" charset="0"/>
              </a:rPr>
              <a:t>Goals: </a:t>
            </a:r>
            <a:br>
              <a:rPr lang="en-US" sz="2400" b="1" dirty="0">
                <a:solidFill>
                  <a:srgbClr val="5E5EB9"/>
                </a:solidFill>
                <a:latin typeface="Calibri"/>
                <a:cs typeface="Calibri"/>
                <a:sym typeface="Arial Black" charset="0"/>
              </a:rPr>
            </a:br>
            <a:r>
              <a:rPr lang="en-US" sz="2400" b="1" dirty="0">
                <a:solidFill>
                  <a:srgbClr val="5E5EB9"/>
                </a:solidFill>
                <a:latin typeface="Calibri"/>
                <a:cs typeface="Calibri"/>
                <a:sym typeface="Arial Black" charset="0"/>
              </a:rPr>
              <a:t>(1) Distinguish between models of fMRI-adaptation</a:t>
            </a:r>
            <a:br>
              <a:rPr lang="en-US" sz="2400" b="1" dirty="0">
                <a:solidFill>
                  <a:srgbClr val="5E5EB9"/>
                </a:solidFill>
                <a:latin typeface="Calibri"/>
                <a:cs typeface="Calibri"/>
                <a:sym typeface="Arial Black" charset="0"/>
              </a:rPr>
            </a:br>
            <a:endParaRPr lang="en-US" sz="2400" b="1" dirty="0">
              <a:solidFill>
                <a:srgbClr val="5E5EB9"/>
              </a:solidFill>
              <a:latin typeface="Calibri"/>
              <a:ea typeface="ヒラギノ角ゴ ProN W6" charset="0"/>
              <a:cs typeface="Calibri"/>
              <a:sym typeface="Arial Black" charset="0"/>
            </a:endParaRPr>
          </a:p>
        </p:txBody>
      </p:sp>
      <p:grpSp>
        <p:nvGrpSpPr>
          <p:cNvPr id="81922" name="Group 12"/>
          <p:cNvGrpSpPr>
            <a:grpSpLocks/>
          </p:cNvGrpSpPr>
          <p:nvPr/>
        </p:nvGrpSpPr>
        <p:grpSpPr bwMode="auto">
          <a:xfrm>
            <a:off x="4598988" y="2268538"/>
            <a:ext cx="4194175" cy="512762"/>
            <a:chOff x="0" y="0"/>
            <a:chExt cx="2642" cy="322"/>
          </a:xfrm>
        </p:grpSpPr>
        <p:pic>
          <p:nvPicPr>
            <p:cNvPr id="81927" name="Picture 5"/>
            <p:cNvPicPr>
              <a:picLocks noChangeArrowheads="1"/>
            </p:cNvPicPr>
            <p:nvPr/>
          </p:nvPicPr>
          <p:blipFill>
            <a:blip r:embed="rId3">
              <a:extLst>
                <a:ext uri="{28A0092B-C50C-407E-A947-70E740481C1C}">
                  <a14:useLocalDpi xmlns:a14="http://schemas.microsoft.com/office/drawing/2010/main" val="0"/>
                </a:ext>
              </a:extLst>
            </a:blip>
            <a:srcRect b="1219"/>
            <a:stretch>
              <a:fillRect/>
            </a:stretch>
          </p:blipFill>
          <p:spPr bwMode="auto">
            <a:xfrm>
              <a:off x="386" y="0"/>
              <a:ext cx="32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928" name="Picture 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929" name="Picture 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59" y="0"/>
              <a:ext cx="323"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930" name="Picture 8"/>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931" name="Picture 9"/>
            <p:cNvPicPr>
              <a:picLocks noChangeArrowheads="1"/>
            </p:cNvPicPr>
            <p:nvPr/>
          </p:nvPicPr>
          <p:blipFill>
            <a:blip r:embed="rId7">
              <a:extLst>
                <a:ext uri="{28A0092B-C50C-407E-A947-70E740481C1C}">
                  <a14:useLocalDpi xmlns:a14="http://schemas.microsoft.com/office/drawing/2010/main" val="0"/>
                </a:ext>
              </a:extLst>
            </a:blip>
            <a:srcRect t="50398" b="2879"/>
            <a:stretch>
              <a:fillRect/>
            </a:stretch>
          </p:blipFill>
          <p:spPr bwMode="auto">
            <a:xfrm>
              <a:off x="1554" y="0"/>
              <a:ext cx="314"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932" name="Picture 10"/>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19" y="0"/>
              <a:ext cx="323"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933" name="Picture 1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0"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81923" name="Rectangle 97"/>
          <p:cNvSpPr>
            <a:spLocks/>
          </p:cNvSpPr>
          <p:nvPr/>
        </p:nvSpPr>
        <p:spPr bwMode="auto">
          <a:xfrm>
            <a:off x="4933950" y="3124200"/>
            <a:ext cx="354965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In each block 1-2 foils (scrambled images)</a:t>
            </a:r>
          </a:p>
        </p:txBody>
      </p:sp>
      <p:sp>
        <p:nvSpPr>
          <p:cNvPr id="81924" name="Rectangle 98"/>
          <p:cNvSpPr>
            <a:spLocks/>
          </p:cNvSpPr>
          <p:nvPr/>
        </p:nvSpPr>
        <p:spPr bwMode="auto">
          <a:xfrm>
            <a:off x="4957763" y="2819400"/>
            <a:ext cx="275272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Task: fixate &amp; categorize objects</a:t>
            </a:r>
          </a:p>
        </p:txBody>
      </p:sp>
      <p:sp>
        <p:nvSpPr>
          <p:cNvPr id="81926" name="Rectangle 1"/>
          <p:cNvSpPr>
            <a:spLocks noChangeArrowheads="1"/>
          </p:cNvSpPr>
          <p:nvPr/>
        </p:nvSpPr>
        <p:spPr bwMode="auto">
          <a:xfrm>
            <a:off x="-11113" y="2146300"/>
            <a:ext cx="4572001" cy="415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b="1">
                <a:solidFill>
                  <a:srgbClr val="5E5EB9"/>
                </a:solidFill>
                <a:latin typeface="Calibri" charset="0"/>
                <a:sym typeface="Arial Black" charset="0"/>
              </a:rPr>
              <a:t>Measure fMRI-A ratio for various stimuli that produce signals of different magnitudes</a:t>
            </a:r>
          </a:p>
          <a:p>
            <a:pPr eaLnBrk="1" hangingPunct="1"/>
            <a:endParaRPr lang="en-US" altLang="x-none" b="1">
              <a:solidFill>
                <a:srgbClr val="5E5EB9"/>
              </a:solidFill>
              <a:latin typeface="Calibri" charset="0"/>
              <a:sym typeface="Arial Black" charset="0"/>
            </a:endParaRPr>
          </a:p>
          <a:p>
            <a:pPr eaLnBrk="1" hangingPunct="1"/>
            <a:r>
              <a:rPr lang="en-US" altLang="x-none" b="1">
                <a:solidFill>
                  <a:srgbClr val="5E5EB9"/>
                </a:solidFill>
                <a:latin typeface="Calibri" charset="0"/>
                <a:sym typeface="Arial Black" charset="0"/>
              </a:rPr>
              <a:t>Scaling predicts a constant fMRI-A ratio</a:t>
            </a:r>
          </a:p>
          <a:p>
            <a:pPr eaLnBrk="1" hangingPunct="1"/>
            <a:endParaRPr lang="en-US" altLang="x-none" b="1">
              <a:solidFill>
                <a:srgbClr val="5E5EB9"/>
              </a:solidFill>
              <a:latin typeface="Calibri" charset="0"/>
              <a:sym typeface="Arial Black" charset="0"/>
            </a:endParaRPr>
          </a:p>
          <a:p>
            <a:pPr eaLnBrk="1" hangingPunct="1"/>
            <a:r>
              <a:rPr lang="en-US" altLang="x-none" b="1">
                <a:solidFill>
                  <a:srgbClr val="5E5EB9"/>
                </a:solidFill>
                <a:latin typeface="Calibri" charset="0"/>
                <a:sym typeface="Arial Black" charset="0"/>
              </a:rPr>
              <a:t>Sharpening predict larger fMRI-A for optimal and non optimal stimuli</a:t>
            </a:r>
          </a:p>
          <a:p>
            <a:pPr eaLnBrk="1" hangingPunct="1"/>
            <a:endParaRPr lang="en-US" altLang="x-none"/>
          </a:p>
        </p:txBody>
      </p:sp>
      <p:sp>
        <p:nvSpPr>
          <p:cNvPr id="16"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69" name="Group 12"/>
          <p:cNvGrpSpPr>
            <a:grpSpLocks/>
          </p:cNvGrpSpPr>
          <p:nvPr/>
        </p:nvGrpSpPr>
        <p:grpSpPr bwMode="auto">
          <a:xfrm>
            <a:off x="4598988" y="2268538"/>
            <a:ext cx="4194175" cy="512762"/>
            <a:chOff x="0" y="0"/>
            <a:chExt cx="2642" cy="322"/>
          </a:xfrm>
        </p:grpSpPr>
        <p:pic>
          <p:nvPicPr>
            <p:cNvPr id="83975" name="Picture 5"/>
            <p:cNvPicPr>
              <a:picLocks noChangeArrowheads="1"/>
            </p:cNvPicPr>
            <p:nvPr/>
          </p:nvPicPr>
          <p:blipFill>
            <a:blip r:embed="rId3">
              <a:extLst>
                <a:ext uri="{28A0092B-C50C-407E-A947-70E740481C1C}">
                  <a14:useLocalDpi xmlns:a14="http://schemas.microsoft.com/office/drawing/2010/main" val="0"/>
                </a:ext>
              </a:extLst>
            </a:blip>
            <a:srcRect b="1219"/>
            <a:stretch>
              <a:fillRect/>
            </a:stretch>
          </p:blipFill>
          <p:spPr bwMode="auto">
            <a:xfrm>
              <a:off x="386" y="0"/>
              <a:ext cx="32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3976" name="Picture 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3977" name="Picture 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59" y="0"/>
              <a:ext cx="323"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3978" name="Picture 8"/>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3979" name="Picture 9"/>
            <p:cNvPicPr>
              <a:picLocks noChangeArrowheads="1"/>
            </p:cNvPicPr>
            <p:nvPr/>
          </p:nvPicPr>
          <p:blipFill>
            <a:blip r:embed="rId7">
              <a:extLst>
                <a:ext uri="{28A0092B-C50C-407E-A947-70E740481C1C}">
                  <a14:useLocalDpi xmlns:a14="http://schemas.microsoft.com/office/drawing/2010/main" val="0"/>
                </a:ext>
              </a:extLst>
            </a:blip>
            <a:srcRect t="50398" b="2879"/>
            <a:stretch>
              <a:fillRect/>
            </a:stretch>
          </p:blipFill>
          <p:spPr bwMode="auto">
            <a:xfrm>
              <a:off x="1554" y="0"/>
              <a:ext cx="314"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3980" name="Picture 10"/>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19" y="0"/>
              <a:ext cx="323"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3981" name="Picture 1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0"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83970" name="Rectangle 97"/>
          <p:cNvSpPr>
            <a:spLocks/>
          </p:cNvSpPr>
          <p:nvPr/>
        </p:nvSpPr>
        <p:spPr bwMode="auto">
          <a:xfrm>
            <a:off x="4933950" y="3124200"/>
            <a:ext cx="354965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In each block 1-2 foils (scrambled images)</a:t>
            </a:r>
          </a:p>
        </p:txBody>
      </p:sp>
      <p:sp>
        <p:nvSpPr>
          <p:cNvPr id="83971" name="Rectangle 98"/>
          <p:cNvSpPr>
            <a:spLocks/>
          </p:cNvSpPr>
          <p:nvPr/>
        </p:nvSpPr>
        <p:spPr bwMode="auto">
          <a:xfrm>
            <a:off x="4957763" y="2819400"/>
            <a:ext cx="275272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Task: fixate &amp; categorize objects</a:t>
            </a:r>
          </a:p>
        </p:txBody>
      </p:sp>
      <p:sp>
        <p:nvSpPr>
          <p:cNvPr id="83973" name="Rectangle 1"/>
          <p:cNvSpPr>
            <a:spLocks noChangeArrowheads="1"/>
          </p:cNvSpPr>
          <p:nvPr/>
        </p:nvSpPr>
        <p:spPr bwMode="auto">
          <a:xfrm>
            <a:off x="-11113" y="2146300"/>
            <a:ext cx="4572001" cy="415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b="1">
                <a:solidFill>
                  <a:srgbClr val="5E5EB9"/>
                </a:solidFill>
                <a:latin typeface="Calibri" charset="0"/>
                <a:sym typeface="Arial Black" charset="0"/>
              </a:rPr>
              <a:t>Measure fMRI-A ratio for various stimuli that produce signals of different magnitudes</a:t>
            </a:r>
          </a:p>
          <a:p>
            <a:pPr eaLnBrk="1" hangingPunct="1"/>
            <a:endParaRPr lang="en-US" altLang="x-none" b="1">
              <a:solidFill>
                <a:srgbClr val="5E5EB9"/>
              </a:solidFill>
              <a:latin typeface="Calibri" charset="0"/>
              <a:sym typeface="Arial Black" charset="0"/>
            </a:endParaRPr>
          </a:p>
          <a:p>
            <a:pPr eaLnBrk="1" hangingPunct="1"/>
            <a:r>
              <a:rPr lang="en-US" altLang="x-none" b="1">
                <a:solidFill>
                  <a:srgbClr val="5E5EB9"/>
                </a:solidFill>
                <a:latin typeface="Calibri" charset="0"/>
                <a:sym typeface="Arial Black" charset="0"/>
              </a:rPr>
              <a:t>Scaling predicts a constant fMRI-A ratio</a:t>
            </a:r>
          </a:p>
          <a:p>
            <a:pPr eaLnBrk="1" hangingPunct="1"/>
            <a:endParaRPr lang="en-US" altLang="x-none" b="1">
              <a:solidFill>
                <a:srgbClr val="5E5EB9"/>
              </a:solidFill>
              <a:latin typeface="Calibri" charset="0"/>
              <a:sym typeface="Arial Black" charset="0"/>
            </a:endParaRPr>
          </a:p>
          <a:p>
            <a:pPr eaLnBrk="1" hangingPunct="1"/>
            <a:r>
              <a:rPr lang="en-US" altLang="x-none" b="1">
                <a:solidFill>
                  <a:srgbClr val="5E5EB9"/>
                </a:solidFill>
                <a:latin typeface="Calibri" charset="0"/>
                <a:sym typeface="Arial Black" charset="0"/>
              </a:rPr>
              <a:t>Sharpening predict larger fMRI-A for optimal and non optimal stimuli</a:t>
            </a:r>
          </a:p>
          <a:p>
            <a:pPr eaLnBrk="1" hangingPunct="1"/>
            <a:endParaRPr lang="en-US" altLang="x-none"/>
          </a:p>
        </p:txBody>
      </p:sp>
      <p:sp>
        <p:nvSpPr>
          <p:cNvPr id="16" name="Rectangle 1"/>
          <p:cNvSpPr txBox="1">
            <a:spLocks noChangeArrowheads="1"/>
          </p:cNvSpPr>
          <p:nvPr/>
        </p:nvSpPr>
        <p:spPr bwMode="auto">
          <a:xfrm>
            <a:off x="0" y="0"/>
            <a:ext cx="9144000" cy="15240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798" tIns="50798" rIns="132073" bIns="50798" anchor="ctr"/>
          <a:lstStyle>
            <a:lvl1pPr marL="39688" indent="-39688" algn="ctr" rtl="0" eaLnBrk="0" fontAlgn="base" hangingPunct="0">
              <a:spcBef>
                <a:spcPct val="0"/>
              </a:spcBef>
              <a:spcAft>
                <a:spcPct val="0"/>
              </a:spcAft>
              <a:defRPr sz="4400">
                <a:solidFill>
                  <a:schemeClr val="tx1"/>
                </a:solidFill>
                <a:latin typeface="+mj-lt"/>
                <a:ea typeface="+mj-ea"/>
                <a:cs typeface="+mj-cs"/>
                <a:sym typeface="Arial" charset="0"/>
              </a:defRPr>
            </a:lvl1pPr>
            <a:lvl2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2pPr>
            <a:lvl3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3pPr>
            <a:lvl4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4pPr>
            <a:lvl5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5pPr>
            <a:lvl6pPr marL="4968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6pPr>
            <a:lvl7pPr marL="9540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7pPr>
            <a:lvl8pPr marL="14112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8pPr>
            <a:lvl9pPr marL="18684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9pPr>
          </a:lstStyle>
          <a:p>
            <a:pPr indent="0" algn="l" eaLnBrk="1" hangingPunct="1">
              <a:defRPr/>
            </a:pPr>
            <a:r>
              <a:rPr lang="en-US" sz="2400" b="1">
                <a:solidFill>
                  <a:srgbClr val="5E5EB9"/>
                </a:solidFill>
                <a:latin typeface="Calibri"/>
                <a:cs typeface="Calibri"/>
                <a:sym typeface="Arial Black" charset="0"/>
              </a:rPr>
              <a:t>Goals: </a:t>
            </a:r>
            <a:br>
              <a:rPr lang="en-US" sz="2400" b="1">
                <a:solidFill>
                  <a:srgbClr val="5E5EB9"/>
                </a:solidFill>
                <a:latin typeface="Calibri"/>
                <a:cs typeface="Calibri"/>
                <a:sym typeface="Arial Black" charset="0"/>
              </a:rPr>
            </a:br>
            <a:r>
              <a:rPr lang="en-US" sz="2400" b="1">
                <a:solidFill>
                  <a:srgbClr val="5E5EB9"/>
                </a:solidFill>
                <a:latin typeface="Calibri"/>
                <a:cs typeface="Calibri"/>
                <a:sym typeface="Arial Black" charset="0"/>
              </a:rPr>
              <a:t>(1) Distinguish between models of fMRI-adaptation</a:t>
            </a:r>
            <a:br>
              <a:rPr lang="en-US" sz="2400" b="1">
                <a:solidFill>
                  <a:srgbClr val="5E5EB9"/>
                </a:solidFill>
                <a:latin typeface="Calibri"/>
                <a:cs typeface="Calibri"/>
                <a:sym typeface="Arial Black" charset="0"/>
              </a:rPr>
            </a:br>
            <a:r>
              <a:rPr lang="en-US" sz="2400" b="1">
                <a:solidFill>
                  <a:srgbClr val="5E5EB9"/>
                </a:solidFill>
                <a:latin typeface="Calibri"/>
                <a:cs typeface="Calibri"/>
                <a:sym typeface="Arial Black" charset="0"/>
              </a:rPr>
              <a:t>(2) Test if different mechanisms are relevant in different time scales</a:t>
            </a:r>
            <a:endParaRPr lang="en-US" sz="2400" b="1" dirty="0">
              <a:solidFill>
                <a:srgbClr val="5E5EB9"/>
              </a:solidFill>
              <a:latin typeface="Calibri"/>
              <a:ea typeface="ヒラギノ角ゴ ProN W6" charset="0"/>
              <a:cs typeface="Calibri"/>
              <a:sym typeface="Arial Black" charset="0"/>
            </a:endParaRPr>
          </a:p>
        </p:txBody>
      </p:sp>
      <p:sp>
        <p:nvSpPr>
          <p:cNvPr id="15"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1"/>
          <p:cNvSpPr>
            <a:spLocks noGrp="1" noChangeArrowheads="1"/>
          </p:cNvSpPr>
          <p:nvPr>
            <p:ph type="title"/>
          </p:nvPr>
        </p:nvSpPr>
        <p:spPr>
          <a:xfrm>
            <a:off x="0" y="0"/>
            <a:ext cx="9144000" cy="1524000"/>
          </a:xfrm>
          <a:extLst>
            <a:ext uri="{91240B29-F687-4f45-9708-019B960494DF}">
              <a14:hiddenLine xmlns="" xmlns:a14="http://schemas.microsoft.com/office/drawing/2010/main" w="9525">
                <a:solidFill>
                  <a:schemeClr val="tx1"/>
                </a:solidFill>
                <a:miter lim="800000"/>
                <a:headEnd/>
                <a:tailEnd/>
              </a14:hiddenLine>
            </a:ext>
          </a:extLst>
        </p:spPr>
        <p:txBody>
          <a:bodyPr rIns="132073"/>
          <a:lstStyle/>
          <a:p>
            <a:pPr marL="39686" indent="0" algn="l" eaLnBrk="1" hangingPunct="1">
              <a:defRPr/>
            </a:pPr>
            <a:r>
              <a:rPr lang="en-US" sz="2400" b="1" dirty="0">
                <a:solidFill>
                  <a:srgbClr val="5E5EB9"/>
                </a:solidFill>
                <a:latin typeface="Calibri"/>
                <a:cs typeface="Calibri"/>
                <a:sym typeface="Arial Black" charset="0"/>
              </a:rPr>
              <a:t>Goals: </a:t>
            </a:r>
            <a:br>
              <a:rPr lang="en-US" sz="2400" b="1" dirty="0">
                <a:solidFill>
                  <a:srgbClr val="5E5EB9"/>
                </a:solidFill>
                <a:latin typeface="Calibri"/>
                <a:cs typeface="Calibri"/>
                <a:sym typeface="Arial Black" charset="0"/>
              </a:rPr>
            </a:br>
            <a:r>
              <a:rPr lang="en-US" sz="2400" b="1" dirty="0">
                <a:solidFill>
                  <a:srgbClr val="5E5EB9"/>
                </a:solidFill>
                <a:latin typeface="Calibri"/>
                <a:cs typeface="Calibri"/>
                <a:sym typeface="Arial Black" charset="0"/>
              </a:rPr>
              <a:t>(1) Distinguish between models of fMRI-adaptation</a:t>
            </a:r>
            <a:br>
              <a:rPr lang="en-US" sz="2400" b="1" dirty="0">
                <a:solidFill>
                  <a:srgbClr val="5E5EB9"/>
                </a:solidFill>
                <a:latin typeface="Calibri"/>
                <a:cs typeface="Calibri"/>
                <a:sym typeface="Arial Black" charset="0"/>
              </a:rPr>
            </a:br>
            <a:r>
              <a:rPr lang="en-US" sz="2400" b="1" dirty="0">
                <a:solidFill>
                  <a:srgbClr val="5E5EB9"/>
                </a:solidFill>
                <a:latin typeface="Calibri"/>
                <a:cs typeface="Calibri"/>
                <a:sym typeface="Arial Black" charset="0"/>
              </a:rPr>
              <a:t>(2) Test if different mechanisms are relevant in different time scales</a:t>
            </a:r>
            <a:endParaRPr lang="en-US" sz="2400" b="1" dirty="0">
              <a:solidFill>
                <a:srgbClr val="5E5EB9"/>
              </a:solidFill>
              <a:latin typeface="Calibri"/>
              <a:ea typeface="ヒラギノ角ゴ ProN W6" charset="0"/>
              <a:cs typeface="Calibri"/>
              <a:sym typeface="Arial Black" charset="0"/>
            </a:endParaRPr>
          </a:p>
        </p:txBody>
      </p:sp>
      <p:sp>
        <p:nvSpPr>
          <p:cNvPr id="86018" name="Rectangle 3"/>
          <p:cNvSpPr>
            <a:spLocks/>
          </p:cNvSpPr>
          <p:nvPr/>
        </p:nvSpPr>
        <p:spPr bwMode="auto">
          <a:xfrm>
            <a:off x="0" y="1676400"/>
            <a:ext cx="84359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495300" indent="-455613"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200" b="1">
                <a:solidFill>
                  <a:srgbClr val="5E5EB9"/>
                </a:solidFill>
                <a:latin typeface="Calibri" charset="0"/>
                <a:ea typeface="ＭＳ Ｐゴシック" charset="-128"/>
                <a:sym typeface="Helvetica" charset="0"/>
              </a:rPr>
              <a:t>Experiment 1</a:t>
            </a:r>
            <a:r>
              <a:rPr lang="en-US" altLang="x-none" sz="2200" b="1">
                <a:solidFill>
                  <a:schemeClr val="tx1"/>
                </a:solidFill>
                <a:latin typeface="Calibri" charset="0"/>
                <a:ea typeface="ＭＳ Ｐゴシック" charset="-128"/>
                <a:sym typeface="Helvetica" charset="0"/>
              </a:rPr>
              <a:t>: Short-lagged repetitions 6-8 repetitions within 12s blocks</a:t>
            </a:r>
          </a:p>
        </p:txBody>
      </p:sp>
      <p:grpSp>
        <p:nvGrpSpPr>
          <p:cNvPr id="86019" name="Group 12"/>
          <p:cNvGrpSpPr>
            <a:grpSpLocks/>
          </p:cNvGrpSpPr>
          <p:nvPr/>
        </p:nvGrpSpPr>
        <p:grpSpPr bwMode="auto">
          <a:xfrm>
            <a:off x="4598988" y="2268538"/>
            <a:ext cx="4194175" cy="512762"/>
            <a:chOff x="0" y="0"/>
            <a:chExt cx="2642" cy="322"/>
          </a:xfrm>
        </p:grpSpPr>
        <p:pic>
          <p:nvPicPr>
            <p:cNvPr id="86069" name="Picture 5"/>
            <p:cNvPicPr>
              <a:picLocks noChangeArrowheads="1"/>
            </p:cNvPicPr>
            <p:nvPr/>
          </p:nvPicPr>
          <p:blipFill>
            <a:blip r:embed="rId3">
              <a:extLst>
                <a:ext uri="{28A0092B-C50C-407E-A947-70E740481C1C}">
                  <a14:useLocalDpi xmlns:a14="http://schemas.microsoft.com/office/drawing/2010/main" val="0"/>
                </a:ext>
              </a:extLst>
            </a:blip>
            <a:srcRect b="1219"/>
            <a:stretch>
              <a:fillRect/>
            </a:stretch>
          </p:blipFill>
          <p:spPr bwMode="auto">
            <a:xfrm>
              <a:off x="386" y="0"/>
              <a:ext cx="32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6070" name="Picture 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6071" name="Picture 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59" y="0"/>
              <a:ext cx="323"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6072" name="Picture 8"/>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6073" name="Picture 9"/>
            <p:cNvPicPr>
              <a:picLocks noChangeArrowheads="1"/>
            </p:cNvPicPr>
            <p:nvPr/>
          </p:nvPicPr>
          <p:blipFill>
            <a:blip r:embed="rId7">
              <a:extLst>
                <a:ext uri="{28A0092B-C50C-407E-A947-70E740481C1C}">
                  <a14:useLocalDpi xmlns:a14="http://schemas.microsoft.com/office/drawing/2010/main" val="0"/>
                </a:ext>
              </a:extLst>
            </a:blip>
            <a:srcRect t="50398" b="2879"/>
            <a:stretch>
              <a:fillRect/>
            </a:stretch>
          </p:blipFill>
          <p:spPr bwMode="auto">
            <a:xfrm>
              <a:off x="1554" y="0"/>
              <a:ext cx="314"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6074" name="Picture 10"/>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19" y="0"/>
              <a:ext cx="323"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6075" name="Picture 1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0"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86020" name="Line 13"/>
          <p:cNvSpPr>
            <a:spLocks noChangeShapeType="1"/>
          </p:cNvSpPr>
          <p:nvPr/>
        </p:nvSpPr>
        <p:spPr bwMode="auto">
          <a:xfrm>
            <a:off x="661988"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21" name="Line 14"/>
          <p:cNvSpPr>
            <a:spLocks noChangeShapeType="1"/>
          </p:cNvSpPr>
          <p:nvPr/>
        </p:nvSpPr>
        <p:spPr bwMode="auto">
          <a:xfrm>
            <a:off x="866775" y="2516188"/>
            <a:ext cx="1588"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22" name="Line 15"/>
          <p:cNvSpPr>
            <a:spLocks noChangeShapeType="1"/>
          </p:cNvSpPr>
          <p:nvPr/>
        </p:nvSpPr>
        <p:spPr bwMode="auto">
          <a:xfrm>
            <a:off x="866775" y="2516188"/>
            <a:ext cx="204788" cy="15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23" name="Line 16"/>
          <p:cNvSpPr>
            <a:spLocks noChangeShapeType="1"/>
          </p:cNvSpPr>
          <p:nvPr/>
        </p:nvSpPr>
        <p:spPr bwMode="auto">
          <a:xfrm>
            <a:off x="1071563"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24" name="Line 17"/>
          <p:cNvSpPr>
            <a:spLocks noChangeShapeType="1"/>
          </p:cNvSpPr>
          <p:nvPr/>
        </p:nvSpPr>
        <p:spPr bwMode="auto">
          <a:xfrm>
            <a:off x="1071563"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25" name="Line 18"/>
          <p:cNvSpPr>
            <a:spLocks noChangeShapeType="1"/>
          </p:cNvSpPr>
          <p:nvPr/>
        </p:nvSpPr>
        <p:spPr bwMode="auto">
          <a:xfrm>
            <a:off x="1071563"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26" name="Line 19"/>
          <p:cNvSpPr>
            <a:spLocks noChangeShapeType="1"/>
          </p:cNvSpPr>
          <p:nvPr/>
        </p:nvSpPr>
        <p:spPr bwMode="auto">
          <a:xfrm>
            <a:off x="1276350" y="2516188"/>
            <a:ext cx="1588"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27" name="Line 20"/>
          <p:cNvSpPr>
            <a:spLocks noChangeShapeType="1"/>
          </p:cNvSpPr>
          <p:nvPr/>
        </p:nvSpPr>
        <p:spPr bwMode="auto">
          <a:xfrm>
            <a:off x="1276350" y="2516188"/>
            <a:ext cx="203200" cy="15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28" name="Line 21"/>
          <p:cNvSpPr>
            <a:spLocks noChangeShapeType="1"/>
          </p:cNvSpPr>
          <p:nvPr/>
        </p:nvSpPr>
        <p:spPr bwMode="auto">
          <a:xfrm>
            <a:off x="1479550" y="2516188"/>
            <a:ext cx="1588"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29" name="Line 22"/>
          <p:cNvSpPr>
            <a:spLocks noChangeShapeType="1"/>
          </p:cNvSpPr>
          <p:nvPr/>
        </p:nvSpPr>
        <p:spPr bwMode="auto">
          <a:xfrm>
            <a:off x="1479550"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0" name="Line 23"/>
          <p:cNvSpPr>
            <a:spLocks noChangeShapeType="1"/>
          </p:cNvSpPr>
          <p:nvPr/>
        </p:nvSpPr>
        <p:spPr bwMode="auto">
          <a:xfrm>
            <a:off x="1479550"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1" name="Line 24"/>
          <p:cNvSpPr>
            <a:spLocks noChangeShapeType="1"/>
          </p:cNvSpPr>
          <p:nvPr/>
        </p:nvSpPr>
        <p:spPr bwMode="auto">
          <a:xfrm>
            <a:off x="1684338" y="2516188"/>
            <a:ext cx="1587"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2" name="Line 25"/>
          <p:cNvSpPr>
            <a:spLocks noChangeShapeType="1"/>
          </p:cNvSpPr>
          <p:nvPr/>
        </p:nvSpPr>
        <p:spPr bwMode="auto">
          <a:xfrm>
            <a:off x="1684338" y="2516188"/>
            <a:ext cx="204787" cy="15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3" name="Line 26"/>
          <p:cNvSpPr>
            <a:spLocks noChangeShapeType="1"/>
          </p:cNvSpPr>
          <p:nvPr/>
        </p:nvSpPr>
        <p:spPr bwMode="auto">
          <a:xfrm>
            <a:off x="1889125" y="2516188"/>
            <a:ext cx="1588"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4" name="Line 27"/>
          <p:cNvSpPr>
            <a:spLocks noChangeShapeType="1"/>
          </p:cNvSpPr>
          <p:nvPr/>
        </p:nvSpPr>
        <p:spPr bwMode="auto">
          <a:xfrm>
            <a:off x="1889125"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5" name="Line 28"/>
          <p:cNvSpPr>
            <a:spLocks noChangeShapeType="1"/>
          </p:cNvSpPr>
          <p:nvPr/>
        </p:nvSpPr>
        <p:spPr bwMode="auto">
          <a:xfrm>
            <a:off x="1889125"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6" name="Line 29"/>
          <p:cNvSpPr>
            <a:spLocks noChangeShapeType="1"/>
          </p:cNvSpPr>
          <p:nvPr/>
        </p:nvSpPr>
        <p:spPr bwMode="auto">
          <a:xfrm>
            <a:off x="2093913"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7" name="Line 30"/>
          <p:cNvSpPr>
            <a:spLocks noChangeShapeType="1"/>
          </p:cNvSpPr>
          <p:nvPr/>
        </p:nvSpPr>
        <p:spPr bwMode="auto">
          <a:xfrm>
            <a:off x="2093913" y="2516188"/>
            <a:ext cx="204787" cy="15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8" name="Line 31"/>
          <p:cNvSpPr>
            <a:spLocks noChangeShapeType="1"/>
          </p:cNvSpPr>
          <p:nvPr/>
        </p:nvSpPr>
        <p:spPr bwMode="auto">
          <a:xfrm>
            <a:off x="2298700" y="2516188"/>
            <a:ext cx="1588"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39" name="Line 32"/>
          <p:cNvSpPr>
            <a:spLocks noChangeShapeType="1"/>
          </p:cNvSpPr>
          <p:nvPr/>
        </p:nvSpPr>
        <p:spPr bwMode="auto">
          <a:xfrm>
            <a:off x="2298700"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0" name="Line 33"/>
          <p:cNvSpPr>
            <a:spLocks noChangeShapeType="1"/>
          </p:cNvSpPr>
          <p:nvPr/>
        </p:nvSpPr>
        <p:spPr bwMode="auto">
          <a:xfrm>
            <a:off x="2298700"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1" name="Line 34"/>
          <p:cNvSpPr>
            <a:spLocks noChangeShapeType="1"/>
          </p:cNvSpPr>
          <p:nvPr/>
        </p:nvSpPr>
        <p:spPr bwMode="auto">
          <a:xfrm>
            <a:off x="2503488" y="2516188"/>
            <a:ext cx="1587"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2" name="Line 35"/>
          <p:cNvSpPr>
            <a:spLocks noChangeShapeType="1"/>
          </p:cNvSpPr>
          <p:nvPr/>
        </p:nvSpPr>
        <p:spPr bwMode="auto">
          <a:xfrm>
            <a:off x="2503488" y="2516188"/>
            <a:ext cx="204787" cy="15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3" name="Line 36"/>
          <p:cNvSpPr>
            <a:spLocks noChangeShapeType="1"/>
          </p:cNvSpPr>
          <p:nvPr/>
        </p:nvSpPr>
        <p:spPr bwMode="auto">
          <a:xfrm>
            <a:off x="2708275" y="2516188"/>
            <a:ext cx="1588"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4" name="Line 37"/>
          <p:cNvSpPr>
            <a:spLocks noChangeShapeType="1"/>
          </p:cNvSpPr>
          <p:nvPr/>
        </p:nvSpPr>
        <p:spPr bwMode="auto">
          <a:xfrm>
            <a:off x="2708275"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5" name="Line 38"/>
          <p:cNvSpPr>
            <a:spLocks noChangeShapeType="1"/>
          </p:cNvSpPr>
          <p:nvPr/>
        </p:nvSpPr>
        <p:spPr bwMode="auto">
          <a:xfrm>
            <a:off x="2708275"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6" name="Line 39"/>
          <p:cNvSpPr>
            <a:spLocks noChangeShapeType="1"/>
          </p:cNvSpPr>
          <p:nvPr/>
        </p:nvSpPr>
        <p:spPr bwMode="auto">
          <a:xfrm>
            <a:off x="2913063"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7" name="Line 40"/>
          <p:cNvSpPr>
            <a:spLocks noChangeShapeType="1"/>
          </p:cNvSpPr>
          <p:nvPr/>
        </p:nvSpPr>
        <p:spPr bwMode="auto">
          <a:xfrm>
            <a:off x="2913063" y="2516188"/>
            <a:ext cx="203200" cy="15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8" name="Line 41"/>
          <p:cNvSpPr>
            <a:spLocks noChangeShapeType="1"/>
          </p:cNvSpPr>
          <p:nvPr/>
        </p:nvSpPr>
        <p:spPr bwMode="auto">
          <a:xfrm>
            <a:off x="3116263"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49" name="Line 42"/>
          <p:cNvSpPr>
            <a:spLocks noChangeShapeType="1"/>
          </p:cNvSpPr>
          <p:nvPr/>
        </p:nvSpPr>
        <p:spPr bwMode="auto">
          <a:xfrm>
            <a:off x="3116263"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50" name="Line 43"/>
          <p:cNvSpPr>
            <a:spLocks noChangeShapeType="1"/>
          </p:cNvSpPr>
          <p:nvPr/>
        </p:nvSpPr>
        <p:spPr bwMode="auto">
          <a:xfrm>
            <a:off x="3116263"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51" name="Line 44"/>
          <p:cNvSpPr>
            <a:spLocks noChangeShapeType="1"/>
          </p:cNvSpPr>
          <p:nvPr/>
        </p:nvSpPr>
        <p:spPr bwMode="auto">
          <a:xfrm>
            <a:off x="3321050" y="2516188"/>
            <a:ext cx="1588"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52" name="Line 45"/>
          <p:cNvSpPr>
            <a:spLocks noChangeShapeType="1"/>
          </p:cNvSpPr>
          <p:nvPr/>
        </p:nvSpPr>
        <p:spPr bwMode="auto">
          <a:xfrm>
            <a:off x="3321050" y="2516188"/>
            <a:ext cx="204788" cy="15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53" name="Line 46"/>
          <p:cNvSpPr>
            <a:spLocks noChangeShapeType="1"/>
          </p:cNvSpPr>
          <p:nvPr/>
        </p:nvSpPr>
        <p:spPr bwMode="auto">
          <a:xfrm>
            <a:off x="3525838"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54" name="Line 47"/>
          <p:cNvSpPr>
            <a:spLocks noChangeShapeType="1"/>
          </p:cNvSpPr>
          <p:nvPr/>
        </p:nvSpPr>
        <p:spPr bwMode="auto">
          <a:xfrm>
            <a:off x="3525838"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55" name="Line 48"/>
          <p:cNvSpPr>
            <a:spLocks noChangeShapeType="1"/>
          </p:cNvSpPr>
          <p:nvPr/>
        </p:nvSpPr>
        <p:spPr bwMode="auto">
          <a:xfrm>
            <a:off x="3525838"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56" name="Rectangle 57"/>
          <p:cNvSpPr>
            <a:spLocks/>
          </p:cNvSpPr>
          <p:nvPr/>
        </p:nvSpPr>
        <p:spPr bwMode="auto">
          <a:xfrm>
            <a:off x="457200" y="2720975"/>
            <a:ext cx="622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ts val="600"/>
              </a:spcBef>
            </a:pPr>
            <a:r>
              <a:rPr lang="en-US" altLang="x-none" sz="1000" b="1">
                <a:solidFill>
                  <a:schemeClr val="tx1"/>
                </a:solidFill>
                <a:latin typeface="Calibri" charset="0"/>
                <a:ea typeface="ＭＳ Ｐゴシック" charset="-128"/>
                <a:sym typeface="Helvetica" charset="0"/>
              </a:rPr>
              <a:t>12 s</a:t>
            </a:r>
          </a:p>
        </p:txBody>
      </p:sp>
      <p:sp>
        <p:nvSpPr>
          <p:cNvPr id="86057" name="Rectangle 88"/>
          <p:cNvSpPr>
            <a:spLocks/>
          </p:cNvSpPr>
          <p:nvPr/>
        </p:nvSpPr>
        <p:spPr bwMode="auto">
          <a:xfrm>
            <a:off x="838200" y="3276600"/>
            <a:ext cx="7000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Repeated</a:t>
            </a:r>
          </a:p>
        </p:txBody>
      </p:sp>
      <p:sp>
        <p:nvSpPr>
          <p:cNvPr id="86058" name="Line 89"/>
          <p:cNvSpPr>
            <a:spLocks noChangeShapeType="1"/>
          </p:cNvSpPr>
          <p:nvPr/>
        </p:nvSpPr>
        <p:spPr bwMode="auto">
          <a:xfrm>
            <a:off x="531813" y="3382963"/>
            <a:ext cx="160337"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59" name="Rectangle 90"/>
          <p:cNvSpPr>
            <a:spLocks/>
          </p:cNvSpPr>
          <p:nvPr/>
        </p:nvSpPr>
        <p:spPr bwMode="auto">
          <a:xfrm>
            <a:off x="838200" y="2971800"/>
            <a:ext cx="9699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Nonrepeated</a:t>
            </a:r>
          </a:p>
        </p:txBody>
      </p:sp>
      <p:sp>
        <p:nvSpPr>
          <p:cNvPr id="86060" name="Line 91"/>
          <p:cNvSpPr>
            <a:spLocks noChangeShapeType="1"/>
          </p:cNvSpPr>
          <p:nvPr/>
        </p:nvSpPr>
        <p:spPr bwMode="auto">
          <a:xfrm>
            <a:off x="515938" y="3098800"/>
            <a:ext cx="160337"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6061" name="Line 92"/>
          <p:cNvSpPr>
            <a:spLocks noChangeShapeType="1"/>
          </p:cNvSpPr>
          <p:nvPr/>
        </p:nvSpPr>
        <p:spPr bwMode="auto">
          <a:xfrm>
            <a:off x="2168525" y="3122613"/>
            <a:ext cx="160338" cy="1587"/>
          </a:xfrm>
          <a:prstGeom prst="line">
            <a:avLst/>
          </a:prstGeom>
          <a:noFill/>
          <a:ln w="76200">
            <a:solidFill>
              <a:srgbClr val="969696"/>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nvGrpSpPr>
          <p:cNvPr id="86062" name="Group 95"/>
          <p:cNvGrpSpPr>
            <a:grpSpLocks/>
          </p:cNvGrpSpPr>
          <p:nvPr/>
        </p:nvGrpSpPr>
        <p:grpSpPr bwMode="auto">
          <a:xfrm>
            <a:off x="2438400" y="2971800"/>
            <a:ext cx="769938" cy="552450"/>
            <a:chOff x="0" y="0"/>
            <a:chExt cx="485" cy="348"/>
          </a:xfrm>
        </p:grpSpPr>
        <p:sp>
          <p:nvSpPr>
            <p:cNvPr id="86067" name="Rectangle 93"/>
            <p:cNvSpPr>
              <a:spLocks/>
            </p:cNvSpPr>
            <p:nvPr/>
          </p:nvSpPr>
          <p:spPr bwMode="auto">
            <a:xfrm>
              <a:off x="0" y="0"/>
              <a:ext cx="4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Scrambled</a:t>
              </a:r>
            </a:p>
          </p:txBody>
        </p:sp>
        <p:sp>
          <p:nvSpPr>
            <p:cNvPr id="86068" name="Rectangle 94"/>
            <p:cNvSpPr>
              <a:spLocks/>
            </p:cNvSpPr>
            <p:nvPr/>
          </p:nvSpPr>
          <p:spPr bwMode="auto">
            <a:xfrm>
              <a:off x="0" y="212"/>
              <a:ext cx="25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Blank</a:t>
              </a:r>
            </a:p>
          </p:txBody>
        </p:sp>
      </p:grpSp>
      <p:sp>
        <p:nvSpPr>
          <p:cNvPr id="86063" name="Rectangle 97"/>
          <p:cNvSpPr>
            <a:spLocks/>
          </p:cNvSpPr>
          <p:nvPr/>
        </p:nvSpPr>
        <p:spPr bwMode="auto">
          <a:xfrm>
            <a:off x="4933950" y="3124200"/>
            <a:ext cx="354965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In each block 1-2 foils (scrambled images)</a:t>
            </a:r>
          </a:p>
        </p:txBody>
      </p:sp>
      <p:sp>
        <p:nvSpPr>
          <p:cNvPr id="86064" name="Rectangle 98"/>
          <p:cNvSpPr>
            <a:spLocks/>
          </p:cNvSpPr>
          <p:nvPr/>
        </p:nvSpPr>
        <p:spPr bwMode="auto">
          <a:xfrm>
            <a:off x="4957763" y="2819400"/>
            <a:ext cx="275272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Task: fixate &amp; categorize objects</a:t>
            </a:r>
          </a:p>
        </p:txBody>
      </p:sp>
      <p:sp>
        <p:nvSpPr>
          <p:cNvPr id="86066" name="Line 92"/>
          <p:cNvSpPr>
            <a:spLocks noChangeShapeType="1"/>
          </p:cNvSpPr>
          <p:nvPr/>
        </p:nvSpPr>
        <p:spPr bwMode="auto">
          <a:xfrm>
            <a:off x="2168525" y="3427413"/>
            <a:ext cx="160338" cy="1587"/>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61"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1"/>
          <p:cNvSpPr>
            <a:spLocks noGrp="1" noChangeArrowheads="1"/>
          </p:cNvSpPr>
          <p:nvPr>
            <p:ph type="title"/>
          </p:nvPr>
        </p:nvSpPr>
        <p:spPr>
          <a:xfrm>
            <a:off x="0" y="0"/>
            <a:ext cx="9144000" cy="1524000"/>
          </a:xfrm>
          <a:extLst>
            <a:ext uri="{91240B29-F687-4f45-9708-019B960494DF}">
              <a14:hiddenLine xmlns="" xmlns:a14="http://schemas.microsoft.com/office/drawing/2010/main" w="9525">
                <a:solidFill>
                  <a:schemeClr val="tx1"/>
                </a:solidFill>
                <a:miter lim="800000"/>
                <a:headEnd/>
                <a:tailEnd/>
              </a14:hiddenLine>
            </a:ext>
          </a:extLst>
        </p:spPr>
        <p:txBody>
          <a:bodyPr rIns="132073"/>
          <a:lstStyle/>
          <a:p>
            <a:pPr marL="39686" indent="0" algn="l" eaLnBrk="1" hangingPunct="1">
              <a:defRPr/>
            </a:pPr>
            <a:r>
              <a:rPr lang="en-US" sz="2400" b="1" dirty="0">
                <a:solidFill>
                  <a:srgbClr val="5E5EB9"/>
                </a:solidFill>
                <a:latin typeface="Calibri"/>
                <a:cs typeface="Calibri"/>
                <a:sym typeface="Arial Black" charset="0"/>
              </a:rPr>
              <a:t>Goals: </a:t>
            </a:r>
            <a:br>
              <a:rPr lang="en-US" sz="2400" b="1" dirty="0">
                <a:solidFill>
                  <a:srgbClr val="5E5EB9"/>
                </a:solidFill>
                <a:latin typeface="Calibri"/>
                <a:cs typeface="Calibri"/>
                <a:sym typeface="Arial Black" charset="0"/>
              </a:rPr>
            </a:br>
            <a:r>
              <a:rPr lang="en-US" sz="2400" b="1" dirty="0">
                <a:solidFill>
                  <a:srgbClr val="5E5EB9"/>
                </a:solidFill>
                <a:latin typeface="Calibri"/>
                <a:cs typeface="Calibri"/>
                <a:sym typeface="Arial Black" charset="0"/>
              </a:rPr>
              <a:t>(1) Distinguish between models of fMRI-adaptation</a:t>
            </a:r>
            <a:br>
              <a:rPr lang="en-US" sz="2400" b="1" dirty="0">
                <a:solidFill>
                  <a:srgbClr val="5E5EB9"/>
                </a:solidFill>
                <a:latin typeface="Calibri"/>
                <a:cs typeface="Calibri"/>
                <a:sym typeface="Arial Black" charset="0"/>
              </a:rPr>
            </a:br>
            <a:r>
              <a:rPr lang="en-US" sz="2400" b="1" dirty="0">
                <a:solidFill>
                  <a:srgbClr val="5E5EB9"/>
                </a:solidFill>
                <a:latin typeface="Calibri"/>
                <a:cs typeface="Calibri"/>
                <a:sym typeface="Arial Black" charset="0"/>
              </a:rPr>
              <a:t>(2) Test if different mechanisms are relevant in different time scales</a:t>
            </a:r>
            <a:endParaRPr lang="en-US" sz="2400" b="1" dirty="0">
              <a:solidFill>
                <a:srgbClr val="5E5EB9"/>
              </a:solidFill>
              <a:latin typeface="Calibri"/>
              <a:ea typeface="ヒラギノ角ゴ ProN W6" charset="0"/>
              <a:cs typeface="Calibri"/>
              <a:sym typeface="Arial Black" charset="0"/>
            </a:endParaRPr>
          </a:p>
        </p:txBody>
      </p:sp>
      <p:sp>
        <p:nvSpPr>
          <p:cNvPr id="88066" name="Rectangle 2"/>
          <p:cNvSpPr>
            <a:spLocks/>
          </p:cNvSpPr>
          <p:nvPr/>
        </p:nvSpPr>
        <p:spPr bwMode="auto">
          <a:xfrm>
            <a:off x="5608638" y="5867400"/>
            <a:ext cx="275272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Task: fixate &amp; categorize objects</a:t>
            </a:r>
          </a:p>
        </p:txBody>
      </p:sp>
      <p:sp>
        <p:nvSpPr>
          <p:cNvPr id="88067" name="Rectangle 3"/>
          <p:cNvSpPr>
            <a:spLocks/>
          </p:cNvSpPr>
          <p:nvPr/>
        </p:nvSpPr>
        <p:spPr bwMode="auto">
          <a:xfrm>
            <a:off x="0" y="1676400"/>
            <a:ext cx="84359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495300" indent="-455613"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200" b="1">
                <a:solidFill>
                  <a:srgbClr val="5E5EB9"/>
                </a:solidFill>
                <a:latin typeface="Calibri" charset="0"/>
                <a:ea typeface="ＭＳ Ｐゴシック" charset="-128"/>
                <a:sym typeface="Helvetica" charset="0"/>
              </a:rPr>
              <a:t>Experiment 1</a:t>
            </a:r>
            <a:r>
              <a:rPr lang="en-US" altLang="x-none" sz="2200" b="1">
                <a:solidFill>
                  <a:schemeClr val="tx1"/>
                </a:solidFill>
                <a:latin typeface="Calibri" charset="0"/>
                <a:ea typeface="ＭＳ Ｐゴシック" charset="-128"/>
                <a:sym typeface="Helvetica" charset="0"/>
              </a:rPr>
              <a:t>: Short-lagged repetitions 6-8 repetitions within 12s blocks</a:t>
            </a:r>
          </a:p>
        </p:txBody>
      </p:sp>
      <p:sp>
        <p:nvSpPr>
          <p:cNvPr id="88068" name="Rectangle 4"/>
          <p:cNvSpPr>
            <a:spLocks/>
          </p:cNvSpPr>
          <p:nvPr/>
        </p:nvSpPr>
        <p:spPr bwMode="auto">
          <a:xfrm>
            <a:off x="0" y="4270375"/>
            <a:ext cx="8534400"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200" b="1">
                <a:solidFill>
                  <a:srgbClr val="5E5EB9"/>
                </a:solidFill>
                <a:latin typeface="Calibri" charset="0"/>
                <a:ea typeface="ＭＳ Ｐゴシック" charset="-128"/>
                <a:sym typeface="Helvetica" charset="0"/>
              </a:rPr>
              <a:t>Experiment 2: </a:t>
            </a:r>
            <a:r>
              <a:rPr lang="en-US" altLang="x-none" sz="2200" b="1">
                <a:solidFill>
                  <a:schemeClr val="tx1"/>
                </a:solidFill>
                <a:latin typeface="Calibri" charset="0"/>
                <a:ea typeface="ＭＳ Ｐゴシック" charset="-128"/>
                <a:sym typeface="Helvetica" charset="0"/>
              </a:rPr>
              <a:t>Long-lagged repetitions, </a:t>
            </a:r>
          </a:p>
          <a:p>
            <a:pPr eaLnBrk="1" hangingPunct="1"/>
            <a:r>
              <a:rPr lang="en-US" altLang="x-none" sz="2200" b="1">
                <a:solidFill>
                  <a:schemeClr val="tx1"/>
                </a:solidFill>
                <a:latin typeface="Calibri" charset="0"/>
                <a:ea typeface="ＭＳ Ｐゴシック" charset="-128"/>
                <a:sym typeface="Helvetica" charset="0"/>
              </a:rPr>
              <a:t>~20 intervening stimuli between repeats (6 repetitions/image)</a:t>
            </a:r>
          </a:p>
        </p:txBody>
      </p:sp>
      <p:grpSp>
        <p:nvGrpSpPr>
          <p:cNvPr id="88069" name="Group 12"/>
          <p:cNvGrpSpPr>
            <a:grpSpLocks/>
          </p:cNvGrpSpPr>
          <p:nvPr/>
        </p:nvGrpSpPr>
        <p:grpSpPr bwMode="auto">
          <a:xfrm>
            <a:off x="4598988" y="2268538"/>
            <a:ext cx="4194175" cy="512762"/>
            <a:chOff x="0" y="0"/>
            <a:chExt cx="2642" cy="322"/>
          </a:xfrm>
        </p:grpSpPr>
        <p:pic>
          <p:nvPicPr>
            <p:cNvPr id="88158" name="Picture 5"/>
            <p:cNvPicPr>
              <a:picLocks noChangeArrowheads="1"/>
            </p:cNvPicPr>
            <p:nvPr/>
          </p:nvPicPr>
          <p:blipFill>
            <a:blip r:embed="rId3">
              <a:extLst>
                <a:ext uri="{28A0092B-C50C-407E-A947-70E740481C1C}">
                  <a14:useLocalDpi xmlns:a14="http://schemas.microsoft.com/office/drawing/2010/main" val="0"/>
                </a:ext>
              </a:extLst>
            </a:blip>
            <a:srcRect b="1219"/>
            <a:stretch>
              <a:fillRect/>
            </a:stretch>
          </p:blipFill>
          <p:spPr bwMode="auto">
            <a:xfrm>
              <a:off x="386" y="0"/>
              <a:ext cx="32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159" name="Picture 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160" name="Picture 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59" y="0"/>
              <a:ext cx="323"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161" name="Picture 8"/>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162" name="Picture 9"/>
            <p:cNvPicPr>
              <a:picLocks noChangeArrowheads="1"/>
            </p:cNvPicPr>
            <p:nvPr/>
          </p:nvPicPr>
          <p:blipFill>
            <a:blip r:embed="rId7">
              <a:extLst>
                <a:ext uri="{28A0092B-C50C-407E-A947-70E740481C1C}">
                  <a14:useLocalDpi xmlns:a14="http://schemas.microsoft.com/office/drawing/2010/main" val="0"/>
                </a:ext>
              </a:extLst>
            </a:blip>
            <a:srcRect t="50398" b="2879"/>
            <a:stretch>
              <a:fillRect/>
            </a:stretch>
          </p:blipFill>
          <p:spPr bwMode="auto">
            <a:xfrm>
              <a:off x="1554" y="0"/>
              <a:ext cx="314"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163" name="Picture 10"/>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19" y="0"/>
              <a:ext cx="323"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164" name="Picture 1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0" y="0"/>
              <a:ext cx="322"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88070" name="Line 13"/>
          <p:cNvSpPr>
            <a:spLocks noChangeShapeType="1"/>
          </p:cNvSpPr>
          <p:nvPr/>
        </p:nvSpPr>
        <p:spPr bwMode="auto">
          <a:xfrm>
            <a:off x="661988"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71" name="Line 14"/>
          <p:cNvSpPr>
            <a:spLocks noChangeShapeType="1"/>
          </p:cNvSpPr>
          <p:nvPr/>
        </p:nvSpPr>
        <p:spPr bwMode="auto">
          <a:xfrm>
            <a:off x="866775" y="2516188"/>
            <a:ext cx="1588"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72" name="Line 15"/>
          <p:cNvSpPr>
            <a:spLocks noChangeShapeType="1"/>
          </p:cNvSpPr>
          <p:nvPr/>
        </p:nvSpPr>
        <p:spPr bwMode="auto">
          <a:xfrm>
            <a:off x="866775" y="2516188"/>
            <a:ext cx="204788" cy="15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73" name="Line 16"/>
          <p:cNvSpPr>
            <a:spLocks noChangeShapeType="1"/>
          </p:cNvSpPr>
          <p:nvPr/>
        </p:nvSpPr>
        <p:spPr bwMode="auto">
          <a:xfrm>
            <a:off x="1071563"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74" name="Line 17"/>
          <p:cNvSpPr>
            <a:spLocks noChangeShapeType="1"/>
          </p:cNvSpPr>
          <p:nvPr/>
        </p:nvSpPr>
        <p:spPr bwMode="auto">
          <a:xfrm>
            <a:off x="1071563"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75" name="Line 18"/>
          <p:cNvSpPr>
            <a:spLocks noChangeShapeType="1"/>
          </p:cNvSpPr>
          <p:nvPr/>
        </p:nvSpPr>
        <p:spPr bwMode="auto">
          <a:xfrm>
            <a:off x="1071563"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76" name="Line 19"/>
          <p:cNvSpPr>
            <a:spLocks noChangeShapeType="1"/>
          </p:cNvSpPr>
          <p:nvPr/>
        </p:nvSpPr>
        <p:spPr bwMode="auto">
          <a:xfrm>
            <a:off x="1276350" y="2516188"/>
            <a:ext cx="1588"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77" name="Line 20"/>
          <p:cNvSpPr>
            <a:spLocks noChangeShapeType="1"/>
          </p:cNvSpPr>
          <p:nvPr/>
        </p:nvSpPr>
        <p:spPr bwMode="auto">
          <a:xfrm>
            <a:off x="1276350" y="2516188"/>
            <a:ext cx="203200" cy="15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78" name="Line 21"/>
          <p:cNvSpPr>
            <a:spLocks noChangeShapeType="1"/>
          </p:cNvSpPr>
          <p:nvPr/>
        </p:nvSpPr>
        <p:spPr bwMode="auto">
          <a:xfrm>
            <a:off x="1479550" y="2516188"/>
            <a:ext cx="1588"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79" name="Line 22"/>
          <p:cNvSpPr>
            <a:spLocks noChangeShapeType="1"/>
          </p:cNvSpPr>
          <p:nvPr/>
        </p:nvSpPr>
        <p:spPr bwMode="auto">
          <a:xfrm>
            <a:off x="1479550"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0" name="Line 23"/>
          <p:cNvSpPr>
            <a:spLocks noChangeShapeType="1"/>
          </p:cNvSpPr>
          <p:nvPr/>
        </p:nvSpPr>
        <p:spPr bwMode="auto">
          <a:xfrm>
            <a:off x="1479550"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1" name="Line 24"/>
          <p:cNvSpPr>
            <a:spLocks noChangeShapeType="1"/>
          </p:cNvSpPr>
          <p:nvPr/>
        </p:nvSpPr>
        <p:spPr bwMode="auto">
          <a:xfrm>
            <a:off x="1684338" y="2516188"/>
            <a:ext cx="1587"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2" name="Line 25"/>
          <p:cNvSpPr>
            <a:spLocks noChangeShapeType="1"/>
          </p:cNvSpPr>
          <p:nvPr/>
        </p:nvSpPr>
        <p:spPr bwMode="auto">
          <a:xfrm>
            <a:off x="1684338" y="2516188"/>
            <a:ext cx="204787" cy="15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3" name="Line 26"/>
          <p:cNvSpPr>
            <a:spLocks noChangeShapeType="1"/>
          </p:cNvSpPr>
          <p:nvPr/>
        </p:nvSpPr>
        <p:spPr bwMode="auto">
          <a:xfrm>
            <a:off x="1889125" y="2516188"/>
            <a:ext cx="1588"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4" name="Line 27"/>
          <p:cNvSpPr>
            <a:spLocks noChangeShapeType="1"/>
          </p:cNvSpPr>
          <p:nvPr/>
        </p:nvSpPr>
        <p:spPr bwMode="auto">
          <a:xfrm>
            <a:off x="1889125"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5" name="Line 28"/>
          <p:cNvSpPr>
            <a:spLocks noChangeShapeType="1"/>
          </p:cNvSpPr>
          <p:nvPr/>
        </p:nvSpPr>
        <p:spPr bwMode="auto">
          <a:xfrm>
            <a:off x="1889125"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6" name="Line 29"/>
          <p:cNvSpPr>
            <a:spLocks noChangeShapeType="1"/>
          </p:cNvSpPr>
          <p:nvPr/>
        </p:nvSpPr>
        <p:spPr bwMode="auto">
          <a:xfrm>
            <a:off x="2093913"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7" name="Line 30"/>
          <p:cNvSpPr>
            <a:spLocks noChangeShapeType="1"/>
          </p:cNvSpPr>
          <p:nvPr/>
        </p:nvSpPr>
        <p:spPr bwMode="auto">
          <a:xfrm>
            <a:off x="2093913" y="2516188"/>
            <a:ext cx="204787" cy="15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8" name="Line 31"/>
          <p:cNvSpPr>
            <a:spLocks noChangeShapeType="1"/>
          </p:cNvSpPr>
          <p:nvPr/>
        </p:nvSpPr>
        <p:spPr bwMode="auto">
          <a:xfrm>
            <a:off x="2298700" y="2516188"/>
            <a:ext cx="1588"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89" name="Line 32"/>
          <p:cNvSpPr>
            <a:spLocks noChangeShapeType="1"/>
          </p:cNvSpPr>
          <p:nvPr/>
        </p:nvSpPr>
        <p:spPr bwMode="auto">
          <a:xfrm>
            <a:off x="2298700"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0" name="Line 33"/>
          <p:cNvSpPr>
            <a:spLocks noChangeShapeType="1"/>
          </p:cNvSpPr>
          <p:nvPr/>
        </p:nvSpPr>
        <p:spPr bwMode="auto">
          <a:xfrm>
            <a:off x="2298700"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1" name="Line 34"/>
          <p:cNvSpPr>
            <a:spLocks noChangeShapeType="1"/>
          </p:cNvSpPr>
          <p:nvPr/>
        </p:nvSpPr>
        <p:spPr bwMode="auto">
          <a:xfrm>
            <a:off x="2503488" y="2516188"/>
            <a:ext cx="1587"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2" name="Line 35"/>
          <p:cNvSpPr>
            <a:spLocks noChangeShapeType="1"/>
          </p:cNvSpPr>
          <p:nvPr/>
        </p:nvSpPr>
        <p:spPr bwMode="auto">
          <a:xfrm>
            <a:off x="2503488" y="2516188"/>
            <a:ext cx="204787" cy="15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3" name="Line 36"/>
          <p:cNvSpPr>
            <a:spLocks noChangeShapeType="1"/>
          </p:cNvSpPr>
          <p:nvPr/>
        </p:nvSpPr>
        <p:spPr bwMode="auto">
          <a:xfrm>
            <a:off x="2708275" y="2516188"/>
            <a:ext cx="1588" cy="204787"/>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4" name="Line 37"/>
          <p:cNvSpPr>
            <a:spLocks noChangeShapeType="1"/>
          </p:cNvSpPr>
          <p:nvPr/>
        </p:nvSpPr>
        <p:spPr bwMode="auto">
          <a:xfrm>
            <a:off x="2708275"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5" name="Line 38"/>
          <p:cNvSpPr>
            <a:spLocks noChangeShapeType="1"/>
          </p:cNvSpPr>
          <p:nvPr/>
        </p:nvSpPr>
        <p:spPr bwMode="auto">
          <a:xfrm>
            <a:off x="2708275" y="2720975"/>
            <a:ext cx="204788"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6" name="Line 39"/>
          <p:cNvSpPr>
            <a:spLocks noChangeShapeType="1"/>
          </p:cNvSpPr>
          <p:nvPr/>
        </p:nvSpPr>
        <p:spPr bwMode="auto">
          <a:xfrm>
            <a:off x="2913063"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7" name="Line 40"/>
          <p:cNvSpPr>
            <a:spLocks noChangeShapeType="1"/>
          </p:cNvSpPr>
          <p:nvPr/>
        </p:nvSpPr>
        <p:spPr bwMode="auto">
          <a:xfrm>
            <a:off x="2913063" y="2516188"/>
            <a:ext cx="203200" cy="15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8" name="Line 41"/>
          <p:cNvSpPr>
            <a:spLocks noChangeShapeType="1"/>
          </p:cNvSpPr>
          <p:nvPr/>
        </p:nvSpPr>
        <p:spPr bwMode="auto">
          <a:xfrm>
            <a:off x="3116263"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099" name="Line 42"/>
          <p:cNvSpPr>
            <a:spLocks noChangeShapeType="1"/>
          </p:cNvSpPr>
          <p:nvPr/>
        </p:nvSpPr>
        <p:spPr bwMode="auto">
          <a:xfrm>
            <a:off x="3116263"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00" name="Line 43"/>
          <p:cNvSpPr>
            <a:spLocks noChangeShapeType="1"/>
          </p:cNvSpPr>
          <p:nvPr/>
        </p:nvSpPr>
        <p:spPr bwMode="auto">
          <a:xfrm>
            <a:off x="3116263"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01" name="Line 44"/>
          <p:cNvSpPr>
            <a:spLocks noChangeShapeType="1"/>
          </p:cNvSpPr>
          <p:nvPr/>
        </p:nvSpPr>
        <p:spPr bwMode="auto">
          <a:xfrm>
            <a:off x="3321050" y="2516188"/>
            <a:ext cx="1588"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02" name="Line 45"/>
          <p:cNvSpPr>
            <a:spLocks noChangeShapeType="1"/>
          </p:cNvSpPr>
          <p:nvPr/>
        </p:nvSpPr>
        <p:spPr bwMode="auto">
          <a:xfrm>
            <a:off x="3321050" y="2516188"/>
            <a:ext cx="204788" cy="15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03" name="Line 46"/>
          <p:cNvSpPr>
            <a:spLocks noChangeShapeType="1"/>
          </p:cNvSpPr>
          <p:nvPr/>
        </p:nvSpPr>
        <p:spPr bwMode="auto">
          <a:xfrm>
            <a:off x="3525838" y="2516188"/>
            <a:ext cx="1587" cy="20478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04" name="Line 47"/>
          <p:cNvSpPr>
            <a:spLocks noChangeShapeType="1"/>
          </p:cNvSpPr>
          <p:nvPr/>
        </p:nvSpPr>
        <p:spPr bwMode="auto">
          <a:xfrm>
            <a:off x="3525838"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05" name="Line 48"/>
          <p:cNvSpPr>
            <a:spLocks noChangeShapeType="1"/>
          </p:cNvSpPr>
          <p:nvPr/>
        </p:nvSpPr>
        <p:spPr bwMode="auto">
          <a:xfrm>
            <a:off x="3525838" y="2720975"/>
            <a:ext cx="204787" cy="158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06" name="Rectangle 57"/>
          <p:cNvSpPr>
            <a:spLocks/>
          </p:cNvSpPr>
          <p:nvPr/>
        </p:nvSpPr>
        <p:spPr bwMode="auto">
          <a:xfrm>
            <a:off x="457200" y="2720975"/>
            <a:ext cx="622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ts val="600"/>
              </a:spcBef>
            </a:pPr>
            <a:r>
              <a:rPr lang="en-US" altLang="x-none" sz="1000" b="1">
                <a:solidFill>
                  <a:schemeClr val="tx1"/>
                </a:solidFill>
                <a:latin typeface="Calibri" charset="0"/>
                <a:ea typeface="ＭＳ Ｐゴシック" charset="-128"/>
                <a:sym typeface="Helvetica" charset="0"/>
              </a:rPr>
              <a:t>12 s</a:t>
            </a:r>
          </a:p>
        </p:txBody>
      </p:sp>
      <p:grpSp>
        <p:nvGrpSpPr>
          <p:cNvPr id="88107" name="Group 62"/>
          <p:cNvGrpSpPr>
            <a:grpSpLocks/>
          </p:cNvGrpSpPr>
          <p:nvPr/>
        </p:nvGrpSpPr>
        <p:grpSpPr bwMode="auto">
          <a:xfrm>
            <a:off x="5416550" y="5216525"/>
            <a:ext cx="2560638" cy="565150"/>
            <a:chOff x="0" y="0"/>
            <a:chExt cx="1613" cy="356"/>
          </a:xfrm>
        </p:grpSpPr>
        <p:pic>
          <p:nvPicPr>
            <p:cNvPr id="88154" name="Picture 58"/>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6"/>
              <a:ext cx="325"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155" name="Picture 59"/>
            <p:cNvPicPr>
              <a:picLocks noChangeArrowheads="1"/>
            </p:cNvPicPr>
            <p:nvPr/>
          </p:nvPicPr>
          <p:blipFill>
            <a:blip r:embed="rId11">
              <a:extLst>
                <a:ext uri="{28A0092B-C50C-407E-A947-70E740481C1C}">
                  <a14:useLocalDpi xmlns:a14="http://schemas.microsoft.com/office/drawing/2010/main" val="0"/>
                </a:ext>
              </a:extLst>
            </a:blip>
            <a:srcRect b="25000"/>
            <a:stretch>
              <a:fillRect/>
            </a:stretch>
          </p:blipFill>
          <p:spPr bwMode="auto">
            <a:xfrm>
              <a:off x="862" y="10"/>
              <a:ext cx="32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156" name="Picture 60"/>
            <p:cNvPicPr>
              <a:picLocks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288" y="22"/>
              <a:ext cx="325"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157" name="Picture 61"/>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27" y="0"/>
              <a:ext cx="334" cy="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88108" name="Rectangle 63"/>
          <p:cNvSpPr>
            <a:spLocks/>
          </p:cNvSpPr>
          <p:nvPr/>
        </p:nvSpPr>
        <p:spPr bwMode="auto">
          <a:xfrm>
            <a:off x="457200" y="5711825"/>
            <a:ext cx="622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ts val="600"/>
              </a:spcBef>
            </a:pPr>
            <a:r>
              <a:rPr lang="en-US" altLang="x-none" sz="1000" b="1">
                <a:solidFill>
                  <a:schemeClr val="tx1"/>
                </a:solidFill>
                <a:latin typeface="Calibri" charset="0"/>
                <a:ea typeface="ＭＳ Ｐゴシック" charset="-128"/>
                <a:sym typeface="Helvetica" charset="0"/>
              </a:rPr>
              <a:t>2 s</a:t>
            </a:r>
          </a:p>
        </p:txBody>
      </p:sp>
      <p:sp>
        <p:nvSpPr>
          <p:cNvPr id="88109" name="Line 64"/>
          <p:cNvSpPr>
            <a:spLocks noChangeShapeType="1"/>
          </p:cNvSpPr>
          <p:nvPr/>
        </p:nvSpPr>
        <p:spPr bwMode="auto">
          <a:xfrm>
            <a:off x="882650" y="5405438"/>
            <a:ext cx="1588" cy="306387"/>
          </a:xfrm>
          <a:prstGeom prst="line">
            <a:avLst/>
          </a:prstGeom>
          <a:noFill/>
          <a:ln w="635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0" name="Line 65"/>
          <p:cNvSpPr>
            <a:spLocks noChangeShapeType="1"/>
          </p:cNvSpPr>
          <p:nvPr/>
        </p:nvSpPr>
        <p:spPr bwMode="auto">
          <a:xfrm>
            <a:off x="1087438" y="5405438"/>
            <a:ext cx="1587" cy="306387"/>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1" name="Line 66"/>
          <p:cNvSpPr>
            <a:spLocks noChangeShapeType="1"/>
          </p:cNvSpPr>
          <p:nvPr/>
        </p:nvSpPr>
        <p:spPr bwMode="auto">
          <a:xfrm>
            <a:off x="1701800" y="5405438"/>
            <a:ext cx="1588" cy="306387"/>
          </a:xfrm>
          <a:prstGeom prst="line">
            <a:avLst/>
          </a:prstGeom>
          <a:noFill/>
          <a:ln w="635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2" name="Line 67"/>
          <p:cNvSpPr>
            <a:spLocks noChangeShapeType="1"/>
          </p:cNvSpPr>
          <p:nvPr/>
        </p:nvSpPr>
        <p:spPr bwMode="auto">
          <a:xfrm>
            <a:off x="685800" y="5408613"/>
            <a:ext cx="1588" cy="306387"/>
          </a:xfrm>
          <a:prstGeom prst="line">
            <a:avLst/>
          </a:prstGeom>
          <a:noFill/>
          <a:ln w="635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3" name="Line 68"/>
          <p:cNvSpPr>
            <a:spLocks noChangeShapeType="1"/>
          </p:cNvSpPr>
          <p:nvPr/>
        </p:nvSpPr>
        <p:spPr bwMode="auto">
          <a:xfrm>
            <a:off x="1292225" y="5408613"/>
            <a:ext cx="1588" cy="307975"/>
          </a:xfrm>
          <a:prstGeom prst="line">
            <a:avLst/>
          </a:prstGeom>
          <a:noFill/>
          <a:ln w="635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4" name="Line 69"/>
          <p:cNvSpPr>
            <a:spLocks noChangeShapeType="1"/>
          </p:cNvSpPr>
          <p:nvPr/>
        </p:nvSpPr>
        <p:spPr bwMode="auto">
          <a:xfrm>
            <a:off x="1497013" y="5408613"/>
            <a:ext cx="1587" cy="307975"/>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5" name="Line 70"/>
          <p:cNvSpPr>
            <a:spLocks noChangeShapeType="1"/>
          </p:cNvSpPr>
          <p:nvPr/>
        </p:nvSpPr>
        <p:spPr bwMode="auto">
          <a:xfrm>
            <a:off x="1906588" y="5408613"/>
            <a:ext cx="1587" cy="307975"/>
          </a:xfrm>
          <a:prstGeom prst="line">
            <a:avLst/>
          </a:prstGeom>
          <a:noFill/>
          <a:ln w="635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6" name="Line 71"/>
          <p:cNvSpPr>
            <a:spLocks noChangeShapeType="1"/>
          </p:cNvSpPr>
          <p:nvPr/>
        </p:nvSpPr>
        <p:spPr bwMode="auto">
          <a:xfrm>
            <a:off x="2519363" y="5408613"/>
            <a:ext cx="1587" cy="307975"/>
          </a:xfrm>
          <a:prstGeom prst="line">
            <a:avLst/>
          </a:prstGeom>
          <a:noFill/>
          <a:ln w="635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7" name="Line 72"/>
          <p:cNvSpPr>
            <a:spLocks noChangeShapeType="1"/>
          </p:cNvSpPr>
          <p:nvPr/>
        </p:nvSpPr>
        <p:spPr bwMode="auto">
          <a:xfrm>
            <a:off x="2111375" y="5408613"/>
            <a:ext cx="1588" cy="307975"/>
          </a:xfrm>
          <a:prstGeom prst="line">
            <a:avLst/>
          </a:prstGeom>
          <a:noFill/>
          <a:ln w="635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8" name="Line 73"/>
          <p:cNvSpPr>
            <a:spLocks noChangeShapeType="1"/>
          </p:cNvSpPr>
          <p:nvPr/>
        </p:nvSpPr>
        <p:spPr bwMode="auto">
          <a:xfrm>
            <a:off x="2316163" y="5408613"/>
            <a:ext cx="1587" cy="307975"/>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19" name="Line 74"/>
          <p:cNvSpPr>
            <a:spLocks noChangeShapeType="1"/>
          </p:cNvSpPr>
          <p:nvPr/>
        </p:nvSpPr>
        <p:spPr bwMode="auto">
          <a:xfrm>
            <a:off x="2724150" y="5408613"/>
            <a:ext cx="1588" cy="307975"/>
          </a:xfrm>
          <a:prstGeom prst="line">
            <a:avLst/>
          </a:prstGeom>
          <a:noFill/>
          <a:ln w="635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0" name="Line 75"/>
          <p:cNvSpPr>
            <a:spLocks noChangeShapeType="1"/>
          </p:cNvSpPr>
          <p:nvPr/>
        </p:nvSpPr>
        <p:spPr bwMode="auto">
          <a:xfrm>
            <a:off x="2928938" y="5408613"/>
            <a:ext cx="1587" cy="307975"/>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1" name="Line 76"/>
          <p:cNvSpPr>
            <a:spLocks noChangeShapeType="1"/>
          </p:cNvSpPr>
          <p:nvPr/>
        </p:nvSpPr>
        <p:spPr bwMode="auto">
          <a:xfrm>
            <a:off x="3133725" y="5408613"/>
            <a:ext cx="1588" cy="307975"/>
          </a:xfrm>
          <a:prstGeom prst="line">
            <a:avLst/>
          </a:prstGeom>
          <a:noFill/>
          <a:ln w="635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2" name="Line 77"/>
          <p:cNvSpPr>
            <a:spLocks noChangeShapeType="1"/>
          </p:cNvSpPr>
          <p:nvPr/>
        </p:nvSpPr>
        <p:spPr bwMode="auto">
          <a:xfrm>
            <a:off x="3338513" y="5408613"/>
            <a:ext cx="1587" cy="307975"/>
          </a:xfrm>
          <a:prstGeom prst="line">
            <a:avLst/>
          </a:prstGeom>
          <a:noFill/>
          <a:ln w="635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3" name="Line 78"/>
          <p:cNvSpPr>
            <a:spLocks noChangeShapeType="1"/>
          </p:cNvSpPr>
          <p:nvPr/>
        </p:nvSpPr>
        <p:spPr bwMode="auto">
          <a:xfrm>
            <a:off x="3543300" y="5408613"/>
            <a:ext cx="1588" cy="307975"/>
          </a:xfrm>
          <a:prstGeom prst="line">
            <a:avLst/>
          </a:prstGeom>
          <a:noFill/>
          <a:ln w="635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4" name="Line 79"/>
          <p:cNvSpPr>
            <a:spLocks noChangeShapeType="1"/>
          </p:cNvSpPr>
          <p:nvPr/>
        </p:nvSpPr>
        <p:spPr bwMode="auto">
          <a:xfrm>
            <a:off x="3748088" y="5408613"/>
            <a:ext cx="1587" cy="307975"/>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5" name="Line 80"/>
          <p:cNvSpPr>
            <a:spLocks noChangeShapeType="1"/>
          </p:cNvSpPr>
          <p:nvPr/>
        </p:nvSpPr>
        <p:spPr bwMode="auto">
          <a:xfrm>
            <a:off x="3952875" y="5408613"/>
            <a:ext cx="1588" cy="307975"/>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6" name="Line 81"/>
          <p:cNvSpPr>
            <a:spLocks noChangeShapeType="1"/>
          </p:cNvSpPr>
          <p:nvPr/>
        </p:nvSpPr>
        <p:spPr bwMode="auto">
          <a:xfrm>
            <a:off x="4156075" y="5408613"/>
            <a:ext cx="1588" cy="307975"/>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7" name="Line 82"/>
          <p:cNvSpPr>
            <a:spLocks noChangeShapeType="1"/>
          </p:cNvSpPr>
          <p:nvPr/>
        </p:nvSpPr>
        <p:spPr bwMode="auto">
          <a:xfrm>
            <a:off x="4360863" y="5408613"/>
            <a:ext cx="1587" cy="307975"/>
          </a:xfrm>
          <a:prstGeom prst="line">
            <a:avLst/>
          </a:prstGeom>
          <a:noFill/>
          <a:ln w="635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8" name="Line 83"/>
          <p:cNvSpPr>
            <a:spLocks noChangeShapeType="1"/>
          </p:cNvSpPr>
          <p:nvPr/>
        </p:nvSpPr>
        <p:spPr bwMode="auto">
          <a:xfrm>
            <a:off x="4770438" y="5408613"/>
            <a:ext cx="1587" cy="307975"/>
          </a:xfrm>
          <a:prstGeom prst="line">
            <a:avLst/>
          </a:prstGeom>
          <a:noFill/>
          <a:ln w="635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29" name="Line 84"/>
          <p:cNvSpPr>
            <a:spLocks noChangeShapeType="1"/>
          </p:cNvSpPr>
          <p:nvPr/>
        </p:nvSpPr>
        <p:spPr bwMode="auto">
          <a:xfrm>
            <a:off x="4975225" y="5408613"/>
            <a:ext cx="1588" cy="307975"/>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30" name="Line 85"/>
          <p:cNvSpPr>
            <a:spLocks noChangeShapeType="1"/>
          </p:cNvSpPr>
          <p:nvPr/>
        </p:nvSpPr>
        <p:spPr bwMode="auto">
          <a:xfrm>
            <a:off x="4565650" y="5408613"/>
            <a:ext cx="1588" cy="307975"/>
          </a:xfrm>
          <a:prstGeom prst="line">
            <a:avLst/>
          </a:prstGeom>
          <a:noFill/>
          <a:ln w="6350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31" name="Line 86"/>
          <p:cNvSpPr>
            <a:spLocks noChangeShapeType="1"/>
          </p:cNvSpPr>
          <p:nvPr/>
        </p:nvSpPr>
        <p:spPr bwMode="auto">
          <a:xfrm>
            <a:off x="5180013" y="5408613"/>
            <a:ext cx="1587" cy="307975"/>
          </a:xfrm>
          <a:prstGeom prst="line">
            <a:avLst/>
          </a:prstGeom>
          <a:noFill/>
          <a:ln w="635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32" name="Line 87"/>
          <p:cNvSpPr>
            <a:spLocks noChangeShapeType="1"/>
          </p:cNvSpPr>
          <p:nvPr/>
        </p:nvSpPr>
        <p:spPr bwMode="auto">
          <a:xfrm>
            <a:off x="576263" y="5711825"/>
            <a:ext cx="4705350" cy="158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33" name="Rectangle 88"/>
          <p:cNvSpPr>
            <a:spLocks/>
          </p:cNvSpPr>
          <p:nvPr/>
        </p:nvSpPr>
        <p:spPr bwMode="auto">
          <a:xfrm>
            <a:off x="838200" y="3276600"/>
            <a:ext cx="7000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Repeated</a:t>
            </a:r>
          </a:p>
        </p:txBody>
      </p:sp>
      <p:sp>
        <p:nvSpPr>
          <p:cNvPr id="88134" name="Line 89"/>
          <p:cNvSpPr>
            <a:spLocks noChangeShapeType="1"/>
          </p:cNvSpPr>
          <p:nvPr/>
        </p:nvSpPr>
        <p:spPr bwMode="auto">
          <a:xfrm>
            <a:off x="531813" y="3382963"/>
            <a:ext cx="160337"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35" name="Rectangle 90"/>
          <p:cNvSpPr>
            <a:spLocks/>
          </p:cNvSpPr>
          <p:nvPr/>
        </p:nvSpPr>
        <p:spPr bwMode="auto">
          <a:xfrm>
            <a:off x="838200" y="2971800"/>
            <a:ext cx="9699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Nonrepeated</a:t>
            </a:r>
          </a:p>
        </p:txBody>
      </p:sp>
      <p:sp>
        <p:nvSpPr>
          <p:cNvPr id="88136" name="Line 91"/>
          <p:cNvSpPr>
            <a:spLocks noChangeShapeType="1"/>
          </p:cNvSpPr>
          <p:nvPr/>
        </p:nvSpPr>
        <p:spPr bwMode="auto">
          <a:xfrm>
            <a:off x="515938" y="3098800"/>
            <a:ext cx="160337"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37" name="Line 92"/>
          <p:cNvSpPr>
            <a:spLocks noChangeShapeType="1"/>
          </p:cNvSpPr>
          <p:nvPr/>
        </p:nvSpPr>
        <p:spPr bwMode="auto">
          <a:xfrm>
            <a:off x="2168525" y="3122613"/>
            <a:ext cx="160338" cy="1587"/>
          </a:xfrm>
          <a:prstGeom prst="line">
            <a:avLst/>
          </a:prstGeom>
          <a:noFill/>
          <a:ln w="76200">
            <a:solidFill>
              <a:srgbClr val="969696"/>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nvGrpSpPr>
          <p:cNvPr id="88138" name="Group 95"/>
          <p:cNvGrpSpPr>
            <a:grpSpLocks/>
          </p:cNvGrpSpPr>
          <p:nvPr/>
        </p:nvGrpSpPr>
        <p:grpSpPr bwMode="auto">
          <a:xfrm>
            <a:off x="2438400" y="2971800"/>
            <a:ext cx="769938" cy="552450"/>
            <a:chOff x="0" y="0"/>
            <a:chExt cx="485" cy="348"/>
          </a:xfrm>
        </p:grpSpPr>
        <p:sp>
          <p:nvSpPr>
            <p:cNvPr id="88152" name="Rectangle 93"/>
            <p:cNvSpPr>
              <a:spLocks/>
            </p:cNvSpPr>
            <p:nvPr/>
          </p:nvSpPr>
          <p:spPr bwMode="auto">
            <a:xfrm>
              <a:off x="0" y="0"/>
              <a:ext cx="4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Scrambled</a:t>
              </a:r>
            </a:p>
          </p:txBody>
        </p:sp>
        <p:sp>
          <p:nvSpPr>
            <p:cNvPr id="88153" name="Rectangle 94"/>
            <p:cNvSpPr>
              <a:spLocks/>
            </p:cNvSpPr>
            <p:nvPr/>
          </p:nvSpPr>
          <p:spPr bwMode="auto">
            <a:xfrm>
              <a:off x="0" y="212"/>
              <a:ext cx="25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Blank</a:t>
              </a:r>
            </a:p>
          </p:txBody>
        </p:sp>
      </p:grpSp>
      <p:sp>
        <p:nvSpPr>
          <p:cNvPr id="88139" name="Rectangle 97"/>
          <p:cNvSpPr>
            <a:spLocks/>
          </p:cNvSpPr>
          <p:nvPr/>
        </p:nvSpPr>
        <p:spPr bwMode="auto">
          <a:xfrm>
            <a:off x="4933950" y="3124200"/>
            <a:ext cx="354965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In each block 1-2 foils (scrambled images)</a:t>
            </a:r>
          </a:p>
        </p:txBody>
      </p:sp>
      <p:sp>
        <p:nvSpPr>
          <p:cNvPr id="88140" name="Rectangle 98"/>
          <p:cNvSpPr>
            <a:spLocks/>
          </p:cNvSpPr>
          <p:nvPr/>
        </p:nvSpPr>
        <p:spPr bwMode="auto">
          <a:xfrm>
            <a:off x="4957763" y="2819400"/>
            <a:ext cx="275272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solidFill>
                  <a:schemeClr val="tx1"/>
                </a:solidFill>
                <a:latin typeface="Calibri" charset="0"/>
                <a:ea typeface="ＭＳ Ｐゴシック" charset="-128"/>
              </a:rPr>
              <a:t>Task: fixate &amp; categorize objects</a:t>
            </a:r>
          </a:p>
        </p:txBody>
      </p:sp>
      <p:sp>
        <p:nvSpPr>
          <p:cNvPr id="88141" name="Line 92"/>
          <p:cNvSpPr>
            <a:spLocks noChangeShapeType="1"/>
          </p:cNvSpPr>
          <p:nvPr/>
        </p:nvSpPr>
        <p:spPr bwMode="auto">
          <a:xfrm>
            <a:off x="2168525" y="3427413"/>
            <a:ext cx="160338" cy="1587"/>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42" name="Rectangle 88"/>
          <p:cNvSpPr>
            <a:spLocks/>
          </p:cNvSpPr>
          <p:nvPr/>
        </p:nvSpPr>
        <p:spPr bwMode="auto">
          <a:xfrm>
            <a:off x="931863" y="6324600"/>
            <a:ext cx="70008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Repeated</a:t>
            </a:r>
          </a:p>
        </p:txBody>
      </p:sp>
      <p:sp>
        <p:nvSpPr>
          <p:cNvPr id="88143" name="Line 89"/>
          <p:cNvSpPr>
            <a:spLocks noChangeShapeType="1"/>
          </p:cNvSpPr>
          <p:nvPr/>
        </p:nvSpPr>
        <p:spPr bwMode="auto">
          <a:xfrm>
            <a:off x="625475" y="6430963"/>
            <a:ext cx="160338" cy="1587"/>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44" name="Rectangle 90"/>
          <p:cNvSpPr>
            <a:spLocks/>
          </p:cNvSpPr>
          <p:nvPr/>
        </p:nvSpPr>
        <p:spPr bwMode="auto">
          <a:xfrm>
            <a:off x="931863" y="6019800"/>
            <a:ext cx="9699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Nonrepeated</a:t>
            </a:r>
          </a:p>
        </p:txBody>
      </p:sp>
      <p:sp>
        <p:nvSpPr>
          <p:cNvPr id="88145" name="Line 91"/>
          <p:cNvSpPr>
            <a:spLocks noChangeShapeType="1"/>
          </p:cNvSpPr>
          <p:nvPr/>
        </p:nvSpPr>
        <p:spPr bwMode="auto">
          <a:xfrm>
            <a:off x="609600" y="6146800"/>
            <a:ext cx="160338" cy="1588"/>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88146" name="Line 92"/>
          <p:cNvSpPr>
            <a:spLocks noChangeShapeType="1"/>
          </p:cNvSpPr>
          <p:nvPr/>
        </p:nvSpPr>
        <p:spPr bwMode="auto">
          <a:xfrm>
            <a:off x="2262188" y="6170613"/>
            <a:ext cx="158750" cy="1587"/>
          </a:xfrm>
          <a:prstGeom prst="line">
            <a:avLst/>
          </a:prstGeom>
          <a:noFill/>
          <a:ln w="76200">
            <a:solidFill>
              <a:srgbClr val="969696"/>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nvGrpSpPr>
          <p:cNvPr id="88147" name="Group 95"/>
          <p:cNvGrpSpPr>
            <a:grpSpLocks/>
          </p:cNvGrpSpPr>
          <p:nvPr/>
        </p:nvGrpSpPr>
        <p:grpSpPr bwMode="auto">
          <a:xfrm>
            <a:off x="2532063" y="6019800"/>
            <a:ext cx="769937" cy="552450"/>
            <a:chOff x="0" y="0"/>
            <a:chExt cx="485" cy="348"/>
          </a:xfrm>
        </p:grpSpPr>
        <p:sp>
          <p:nvSpPr>
            <p:cNvPr id="88150" name="Rectangle 93"/>
            <p:cNvSpPr>
              <a:spLocks/>
            </p:cNvSpPr>
            <p:nvPr/>
          </p:nvSpPr>
          <p:spPr bwMode="auto">
            <a:xfrm>
              <a:off x="0" y="0"/>
              <a:ext cx="4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Scrambled</a:t>
              </a:r>
            </a:p>
          </p:txBody>
        </p:sp>
        <p:sp>
          <p:nvSpPr>
            <p:cNvPr id="88151" name="Rectangle 94"/>
            <p:cNvSpPr>
              <a:spLocks/>
            </p:cNvSpPr>
            <p:nvPr/>
          </p:nvSpPr>
          <p:spPr bwMode="auto">
            <a:xfrm>
              <a:off x="0" y="212"/>
              <a:ext cx="25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solidFill>
                    <a:schemeClr val="tx1"/>
                  </a:solidFill>
                  <a:latin typeface="Calibri" charset="0"/>
                  <a:ea typeface="ＭＳ Ｐゴシック" charset="-128"/>
                  <a:sym typeface="Helvetica" charset="0"/>
                </a:rPr>
                <a:t>Blank</a:t>
              </a:r>
            </a:p>
          </p:txBody>
        </p:sp>
      </p:grpSp>
      <p:sp>
        <p:nvSpPr>
          <p:cNvPr id="88148" name="Line 92"/>
          <p:cNvSpPr>
            <a:spLocks noChangeShapeType="1"/>
          </p:cNvSpPr>
          <p:nvPr/>
        </p:nvSpPr>
        <p:spPr bwMode="auto">
          <a:xfrm>
            <a:off x="2262188" y="6475413"/>
            <a:ext cx="158750" cy="1587"/>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2"/>
          <p:cNvSpPr>
            <a:spLocks noChangeArrowheads="1"/>
          </p:cNvSpPr>
          <p:nvPr/>
        </p:nvSpPr>
        <p:spPr bwMode="auto">
          <a:xfrm rot="-5400000">
            <a:off x="-250031" y="5020469"/>
            <a:ext cx="1350963" cy="396875"/>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2000" dirty="0">
                <a:solidFill>
                  <a:schemeClr val="bg2">
                    <a:lumMod val="20000"/>
                    <a:lumOff val="80000"/>
                  </a:schemeClr>
                </a:solidFill>
                <a:latin typeface="Helvetica" pitchFamily="-1" charset="0"/>
                <a:ea typeface="ヒラギノ角ゴ ProN W3" charset="0"/>
              </a:rPr>
              <a:t>Specificity</a:t>
            </a:r>
          </a:p>
        </p:txBody>
      </p:sp>
      <p:sp>
        <p:nvSpPr>
          <p:cNvPr id="24578" name="Rectangle 13"/>
          <p:cNvSpPr>
            <a:spLocks noChangeArrowheads="1"/>
          </p:cNvSpPr>
          <p:nvPr/>
        </p:nvSpPr>
        <p:spPr bwMode="auto">
          <a:xfrm rot="-5400000">
            <a:off x="-294480" y="2755106"/>
            <a:ext cx="1439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3" tIns="44448" rIns="90483" bIns="4444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2000" b="1">
                <a:solidFill>
                  <a:srgbClr val="E6E6E6"/>
                </a:solidFill>
                <a:latin typeface="Helvetica" charset="0"/>
              </a:rPr>
              <a:t>Generality</a:t>
            </a:r>
          </a:p>
        </p:txBody>
      </p:sp>
      <p:pic>
        <p:nvPicPr>
          <p:cNvPr id="24579" name="Picture 16"/>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91088"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24580" name="Rectangle 17"/>
          <p:cNvSpPr>
            <a:spLocks noChangeArrowheads="1"/>
          </p:cNvSpPr>
          <p:nvPr/>
        </p:nvSpPr>
        <p:spPr bwMode="auto">
          <a:xfrm>
            <a:off x="4978400" y="2238375"/>
            <a:ext cx="639763"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3" tIns="44448" rIns="90483" bIns="4444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r>
              <a:rPr lang="en-US" altLang="x-none" sz="1000">
                <a:solidFill>
                  <a:srgbClr val="E6E6E6"/>
                </a:solidFill>
                <a:latin typeface="Helvetica" charset="0"/>
              </a:rPr>
              <a:t>Cartoon</a:t>
            </a:r>
          </a:p>
        </p:txBody>
      </p:sp>
      <p:pic>
        <p:nvPicPr>
          <p:cNvPr id="24581" name="Picture 21"/>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0238"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29" name="Rectangle 22"/>
          <p:cNvSpPr>
            <a:spLocks noChangeArrowheads="1"/>
          </p:cNvSpPr>
          <p:nvPr/>
        </p:nvSpPr>
        <p:spPr bwMode="auto">
          <a:xfrm>
            <a:off x="1889125" y="2238375"/>
            <a:ext cx="863600" cy="242888"/>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50000"/>
                  </a:schemeClr>
                </a:solidFill>
                <a:latin typeface="Helvetica" pitchFamily="-1" charset="0"/>
                <a:ea typeface="ヒラギノ角ゴ ProN W3" charset="0"/>
              </a:rPr>
              <a:t>Profile-View</a:t>
            </a:r>
          </a:p>
        </p:txBody>
      </p:sp>
      <p:pic>
        <p:nvPicPr>
          <p:cNvPr id="24583" name="Picture 3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3763"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19" name="Rectangle 37"/>
          <p:cNvSpPr>
            <a:spLocks noChangeArrowheads="1"/>
          </p:cNvSpPr>
          <p:nvPr/>
        </p:nvSpPr>
        <p:spPr bwMode="auto">
          <a:xfrm>
            <a:off x="914400" y="2238375"/>
            <a:ext cx="800100" cy="242888"/>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dirty="0">
                <a:solidFill>
                  <a:schemeClr val="bg2">
                    <a:lumMod val="50000"/>
                  </a:schemeClr>
                </a:solidFill>
                <a:latin typeface="Helvetica" pitchFamily="-1" charset="0"/>
                <a:ea typeface="ヒラギノ角ゴ ProN W3" charset="0"/>
              </a:rPr>
              <a:t>Front-View</a:t>
            </a:r>
          </a:p>
        </p:txBody>
      </p:sp>
      <p:pic>
        <p:nvPicPr>
          <p:cNvPr id="24585" name="Picture 46"/>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82900"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24586" name="Rectangle 47"/>
          <p:cNvSpPr>
            <a:spLocks noChangeArrowheads="1"/>
          </p:cNvSpPr>
          <p:nvPr/>
        </p:nvSpPr>
        <p:spPr bwMode="auto">
          <a:xfrm>
            <a:off x="2971800" y="2238375"/>
            <a:ext cx="666750"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3" tIns="44448" rIns="90483" bIns="4444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000">
                <a:solidFill>
                  <a:srgbClr val="E6E6E6"/>
                </a:solidFill>
                <a:latin typeface="Helvetica" charset="0"/>
              </a:rPr>
              <a:t>No Eyes</a:t>
            </a:r>
          </a:p>
        </p:txBody>
      </p:sp>
      <p:pic>
        <p:nvPicPr>
          <p:cNvPr id="24587" name="Picture 56"/>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84613" y="250825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24588" name="Rectangle 57"/>
          <p:cNvSpPr>
            <a:spLocks noChangeArrowheads="1"/>
          </p:cNvSpPr>
          <p:nvPr/>
        </p:nvSpPr>
        <p:spPr bwMode="auto">
          <a:xfrm>
            <a:off x="3835400" y="2252663"/>
            <a:ext cx="939800"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3" tIns="44448" rIns="90483" bIns="4444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000">
                <a:solidFill>
                  <a:srgbClr val="E6E6E6"/>
                </a:solidFill>
                <a:latin typeface="Helvetica" charset="0"/>
              </a:rPr>
              <a:t>Human Head</a:t>
            </a:r>
          </a:p>
        </p:txBody>
      </p:sp>
      <p:pic>
        <p:nvPicPr>
          <p:cNvPr id="24589" name="Picture 76"/>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59325"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04" name="Rectangle 77"/>
          <p:cNvSpPr>
            <a:spLocks noChangeArrowheads="1"/>
          </p:cNvSpPr>
          <p:nvPr/>
        </p:nvSpPr>
        <p:spPr bwMode="auto">
          <a:xfrm>
            <a:off x="4791075" y="4633913"/>
            <a:ext cx="781050"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20000"/>
                    <a:lumOff val="80000"/>
                  </a:schemeClr>
                </a:solidFill>
                <a:latin typeface="Helvetica" pitchFamily="-1" charset="0"/>
                <a:ea typeface="ヒラギノ角ゴ ProN W3" charset="0"/>
              </a:rPr>
              <a:t>Schematic</a:t>
            </a:r>
          </a:p>
        </p:txBody>
      </p:sp>
      <p:pic>
        <p:nvPicPr>
          <p:cNvPr id="24591" name="Picture 8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08288"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40001" name="Rectangle 82"/>
          <p:cNvSpPr>
            <a:spLocks noChangeArrowheads="1"/>
          </p:cNvSpPr>
          <p:nvPr/>
        </p:nvSpPr>
        <p:spPr bwMode="auto">
          <a:xfrm>
            <a:off x="2843213" y="4633913"/>
            <a:ext cx="771525"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20000"/>
                    <a:lumOff val="80000"/>
                  </a:schemeClr>
                </a:solidFill>
                <a:latin typeface="Helvetica" pitchFamily="-1" charset="0"/>
                <a:ea typeface="ヒラギノ角ゴ ProN W3" charset="0"/>
              </a:rPr>
              <a:t>Eyes Only</a:t>
            </a:r>
          </a:p>
        </p:txBody>
      </p:sp>
      <p:pic>
        <p:nvPicPr>
          <p:cNvPr id="24593" name="Picture 86"/>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784600" y="4884738"/>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89" name="Rectangle 87"/>
          <p:cNvSpPr>
            <a:spLocks noChangeArrowheads="1"/>
          </p:cNvSpPr>
          <p:nvPr/>
        </p:nvSpPr>
        <p:spPr bwMode="auto">
          <a:xfrm>
            <a:off x="3741738" y="4629150"/>
            <a:ext cx="927100" cy="242888"/>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20000"/>
                    <a:lumOff val="80000"/>
                  </a:schemeClr>
                </a:solidFill>
                <a:latin typeface="Helvetica" pitchFamily="-1" charset="0"/>
                <a:ea typeface="ヒラギノ角ゴ ProN W3" charset="0"/>
              </a:rPr>
              <a:t>Human Body</a:t>
            </a:r>
          </a:p>
        </p:txBody>
      </p:sp>
      <p:pic>
        <p:nvPicPr>
          <p:cNvPr id="24595" name="Picture 66"/>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33563"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84" name="Rectangle 69"/>
          <p:cNvSpPr>
            <a:spLocks noChangeArrowheads="1"/>
          </p:cNvSpPr>
          <p:nvPr/>
        </p:nvSpPr>
        <p:spPr bwMode="auto">
          <a:xfrm>
            <a:off x="1793875" y="4633913"/>
            <a:ext cx="952500" cy="242887"/>
          </a:xfrm>
          <a:prstGeom prst="rect">
            <a:avLst/>
          </a:prstGeom>
          <a:noFill/>
          <a:ln w="12700">
            <a:noFill/>
            <a:miter lim="800000"/>
            <a:headEnd/>
            <a:tailEnd/>
          </a:ln>
        </p:spPr>
        <p:txBody>
          <a:bodyPr wrap="none" lIns="90483" tIns="44448" rIns="90483" bIns="44448">
            <a:spAutoFit/>
          </a:bodyPr>
          <a:lstStyle/>
          <a:p>
            <a:pPr eaLnBrk="0" hangingPunct="0">
              <a:defRPr/>
            </a:pPr>
            <a:r>
              <a:rPr lang="en-US" sz="1000">
                <a:solidFill>
                  <a:schemeClr val="bg2">
                    <a:lumMod val="20000"/>
                    <a:lumOff val="80000"/>
                  </a:schemeClr>
                </a:solidFill>
                <a:latin typeface="Helvetica" pitchFamily="-1" charset="0"/>
                <a:ea typeface="ヒラギノ角ゴ ProN W3" charset="0"/>
              </a:rPr>
              <a:t>Back of Head</a:t>
            </a:r>
          </a:p>
        </p:txBody>
      </p:sp>
      <p:pic>
        <p:nvPicPr>
          <p:cNvPr id="24597" name="Picture 95"/>
          <p:cNvPicPr>
            <a:picLocks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44550"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79" name="Rectangle 96"/>
          <p:cNvSpPr>
            <a:spLocks noChangeArrowheads="1"/>
          </p:cNvSpPr>
          <p:nvPr/>
        </p:nvSpPr>
        <p:spPr bwMode="auto">
          <a:xfrm>
            <a:off x="1020763" y="4633913"/>
            <a:ext cx="488950"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20000"/>
                    <a:lumOff val="80000"/>
                  </a:schemeClr>
                </a:solidFill>
                <a:latin typeface="Helvetica" pitchFamily="-1" charset="0"/>
                <a:ea typeface="ヒラギノ角ゴ ProN W3" charset="0"/>
              </a:rPr>
              <a:t>Hand</a:t>
            </a:r>
          </a:p>
        </p:txBody>
      </p:sp>
      <p:pic>
        <p:nvPicPr>
          <p:cNvPr id="24599" name="Picture 100"/>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729288"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75" name="Rectangle 101"/>
          <p:cNvSpPr>
            <a:spLocks noChangeArrowheads="1"/>
          </p:cNvSpPr>
          <p:nvPr/>
        </p:nvSpPr>
        <p:spPr bwMode="auto">
          <a:xfrm>
            <a:off x="5842000" y="4633913"/>
            <a:ext cx="615950"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dirty="0">
                <a:solidFill>
                  <a:schemeClr val="bg2">
                    <a:lumMod val="20000"/>
                    <a:lumOff val="80000"/>
                  </a:schemeClr>
                </a:solidFill>
                <a:latin typeface="Helvetica" pitchFamily="-1" charset="0"/>
                <a:ea typeface="ヒラギノ角ゴ ProN W3" charset="0"/>
              </a:rPr>
              <a:t>Objects</a:t>
            </a:r>
          </a:p>
        </p:txBody>
      </p:sp>
      <p:pic>
        <p:nvPicPr>
          <p:cNvPr id="24601" name="Picture 110"/>
          <p:cNvPicPr>
            <a:picLocks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702425" y="4889500"/>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39968" name="Rectangle 111"/>
          <p:cNvSpPr>
            <a:spLocks noChangeArrowheads="1"/>
          </p:cNvSpPr>
          <p:nvPr/>
        </p:nvSpPr>
        <p:spPr bwMode="auto">
          <a:xfrm>
            <a:off x="6772275" y="4633913"/>
            <a:ext cx="701675" cy="242887"/>
          </a:xfrm>
          <a:prstGeom prst="rect">
            <a:avLst/>
          </a:prstGeom>
          <a:noFill/>
          <a:ln w="12700">
            <a:noFill/>
            <a:miter lim="800000"/>
            <a:headEnd/>
            <a:tailEnd/>
          </a:ln>
        </p:spPr>
        <p:txBody>
          <a:bodyPr wrap="none" lIns="90483" tIns="44448" rIns="90483" bIns="44448">
            <a:spAutoFit/>
          </a:bodyPr>
          <a:lstStyle/>
          <a:p>
            <a:pPr algn="ctr" eaLnBrk="0" hangingPunct="0">
              <a:defRPr/>
            </a:pPr>
            <a:r>
              <a:rPr lang="en-US" sz="1000">
                <a:solidFill>
                  <a:schemeClr val="bg2">
                    <a:lumMod val="20000"/>
                    <a:lumOff val="80000"/>
                  </a:schemeClr>
                </a:solidFill>
                <a:latin typeface="Helvetica" pitchFamily="-1" charset="0"/>
                <a:ea typeface="ヒラギノ角ゴ ProN W3" charset="0"/>
              </a:rPr>
              <a:t>Buildings</a:t>
            </a:r>
          </a:p>
        </p:txBody>
      </p:sp>
      <p:sp>
        <p:nvSpPr>
          <p:cNvPr id="24604" name="Text Box 117"/>
          <p:cNvSpPr txBox="1">
            <a:spLocks noChangeArrowheads="1"/>
          </p:cNvSpPr>
          <p:nvPr/>
        </p:nvSpPr>
        <p:spPr bwMode="auto">
          <a:xfrm>
            <a:off x="2224088" y="1841500"/>
            <a:ext cx="4921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288B09"/>
                </a:solidFill>
              </a:rPr>
              <a:t>FFA responds robustly to these stimuli</a:t>
            </a:r>
          </a:p>
        </p:txBody>
      </p:sp>
      <p:sp>
        <p:nvSpPr>
          <p:cNvPr id="39956" name="Text Box 118"/>
          <p:cNvSpPr txBox="1">
            <a:spLocks noChangeArrowheads="1"/>
          </p:cNvSpPr>
          <p:nvPr/>
        </p:nvSpPr>
        <p:spPr bwMode="auto">
          <a:xfrm>
            <a:off x="3019425" y="4217988"/>
            <a:ext cx="2778125" cy="400050"/>
          </a:xfrm>
          <a:prstGeom prst="rect">
            <a:avLst/>
          </a:prstGeom>
          <a:noFill/>
          <a:ln w="9525">
            <a:noFill/>
            <a:miter lim="800000"/>
            <a:headEnd/>
            <a:tailEnd/>
          </a:ln>
        </p:spPr>
        <p:txBody>
          <a:bodyPr wrap="none" lIns="91435" tIns="45718" rIns="91435" bIns="45718">
            <a:spAutoFit/>
          </a:bodyPr>
          <a:lstStyle/>
          <a:p>
            <a:pPr>
              <a:defRPr/>
            </a:pPr>
            <a:r>
              <a:rPr lang="en-US" sz="2000" dirty="0">
                <a:solidFill>
                  <a:schemeClr val="bg2">
                    <a:lumMod val="20000"/>
                    <a:lumOff val="80000"/>
                  </a:schemeClr>
                </a:solidFill>
                <a:ea typeface="ヒラギノ角ゴ ProN W3" charset="0"/>
              </a:rPr>
              <a:t>But not to these stimuli</a:t>
            </a:r>
          </a:p>
        </p:txBody>
      </p:sp>
      <p:pic>
        <p:nvPicPr>
          <p:cNvPr id="24606" name="Picture 120"/>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910263" y="2493963"/>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24607" name="Rectangle 121"/>
          <p:cNvSpPr>
            <a:spLocks noChangeArrowheads="1"/>
          </p:cNvSpPr>
          <p:nvPr/>
        </p:nvSpPr>
        <p:spPr bwMode="auto">
          <a:xfrm>
            <a:off x="5972175" y="2238375"/>
            <a:ext cx="717550"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3" tIns="44448" rIns="90483" bIns="4444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000">
                <a:solidFill>
                  <a:srgbClr val="E6E6E6"/>
                </a:solidFill>
                <a:latin typeface="Helvetica" charset="0"/>
              </a:rPr>
              <a:t>Cat Face</a:t>
            </a:r>
          </a:p>
        </p:txBody>
      </p:sp>
      <p:sp>
        <p:nvSpPr>
          <p:cNvPr id="39960" name="Rectangle 142"/>
          <p:cNvSpPr>
            <a:spLocks noChangeArrowheads="1"/>
          </p:cNvSpPr>
          <p:nvPr/>
        </p:nvSpPr>
        <p:spPr bwMode="auto">
          <a:xfrm>
            <a:off x="5492750" y="6491288"/>
            <a:ext cx="3384550" cy="341312"/>
          </a:xfrm>
          <a:prstGeom prst="rect">
            <a:avLst/>
          </a:prstGeom>
          <a:noFill/>
          <a:ln w="9525">
            <a:noFill/>
            <a:miter lim="800000"/>
            <a:headEnd/>
            <a:tailEnd/>
          </a:ln>
        </p:spPr>
        <p:txBody>
          <a:bodyPr wrap="none" lIns="91435" tIns="45718" rIns="91435" bIns="45718">
            <a:spAutoFit/>
          </a:bodyPr>
          <a:lstStyle/>
          <a:p>
            <a:pPr>
              <a:defRPr/>
            </a:pPr>
            <a:r>
              <a:rPr lang="en-US" sz="1600" i="1" dirty="0">
                <a:solidFill>
                  <a:schemeClr val="bg2">
                    <a:lumMod val="20000"/>
                    <a:lumOff val="80000"/>
                  </a:schemeClr>
                </a:solidFill>
                <a:ea typeface="ヒラギノ角ゴ ProN W3" charset="0"/>
              </a:rPr>
              <a:t>Kanwisher et al. 1997, 1998, 2000</a:t>
            </a:r>
          </a:p>
        </p:txBody>
      </p:sp>
      <p:pic>
        <p:nvPicPr>
          <p:cNvPr id="24609" name="Picture 26"/>
          <p:cNvPicPr>
            <a:picLocks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867525" y="2503488"/>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pic>
        <p:nvPicPr>
          <p:cNvPr id="24610" name="Picture 71"/>
          <p:cNvPicPr>
            <a:picLocks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696200" y="4899025"/>
            <a:ext cx="838200" cy="83820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24611" name="Rectangle 27"/>
          <p:cNvSpPr>
            <a:spLocks noChangeArrowheads="1"/>
          </p:cNvSpPr>
          <p:nvPr/>
        </p:nvSpPr>
        <p:spPr bwMode="auto">
          <a:xfrm>
            <a:off x="6935788" y="2238375"/>
            <a:ext cx="725487"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3" tIns="44448" rIns="90483" bIns="4444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en-US" sz="1000">
                <a:solidFill>
                  <a:srgbClr val="E6E6E6"/>
                </a:solidFill>
                <a:latin typeface="Helvetica" charset="0"/>
              </a:rPr>
              <a:t>“</a:t>
            </a:r>
            <a:r>
              <a:rPr lang="en-US" altLang="x-none" sz="1000">
                <a:solidFill>
                  <a:srgbClr val="E6E6E6"/>
                </a:solidFill>
                <a:latin typeface="Helvetica" charset="0"/>
              </a:rPr>
              <a:t>Mooney</a:t>
            </a:r>
            <a:r>
              <a:rPr lang="en-US" altLang="en-US" sz="1000">
                <a:solidFill>
                  <a:srgbClr val="E6E6E6"/>
                </a:solidFill>
                <a:latin typeface="Helvetica" charset="0"/>
              </a:rPr>
              <a:t>”</a:t>
            </a:r>
            <a:endParaRPr lang="en-US" altLang="x-none" sz="1000">
              <a:solidFill>
                <a:srgbClr val="E6E6E6"/>
              </a:solidFill>
              <a:latin typeface="Helvetica" charset="0"/>
            </a:endParaRPr>
          </a:p>
        </p:txBody>
      </p:sp>
      <p:sp>
        <p:nvSpPr>
          <p:cNvPr id="54" name="Rectangle 74"/>
          <p:cNvSpPr>
            <a:spLocks noChangeArrowheads="1"/>
          </p:cNvSpPr>
          <p:nvPr/>
        </p:nvSpPr>
        <p:spPr bwMode="auto">
          <a:xfrm>
            <a:off x="7704138" y="4633913"/>
            <a:ext cx="876300" cy="242887"/>
          </a:xfrm>
          <a:prstGeom prst="rect">
            <a:avLst/>
          </a:prstGeom>
          <a:noFill/>
          <a:ln w="12700">
            <a:noFill/>
            <a:miter lim="800000"/>
            <a:headEnd/>
            <a:tailEnd/>
          </a:ln>
        </p:spPr>
        <p:txBody>
          <a:bodyPr wrap="none" lIns="90483" tIns="44448" rIns="90483" bIns="44448">
            <a:spAutoFit/>
          </a:bodyPr>
          <a:lstStyle/>
          <a:p>
            <a:pPr eaLnBrk="0" hangingPunct="0">
              <a:defRPr/>
            </a:pPr>
            <a:r>
              <a:rPr lang="en-US" sz="1000">
                <a:solidFill>
                  <a:schemeClr val="bg2">
                    <a:lumMod val="20000"/>
                    <a:lumOff val="80000"/>
                  </a:schemeClr>
                </a:solidFill>
                <a:latin typeface="Helvetica" pitchFamily="-1" charset="0"/>
                <a:ea typeface="ヒラギノ角ゴ ProN W3" charset="0"/>
              </a:rPr>
              <a:t>Inv. Mooney</a:t>
            </a:r>
          </a:p>
        </p:txBody>
      </p:sp>
      <p:sp>
        <p:nvSpPr>
          <p:cNvPr id="2" name="Rectangle 1"/>
          <p:cNvSpPr/>
          <p:nvPr/>
        </p:nvSpPr>
        <p:spPr>
          <a:xfrm>
            <a:off x="38100" y="6400800"/>
            <a:ext cx="2986088" cy="341313"/>
          </a:xfrm>
          <a:prstGeom prst="rect">
            <a:avLst/>
          </a:prstGeom>
        </p:spPr>
        <p:txBody>
          <a:bodyPr wrap="none" lIns="91435" tIns="45718" rIns="91435" bIns="45718">
            <a:spAutoFit/>
          </a:bodyPr>
          <a:lstStyle/>
          <a:p>
            <a:pPr>
              <a:defRPr/>
            </a:pPr>
            <a:r>
              <a:rPr lang="en-US" sz="1600" dirty="0">
                <a:solidFill>
                  <a:schemeClr val="bg2">
                    <a:lumMod val="20000"/>
                    <a:lumOff val="80000"/>
                  </a:schemeClr>
                </a:solidFill>
                <a:ea typeface="ヒラギノ角ゴ ProN W3" charset="0"/>
              </a:rPr>
              <a:t>http://</a:t>
            </a:r>
            <a:r>
              <a:rPr lang="en-US" sz="1600" dirty="0" err="1">
                <a:solidFill>
                  <a:schemeClr val="bg2">
                    <a:lumMod val="20000"/>
                    <a:lumOff val="80000"/>
                  </a:schemeClr>
                </a:solidFill>
                <a:ea typeface="ヒラギノ角ゴ ProN W3" charset="0"/>
              </a:rPr>
              <a:t>nancysbraintalks.mit.edu</a:t>
            </a:r>
            <a:endParaRPr lang="en-US" sz="1600" dirty="0">
              <a:solidFill>
                <a:schemeClr val="bg2">
                  <a:lumMod val="20000"/>
                  <a:lumOff val="80000"/>
                </a:schemeClr>
              </a:solidFill>
              <a:ea typeface="ヒラギノ角ゴ ProN W3" charset="0"/>
            </a:endParaRPr>
          </a:p>
        </p:txBody>
      </p:sp>
      <p:sp>
        <p:nvSpPr>
          <p:cNvPr id="24614" name="Rectangle 2"/>
          <p:cNvSpPr>
            <a:spLocks noChangeArrowheads="1"/>
          </p:cNvSpPr>
          <p:nvPr/>
        </p:nvSpPr>
        <p:spPr bwMode="auto">
          <a:xfrm>
            <a:off x="-152400" y="3962400"/>
            <a:ext cx="9296400" cy="2895600"/>
          </a:xfrm>
          <a:prstGeom prst="rect">
            <a:avLst/>
          </a:prstGeom>
          <a:solidFill>
            <a:schemeClr val="bg1">
              <a:alpha val="78822"/>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24615" name="Rectangle 39"/>
          <p:cNvSpPr>
            <a:spLocks noChangeArrowheads="1"/>
          </p:cNvSpPr>
          <p:nvPr/>
        </p:nvSpPr>
        <p:spPr bwMode="auto">
          <a:xfrm>
            <a:off x="2819400" y="2286000"/>
            <a:ext cx="6096000" cy="1600200"/>
          </a:xfrm>
          <a:prstGeom prst="rect">
            <a:avLst/>
          </a:prstGeom>
          <a:solidFill>
            <a:schemeClr val="bg1">
              <a:alpha val="78822"/>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41" name="Rectangle 115"/>
          <p:cNvSpPr>
            <a:spLocks noChangeArrowheads="1"/>
          </p:cNvSpPr>
          <p:nvPr/>
        </p:nvSpPr>
        <p:spPr bwMode="auto">
          <a:xfrm>
            <a:off x="227013" y="435876"/>
            <a:ext cx="8353425" cy="1371600"/>
          </a:xfrm>
          <a:prstGeom prst="rect">
            <a:avLst/>
          </a:prstGeom>
          <a:noFill/>
          <a:ln w="12700">
            <a:noFill/>
            <a:miter lim="800000"/>
            <a:headEnd/>
            <a:tailEnd/>
          </a:ln>
        </p:spPr>
        <p:txBody>
          <a:bodyPr lIns="92070" tIns="44448" rIns="92070" bIns="44448" anchor="ctr"/>
          <a:lstStyle/>
          <a:p>
            <a:pPr algn="ctr" eaLnBrk="0" hangingPunct="0">
              <a:defRPr/>
            </a:pPr>
            <a:r>
              <a:rPr lang="en-US" sz="2800" b="1" dirty="0">
                <a:solidFill>
                  <a:schemeClr val="accent6">
                    <a:lumMod val="60000"/>
                    <a:lumOff val="40000"/>
                  </a:schemeClr>
                </a:solidFill>
                <a:latin typeface="Calibri" pitchFamily="-1" charset="0"/>
                <a:ea typeface="ヒラギノ角ゴ ProN W3" charset="0"/>
              </a:rPr>
              <a:t>Face-selective (FFA-1 &amp; 2 ) regions shows generalization across various types of faces</a:t>
            </a:r>
          </a:p>
        </p:txBody>
      </p:sp>
    </p:spTree>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1"/>
          <p:cNvSpPr>
            <a:spLocks noGrp="1" noChangeArrowheads="1"/>
          </p:cNvSpPr>
          <p:nvPr>
            <p:ph type="title"/>
          </p:nvPr>
        </p:nvSpPr>
        <p:spPr>
          <a:xfrm>
            <a:off x="127000" y="63500"/>
            <a:ext cx="8877300" cy="1600200"/>
          </a:xfrm>
        </p:spPr>
        <p:txBody>
          <a:bodyPr rIns="132073"/>
          <a:lstStyle/>
          <a:p>
            <a:pPr marL="39686" indent="0" eaLnBrk="1" hangingPunct="1">
              <a:defRPr/>
            </a:pPr>
            <a:r>
              <a:rPr lang="en-US" sz="3200" b="1" dirty="0">
                <a:solidFill>
                  <a:srgbClr val="5E5EB9"/>
                </a:solidFill>
                <a:latin typeface="Calibri"/>
                <a:cs typeface="Calibri"/>
                <a:sym typeface="Arial Bold" charset="0"/>
              </a:rPr>
              <a:t>Constant fMRI-A ratio in face-selective</a:t>
            </a:r>
            <a:br>
              <a:rPr lang="en-US" sz="3200" b="1" dirty="0">
                <a:solidFill>
                  <a:srgbClr val="5E5EB9"/>
                </a:solidFill>
                <a:latin typeface="Calibri"/>
                <a:cs typeface="Calibri"/>
                <a:sym typeface="Arial Bold" charset="0"/>
              </a:rPr>
            </a:br>
            <a:r>
              <a:rPr lang="en-US" sz="3200" b="1" dirty="0">
                <a:solidFill>
                  <a:srgbClr val="5E5EB9"/>
                </a:solidFill>
                <a:latin typeface="Calibri"/>
                <a:cs typeface="Calibri"/>
                <a:sym typeface="Arial Bold" charset="0"/>
              </a:rPr>
              <a:t>regions across optimal and </a:t>
            </a:r>
            <a:r>
              <a:rPr lang="en-US" sz="3200" b="1" dirty="0" err="1">
                <a:solidFill>
                  <a:srgbClr val="5E5EB9"/>
                </a:solidFill>
                <a:latin typeface="Calibri"/>
                <a:cs typeface="Calibri"/>
                <a:sym typeface="Arial Bold" charset="0"/>
              </a:rPr>
              <a:t>nonoptimal</a:t>
            </a:r>
            <a:r>
              <a:rPr lang="en-US" sz="3200" b="1" dirty="0">
                <a:solidFill>
                  <a:srgbClr val="5E5EB9"/>
                </a:solidFill>
                <a:latin typeface="Calibri"/>
                <a:cs typeface="Calibri"/>
                <a:sym typeface="Arial Bold" charset="0"/>
              </a:rPr>
              <a:t> stimuli</a:t>
            </a:r>
            <a:endParaRPr lang="en-US" sz="3200" b="1" dirty="0">
              <a:solidFill>
                <a:srgbClr val="5E5EB9"/>
              </a:solidFill>
              <a:latin typeface="Calibri"/>
              <a:ea typeface="ヒラギノ角ゴ ProN W6" charset="0"/>
              <a:cs typeface="Calibri"/>
              <a:sym typeface="Arial Bold" charset="0"/>
            </a:endParaRPr>
          </a:p>
        </p:txBody>
      </p:sp>
      <p:pic>
        <p:nvPicPr>
          <p:cNvPr id="90114"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42088" y="5507038"/>
            <a:ext cx="5715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90115" name="AutoShape 10"/>
          <p:cNvSpPr>
            <a:spLocks/>
          </p:cNvSpPr>
          <p:nvPr/>
        </p:nvSpPr>
        <p:spPr bwMode="auto">
          <a:xfrm rot="-5400000">
            <a:off x="-115887" y="3332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90116" name="Line 11"/>
          <p:cNvSpPr>
            <a:spLocks noChangeShapeType="1"/>
          </p:cNvSpPr>
          <p:nvPr/>
        </p:nvSpPr>
        <p:spPr bwMode="auto">
          <a:xfrm>
            <a:off x="2924175" y="5392738"/>
            <a:ext cx="4256088"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17" name="Line 12"/>
          <p:cNvSpPr>
            <a:spLocks noChangeShapeType="1"/>
          </p:cNvSpPr>
          <p:nvPr/>
        </p:nvSpPr>
        <p:spPr bwMode="auto">
          <a:xfrm rot="10800000" flipH="1">
            <a:off x="2924175"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18" name="Line 13"/>
          <p:cNvSpPr>
            <a:spLocks noChangeShapeType="1"/>
          </p:cNvSpPr>
          <p:nvPr/>
        </p:nvSpPr>
        <p:spPr bwMode="auto">
          <a:xfrm rot="10800000" flipH="1">
            <a:off x="2924175"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19" name="Line 14"/>
          <p:cNvSpPr>
            <a:spLocks noChangeShapeType="1"/>
          </p:cNvSpPr>
          <p:nvPr/>
        </p:nvSpPr>
        <p:spPr bwMode="auto">
          <a:xfrm rot="10800000" flipH="1">
            <a:off x="349091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20" name="Line 15"/>
          <p:cNvSpPr>
            <a:spLocks noChangeShapeType="1"/>
          </p:cNvSpPr>
          <p:nvPr/>
        </p:nvSpPr>
        <p:spPr bwMode="auto">
          <a:xfrm rot="10800000" flipH="1">
            <a:off x="41148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21" name="Line 16"/>
          <p:cNvSpPr>
            <a:spLocks noChangeShapeType="1"/>
          </p:cNvSpPr>
          <p:nvPr/>
        </p:nvSpPr>
        <p:spPr bwMode="auto">
          <a:xfrm rot="10800000" flipH="1">
            <a:off x="47402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22" name="Line 17"/>
          <p:cNvSpPr>
            <a:spLocks noChangeShapeType="1"/>
          </p:cNvSpPr>
          <p:nvPr/>
        </p:nvSpPr>
        <p:spPr bwMode="auto">
          <a:xfrm rot="10800000" flipH="1">
            <a:off x="536416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23" name="Line 18"/>
          <p:cNvSpPr>
            <a:spLocks noChangeShapeType="1"/>
          </p:cNvSpPr>
          <p:nvPr/>
        </p:nvSpPr>
        <p:spPr bwMode="auto">
          <a:xfrm rot="10800000" flipH="1">
            <a:off x="5989638" y="5335588"/>
            <a:ext cx="7937"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24" name="Line 19"/>
          <p:cNvSpPr>
            <a:spLocks noChangeShapeType="1"/>
          </p:cNvSpPr>
          <p:nvPr/>
        </p:nvSpPr>
        <p:spPr bwMode="auto">
          <a:xfrm rot="10800000" flipH="1">
            <a:off x="66135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25" name="Line 35"/>
          <p:cNvSpPr>
            <a:spLocks noChangeShapeType="1"/>
          </p:cNvSpPr>
          <p:nvPr/>
        </p:nvSpPr>
        <p:spPr bwMode="auto">
          <a:xfrm>
            <a:off x="6588125" y="3290888"/>
            <a:ext cx="9525" cy="2841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26" name="Oval 43"/>
          <p:cNvSpPr>
            <a:spLocks/>
          </p:cNvSpPr>
          <p:nvPr/>
        </p:nvSpPr>
        <p:spPr bwMode="auto">
          <a:xfrm>
            <a:off x="6499225"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0127" name="Rectangle 46"/>
          <p:cNvSpPr>
            <a:spLocks/>
          </p:cNvSpPr>
          <p:nvPr/>
        </p:nvSpPr>
        <p:spPr bwMode="auto">
          <a:xfrm>
            <a:off x="2628900" y="5095875"/>
            <a:ext cx="2651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0</a:t>
            </a:r>
          </a:p>
        </p:txBody>
      </p:sp>
      <p:sp>
        <p:nvSpPr>
          <p:cNvPr id="90128" name="Rectangle 47"/>
          <p:cNvSpPr>
            <a:spLocks/>
          </p:cNvSpPr>
          <p:nvPr/>
        </p:nvSpPr>
        <p:spPr bwMode="auto">
          <a:xfrm>
            <a:off x="2525713" y="3425825"/>
            <a:ext cx="376237"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.5</a:t>
            </a:r>
          </a:p>
        </p:txBody>
      </p:sp>
      <p:sp>
        <p:nvSpPr>
          <p:cNvPr id="90129" name="Rectangle 48"/>
          <p:cNvSpPr>
            <a:spLocks/>
          </p:cNvSpPr>
          <p:nvPr/>
        </p:nvSpPr>
        <p:spPr bwMode="auto">
          <a:xfrm>
            <a:off x="2628900" y="1789113"/>
            <a:ext cx="26511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1</a:t>
            </a:r>
          </a:p>
        </p:txBody>
      </p:sp>
      <p:sp>
        <p:nvSpPr>
          <p:cNvPr id="90130" name="Line 49"/>
          <p:cNvSpPr>
            <a:spLocks noChangeShapeType="1"/>
          </p:cNvSpPr>
          <p:nvPr/>
        </p:nvSpPr>
        <p:spPr bwMode="auto">
          <a:xfrm>
            <a:off x="2925763" y="5392738"/>
            <a:ext cx="4257675"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31" name="Line 50"/>
          <p:cNvSpPr>
            <a:spLocks noChangeShapeType="1"/>
          </p:cNvSpPr>
          <p:nvPr/>
        </p:nvSpPr>
        <p:spPr bwMode="auto">
          <a:xfrm rot="10800000" flipH="1">
            <a:off x="2925763"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32" name="Line 51"/>
          <p:cNvSpPr>
            <a:spLocks noChangeShapeType="1"/>
          </p:cNvSpPr>
          <p:nvPr/>
        </p:nvSpPr>
        <p:spPr bwMode="auto">
          <a:xfrm rot="10800000" flipH="1">
            <a:off x="2925763"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33" name="Line 52"/>
          <p:cNvSpPr>
            <a:spLocks noChangeShapeType="1"/>
          </p:cNvSpPr>
          <p:nvPr/>
        </p:nvSpPr>
        <p:spPr bwMode="auto">
          <a:xfrm rot="10800000" flipH="1">
            <a:off x="349408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34" name="Line 53"/>
          <p:cNvSpPr>
            <a:spLocks noChangeShapeType="1"/>
          </p:cNvSpPr>
          <p:nvPr/>
        </p:nvSpPr>
        <p:spPr bwMode="auto">
          <a:xfrm rot="10800000" flipH="1">
            <a:off x="41179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35" name="Line 54"/>
          <p:cNvSpPr>
            <a:spLocks noChangeShapeType="1"/>
          </p:cNvSpPr>
          <p:nvPr/>
        </p:nvSpPr>
        <p:spPr bwMode="auto">
          <a:xfrm rot="10800000" flipH="1">
            <a:off x="474345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36" name="Line 55"/>
          <p:cNvSpPr>
            <a:spLocks noChangeShapeType="1"/>
          </p:cNvSpPr>
          <p:nvPr/>
        </p:nvSpPr>
        <p:spPr bwMode="auto">
          <a:xfrm rot="10800000" flipH="1">
            <a:off x="536733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37" name="Line 56"/>
          <p:cNvSpPr>
            <a:spLocks noChangeShapeType="1"/>
          </p:cNvSpPr>
          <p:nvPr/>
        </p:nvSpPr>
        <p:spPr bwMode="auto">
          <a:xfrm rot="10800000" flipH="1">
            <a:off x="59912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38" name="Line 57"/>
          <p:cNvSpPr>
            <a:spLocks noChangeShapeType="1"/>
          </p:cNvSpPr>
          <p:nvPr/>
        </p:nvSpPr>
        <p:spPr bwMode="auto">
          <a:xfrm rot="10800000" flipH="1">
            <a:off x="66167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39" name="Line 67"/>
          <p:cNvSpPr>
            <a:spLocks noChangeShapeType="1"/>
          </p:cNvSpPr>
          <p:nvPr/>
        </p:nvSpPr>
        <p:spPr bwMode="auto">
          <a:xfrm>
            <a:off x="6591300" y="3235325"/>
            <a:ext cx="9525" cy="3397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0140" name="Rectangle 75"/>
          <p:cNvSpPr>
            <a:spLocks/>
          </p:cNvSpPr>
          <p:nvPr/>
        </p:nvSpPr>
        <p:spPr bwMode="auto">
          <a:xfrm>
            <a:off x="4476750" y="61737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90141" name="Rectangle 191"/>
          <p:cNvSpPr>
            <a:spLocks noChangeAspect="1" noChangeArrowheads="1"/>
          </p:cNvSpPr>
          <p:nvPr/>
        </p:nvSpPr>
        <p:spPr bwMode="auto">
          <a:xfrm>
            <a:off x="65468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0142" name="Rectangle 191"/>
          <p:cNvSpPr>
            <a:spLocks noChangeAspect="1" noChangeArrowheads="1"/>
          </p:cNvSpPr>
          <p:nvPr/>
        </p:nvSpPr>
        <p:spPr bwMode="auto">
          <a:xfrm>
            <a:off x="30416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0143"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grpSp>
        <p:nvGrpSpPr>
          <p:cNvPr id="90144" name="Group 100"/>
          <p:cNvGrpSpPr>
            <a:grpSpLocks/>
          </p:cNvGrpSpPr>
          <p:nvPr/>
        </p:nvGrpSpPr>
        <p:grpSpPr bwMode="auto">
          <a:xfrm>
            <a:off x="115888" y="2362200"/>
            <a:ext cx="1601787" cy="2274888"/>
            <a:chOff x="115888" y="2362200"/>
            <a:chExt cx="1601787" cy="2274888"/>
          </a:xfrm>
        </p:grpSpPr>
        <p:pic>
          <p:nvPicPr>
            <p:cNvPr id="90153" name="Picture 3"/>
            <p:cNvPicPr>
              <a:picLocks noChangeAspect="1" noChangeArrowheads="1"/>
            </p:cNvPicPr>
            <p:nvPr/>
          </p:nvPicPr>
          <p:blipFill>
            <a:blip r:embed="rId3">
              <a:grayscl/>
              <a:extLst>
                <a:ext uri="{28A0092B-C50C-407E-A947-70E740481C1C}">
                  <a14:useLocalDpi xmlns:a14="http://schemas.microsoft.com/office/drawing/2010/main" val="0"/>
                </a:ext>
              </a:extLst>
            </a:blip>
            <a:srcRect l="36836" t="27556" r="36250" b="4443"/>
            <a:stretch>
              <a:fillRect/>
            </a:stretch>
          </p:blipFill>
          <p:spPr bwMode="auto">
            <a:xfrm>
              <a:off x="115888" y="2362200"/>
              <a:ext cx="1601787"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186"/>
            <p:cNvSpPr>
              <a:spLocks noChangeArrowheads="1"/>
            </p:cNvSpPr>
            <p:nvPr/>
          </p:nvSpPr>
          <p:spPr bwMode="auto">
            <a:xfrm>
              <a:off x="1493838" y="3921125"/>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04" name="Freeform 184"/>
            <p:cNvSpPr>
              <a:spLocks noChangeArrowheads="1"/>
            </p:cNvSpPr>
            <p:nvPr/>
          </p:nvSpPr>
          <p:spPr bwMode="auto">
            <a:xfrm>
              <a:off x="1187450" y="3660775"/>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05" name="Freeform 185"/>
            <p:cNvSpPr>
              <a:spLocks noChangeArrowheads="1"/>
            </p:cNvSpPr>
            <p:nvPr/>
          </p:nvSpPr>
          <p:spPr bwMode="auto">
            <a:xfrm>
              <a:off x="1362075" y="3667125"/>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06" name="Freeform 188"/>
            <p:cNvSpPr>
              <a:spLocks noChangeArrowheads="1"/>
            </p:cNvSpPr>
            <p:nvPr/>
          </p:nvSpPr>
          <p:spPr bwMode="auto">
            <a:xfrm>
              <a:off x="1031875" y="2873375"/>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07" name="Freeform 189"/>
            <p:cNvSpPr>
              <a:spLocks noChangeArrowheads="1"/>
            </p:cNvSpPr>
            <p:nvPr/>
          </p:nvSpPr>
          <p:spPr bwMode="auto">
            <a:xfrm>
              <a:off x="1171575" y="3540125"/>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08" name="Freeform 196"/>
            <p:cNvSpPr>
              <a:spLocks noChangeArrowheads="1"/>
            </p:cNvSpPr>
            <p:nvPr/>
          </p:nvSpPr>
          <p:spPr bwMode="auto">
            <a:xfrm>
              <a:off x="1011238" y="306387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09" name="Freeform 198"/>
            <p:cNvSpPr>
              <a:spLocks noChangeArrowheads="1"/>
            </p:cNvSpPr>
            <p:nvPr/>
          </p:nvSpPr>
          <p:spPr bwMode="auto">
            <a:xfrm>
              <a:off x="1004888" y="3340100"/>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10" name="Freeform 199"/>
            <p:cNvSpPr>
              <a:spLocks noChangeArrowheads="1"/>
            </p:cNvSpPr>
            <p:nvPr/>
          </p:nvSpPr>
          <p:spPr bwMode="auto">
            <a:xfrm>
              <a:off x="1022350" y="3627438"/>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0162" name="TextBox 71"/>
            <p:cNvSpPr txBox="1">
              <a:spLocks noChangeArrowheads="1"/>
            </p:cNvSpPr>
            <p:nvPr/>
          </p:nvSpPr>
          <p:spPr bwMode="auto">
            <a:xfrm>
              <a:off x="211138" y="2495550"/>
              <a:ext cx="4889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112" name="Freeform 201"/>
            <p:cNvSpPr>
              <a:spLocks noChangeArrowheads="1"/>
            </p:cNvSpPr>
            <p:nvPr/>
          </p:nvSpPr>
          <p:spPr bwMode="auto">
            <a:xfrm>
              <a:off x="984250" y="3833813"/>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0164" name="TextBox 72"/>
            <p:cNvSpPr txBox="1">
              <a:spLocks noChangeArrowheads="1"/>
            </p:cNvSpPr>
            <p:nvPr/>
          </p:nvSpPr>
          <p:spPr bwMode="auto">
            <a:xfrm>
              <a:off x="828675" y="2495550"/>
              <a:ext cx="358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CoS</a:t>
              </a:r>
            </a:p>
          </p:txBody>
        </p:sp>
        <p:sp>
          <p:nvSpPr>
            <p:cNvPr id="114" name="Freeform 208"/>
            <p:cNvSpPr>
              <a:spLocks noChangeArrowheads="1"/>
            </p:cNvSpPr>
            <p:nvPr/>
          </p:nvSpPr>
          <p:spPr bwMode="auto">
            <a:xfrm>
              <a:off x="822325" y="3797300"/>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115" name="Freeform 196"/>
            <p:cNvSpPr>
              <a:spLocks noChangeArrowheads="1"/>
            </p:cNvSpPr>
            <p:nvPr/>
          </p:nvSpPr>
          <p:spPr bwMode="auto">
            <a:xfrm>
              <a:off x="1030288" y="289242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16" name="Freeform 191"/>
            <p:cNvSpPr>
              <a:spLocks noChangeArrowheads="1"/>
            </p:cNvSpPr>
            <p:nvPr/>
          </p:nvSpPr>
          <p:spPr bwMode="auto">
            <a:xfrm>
              <a:off x="698500" y="2949575"/>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79999"/>
              </a:srgbClr>
            </a:solidFill>
            <a:ln w="28575" cmpd="sng">
              <a:solidFill>
                <a:srgbClr val="800000"/>
              </a:solidFill>
              <a:miter lim="800000"/>
              <a:headEnd/>
              <a:tailEnd/>
            </a:ln>
            <a:effectLst>
              <a:outerShdw dist="23000" dir="5400000" rotWithShape="0">
                <a:srgbClr val="808080">
                  <a:alpha val="34998"/>
                </a:srgbClr>
              </a:outerShdw>
            </a:effectLst>
          </p:spPr>
          <p:txBody>
            <a:bodyPr anchor="ctr"/>
            <a:lstStyle/>
            <a:p>
              <a:endParaRPr lang="en-US"/>
            </a:p>
          </p:txBody>
        </p:sp>
        <p:sp>
          <p:nvSpPr>
            <p:cNvPr id="117" name="Freeform 192"/>
            <p:cNvSpPr>
              <a:spLocks noChangeArrowheads="1"/>
            </p:cNvSpPr>
            <p:nvPr/>
          </p:nvSpPr>
          <p:spPr bwMode="auto">
            <a:xfrm>
              <a:off x="755650" y="3429000"/>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118" name="TextBox 71"/>
            <p:cNvSpPr txBox="1">
              <a:spLocks noChangeArrowheads="1"/>
            </p:cNvSpPr>
            <p:nvPr/>
          </p:nvSpPr>
          <p:spPr bwMode="auto">
            <a:xfrm>
              <a:off x="349250" y="3886200"/>
              <a:ext cx="64135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IOG-faces</a:t>
              </a:r>
            </a:p>
            <a:p>
              <a:pPr algn="ctr" eaLnBrk="1" hangingPunct="1">
                <a:defRPr/>
              </a:pPr>
              <a:r>
                <a:rPr lang="en-US" sz="800" dirty="0">
                  <a:solidFill>
                    <a:schemeClr val="tx1">
                      <a:lumMod val="95000"/>
                      <a:lumOff val="5000"/>
                    </a:schemeClr>
                  </a:solidFill>
                  <a:latin typeface="Calibri" charset="0"/>
                </a:rPr>
                <a:t>OFA</a:t>
              </a:r>
            </a:p>
          </p:txBody>
        </p:sp>
        <p:grpSp>
          <p:nvGrpSpPr>
            <p:cNvPr id="90170" name="Group 118"/>
            <p:cNvGrpSpPr>
              <a:grpSpLocks/>
            </p:cNvGrpSpPr>
            <p:nvPr/>
          </p:nvGrpSpPr>
          <p:grpSpPr bwMode="auto">
            <a:xfrm>
              <a:off x="879475" y="2887663"/>
              <a:ext cx="809142" cy="1489333"/>
              <a:chOff x="879475" y="2887663"/>
              <a:chExt cx="809142" cy="1489333"/>
            </a:xfrm>
          </p:grpSpPr>
          <p:sp>
            <p:nvSpPr>
              <p:cNvPr id="90172" name="TextBox 75"/>
              <p:cNvSpPr txBox="1">
                <a:spLocks noChangeArrowheads="1"/>
              </p:cNvSpPr>
              <p:nvPr/>
            </p:nvSpPr>
            <p:spPr bwMode="auto">
              <a:xfrm>
                <a:off x="1004888" y="370363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VO1</a:t>
                </a:r>
              </a:p>
            </p:txBody>
          </p:sp>
          <p:grpSp>
            <p:nvGrpSpPr>
              <p:cNvPr id="90173" name="Group 122"/>
              <p:cNvGrpSpPr>
                <a:grpSpLocks/>
              </p:cNvGrpSpPr>
              <p:nvPr/>
            </p:nvGrpSpPr>
            <p:grpSpPr bwMode="auto">
              <a:xfrm>
                <a:off x="879475" y="2887663"/>
                <a:ext cx="809142" cy="1489333"/>
                <a:chOff x="879475" y="2887663"/>
                <a:chExt cx="809142" cy="1489333"/>
              </a:xfrm>
            </p:grpSpPr>
            <p:sp>
              <p:nvSpPr>
                <p:cNvPr id="90174" name="TextBox 78"/>
                <p:cNvSpPr txBox="1">
                  <a:spLocks noChangeArrowheads="1"/>
                </p:cNvSpPr>
                <p:nvPr/>
              </p:nvSpPr>
              <p:spPr bwMode="auto">
                <a:xfrm>
                  <a:off x="879475" y="2887663"/>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PHC2</a:t>
                  </a:r>
                </a:p>
              </p:txBody>
            </p:sp>
            <p:grpSp>
              <p:nvGrpSpPr>
                <p:cNvPr id="90175" name="Group 124"/>
                <p:cNvGrpSpPr>
                  <a:grpSpLocks/>
                </p:cNvGrpSpPr>
                <p:nvPr/>
              </p:nvGrpSpPr>
              <p:grpSpPr bwMode="auto">
                <a:xfrm>
                  <a:off x="927100" y="3146425"/>
                  <a:ext cx="761517" cy="1230571"/>
                  <a:chOff x="927100" y="3146425"/>
                  <a:chExt cx="761517" cy="1230571"/>
                </a:xfrm>
              </p:grpSpPr>
              <p:sp>
                <p:nvSpPr>
                  <p:cNvPr id="90176" name="TextBox 74"/>
                  <p:cNvSpPr txBox="1">
                    <a:spLocks noChangeArrowheads="1"/>
                  </p:cNvSpPr>
                  <p:nvPr/>
                </p:nvSpPr>
                <p:spPr bwMode="auto">
                  <a:xfrm>
                    <a:off x="1033463" y="3937000"/>
                    <a:ext cx="3129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hV4</a:t>
                    </a:r>
                  </a:p>
                </p:txBody>
              </p:sp>
              <p:grpSp>
                <p:nvGrpSpPr>
                  <p:cNvPr id="90177" name="Group 126"/>
                  <p:cNvGrpSpPr>
                    <a:grpSpLocks/>
                  </p:cNvGrpSpPr>
                  <p:nvPr/>
                </p:nvGrpSpPr>
                <p:grpSpPr bwMode="auto">
                  <a:xfrm>
                    <a:off x="927100" y="3146425"/>
                    <a:ext cx="761517" cy="1230571"/>
                    <a:chOff x="927100" y="3146425"/>
                    <a:chExt cx="761517" cy="1230571"/>
                  </a:xfrm>
                </p:grpSpPr>
                <p:sp>
                  <p:nvSpPr>
                    <p:cNvPr id="90178" name="TextBox 86"/>
                    <p:cNvSpPr txBox="1">
                      <a:spLocks noChangeArrowheads="1"/>
                    </p:cNvSpPr>
                    <p:nvPr/>
                  </p:nvSpPr>
                  <p:spPr bwMode="auto">
                    <a:xfrm rot="-2361689">
                      <a:off x="1421296" y="4192330"/>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V1</a:t>
                      </a:r>
                    </a:p>
                  </p:txBody>
                </p:sp>
                <p:sp>
                  <p:nvSpPr>
                    <p:cNvPr id="90179" name="TextBox 84"/>
                    <p:cNvSpPr txBox="1">
                      <a:spLocks noChangeArrowheads="1"/>
                    </p:cNvSpPr>
                    <p:nvPr/>
                  </p:nvSpPr>
                  <p:spPr bwMode="auto">
                    <a:xfrm rot="-2361689">
                      <a:off x="1174439" y="4120098"/>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V3</a:t>
                      </a:r>
                    </a:p>
                  </p:txBody>
                </p:sp>
                <p:sp>
                  <p:nvSpPr>
                    <p:cNvPr id="90180" name="TextBox 85"/>
                    <p:cNvSpPr txBox="1">
                      <a:spLocks noChangeArrowheads="1"/>
                    </p:cNvSpPr>
                    <p:nvPr/>
                  </p:nvSpPr>
                  <p:spPr bwMode="auto">
                    <a:xfrm rot="-2361689">
                      <a:off x="1291122" y="4191536"/>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V2</a:t>
                      </a:r>
                    </a:p>
                  </p:txBody>
                </p:sp>
                <p:grpSp>
                  <p:nvGrpSpPr>
                    <p:cNvPr id="90181" name="Group 132"/>
                    <p:cNvGrpSpPr>
                      <a:grpSpLocks/>
                    </p:cNvGrpSpPr>
                    <p:nvPr/>
                  </p:nvGrpSpPr>
                  <p:grpSpPr bwMode="auto">
                    <a:xfrm>
                      <a:off x="927100" y="3146425"/>
                      <a:ext cx="370654" cy="456129"/>
                      <a:chOff x="927100" y="3146425"/>
                      <a:chExt cx="370654" cy="456129"/>
                    </a:xfrm>
                  </p:grpSpPr>
                  <p:sp>
                    <p:nvSpPr>
                      <p:cNvPr id="90182" name="TextBox 76"/>
                      <p:cNvSpPr txBox="1">
                        <a:spLocks noChangeArrowheads="1"/>
                      </p:cNvSpPr>
                      <p:nvPr/>
                    </p:nvSpPr>
                    <p:spPr bwMode="auto">
                      <a:xfrm>
                        <a:off x="979488" y="341788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VO2</a:t>
                        </a:r>
                      </a:p>
                    </p:txBody>
                  </p:sp>
                  <p:sp>
                    <p:nvSpPr>
                      <p:cNvPr id="90183" name="TextBox 77"/>
                      <p:cNvSpPr txBox="1">
                        <a:spLocks noChangeArrowheads="1"/>
                      </p:cNvSpPr>
                      <p:nvPr/>
                    </p:nvSpPr>
                    <p:spPr bwMode="auto">
                      <a:xfrm>
                        <a:off x="927100" y="3146425"/>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PHC1</a:t>
                        </a:r>
                      </a:p>
                    </p:txBody>
                  </p:sp>
                </p:grpSp>
              </p:grpSp>
            </p:grpSp>
          </p:grpSp>
        </p:grpSp>
        <p:sp>
          <p:nvSpPr>
            <p:cNvPr id="120" name="TextBox 71"/>
            <p:cNvSpPr txBox="1">
              <a:spLocks noChangeArrowheads="1"/>
            </p:cNvSpPr>
            <p:nvPr/>
          </p:nvSpPr>
          <p:spPr bwMode="auto">
            <a:xfrm>
              <a:off x="196850" y="3429000"/>
              <a:ext cx="7620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pFus-faces</a:t>
              </a:r>
            </a:p>
            <a:p>
              <a:pPr algn="ctr" eaLnBrk="1" hangingPunct="1">
                <a:defRPr/>
              </a:pPr>
              <a:r>
                <a:rPr lang="en-US" sz="800" dirty="0">
                  <a:solidFill>
                    <a:schemeClr val="tx1">
                      <a:lumMod val="95000"/>
                      <a:lumOff val="5000"/>
                    </a:schemeClr>
                  </a:solidFill>
                  <a:latin typeface="Calibri" charset="0"/>
                </a:rPr>
                <a:t>FFA1</a:t>
              </a:r>
            </a:p>
          </p:txBody>
        </p:sp>
      </p:grpSp>
      <p:sp>
        <p:nvSpPr>
          <p:cNvPr id="145" name="TextBox 71"/>
          <p:cNvSpPr txBox="1">
            <a:spLocks noChangeArrowheads="1"/>
          </p:cNvSpPr>
          <p:nvPr/>
        </p:nvSpPr>
        <p:spPr bwMode="auto">
          <a:xfrm>
            <a:off x="120650" y="2938463"/>
            <a:ext cx="762000"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mFus-faces</a:t>
            </a:r>
          </a:p>
          <a:p>
            <a:pPr algn="ctr" eaLnBrk="1" hangingPunct="1">
              <a:defRPr/>
            </a:pPr>
            <a:r>
              <a:rPr lang="en-US" sz="800" dirty="0">
                <a:solidFill>
                  <a:schemeClr val="tx1">
                    <a:lumMod val="95000"/>
                    <a:lumOff val="5000"/>
                  </a:schemeClr>
                </a:solidFill>
                <a:latin typeface="Calibri" charset="0"/>
              </a:rPr>
              <a:t>FFA2</a:t>
            </a:r>
          </a:p>
        </p:txBody>
      </p:sp>
      <p:sp>
        <p:nvSpPr>
          <p:cNvPr id="90146" name="Text Box 416"/>
          <p:cNvSpPr txBox="1">
            <a:spLocks noChangeArrowheads="1"/>
          </p:cNvSpPr>
          <p:nvPr/>
        </p:nvSpPr>
        <p:spPr bwMode="auto">
          <a:xfrm>
            <a:off x="7924800" y="29718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pic>
        <p:nvPicPr>
          <p:cNvPr id="90147" name="Picture 6" descr="Figure7_scatter"/>
          <p:cNvPicPr>
            <a:picLocks noChangeAspect="1" noChangeArrowheads="1"/>
          </p:cNvPicPr>
          <p:nvPr/>
        </p:nvPicPr>
        <p:blipFill>
          <a:blip r:embed="rId4">
            <a:extLst>
              <a:ext uri="{28A0092B-C50C-407E-A947-70E740481C1C}">
                <a14:useLocalDpi xmlns:a14="http://schemas.microsoft.com/office/drawing/2010/main" val="0"/>
              </a:ext>
            </a:extLst>
          </a:blip>
          <a:srcRect l="6708" t="27739" r="73392" b="56241"/>
          <a:stretch>
            <a:fillRect/>
          </a:stretch>
        </p:blipFill>
        <p:spPr bwMode="auto">
          <a:xfrm>
            <a:off x="7399338" y="3355975"/>
            <a:ext cx="1557337" cy="167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48" name="TextBox 1"/>
          <p:cNvSpPr txBox="1">
            <a:spLocks noChangeArrowheads="1"/>
          </p:cNvSpPr>
          <p:nvPr/>
        </p:nvSpPr>
        <p:spPr bwMode="auto">
          <a:xfrm>
            <a:off x="7772400" y="5029200"/>
            <a:ext cx="10509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Non repeated</a:t>
            </a:r>
          </a:p>
          <a:p>
            <a:pPr algn="ctr" eaLnBrk="1" hangingPunct="1"/>
            <a:r>
              <a:rPr lang="en-US" altLang="x-none" sz="1200">
                <a:latin typeface="Calibri" charset="0"/>
              </a:rPr>
              <a:t>[% signal]</a:t>
            </a:r>
          </a:p>
        </p:txBody>
      </p:sp>
      <p:sp>
        <p:nvSpPr>
          <p:cNvPr id="90149" name="TextBox 70"/>
          <p:cNvSpPr txBox="1">
            <a:spLocks noChangeArrowheads="1"/>
          </p:cNvSpPr>
          <p:nvPr/>
        </p:nvSpPr>
        <p:spPr bwMode="auto">
          <a:xfrm rot="-5400000">
            <a:off x="6988969" y="3902869"/>
            <a:ext cx="8001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Repeated</a:t>
            </a:r>
          </a:p>
          <a:p>
            <a:pPr algn="ctr" eaLnBrk="1" hangingPunct="1"/>
            <a:r>
              <a:rPr lang="en-US" altLang="x-none" sz="1200">
                <a:latin typeface="Calibri" charset="0"/>
              </a:rPr>
              <a:t>[% signal]</a:t>
            </a:r>
          </a:p>
        </p:txBody>
      </p:sp>
      <p:cxnSp>
        <p:nvCxnSpPr>
          <p:cNvPr id="4" name="Straight Connector 3"/>
          <p:cNvCxnSpPr/>
          <p:nvPr/>
        </p:nvCxnSpPr>
        <p:spPr bwMode="auto">
          <a:xfrm flipV="1">
            <a:off x="7650163" y="3657600"/>
            <a:ext cx="1189037" cy="1189038"/>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90151" name="TextBox 1"/>
          <p:cNvSpPr txBox="1">
            <a:spLocks noChangeArrowheads="1"/>
          </p:cNvSpPr>
          <p:nvPr/>
        </p:nvSpPr>
        <p:spPr bwMode="auto">
          <a:xfrm>
            <a:off x="227013" y="4795838"/>
            <a:ext cx="16017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Grill-Spector &amp; Weiner</a:t>
            </a:r>
          </a:p>
          <a:p>
            <a:pPr algn="ctr" eaLnBrk="1" hangingPunct="1"/>
            <a:r>
              <a:rPr lang="en-US" altLang="x-none" sz="1200">
                <a:latin typeface="Calibri" charset="0"/>
              </a:rPr>
              <a:t>NRN 2014</a:t>
            </a:r>
          </a:p>
        </p:txBody>
      </p:sp>
      <p:sp>
        <p:nvSpPr>
          <p:cNvPr id="73"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1"/>
          <p:cNvSpPr>
            <a:spLocks noGrp="1" noChangeArrowheads="1"/>
          </p:cNvSpPr>
          <p:nvPr>
            <p:ph type="title"/>
          </p:nvPr>
        </p:nvSpPr>
        <p:spPr>
          <a:xfrm>
            <a:off x="127000" y="63500"/>
            <a:ext cx="8877300" cy="1600200"/>
          </a:xfrm>
        </p:spPr>
        <p:txBody>
          <a:bodyPr rIns="132073"/>
          <a:lstStyle/>
          <a:p>
            <a:pPr marL="39686" indent="0" eaLnBrk="1" hangingPunct="1">
              <a:defRPr/>
            </a:pPr>
            <a:r>
              <a:rPr lang="en-US" sz="3200" b="1" dirty="0">
                <a:solidFill>
                  <a:srgbClr val="5E5EB9"/>
                </a:solidFill>
                <a:latin typeface="Calibri"/>
                <a:cs typeface="Calibri"/>
                <a:sym typeface="Arial Bold" charset="0"/>
              </a:rPr>
              <a:t>Constant fMRI-A ratio in face-selective</a:t>
            </a:r>
            <a:br>
              <a:rPr lang="en-US" sz="3200" b="1" dirty="0">
                <a:solidFill>
                  <a:srgbClr val="5E5EB9"/>
                </a:solidFill>
                <a:latin typeface="Calibri"/>
                <a:cs typeface="Calibri"/>
                <a:sym typeface="Arial Bold" charset="0"/>
              </a:rPr>
            </a:br>
            <a:r>
              <a:rPr lang="en-US" sz="3200" b="1" dirty="0">
                <a:solidFill>
                  <a:srgbClr val="5E5EB9"/>
                </a:solidFill>
                <a:latin typeface="Calibri"/>
                <a:cs typeface="Calibri"/>
                <a:sym typeface="Arial Bold" charset="0"/>
              </a:rPr>
              <a:t>regions across optimal and </a:t>
            </a:r>
            <a:r>
              <a:rPr lang="en-US" sz="3200" b="1" dirty="0" err="1">
                <a:solidFill>
                  <a:srgbClr val="5E5EB9"/>
                </a:solidFill>
                <a:latin typeface="Calibri"/>
                <a:cs typeface="Calibri"/>
                <a:sym typeface="Arial Bold" charset="0"/>
              </a:rPr>
              <a:t>nonoptimal</a:t>
            </a:r>
            <a:r>
              <a:rPr lang="en-US" sz="3200" b="1" dirty="0">
                <a:solidFill>
                  <a:srgbClr val="5E5EB9"/>
                </a:solidFill>
                <a:latin typeface="Calibri"/>
                <a:cs typeface="Calibri"/>
                <a:sym typeface="Arial Bold" charset="0"/>
              </a:rPr>
              <a:t> stimuli</a:t>
            </a:r>
            <a:endParaRPr lang="en-US" sz="3200" b="1" dirty="0">
              <a:solidFill>
                <a:srgbClr val="5E5EB9"/>
              </a:solidFill>
              <a:latin typeface="Calibri"/>
              <a:ea typeface="ヒラギノ角ゴ ProN W6" charset="0"/>
              <a:cs typeface="Calibri"/>
              <a:sym typeface="Arial Bold" charset="0"/>
            </a:endParaRPr>
          </a:p>
        </p:txBody>
      </p:sp>
      <p:pic>
        <p:nvPicPr>
          <p:cNvPr id="91138" name="Picture 4"/>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584676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1139"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42088" y="5507038"/>
            <a:ext cx="5715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91140" name="AutoShape 10"/>
          <p:cNvSpPr>
            <a:spLocks/>
          </p:cNvSpPr>
          <p:nvPr/>
        </p:nvSpPr>
        <p:spPr bwMode="auto">
          <a:xfrm rot="-5400000">
            <a:off x="-115887" y="3332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91141" name="Line 11"/>
          <p:cNvSpPr>
            <a:spLocks noChangeShapeType="1"/>
          </p:cNvSpPr>
          <p:nvPr/>
        </p:nvSpPr>
        <p:spPr bwMode="auto">
          <a:xfrm>
            <a:off x="2924175" y="5392738"/>
            <a:ext cx="4256088"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42" name="Line 12"/>
          <p:cNvSpPr>
            <a:spLocks noChangeShapeType="1"/>
          </p:cNvSpPr>
          <p:nvPr/>
        </p:nvSpPr>
        <p:spPr bwMode="auto">
          <a:xfrm rot="10800000" flipH="1">
            <a:off x="2924175"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43" name="Line 13"/>
          <p:cNvSpPr>
            <a:spLocks noChangeShapeType="1"/>
          </p:cNvSpPr>
          <p:nvPr/>
        </p:nvSpPr>
        <p:spPr bwMode="auto">
          <a:xfrm rot="10800000" flipH="1">
            <a:off x="2924175"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44" name="Line 14"/>
          <p:cNvSpPr>
            <a:spLocks noChangeShapeType="1"/>
          </p:cNvSpPr>
          <p:nvPr/>
        </p:nvSpPr>
        <p:spPr bwMode="auto">
          <a:xfrm rot="10800000" flipH="1">
            <a:off x="349091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45" name="Line 15"/>
          <p:cNvSpPr>
            <a:spLocks noChangeShapeType="1"/>
          </p:cNvSpPr>
          <p:nvPr/>
        </p:nvSpPr>
        <p:spPr bwMode="auto">
          <a:xfrm rot="10800000" flipH="1">
            <a:off x="41148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46" name="Line 16"/>
          <p:cNvSpPr>
            <a:spLocks noChangeShapeType="1"/>
          </p:cNvSpPr>
          <p:nvPr/>
        </p:nvSpPr>
        <p:spPr bwMode="auto">
          <a:xfrm rot="10800000" flipH="1">
            <a:off x="47402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47" name="Line 17"/>
          <p:cNvSpPr>
            <a:spLocks noChangeShapeType="1"/>
          </p:cNvSpPr>
          <p:nvPr/>
        </p:nvSpPr>
        <p:spPr bwMode="auto">
          <a:xfrm rot="10800000" flipH="1">
            <a:off x="536416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48" name="Line 18"/>
          <p:cNvSpPr>
            <a:spLocks noChangeShapeType="1"/>
          </p:cNvSpPr>
          <p:nvPr/>
        </p:nvSpPr>
        <p:spPr bwMode="auto">
          <a:xfrm rot="10800000" flipH="1">
            <a:off x="5989638" y="5335588"/>
            <a:ext cx="7937"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49" name="Line 19"/>
          <p:cNvSpPr>
            <a:spLocks noChangeShapeType="1"/>
          </p:cNvSpPr>
          <p:nvPr/>
        </p:nvSpPr>
        <p:spPr bwMode="auto">
          <a:xfrm rot="10800000" flipH="1">
            <a:off x="66135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50" name="Line 32"/>
          <p:cNvSpPr>
            <a:spLocks noChangeShapeType="1"/>
          </p:cNvSpPr>
          <p:nvPr/>
        </p:nvSpPr>
        <p:spPr bwMode="auto">
          <a:xfrm>
            <a:off x="5964238" y="3462338"/>
            <a:ext cx="7937" cy="227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51" name="Line 35"/>
          <p:cNvSpPr>
            <a:spLocks noChangeShapeType="1"/>
          </p:cNvSpPr>
          <p:nvPr/>
        </p:nvSpPr>
        <p:spPr bwMode="auto">
          <a:xfrm>
            <a:off x="6588125" y="3290888"/>
            <a:ext cx="9525" cy="2841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52" name="Oval 42"/>
          <p:cNvSpPr>
            <a:spLocks/>
          </p:cNvSpPr>
          <p:nvPr/>
        </p:nvSpPr>
        <p:spPr bwMode="auto">
          <a:xfrm>
            <a:off x="5875338" y="346233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1153" name="Oval 43"/>
          <p:cNvSpPr>
            <a:spLocks/>
          </p:cNvSpPr>
          <p:nvPr/>
        </p:nvSpPr>
        <p:spPr bwMode="auto">
          <a:xfrm>
            <a:off x="6499225"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1154" name="Rectangle 46"/>
          <p:cNvSpPr>
            <a:spLocks/>
          </p:cNvSpPr>
          <p:nvPr/>
        </p:nvSpPr>
        <p:spPr bwMode="auto">
          <a:xfrm>
            <a:off x="2628900" y="5095875"/>
            <a:ext cx="2651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0</a:t>
            </a:r>
          </a:p>
        </p:txBody>
      </p:sp>
      <p:sp>
        <p:nvSpPr>
          <p:cNvPr id="91155" name="Rectangle 47"/>
          <p:cNvSpPr>
            <a:spLocks/>
          </p:cNvSpPr>
          <p:nvPr/>
        </p:nvSpPr>
        <p:spPr bwMode="auto">
          <a:xfrm>
            <a:off x="2525713" y="3425825"/>
            <a:ext cx="376237"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.5</a:t>
            </a:r>
          </a:p>
        </p:txBody>
      </p:sp>
      <p:sp>
        <p:nvSpPr>
          <p:cNvPr id="91156" name="Rectangle 48"/>
          <p:cNvSpPr>
            <a:spLocks/>
          </p:cNvSpPr>
          <p:nvPr/>
        </p:nvSpPr>
        <p:spPr bwMode="auto">
          <a:xfrm>
            <a:off x="2628900" y="1789113"/>
            <a:ext cx="26511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1</a:t>
            </a:r>
          </a:p>
        </p:txBody>
      </p:sp>
      <p:sp>
        <p:nvSpPr>
          <p:cNvPr id="91157" name="Line 49"/>
          <p:cNvSpPr>
            <a:spLocks noChangeShapeType="1"/>
          </p:cNvSpPr>
          <p:nvPr/>
        </p:nvSpPr>
        <p:spPr bwMode="auto">
          <a:xfrm>
            <a:off x="2925763" y="5392738"/>
            <a:ext cx="4257675"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58" name="Line 50"/>
          <p:cNvSpPr>
            <a:spLocks noChangeShapeType="1"/>
          </p:cNvSpPr>
          <p:nvPr/>
        </p:nvSpPr>
        <p:spPr bwMode="auto">
          <a:xfrm rot="10800000" flipH="1">
            <a:off x="2925763"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59" name="Line 51"/>
          <p:cNvSpPr>
            <a:spLocks noChangeShapeType="1"/>
          </p:cNvSpPr>
          <p:nvPr/>
        </p:nvSpPr>
        <p:spPr bwMode="auto">
          <a:xfrm rot="10800000" flipH="1">
            <a:off x="2925763"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60" name="Line 52"/>
          <p:cNvSpPr>
            <a:spLocks noChangeShapeType="1"/>
          </p:cNvSpPr>
          <p:nvPr/>
        </p:nvSpPr>
        <p:spPr bwMode="auto">
          <a:xfrm rot="10800000" flipH="1">
            <a:off x="349408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61" name="Line 53"/>
          <p:cNvSpPr>
            <a:spLocks noChangeShapeType="1"/>
          </p:cNvSpPr>
          <p:nvPr/>
        </p:nvSpPr>
        <p:spPr bwMode="auto">
          <a:xfrm rot="10800000" flipH="1">
            <a:off x="41179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62" name="Line 54"/>
          <p:cNvSpPr>
            <a:spLocks noChangeShapeType="1"/>
          </p:cNvSpPr>
          <p:nvPr/>
        </p:nvSpPr>
        <p:spPr bwMode="auto">
          <a:xfrm rot="10800000" flipH="1">
            <a:off x="474345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63" name="Line 55"/>
          <p:cNvSpPr>
            <a:spLocks noChangeShapeType="1"/>
          </p:cNvSpPr>
          <p:nvPr/>
        </p:nvSpPr>
        <p:spPr bwMode="auto">
          <a:xfrm rot="10800000" flipH="1">
            <a:off x="536733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64" name="Line 56"/>
          <p:cNvSpPr>
            <a:spLocks noChangeShapeType="1"/>
          </p:cNvSpPr>
          <p:nvPr/>
        </p:nvSpPr>
        <p:spPr bwMode="auto">
          <a:xfrm rot="10800000" flipH="1">
            <a:off x="59912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65" name="Line 57"/>
          <p:cNvSpPr>
            <a:spLocks noChangeShapeType="1"/>
          </p:cNvSpPr>
          <p:nvPr/>
        </p:nvSpPr>
        <p:spPr bwMode="auto">
          <a:xfrm rot="10800000" flipH="1">
            <a:off x="66167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66" name="Line 67"/>
          <p:cNvSpPr>
            <a:spLocks noChangeShapeType="1"/>
          </p:cNvSpPr>
          <p:nvPr/>
        </p:nvSpPr>
        <p:spPr bwMode="auto">
          <a:xfrm>
            <a:off x="6591300" y="3235325"/>
            <a:ext cx="9525" cy="3397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1167" name="Rectangle 75"/>
          <p:cNvSpPr>
            <a:spLocks/>
          </p:cNvSpPr>
          <p:nvPr/>
        </p:nvSpPr>
        <p:spPr bwMode="auto">
          <a:xfrm>
            <a:off x="4476750" y="61737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91168" name="Rectangle 191"/>
          <p:cNvSpPr>
            <a:spLocks noChangeAspect="1" noChangeArrowheads="1"/>
          </p:cNvSpPr>
          <p:nvPr/>
        </p:nvSpPr>
        <p:spPr bwMode="auto">
          <a:xfrm>
            <a:off x="65468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dirty="0">
                <a:latin typeface="Calibri" charset="0"/>
                <a:ea typeface="ＭＳ Ｐゴシック" charset="-128"/>
              </a:rPr>
              <a:t>Best </a:t>
            </a:r>
          </a:p>
          <a:p>
            <a:pPr algn="ctr" eaLnBrk="1" hangingPunct="1"/>
            <a:r>
              <a:rPr lang="en-US" altLang="x-none" sz="1600" dirty="0">
                <a:latin typeface="Calibri" charset="0"/>
                <a:ea typeface="ＭＳ Ｐゴシック" charset="-128"/>
              </a:rPr>
              <a:t>stimulus</a:t>
            </a:r>
            <a:endParaRPr lang="en-US" altLang="x-none" sz="1600" dirty="0">
              <a:solidFill>
                <a:schemeClr val="tx1"/>
              </a:solidFill>
              <a:latin typeface="Calibri" charset="0"/>
              <a:ea typeface="ＭＳ Ｐゴシック" charset="-128"/>
            </a:endParaRPr>
          </a:p>
        </p:txBody>
      </p:sp>
      <p:sp>
        <p:nvSpPr>
          <p:cNvPr id="91169" name="Rectangle 191"/>
          <p:cNvSpPr>
            <a:spLocks noChangeAspect="1" noChangeArrowheads="1"/>
          </p:cNvSpPr>
          <p:nvPr/>
        </p:nvSpPr>
        <p:spPr bwMode="auto">
          <a:xfrm>
            <a:off x="30416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1170"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grpSp>
        <p:nvGrpSpPr>
          <p:cNvPr id="91171" name="Group 174"/>
          <p:cNvGrpSpPr>
            <a:grpSpLocks/>
          </p:cNvGrpSpPr>
          <p:nvPr/>
        </p:nvGrpSpPr>
        <p:grpSpPr bwMode="auto">
          <a:xfrm>
            <a:off x="115888" y="2362200"/>
            <a:ext cx="1601787" cy="2274888"/>
            <a:chOff x="115888" y="2362200"/>
            <a:chExt cx="1601787" cy="2274888"/>
          </a:xfrm>
        </p:grpSpPr>
        <p:pic>
          <p:nvPicPr>
            <p:cNvPr id="91175" name="Picture 3"/>
            <p:cNvPicPr>
              <a:picLocks noChangeAspect="1" noChangeArrowheads="1"/>
            </p:cNvPicPr>
            <p:nvPr/>
          </p:nvPicPr>
          <p:blipFill>
            <a:blip r:embed="rId4">
              <a:grayscl/>
              <a:extLst>
                <a:ext uri="{28A0092B-C50C-407E-A947-70E740481C1C}">
                  <a14:useLocalDpi xmlns:a14="http://schemas.microsoft.com/office/drawing/2010/main" val="0"/>
                </a:ext>
              </a:extLst>
            </a:blip>
            <a:srcRect l="36836" t="27556" r="36250" b="4443"/>
            <a:stretch>
              <a:fillRect/>
            </a:stretch>
          </p:blipFill>
          <p:spPr bwMode="auto">
            <a:xfrm>
              <a:off x="115888" y="2362200"/>
              <a:ext cx="1601787"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 name="Freeform 186"/>
            <p:cNvSpPr>
              <a:spLocks noChangeArrowheads="1"/>
            </p:cNvSpPr>
            <p:nvPr/>
          </p:nvSpPr>
          <p:spPr bwMode="auto">
            <a:xfrm>
              <a:off x="1493838" y="3921125"/>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78" name="Freeform 184"/>
            <p:cNvSpPr>
              <a:spLocks noChangeArrowheads="1"/>
            </p:cNvSpPr>
            <p:nvPr/>
          </p:nvSpPr>
          <p:spPr bwMode="auto">
            <a:xfrm>
              <a:off x="1187450" y="3660775"/>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79" name="Freeform 185"/>
            <p:cNvSpPr>
              <a:spLocks noChangeArrowheads="1"/>
            </p:cNvSpPr>
            <p:nvPr/>
          </p:nvSpPr>
          <p:spPr bwMode="auto">
            <a:xfrm>
              <a:off x="1362075" y="3667125"/>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80" name="Freeform 188"/>
            <p:cNvSpPr>
              <a:spLocks noChangeArrowheads="1"/>
            </p:cNvSpPr>
            <p:nvPr/>
          </p:nvSpPr>
          <p:spPr bwMode="auto">
            <a:xfrm>
              <a:off x="1031875" y="2873375"/>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81" name="Freeform 189"/>
            <p:cNvSpPr>
              <a:spLocks noChangeArrowheads="1"/>
            </p:cNvSpPr>
            <p:nvPr/>
          </p:nvSpPr>
          <p:spPr bwMode="auto">
            <a:xfrm>
              <a:off x="1171575" y="3540125"/>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82" name="Freeform 196"/>
            <p:cNvSpPr>
              <a:spLocks noChangeArrowheads="1"/>
            </p:cNvSpPr>
            <p:nvPr/>
          </p:nvSpPr>
          <p:spPr bwMode="auto">
            <a:xfrm>
              <a:off x="1011238" y="306387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83" name="Freeform 198"/>
            <p:cNvSpPr>
              <a:spLocks noChangeArrowheads="1"/>
            </p:cNvSpPr>
            <p:nvPr/>
          </p:nvSpPr>
          <p:spPr bwMode="auto">
            <a:xfrm>
              <a:off x="1004888" y="3340100"/>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84" name="Freeform 199"/>
            <p:cNvSpPr>
              <a:spLocks noChangeArrowheads="1"/>
            </p:cNvSpPr>
            <p:nvPr/>
          </p:nvSpPr>
          <p:spPr bwMode="auto">
            <a:xfrm>
              <a:off x="1022350" y="3627438"/>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1184" name="TextBox 71"/>
            <p:cNvSpPr txBox="1">
              <a:spLocks noChangeArrowheads="1"/>
            </p:cNvSpPr>
            <p:nvPr/>
          </p:nvSpPr>
          <p:spPr bwMode="auto">
            <a:xfrm>
              <a:off x="211138" y="2495550"/>
              <a:ext cx="4889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186" name="Freeform 201"/>
            <p:cNvSpPr>
              <a:spLocks noChangeArrowheads="1"/>
            </p:cNvSpPr>
            <p:nvPr/>
          </p:nvSpPr>
          <p:spPr bwMode="auto">
            <a:xfrm>
              <a:off x="984250" y="3833813"/>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1186" name="TextBox 72"/>
            <p:cNvSpPr txBox="1">
              <a:spLocks noChangeArrowheads="1"/>
            </p:cNvSpPr>
            <p:nvPr/>
          </p:nvSpPr>
          <p:spPr bwMode="auto">
            <a:xfrm>
              <a:off x="828675" y="2495550"/>
              <a:ext cx="358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CoS</a:t>
              </a:r>
            </a:p>
          </p:txBody>
        </p:sp>
        <p:sp>
          <p:nvSpPr>
            <p:cNvPr id="188" name="Freeform 208"/>
            <p:cNvSpPr>
              <a:spLocks noChangeArrowheads="1"/>
            </p:cNvSpPr>
            <p:nvPr/>
          </p:nvSpPr>
          <p:spPr bwMode="auto">
            <a:xfrm>
              <a:off x="822325" y="3797300"/>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189" name="Freeform 196"/>
            <p:cNvSpPr>
              <a:spLocks noChangeArrowheads="1"/>
            </p:cNvSpPr>
            <p:nvPr/>
          </p:nvSpPr>
          <p:spPr bwMode="auto">
            <a:xfrm>
              <a:off x="1030288" y="289242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0" name="Freeform 191"/>
            <p:cNvSpPr>
              <a:spLocks noChangeArrowheads="1"/>
            </p:cNvSpPr>
            <p:nvPr/>
          </p:nvSpPr>
          <p:spPr bwMode="auto">
            <a:xfrm>
              <a:off x="698500" y="2949575"/>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79999"/>
              </a:srgbClr>
            </a:solidFill>
            <a:ln w="28575" cmpd="sng">
              <a:solidFill>
                <a:srgbClr val="800000"/>
              </a:solidFill>
              <a:miter lim="800000"/>
              <a:headEnd/>
              <a:tailEnd/>
            </a:ln>
            <a:effectLst>
              <a:outerShdw dist="23000" dir="5400000" rotWithShape="0">
                <a:srgbClr val="808080">
                  <a:alpha val="34998"/>
                </a:srgbClr>
              </a:outerShdw>
            </a:effectLst>
          </p:spPr>
          <p:txBody>
            <a:bodyPr anchor="ctr"/>
            <a:lstStyle/>
            <a:p>
              <a:endParaRPr lang="en-US"/>
            </a:p>
          </p:txBody>
        </p:sp>
        <p:sp>
          <p:nvSpPr>
            <p:cNvPr id="191" name="Freeform 192"/>
            <p:cNvSpPr>
              <a:spLocks noChangeArrowheads="1"/>
            </p:cNvSpPr>
            <p:nvPr/>
          </p:nvSpPr>
          <p:spPr bwMode="auto">
            <a:xfrm>
              <a:off x="755650" y="3429000"/>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192" name="TextBox 71"/>
            <p:cNvSpPr txBox="1">
              <a:spLocks noChangeArrowheads="1"/>
            </p:cNvSpPr>
            <p:nvPr/>
          </p:nvSpPr>
          <p:spPr bwMode="auto">
            <a:xfrm>
              <a:off x="349250" y="3886200"/>
              <a:ext cx="64135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IOG-faces</a:t>
              </a:r>
            </a:p>
            <a:p>
              <a:pPr algn="ctr" eaLnBrk="1" hangingPunct="1">
                <a:defRPr/>
              </a:pPr>
              <a:r>
                <a:rPr lang="en-US" sz="800" dirty="0">
                  <a:solidFill>
                    <a:schemeClr val="tx1">
                      <a:lumMod val="95000"/>
                      <a:lumOff val="5000"/>
                    </a:schemeClr>
                  </a:solidFill>
                  <a:latin typeface="Calibri" charset="0"/>
                </a:rPr>
                <a:t>OFA</a:t>
              </a:r>
            </a:p>
          </p:txBody>
        </p:sp>
        <p:grpSp>
          <p:nvGrpSpPr>
            <p:cNvPr id="91192" name="Group 192"/>
            <p:cNvGrpSpPr>
              <a:grpSpLocks/>
            </p:cNvGrpSpPr>
            <p:nvPr/>
          </p:nvGrpSpPr>
          <p:grpSpPr bwMode="auto">
            <a:xfrm>
              <a:off x="879475" y="2887663"/>
              <a:ext cx="809142" cy="1489333"/>
              <a:chOff x="879475" y="2887663"/>
              <a:chExt cx="809142" cy="1489333"/>
            </a:xfrm>
          </p:grpSpPr>
          <p:sp>
            <p:nvSpPr>
              <p:cNvPr id="91194" name="TextBox 75"/>
              <p:cNvSpPr txBox="1">
                <a:spLocks noChangeArrowheads="1"/>
              </p:cNvSpPr>
              <p:nvPr/>
            </p:nvSpPr>
            <p:spPr bwMode="auto">
              <a:xfrm>
                <a:off x="1004888" y="370363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VO1</a:t>
                </a:r>
              </a:p>
            </p:txBody>
          </p:sp>
          <p:grpSp>
            <p:nvGrpSpPr>
              <p:cNvPr id="91195" name="Group 195"/>
              <p:cNvGrpSpPr>
                <a:grpSpLocks/>
              </p:cNvGrpSpPr>
              <p:nvPr/>
            </p:nvGrpSpPr>
            <p:grpSpPr bwMode="auto">
              <a:xfrm>
                <a:off x="879475" y="2887663"/>
                <a:ext cx="809142" cy="1489333"/>
                <a:chOff x="879475" y="2887663"/>
                <a:chExt cx="809142" cy="1489333"/>
              </a:xfrm>
            </p:grpSpPr>
            <p:sp>
              <p:nvSpPr>
                <p:cNvPr id="91196" name="TextBox 78"/>
                <p:cNvSpPr txBox="1">
                  <a:spLocks noChangeArrowheads="1"/>
                </p:cNvSpPr>
                <p:nvPr/>
              </p:nvSpPr>
              <p:spPr bwMode="auto">
                <a:xfrm>
                  <a:off x="879475" y="2887663"/>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PHC2</a:t>
                  </a:r>
                </a:p>
              </p:txBody>
            </p:sp>
            <p:grpSp>
              <p:nvGrpSpPr>
                <p:cNvPr id="91197" name="Group 197"/>
                <p:cNvGrpSpPr>
                  <a:grpSpLocks/>
                </p:cNvGrpSpPr>
                <p:nvPr/>
              </p:nvGrpSpPr>
              <p:grpSpPr bwMode="auto">
                <a:xfrm>
                  <a:off x="927100" y="3146425"/>
                  <a:ext cx="761517" cy="1230571"/>
                  <a:chOff x="927100" y="3146425"/>
                  <a:chExt cx="761517" cy="1230571"/>
                </a:xfrm>
              </p:grpSpPr>
              <p:sp>
                <p:nvSpPr>
                  <p:cNvPr id="91198" name="TextBox 74"/>
                  <p:cNvSpPr txBox="1">
                    <a:spLocks noChangeArrowheads="1"/>
                  </p:cNvSpPr>
                  <p:nvPr/>
                </p:nvSpPr>
                <p:spPr bwMode="auto">
                  <a:xfrm>
                    <a:off x="1033463" y="3937000"/>
                    <a:ext cx="3129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hV4</a:t>
                    </a:r>
                  </a:p>
                </p:txBody>
              </p:sp>
              <p:grpSp>
                <p:nvGrpSpPr>
                  <p:cNvPr id="91199" name="Group 199"/>
                  <p:cNvGrpSpPr>
                    <a:grpSpLocks/>
                  </p:cNvGrpSpPr>
                  <p:nvPr/>
                </p:nvGrpSpPr>
                <p:grpSpPr bwMode="auto">
                  <a:xfrm>
                    <a:off x="927100" y="3146425"/>
                    <a:ext cx="761517" cy="1230571"/>
                    <a:chOff x="927100" y="3146425"/>
                    <a:chExt cx="761517" cy="1230571"/>
                  </a:xfrm>
                </p:grpSpPr>
                <p:sp>
                  <p:nvSpPr>
                    <p:cNvPr id="91200" name="TextBox 86"/>
                    <p:cNvSpPr txBox="1">
                      <a:spLocks noChangeArrowheads="1"/>
                    </p:cNvSpPr>
                    <p:nvPr/>
                  </p:nvSpPr>
                  <p:spPr bwMode="auto">
                    <a:xfrm rot="-2361689">
                      <a:off x="1421296" y="4192330"/>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V1</a:t>
                      </a:r>
                    </a:p>
                  </p:txBody>
                </p:sp>
                <p:sp>
                  <p:nvSpPr>
                    <p:cNvPr id="91201" name="TextBox 84"/>
                    <p:cNvSpPr txBox="1">
                      <a:spLocks noChangeArrowheads="1"/>
                    </p:cNvSpPr>
                    <p:nvPr/>
                  </p:nvSpPr>
                  <p:spPr bwMode="auto">
                    <a:xfrm rot="-2361689">
                      <a:off x="1174439" y="4120098"/>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V3</a:t>
                      </a:r>
                    </a:p>
                  </p:txBody>
                </p:sp>
                <p:sp>
                  <p:nvSpPr>
                    <p:cNvPr id="91202" name="TextBox 85"/>
                    <p:cNvSpPr txBox="1">
                      <a:spLocks noChangeArrowheads="1"/>
                    </p:cNvSpPr>
                    <p:nvPr/>
                  </p:nvSpPr>
                  <p:spPr bwMode="auto">
                    <a:xfrm rot="-2361689">
                      <a:off x="1291122" y="4191536"/>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V2</a:t>
                      </a:r>
                    </a:p>
                  </p:txBody>
                </p:sp>
                <p:grpSp>
                  <p:nvGrpSpPr>
                    <p:cNvPr id="91203" name="Group 132"/>
                    <p:cNvGrpSpPr>
                      <a:grpSpLocks/>
                    </p:cNvGrpSpPr>
                    <p:nvPr/>
                  </p:nvGrpSpPr>
                  <p:grpSpPr bwMode="auto">
                    <a:xfrm>
                      <a:off x="927100" y="3146425"/>
                      <a:ext cx="370654" cy="456129"/>
                      <a:chOff x="927100" y="3146425"/>
                      <a:chExt cx="370654" cy="456129"/>
                    </a:xfrm>
                  </p:grpSpPr>
                  <p:sp>
                    <p:nvSpPr>
                      <p:cNvPr id="91204" name="TextBox 76"/>
                      <p:cNvSpPr txBox="1">
                        <a:spLocks noChangeArrowheads="1"/>
                      </p:cNvSpPr>
                      <p:nvPr/>
                    </p:nvSpPr>
                    <p:spPr bwMode="auto">
                      <a:xfrm>
                        <a:off x="979488" y="341788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VO2</a:t>
                        </a:r>
                      </a:p>
                    </p:txBody>
                  </p:sp>
                  <p:sp>
                    <p:nvSpPr>
                      <p:cNvPr id="91205" name="TextBox 77"/>
                      <p:cNvSpPr txBox="1">
                        <a:spLocks noChangeArrowheads="1"/>
                      </p:cNvSpPr>
                      <p:nvPr/>
                    </p:nvSpPr>
                    <p:spPr bwMode="auto">
                      <a:xfrm>
                        <a:off x="927100" y="3146425"/>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PHC1</a:t>
                        </a:r>
                      </a:p>
                    </p:txBody>
                  </p:sp>
                </p:grpSp>
              </p:grpSp>
            </p:grpSp>
          </p:grpSp>
        </p:grpSp>
        <p:sp>
          <p:nvSpPr>
            <p:cNvPr id="194" name="TextBox 71"/>
            <p:cNvSpPr txBox="1">
              <a:spLocks noChangeArrowheads="1"/>
            </p:cNvSpPr>
            <p:nvPr/>
          </p:nvSpPr>
          <p:spPr bwMode="auto">
            <a:xfrm>
              <a:off x="196850" y="3429000"/>
              <a:ext cx="7620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pFus-faces</a:t>
              </a:r>
            </a:p>
            <a:p>
              <a:pPr algn="ctr" eaLnBrk="1" hangingPunct="1">
                <a:defRPr/>
              </a:pPr>
              <a:r>
                <a:rPr lang="en-US" sz="800" dirty="0">
                  <a:solidFill>
                    <a:schemeClr val="tx1">
                      <a:lumMod val="95000"/>
                      <a:lumOff val="5000"/>
                    </a:schemeClr>
                  </a:solidFill>
                  <a:latin typeface="Calibri" charset="0"/>
                </a:rPr>
                <a:t>FFA1</a:t>
              </a:r>
            </a:p>
          </p:txBody>
        </p:sp>
      </p:grpSp>
      <p:sp>
        <p:nvSpPr>
          <p:cNvPr id="91172" name="Text Box 416"/>
          <p:cNvSpPr txBox="1">
            <a:spLocks noChangeArrowheads="1"/>
          </p:cNvSpPr>
          <p:nvPr/>
        </p:nvSpPr>
        <p:spPr bwMode="auto">
          <a:xfrm>
            <a:off x="7924800" y="29718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91173" name="TextBox 69"/>
          <p:cNvSpPr txBox="1">
            <a:spLocks noChangeArrowheads="1"/>
          </p:cNvSpPr>
          <p:nvPr/>
        </p:nvSpPr>
        <p:spPr bwMode="auto">
          <a:xfrm>
            <a:off x="227013" y="4795838"/>
            <a:ext cx="16017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Grill-Spector &amp; Weiner</a:t>
            </a:r>
          </a:p>
          <a:p>
            <a:pPr algn="ctr" eaLnBrk="1" hangingPunct="1"/>
            <a:r>
              <a:rPr lang="en-US" altLang="x-none" sz="1200">
                <a:latin typeface="Calibri" charset="0"/>
              </a:rPr>
              <a:t>NRN 2014</a:t>
            </a:r>
          </a:p>
        </p:txBody>
      </p:sp>
      <p:sp>
        <p:nvSpPr>
          <p:cNvPr id="71"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1"/>
          <p:cNvSpPr>
            <a:spLocks noGrp="1" noChangeArrowheads="1"/>
          </p:cNvSpPr>
          <p:nvPr>
            <p:ph type="title"/>
          </p:nvPr>
        </p:nvSpPr>
        <p:spPr>
          <a:xfrm>
            <a:off x="127000" y="63500"/>
            <a:ext cx="8877300" cy="1600200"/>
          </a:xfrm>
        </p:spPr>
        <p:txBody>
          <a:bodyPr rIns="132073"/>
          <a:lstStyle/>
          <a:p>
            <a:pPr marL="39686" indent="0" eaLnBrk="1" hangingPunct="1">
              <a:defRPr/>
            </a:pPr>
            <a:r>
              <a:rPr lang="en-US" sz="3200" b="1" dirty="0">
                <a:solidFill>
                  <a:srgbClr val="5E5EB9"/>
                </a:solidFill>
                <a:latin typeface="Calibri"/>
                <a:cs typeface="Calibri"/>
                <a:sym typeface="Arial Bold" charset="0"/>
              </a:rPr>
              <a:t>Constant fMRI-A ratio in face-selective</a:t>
            </a:r>
            <a:br>
              <a:rPr lang="en-US" sz="3200" b="1" dirty="0">
                <a:solidFill>
                  <a:srgbClr val="5E5EB9"/>
                </a:solidFill>
                <a:latin typeface="Calibri"/>
                <a:cs typeface="Calibri"/>
                <a:sym typeface="Arial Bold" charset="0"/>
              </a:rPr>
            </a:br>
            <a:r>
              <a:rPr lang="en-US" sz="3200" b="1" dirty="0">
                <a:solidFill>
                  <a:srgbClr val="5E5EB9"/>
                </a:solidFill>
                <a:latin typeface="Calibri"/>
                <a:cs typeface="Calibri"/>
                <a:sym typeface="Arial Bold" charset="0"/>
              </a:rPr>
              <a:t>regions across optimal and </a:t>
            </a:r>
            <a:r>
              <a:rPr lang="en-US" sz="3200" b="1" dirty="0" err="1">
                <a:solidFill>
                  <a:srgbClr val="5E5EB9"/>
                </a:solidFill>
                <a:latin typeface="Calibri"/>
                <a:cs typeface="Calibri"/>
                <a:sym typeface="Arial Bold" charset="0"/>
              </a:rPr>
              <a:t>nonoptimal</a:t>
            </a:r>
            <a:r>
              <a:rPr lang="en-US" sz="3200" b="1" dirty="0">
                <a:solidFill>
                  <a:srgbClr val="5E5EB9"/>
                </a:solidFill>
                <a:latin typeface="Calibri"/>
                <a:cs typeface="Calibri"/>
                <a:sym typeface="Arial Bold" charset="0"/>
              </a:rPr>
              <a:t> stimuli</a:t>
            </a:r>
            <a:endParaRPr lang="en-US" sz="3200" b="1" dirty="0">
              <a:solidFill>
                <a:srgbClr val="5E5EB9"/>
              </a:solidFill>
              <a:latin typeface="Calibri"/>
              <a:ea typeface="ヒラギノ角ゴ ProN W6" charset="0"/>
              <a:cs typeface="Calibri"/>
              <a:sym typeface="Arial Bold" charset="0"/>
            </a:endParaRPr>
          </a:p>
        </p:txBody>
      </p:sp>
      <p:pic>
        <p:nvPicPr>
          <p:cNvPr id="92162" name="Picture 4"/>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584676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2163"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3025" y="5478463"/>
            <a:ext cx="630238"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2164"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42088" y="5507038"/>
            <a:ext cx="5715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92165" name="AutoShape 10"/>
          <p:cNvSpPr>
            <a:spLocks/>
          </p:cNvSpPr>
          <p:nvPr/>
        </p:nvSpPr>
        <p:spPr bwMode="auto">
          <a:xfrm rot="-5400000">
            <a:off x="-115887" y="3332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92166" name="Line 11"/>
          <p:cNvSpPr>
            <a:spLocks noChangeShapeType="1"/>
          </p:cNvSpPr>
          <p:nvPr/>
        </p:nvSpPr>
        <p:spPr bwMode="auto">
          <a:xfrm>
            <a:off x="2924175" y="5392738"/>
            <a:ext cx="4256088"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67" name="Line 12"/>
          <p:cNvSpPr>
            <a:spLocks noChangeShapeType="1"/>
          </p:cNvSpPr>
          <p:nvPr/>
        </p:nvSpPr>
        <p:spPr bwMode="auto">
          <a:xfrm rot="10800000" flipH="1">
            <a:off x="2924175"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68" name="Line 13"/>
          <p:cNvSpPr>
            <a:spLocks noChangeShapeType="1"/>
          </p:cNvSpPr>
          <p:nvPr/>
        </p:nvSpPr>
        <p:spPr bwMode="auto">
          <a:xfrm rot="10800000" flipH="1">
            <a:off x="2924175"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69" name="Line 14"/>
          <p:cNvSpPr>
            <a:spLocks noChangeShapeType="1"/>
          </p:cNvSpPr>
          <p:nvPr/>
        </p:nvSpPr>
        <p:spPr bwMode="auto">
          <a:xfrm rot="10800000" flipH="1">
            <a:off x="349091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70" name="Line 15"/>
          <p:cNvSpPr>
            <a:spLocks noChangeShapeType="1"/>
          </p:cNvSpPr>
          <p:nvPr/>
        </p:nvSpPr>
        <p:spPr bwMode="auto">
          <a:xfrm rot="10800000" flipH="1">
            <a:off x="41148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71" name="Line 16"/>
          <p:cNvSpPr>
            <a:spLocks noChangeShapeType="1"/>
          </p:cNvSpPr>
          <p:nvPr/>
        </p:nvSpPr>
        <p:spPr bwMode="auto">
          <a:xfrm rot="10800000" flipH="1">
            <a:off x="47402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72" name="Line 17"/>
          <p:cNvSpPr>
            <a:spLocks noChangeShapeType="1"/>
          </p:cNvSpPr>
          <p:nvPr/>
        </p:nvSpPr>
        <p:spPr bwMode="auto">
          <a:xfrm rot="10800000" flipH="1">
            <a:off x="536416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73" name="Line 18"/>
          <p:cNvSpPr>
            <a:spLocks noChangeShapeType="1"/>
          </p:cNvSpPr>
          <p:nvPr/>
        </p:nvSpPr>
        <p:spPr bwMode="auto">
          <a:xfrm rot="10800000" flipH="1">
            <a:off x="5989638" y="5335588"/>
            <a:ext cx="7937"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74" name="Line 19"/>
          <p:cNvSpPr>
            <a:spLocks noChangeShapeType="1"/>
          </p:cNvSpPr>
          <p:nvPr/>
        </p:nvSpPr>
        <p:spPr bwMode="auto">
          <a:xfrm rot="10800000" flipH="1">
            <a:off x="66135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75" name="Line 29"/>
          <p:cNvSpPr>
            <a:spLocks noChangeShapeType="1"/>
          </p:cNvSpPr>
          <p:nvPr/>
        </p:nvSpPr>
        <p:spPr bwMode="auto">
          <a:xfrm>
            <a:off x="5338763" y="3006725"/>
            <a:ext cx="9525" cy="3413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76" name="Line 32"/>
          <p:cNvSpPr>
            <a:spLocks noChangeShapeType="1"/>
          </p:cNvSpPr>
          <p:nvPr/>
        </p:nvSpPr>
        <p:spPr bwMode="auto">
          <a:xfrm>
            <a:off x="5964238" y="3462338"/>
            <a:ext cx="7937" cy="227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77" name="Line 35"/>
          <p:cNvSpPr>
            <a:spLocks noChangeShapeType="1"/>
          </p:cNvSpPr>
          <p:nvPr/>
        </p:nvSpPr>
        <p:spPr bwMode="auto">
          <a:xfrm>
            <a:off x="6588125" y="3290888"/>
            <a:ext cx="9525" cy="2841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78" name="Oval 41"/>
          <p:cNvSpPr>
            <a:spLocks/>
          </p:cNvSpPr>
          <p:nvPr/>
        </p:nvSpPr>
        <p:spPr bwMode="auto">
          <a:xfrm>
            <a:off x="5251450" y="306387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2179" name="Oval 42"/>
          <p:cNvSpPr>
            <a:spLocks/>
          </p:cNvSpPr>
          <p:nvPr/>
        </p:nvSpPr>
        <p:spPr bwMode="auto">
          <a:xfrm>
            <a:off x="5875338" y="346233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2180" name="Oval 43"/>
          <p:cNvSpPr>
            <a:spLocks/>
          </p:cNvSpPr>
          <p:nvPr/>
        </p:nvSpPr>
        <p:spPr bwMode="auto">
          <a:xfrm>
            <a:off x="6499225"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2181" name="Rectangle 46"/>
          <p:cNvSpPr>
            <a:spLocks/>
          </p:cNvSpPr>
          <p:nvPr/>
        </p:nvSpPr>
        <p:spPr bwMode="auto">
          <a:xfrm>
            <a:off x="2628900" y="5095875"/>
            <a:ext cx="2651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0</a:t>
            </a:r>
          </a:p>
        </p:txBody>
      </p:sp>
      <p:sp>
        <p:nvSpPr>
          <p:cNvPr id="92182" name="Rectangle 47"/>
          <p:cNvSpPr>
            <a:spLocks/>
          </p:cNvSpPr>
          <p:nvPr/>
        </p:nvSpPr>
        <p:spPr bwMode="auto">
          <a:xfrm>
            <a:off x="2525713" y="3425825"/>
            <a:ext cx="376237"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.5</a:t>
            </a:r>
          </a:p>
        </p:txBody>
      </p:sp>
      <p:sp>
        <p:nvSpPr>
          <p:cNvPr id="92183" name="Rectangle 48"/>
          <p:cNvSpPr>
            <a:spLocks/>
          </p:cNvSpPr>
          <p:nvPr/>
        </p:nvSpPr>
        <p:spPr bwMode="auto">
          <a:xfrm>
            <a:off x="2628900" y="1789113"/>
            <a:ext cx="26511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1</a:t>
            </a:r>
          </a:p>
        </p:txBody>
      </p:sp>
      <p:sp>
        <p:nvSpPr>
          <p:cNvPr id="92184" name="Line 49"/>
          <p:cNvSpPr>
            <a:spLocks noChangeShapeType="1"/>
          </p:cNvSpPr>
          <p:nvPr/>
        </p:nvSpPr>
        <p:spPr bwMode="auto">
          <a:xfrm>
            <a:off x="2925763" y="5392738"/>
            <a:ext cx="4257675"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85" name="Line 50"/>
          <p:cNvSpPr>
            <a:spLocks noChangeShapeType="1"/>
          </p:cNvSpPr>
          <p:nvPr/>
        </p:nvSpPr>
        <p:spPr bwMode="auto">
          <a:xfrm rot="10800000" flipH="1">
            <a:off x="2925763"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86" name="Line 51"/>
          <p:cNvSpPr>
            <a:spLocks noChangeShapeType="1"/>
          </p:cNvSpPr>
          <p:nvPr/>
        </p:nvSpPr>
        <p:spPr bwMode="auto">
          <a:xfrm rot="10800000" flipH="1">
            <a:off x="2925763"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87" name="Line 52"/>
          <p:cNvSpPr>
            <a:spLocks noChangeShapeType="1"/>
          </p:cNvSpPr>
          <p:nvPr/>
        </p:nvSpPr>
        <p:spPr bwMode="auto">
          <a:xfrm rot="10800000" flipH="1">
            <a:off x="349408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88" name="Line 53"/>
          <p:cNvSpPr>
            <a:spLocks noChangeShapeType="1"/>
          </p:cNvSpPr>
          <p:nvPr/>
        </p:nvSpPr>
        <p:spPr bwMode="auto">
          <a:xfrm rot="10800000" flipH="1">
            <a:off x="41179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89" name="Line 54"/>
          <p:cNvSpPr>
            <a:spLocks noChangeShapeType="1"/>
          </p:cNvSpPr>
          <p:nvPr/>
        </p:nvSpPr>
        <p:spPr bwMode="auto">
          <a:xfrm rot="10800000" flipH="1">
            <a:off x="474345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90" name="Line 55"/>
          <p:cNvSpPr>
            <a:spLocks noChangeShapeType="1"/>
          </p:cNvSpPr>
          <p:nvPr/>
        </p:nvSpPr>
        <p:spPr bwMode="auto">
          <a:xfrm rot="10800000" flipH="1">
            <a:off x="536733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91" name="Line 56"/>
          <p:cNvSpPr>
            <a:spLocks noChangeShapeType="1"/>
          </p:cNvSpPr>
          <p:nvPr/>
        </p:nvSpPr>
        <p:spPr bwMode="auto">
          <a:xfrm rot="10800000" flipH="1">
            <a:off x="59912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92" name="Line 57"/>
          <p:cNvSpPr>
            <a:spLocks noChangeShapeType="1"/>
          </p:cNvSpPr>
          <p:nvPr/>
        </p:nvSpPr>
        <p:spPr bwMode="auto">
          <a:xfrm rot="10800000" flipH="1">
            <a:off x="66167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93" name="Line 67"/>
          <p:cNvSpPr>
            <a:spLocks noChangeShapeType="1"/>
          </p:cNvSpPr>
          <p:nvPr/>
        </p:nvSpPr>
        <p:spPr bwMode="auto">
          <a:xfrm>
            <a:off x="6591300" y="3235325"/>
            <a:ext cx="9525" cy="3397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2194" name="Rectangle 75"/>
          <p:cNvSpPr>
            <a:spLocks/>
          </p:cNvSpPr>
          <p:nvPr/>
        </p:nvSpPr>
        <p:spPr bwMode="auto">
          <a:xfrm>
            <a:off x="4476750" y="61737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92195" name="Rectangle 191"/>
          <p:cNvSpPr>
            <a:spLocks noChangeAspect="1" noChangeArrowheads="1"/>
          </p:cNvSpPr>
          <p:nvPr/>
        </p:nvSpPr>
        <p:spPr bwMode="auto">
          <a:xfrm>
            <a:off x="65468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2196" name="Rectangle 191"/>
          <p:cNvSpPr>
            <a:spLocks noChangeAspect="1" noChangeArrowheads="1"/>
          </p:cNvSpPr>
          <p:nvPr/>
        </p:nvSpPr>
        <p:spPr bwMode="auto">
          <a:xfrm>
            <a:off x="30416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2197"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grpSp>
        <p:nvGrpSpPr>
          <p:cNvPr id="92198" name="Group 184"/>
          <p:cNvGrpSpPr>
            <a:grpSpLocks/>
          </p:cNvGrpSpPr>
          <p:nvPr/>
        </p:nvGrpSpPr>
        <p:grpSpPr bwMode="auto">
          <a:xfrm>
            <a:off x="115888" y="2362200"/>
            <a:ext cx="1601787" cy="2274888"/>
            <a:chOff x="115888" y="2362200"/>
            <a:chExt cx="1601787" cy="2274888"/>
          </a:xfrm>
        </p:grpSpPr>
        <p:pic>
          <p:nvPicPr>
            <p:cNvPr id="92202" name="Picture 3"/>
            <p:cNvPicPr>
              <a:picLocks noChangeAspect="1" noChangeArrowheads="1"/>
            </p:cNvPicPr>
            <p:nvPr/>
          </p:nvPicPr>
          <p:blipFill>
            <a:blip r:embed="rId5">
              <a:grayscl/>
              <a:extLst>
                <a:ext uri="{28A0092B-C50C-407E-A947-70E740481C1C}">
                  <a14:useLocalDpi xmlns:a14="http://schemas.microsoft.com/office/drawing/2010/main" val="0"/>
                </a:ext>
              </a:extLst>
            </a:blip>
            <a:srcRect l="36836" t="27556" r="36250" b="4443"/>
            <a:stretch>
              <a:fillRect/>
            </a:stretch>
          </p:blipFill>
          <p:spPr bwMode="auto">
            <a:xfrm>
              <a:off x="115888" y="2362200"/>
              <a:ext cx="1601787"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 name="Freeform 186"/>
            <p:cNvSpPr>
              <a:spLocks noChangeArrowheads="1"/>
            </p:cNvSpPr>
            <p:nvPr/>
          </p:nvSpPr>
          <p:spPr bwMode="auto">
            <a:xfrm>
              <a:off x="1493838" y="3921125"/>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88" name="Freeform 184"/>
            <p:cNvSpPr>
              <a:spLocks noChangeArrowheads="1"/>
            </p:cNvSpPr>
            <p:nvPr/>
          </p:nvSpPr>
          <p:spPr bwMode="auto">
            <a:xfrm>
              <a:off x="1187450" y="3660775"/>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89" name="Freeform 185"/>
            <p:cNvSpPr>
              <a:spLocks noChangeArrowheads="1"/>
            </p:cNvSpPr>
            <p:nvPr/>
          </p:nvSpPr>
          <p:spPr bwMode="auto">
            <a:xfrm>
              <a:off x="1362075" y="3667125"/>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0" name="Freeform 188"/>
            <p:cNvSpPr>
              <a:spLocks noChangeArrowheads="1"/>
            </p:cNvSpPr>
            <p:nvPr/>
          </p:nvSpPr>
          <p:spPr bwMode="auto">
            <a:xfrm>
              <a:off x="1031875" y="2873375"/>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91" name="Freeform 189"/>
            <p:cNvSpPr>
              <a:spLocks noChangeArrowheads="1"/>
            </p:cNvSpPr>
            <p:nvPr/>
          </p:nvSpPr>
          <p:spPr bwMode="auto">
            <a:xfrm>
              <a:off x="1171575" y="3540125"/>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92" name="Freeform 196"/>
            <p:cNvSpPr>
              <a:spLocks noChangeArrowheads="1"/>
            </p:cNvSpPr>
            <p:nvPr/>
          </p:nvSpPr>
          <p:spPr bwMode="auto">
            <a:xfrm>
              <a:off x="1011238" y="306387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3" name="Freeform 198"/>
            <p:cNvSpPr>
              <a:spLocks noChangeArrowheads="1"/>
            </p:cNvSpPr>
            <p:nvPr/>
          </p:nvSpPr>
          <p:spPr bwMode="auto">
            <a:xfrm>
              <a:off x="1004888" y="3340100"/>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4" name="Freeform 199"/>
            <p:cNvSpPr>
              <a:spLocks noChangeArrowheads="1"/>
            </p:cNvSpPr>
            <p:nvPr/>
          </p:nvSpPr>
          <p:spPr bwMode="auto">
            <a:xfrm>
              <a:off x="1022350" y="3627438"/>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2211" name="TextBox 71"/>
            <p:cNvSpPr txBox="1">
              <a:spLocks noChangeArrowheads="1"/>
            </p:cNvSpPr>
            <p:nvPr/>
          </p:nvSpPr>
          <p:spPr bwMode="auto">
            <a:xfrm>
              <a:off x="211138" y="2495550"/>
              <a:ext cx="4889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196" name="Freeform 201"/>
            <p:cNvSpPr>
              <a:spLocks noChangeArrowheads="1"/>
            </p:cNvSpPr>
            <p:nvPr/>
          </p:nvSpPr>
          <p:spPr bwMode="auto">
            <a:xfrm>
              <a:off x="984250" y="3833813"/>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2213" name="TextBox 72"/>
            <p:cNvSpPr txBox="1">
              <a:spLocks noChangeArrowheads="1"/>
            </p:cNvSpPr>
            <p:nvPr/>
          </p:nvSpPr>
          <p:spPr bwMode="auto">
            <a:xfrm>
              <a:off x="828675" y="2495550"/>
              <a:ext cx="358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CoS</a:t>
              </a:r>
            </a:p>
          </p:txBody>
        </p:sp>
        <p:sp>
          <p:nvSpPr>
            <p:cNvPr id="198" name="Freeform 208"/>
            <p:cNvSpPr>
              <a:spLocks noChangeArrowheads="1"/>
            </p:cNvSpPr>
            <p:nvPr/>
          </p:nvSpPr>
          <p:spPr bwMode="auto">
            <a:xfrm>
              <a:off x="822325" y="3797300"/>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199" name="Freeform 196"/>
            <p:cNvSpPr>
              <a:spLocks noChangeArrowheads="1"/>
            </p:cNvSpPr>
            <p:nvPr/>
          </p:nvSpPr>
          <p:spPr bwMode="auto">
            <a:xfrm>
              <a:off x="1030288" y="289242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0" name="Freeform 191"/>
            <p:cNvSpPr>
              <a:spLocks noChangeArrowheads="1"/>
            </p:cNvSpPr>
            <p:nvPr/>
          </p:nvSpPr>
          <p:spPr bwMode="auto">
            <a:xfrm>
              <a:off x="698500" y="2949575"/>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79999"/>
              </a:srgbClr>
            </a:solidFill>
            <a:ln w="28575" cmpd="sng">
              <a:solidFill>
                <a:srgbClr val="800000"/>
              </a:solidFill>
              <a:miter lim="800000"/>
              <a:headEnd/>
              <a:tailEnd/>
            </a:ln>
            <a:effectLst>
              <a:outerShdw dist="23000" dir="5400000" rotWithShape="0">
                <a:srgbClr val="808080">
                  <a:alpha val="34998"/>
                </a:srgbClr>
              </a:outerShdw>
            </a:effectLst>
          </p:spPr>
          <p:txBody>
            <a:bodyPr anchor="ctr"/>
            <a:lstStyle/>
            <a:p>
              <a:endParaRPr lang="en-US"/>
            </a:p>
          </p:txBody>
        </p:sp>
        <p:sp>
          <p:nvSpPr>
            <p:cNvPr id="201" name="Freeform 192"/>
            <p:cNvSpPr>
              <a:spLocks noChangeArrowheads="1"/>
            </p:cNvSpPr>
            <p:nvPr/>
          </p:nvSpPr>
          <p:spPr bwMode="auto">
            <a:xfrm>
              <a:off x="755650" y="3429000"/>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202" name="TextBox 71"/>
            <p:cNvSpPr txBox="1">
              <a:spLocks noChangeArrowheads="1"/>
            </p:cNvSpPr>
            <p:nvPr/>
          </p:nvSpPr>
          <p:spPr bwMode="auto">
            <a:xfrm>
              <a:off x="349250" y="3886200"/>
              <a:ext cx="64135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IOG-faces</a:t>
              </a:r>
            </a:p>
            <a:p>
              <a:pPr algn="ctr" eaLnBrk="1" hangingPunct="1">
                <a:defRPr/>
              </a:pPr>
              <a:r>
                <a:rPr lang="en-US" sz="800" dirty="0">
                  <a:solidFill>
                    <a:schemeClr val="tx1">
                      <a:lumMod val="95000"/>
                      <a:lumOff val="5000"/>
                    </a:schemeClr>
                  </a:solidFill>
                  <a:latin typeface="Calibri" charset="0"/>
                </a:rPr>
                <a:t>OFA</a:t>
              </a:r>
            </a:p>
          </p:txBody>
        </p:sp>
        <p:grpSp>
          <p:nvGrpSpPr>
            <p:cNvPr id="92219" name="Group 202"/>
            <p:cNvGrpSpPr>
              <a:grpSpLocks/>
            </p:cNvGrpSpPr>
            <p:nvPr/>
          </p:nvGrpSpPr>
          <p:grpSpPr bwMode="auto">
            <a:xfrm>
              <a:off x="879475" y="2887663"/>
              <a:ext cx="809142" cy="1489333"/>
              <a:chOff x="879475" y="2887663"/>
              <a:chExt cx="809142" cy="1489333"/>
            </a:xfrm>
          </p:grpSpPr>
          <p:sp>
            <p:nvSpPr>
              <p:cNvPr id="92221" name="TextBox 75"/>
              <p:cNvSpPr txBox="1">
                <a:spLocks noChangeArrowheads="1"/>
              </p:cNvSpPr>
              <p:nvPr/>
            </p:nvSpPr>
            <p:spPr bwMode="auto">
              <a:xfrm>
                <a:off x="1004888" y="370363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VO1</a:t>
                </a:r>
              </a:p>
            </p:txBody>
          </p:sp>
          <p:grpSp>
            <p:nvGrpSpPr>
              <p:cNvPr id="92222" name="Group 205"/>
              <p:cNvGrpSpPr>
                <a:grpSpLocks/>
              </p:cNvGrpSpPr>
              <p:nvPr/>
            </p:nvGrpSpPr>
            <p:grpSpPr bwMode="auto">
              <a:xfrm>
                <a:off x="879475" y="2887663"/>
                <a:ext cx="809142" cy="1489333"/>
                <a:chOff x="879475" y="2887663"/>
                <a:chExt cx="809142" cy="1489333"/>
              </a:xfrm>
            </p:grpSpPr>
            <p:sp>
              <p:nvSpPr>
                <p:cNvPr id="92223" name="TextBox 78"/>
                <p:cNvSpPr txBox="1">
                  <a:spLocks noChangeArrowheads="1"/>
                </p:cNvSpPr>
                <p:nvPr/>
              </p:nvSpPr>
              <p:spPr bwMode="auto">
                <a:xfrm>
                  <a:off x="879475" y="2887663"/>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PHC2</a:t>
                  </a:r>
                </a:p>
              </p:txBody>
            </p:sp>
            <p:grpSp>
              <p:nvGrpSpPr>
                <p:cNvPr id="92224" name="Group 207"/>
                <p:cNvGrpSpPr>
                  <a:grpSpLocks/>
                </p:cNvGrpSpPr>
                <p:nvPr/>
              </p:nvGrpSpPr>
              <p:grpSpPr bwMode="auto">
                <a:xfrm>
                  <a:off x="927100" y="3146425"/>
                  <a:ext cx="761517" cy="1230571"/>
                  <a:chOff x="927100" y="3146425"/>
                  <a:chExt cx="761517" cy="1230571"/>
                </a:xfrm>
              </p:grpSpPr>
              <p:sp>
                <p:nvSpPr>
                  <p:cNvPr id="92225" name="TextBox 74"/>
                  <p:cNvSpPr txBox="1">
                    <a:spLocks noChangeArrowheads="1"/>
                  </p:cNvSpPr>
                  <p:nvPr/>
                </p:nvSpPr>
                <p:spPr bwMode="auto">
                  <a:xfrm>
                    <a:off x="1033463" y="3937000"/>
                    <a:ext cx="3129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hV4</a:t>
                    </a:r>
                  </a:p>
                </p:txBody>
              </p:sp>
              <p:grpSp>
                <p:nvGrpSpPr>
                  <p:cNvPr id="92226" name="Group 209"/>
                  <p:cNvGrpSpPr>
                    <a:grpSpLocks/>
                  </p:cNvGrpSpPr>
                  <p:nvPr/>
                </p:nvGrpSpPr>
                <p:grpSpPr bwMode="auto">
                  <a:xfrm>
                    <a:off x="927100" y="3146425"/>
                    <a:ext cx="761517" cy="1230571"/>
                    <a:chOff x="927100" y="3146425"/>
                    <a:chExt cx="761517" cy="1230571"/>
                  </a:xfrm>
                </p:grpSpPr>
                <p:sp>
                  <p:nvSpPr>
                    <p:cNvPr id="92227" name="TextBox 86"/>
                    <p:cNvSpPr txBox="1">
                      <a:spLocks noChangeArrowheads="1"/>
                    </p:cNvSpPr>
                    <p:nvPr/>
                  </p:nvSpPr>
                  <p:spPr bwMode="auto">
                    <a:xfrm rot="-2361689">
                      <a:off x="1421296" y="4192330"/>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V1</a:t>
                      </a:r>
                    </a:p>
                  </p:txBody>
                </p:sp>
                <p:sp>
                  <p:nvSpPr>
                    <p:cNvPr id="92228" name="TextBox 84"/>
                    <p:cNvSpPr txBox="1">
                      <a:spLocks noChangeArrowheads="1"/>
                    </p:cNvSpPr>
                    <p:nvPr/>
                  </p:nvSpPr>
                  <p:spPr bwMode="auto">
                    <a:xfrm rot="-2361689">
                      <a:off x="1174439" y="4120098"/>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V3</a:t>
                      </a:r>
                    </a:p>
                  </p:txBody>
                </p:sp>
                <p:sp>
                  <p:nvSpPr>
                    <p:cNvPr id="92229" name="TextBox 85"/>
                    <p:cNvSpPr txBox="1">
                      <a:spLocks noChangeArrowheads="1"/>
                    </p:cNvSpPr>
                    <p:nvPr/>
                  </p:nvSpPr>
                  <p:spPr bwMode="auto">
                    <a:xfrm rot="-2361689">
                      <a:off x="1291122" y="4191536"/>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V2</a:t>
                      </a:r>
                    </a:p>
                  </p:txBody>
                </p:sp>
                <p:grpSp>
                  <p:nvGrpSpPr>
                    <p:cNvPr id="92230" name="Group 132"/>
                    <p:cNvGrpSpPr>
                      <a:grpSpLocks/>
                    </p:cNvGrpSpPr>
                    <p:nvPr/>
                  </p:nvGrpSpPr>
                  <p:grpSpPr bwMode="auto">
                    <a:xfrm>
                      <a:off x="927100" y="3146425"/>
                      <a:ext cx="370654" cy="456129"/>
                      <a:chOff x="927100" y="3146425"/>
                      <a:chExt cx="370654" cy="456129"/>
                    </a:xfrm>
                  </p:grpSpPr>
                  <p:sp>
                    <p:nvSpPr>
                      <p:cNvPr id="92231" name="TextBox 76"/>
                      <p:cNvSpPr txBox="1">
                        <a:spLocks noChangeArrowheads="1"/>
                      </p:cNvSpPr>
                      <p:nvPr/>
                    </p:nvSpPr>
                    <p:spPr bwMode="auto">
                      <a:xfrm>
                        <a:off x="979488" y="341788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VO2</a:t>
                        </a:r>
                      </a:p>
                    </p:txBody>
                  </p:sp>
                  <p:sp>
                    <p:nvSpPr>
                      <p:cNvPr id="92232" name="TextBox 77"/>
                      <p:cNvSpPr txBox="1">
                        <a:spLocks noChangeArrowheads="1"/>
                      </p:cNvSpPr>
                      <p:nvPr/>
                    </p:nvSpPr>
                    <p:spPr bwMode="auto">
                      <a:xfrm>
                        <a:off x="927100" y="3146425"/>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PHC1</a:t>
                        </a:r>
                      </a:p>
                    </p:txBody>
                  </p:sp>
                </p:grpSp>
              </p:grpSp>
            </p:grpSp>
          </p:grpSp>
        </p:grpSp>
        <p:sp>
          <p:nvSpPr>
            <p:cNvPr id="204" name="TextBox 71"/>
            <p:cNvSpPr txBox="1">
              <a:spLocks noChangeArrowheads="1"/>
            </p:cNvSpPr>
            <p:nvPr/>
          </p:nvSpPr>
          <p:spPr bwMode="auto">
            <a:xfrm>
              <a:off x="196850" y="3429000"/>
              <a:ext cx="7620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pFus-faces</a:t>
              </a:r>
            </a:p>
            <a:p>
              <a:pPr algn="ctr" eaLnBrk="1" hangingPunct="1">
                <a:defRPr/>
              </a:pPr>
              <a:r>
                <a:rPr lang="en-US" sz="800" dirty="0">
                  <a:solidFill>
                    <a:schemeClr val="tx1">
                      <a:lumMod val="95000"/>
                      <a:lumOff val="5000"/>
                    </a:schemeClr>
                  </a:solidFill>
                  <a:latin typeface="Calibri" charset="0"/>
                </a:rPr>
                <a:t>FFA1</a:t>
              </a:r>
            </a:p>
          </p:txBody>
        </p:sp>
      </p:grpSp>
      <p:sp>
        <p:nvSpPr>
          <p:cNvPr id="92199" name="Text Box 416"/>
          <p:cNvSpPr txBox="1">
            <a:spLocks noChangeArrowheads="1"/>
          </p:cNvSpPr>
          <p:nvPr/>
        </p:nvSpPr>
        <p:spPr bwMode="auto">
          <a:xfrm>
            <a:off x="7924800" y="29718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92200" name="TextBox 72"/>
          <p:cNvSpPr txBox="1">
            <a:spLocks noChangeArrowheads="1"/>
          </p:cNvSpPr>
          <p:nvPr/>
        </p:nvSpPr>
        <p:spPr bwMode="auto">
          <a:xfrm>
            <a:off x="227013" y="4795838"/>
            <a:ext cx="16017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Grill-Spector &amp; Weiner</a:t>
            </a:r>
          </a:p>
          <a:p>
            <a:pPr algn="ctr" eaLnBrk="1" hangingPunct="1"/>
            <a:r>
              <a:rPr lang="en-US" altLang="x-none" sz="1200">
                <a:latin typeface="Calibri" charset="0"/>
              </a:rPr>
              <a:t>NRN 2014</a:t>
            </a:r>
          </a:p>
        </p:txBody>
      </p:sp>
      <p:sp>
        <p:nvSpPr>
          <p:cNvPr id="74"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1"/>
          <p:cNvSpPr>
            <a:spLocks noGrp="1" noChangeArrowheads="1"/>
          </p:cNvSpPr>
          <p:nvPr>
            <p:ph type="title"/>
          </p:nvPr>
        </p:nvSpPr>
        <p:spPr>
          <a:xfrm>
            <a:off x="127000" y="63500"/>
            <a:ext cx="8877300" cy="1600200"/>
          </a:xfrm>
        </p:spPr>
        <p:txBody>
          <a:bodyPr rIns="132073"/>
          <a:lstStyle/>
          <a:p>
            <a:pPr marL="39686" indent="0" eaLnBrk="1" hangingPunct="1">
              <a:defRPr/>
            </a:pPr>
            <a:r>
              <a:rPr lang="en-US" sz="3200" b="1" dirty="0">
                <a:solidFill>
                  <a:srgbClr val="5E5EB9"/>
                </a:solidFill>
                <a:latin typeface="Calibri"/>
                <a:cs typeface="Calibri"/>
                <a:sym typeface="Arial Bold" charset="0"/>
              </a:rPr>
              <a:t>Constant fMRI-A ratio in face-selective</a:t>
            </a:r>
            <a:br>
              <a:rPr lang="en-US" sz="3200" b="1" dirty="0">
                <a:solidFill>
                  <a:srgbClr val="5E5EB9"/>
                </a:solidFill>
                <a:latin typeface="Calibri"/>
                <a:cs typeface="Calibri"/>
                <a:sym typeface="Arial Bold" charset="0"/>
              </a:rPr>
            </a:br>
            <a:r>
              <a:rPr lang="en-US" sz="3200" b="1" dirty="0">
                <a:solidFill>
                  <a:srgbClr val="5E5EB9"/>
                </a:solidFill>
                <a:latin typeface="Calibri"/>
                <a:cs typeface="Calibri"/>
                <a:sym typeface="Arial Bold" charset="0"/>
              </a:rPr>
              <a:t>regions across optimal and </a:t>
            </a:r>
            <a:r>
              <a:rPr lang="en-US" sz="3200" b="1" dirty="0" err="1">
                <a:solidFill>
                  <a:srgbClr val="5E5EB9"/>
                </a:solidFill>
                <a:latin typeface="Calibri"/>
                <a:cs typeface="Calibri"/>
                <a:sym typeface="Arial Bold" charset="0"/>
              </a:rPr>
              <a:t>nonoptimal</a:t>
            </a:r>
            <a:r>
              <a:rPr lang="en-US" sz="3200" b="1" dirty="0">
                <a:solidFill>
                  <a:srgbClr val="5E5EB9"/>
                </a:solidFill>
                <a:latin typeface="Calibri"/>
                <a:cs typeface="Calibri"/>
                <a:sym typeface="Arial Bold" charset="0"/>
              </a:rPr>
              <a:t> stimuli</a:t>
            </a:r>
            <a:endParaRPr lang="en-US" sz="3200" b="1" dirty="0">
              <a:solidFill>
                <a:srgbClr val="5E5EB9"/>
              </a:solidFill>
              <a:latin typeface="Calibri"/>
              <a:ea typeface="ヒラギノ角ゴ ProN W6" charset="0"/>
              <a:cs typeface="Calibri"/>
              <a:sym typeface="Arial Bold" charset="0"/>
            </a:endParaRPr>
          </a:p>
        </p:txBody>
      </p:sp>
      <p:pic>
        <p:nvPicPr>
          <p:cNvPr id="93186" name="Picture 4"/>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584676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3187"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3025" y="5478463"/>
            <a:ext cx="630238"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3188" name="Picture 8"/>
          <p:cNvPicPr>
            <a:picLocks noChangeAspect="1" noChangeArrowheads="1"/>
          </p:cNvPicPr>
          <p:nvPr/>
        </p:nvPicPr>
        <p:blipFill>
          <a:blip r:embed="rId4">
            <a:extLst>
              <a:ext uri="{28A0092B-C50C-407E-A947-70E740481C1C}">
                <a14:useLocalDpi xmlns:a14="http://schemas.microsoft.com/office/drawing/2010/main" val="0"/>
              </a:ext>
            </a:extLst>
          </a:blip>
          <a:srcRect t="50398" b="2879"/>
          <a:stretch>
            <a:fillRect/>
          </a:stretch>
        </p:blipFill>
        <p:spPr bwMode="auto">
          <a:xfrm>
            <a:off x="4459288"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3189"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42088" y="5507038"/>
            <a:ext cx="5715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93190" name="AutoShape 10"/>
          <p:cNvSpPr>
            <a:spLocks/>
          </p:cNvSpPr>
          <p:nvPr/>
        </p:nvSpPr>
        <p:spPr bwMode="auto">
          <a:xfrm rot="-5400000">
            <a:off x="-115887" y="3332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93191" name="Line 11"/>
          <p:cNvSpPr>
            <a:spLocks noChangeShapeType="1"/>
          </p:cNvSpPr>
          <p:nvPr/>
        </p:nvSpPr>
        <p:spPr bwMode="auto">
          <a:xfrm>
            <a:off x="2924175" y="5392738"/>
            <a:ext cx="4256088"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192" name="Line 12"/>
          <p:cNvSpPr>
            <a:spLocks noChangeShapeType="1"/>
          </p:cNvSpPr>
          <p:nvPr/>
        </p:nvSpPr>
        <p:spPr bwMode="auto">
          <a:xfrm rot="10800000" flipH="1">
            <a:off x="2924175"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193" name="Line 13"/>
          <p:cNvSpPr>
            <a:spLocks noChangeShapeType="1"/>
          </p:cNvSpPr>
          <p:nvPr/>
        </p:nvSpPr>
        <p:spPr bwMode="auto">
          <a:xfrm rot="10800000" flipH="1">
            <a:off x="2924175"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194" name="Line 14"/>
          <p:cNvSpPr>
            <a:spLocks noChangeShapeType="1"/>
          </p:cNvSpPr>
          <p:nvPr/>
        </p:nvSpPr>
        <p:spPr bwMode="auto">
          <a:xfrm rot="10800000" flipH="1">
            <a:off x="349091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195" name="Line 15"/>
          <p:cNvSpPr>
            <a:spLocks noChangeShapeType="1"/>
          </p:cNvSpPr>
          <p:nvPr/>
        </p:nvSpPr>
        <p:spPr bwMode="auto">
          <a:xfrm rot="10800000" flipH="1">
            <a:off x="41148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196" name="Line 16"/>
          <p:cNvSpPr>
            <a:spLocks noChangeShapeType="1"/>
          </p:cNvSpPr>
          <p:nvPr/>
        </p:nvSpPr>
        <p:spPr bwMode="auto">
          <a:xfrm rot="10800000" flipH="1">
            <a:off x="47402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197" name="Line 17"/>
          <p:cNvSpPr>
            <a:spLocks noChangeShapeType="1"/>
          </p:cNvSpPr>
          <p:nvPr/>
        </p:nvSpPr>
        <p:spPr bwMode="auto">
          <a:xfrm rot="10800000" flipH="1">
            <a:off x="536416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198" name="Line 18"/>
          <p:cNvSpPr>
            <a:spLocks noChangeShapeType="1"/>
          </p:cNvSpPr>
          <p:nvPr/>
        </p:nvSpPr>
        <p:spPr bwMode="auto">
          <a:xfrm rot="10800000" flipH="1">
            <a:off x="5989638" y="5335588"/>
            <a:ext cx="7937"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199" name="Line 19"/>
          <p:cNvSpPr>
            <a:spLocks noChangeShapeType="1"/>
          </p:cNvSpPr>
          <p:nvPr/>
        </p:nvSpPr>
        <p:spPr bwMode="auto">
          <a:xfrm rot="10800000" flipH="1">
            <a:off x="66135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00" name="Line 26"/>
          <p:cNvSpPr>
            <a:spLocks noChangeShapeType="1"/>
          </p:cNvSpPr>
          <p:nvPr/>
        </p:nvSpPr>
        <p:spPr bwMode="auto">
          <a:xfrm>
            <a:off x="4714875" y="3121025"/>
            <a:ext cx="9525" cy="3968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01" name="Line 29"/>
          <p:cNvSpPr>
            <a:spLocks noChangeShapeType="1"/>
          </p:cNvSpPr>
          <p:nvPr/>
        </p:nvSpPr>
        <p:spPr bwMode="auto">
          <a:xfrm>
            <a:off x="5338763" y="3006725"/>
            <a:ext cx="9525" cy="3413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02" name="Line 32"/>
          <p:cNvSpPr>
            <a:spLocks noChangeShapeType="1"/>
          </p:cNvSpPr>
          <p:nvPr/>
        </p:nvSpPr>
        <p:spPr bwMode="auto">
          <a:xfrm>
            <a:off x="5964238" y="3462338"/>
            <a:ext cx="7937" cy="227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03" name="Line 35"/>
          <p:cNvSpPr>
            <a:spLocks noChangeShapeType="1"/>
          </p:cNvSpPr>
          <p:nvPr/>
        </p:nvSpPr>
        <p:spPr bwMode="auto">
          <a:xfrm>
            <a:off x="6588125" y="3290888"/>
            <a:ext cx="9525" cy="2841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04" name="Oval 40"/>
          <p:cNvSpPr>
            <a:spLocks/>
          </p:cNvSpPr>
          <p:nvPr/>
        </p:nvSpPr>
        <p:spPr bwMode="auto">
          <a:xfrm>
            <a:off x="4625975" y="323532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3205" name="Oval 41"/>
          <p:cNvSpPr>
            <a:spLocks/>
          </p:cNvSpPr>
          <p:nvPr/>
        </p:nvSpPr>
        <p:spPr bwMode="auto">
          <a:xfrm>
            <a:off x="5251450" y="306387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3206" name="Oval 42"/>
          <p:cNvSpPr>
            <a:spLocks/>
          </p:cNvSpPr>
          <p:nvPr/>
        </p:nvSpPr>
        <p:spPr bwMode="auto">
          <a:xfrm>
            <a:off x="5875338" y="346233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3207" name="Oval 43"/>
          <p:cNvSpPr>
            <a:spLocks/>
          </p:cNvSpPr>
          <p:nvPr/>
        </p:nvSpPr>
        <p:spPr bwMode="auto">
          <a:xfrm>
            <a:off x="6499225"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3208" name="Rectangle 46"/>
          <p:cNvSpPr>
            <a:spLocks/>
          </p:cNvSpPr>
          <p:nvPr/>
        </p:nvSpPr>
        <p:spPr bwMode="auto">
          <a:xfrm>
            <a:off x="2628900" y="5095875"/>
            <a:ext cx="2651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0</a:t>
            </a:r>
          </a:p>
        </p:txBody>
      </p:sp>
      <p:sp>
        <p:nvSpPr>
          <p:cNvPr id="93209" name="Rectangle 47"/>
          <p:cNvSpPr>
            <a:spLocks/>
          </p:cNvSpPr>
          <p:nvPr/>
        </p:nvSpPr>
        <p:spPr bwMode="auto">
          <a:xfrm>
            <a:off x="2525713" y="3425825"/>
            <a:ext cx="376237"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.5</a:t>
            </a:r>
          </a:p>
        </p:txBody>
      </p:sp>
      <p:sp>
        <p:nvSpPr>
          <p:cNvPr id="93210" name="Rectangle 48"/>
          <p:cNvSpPr>
            <a:spLocks/>
          </p:cNvSpPr>
          <p:nvPr/>
        </p:nvSpPr>
        <p:spPr bwMode="auto">
          <a:xfrm>
            <a:off x="2628900" y="1789113"/>
            <a:ext cx="26511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1</a:t>
            </a:r>
          </a:p>
        </p:txBody>
      </p:sp>
      <p:sp>
        <p:nvSpPr>
          <p:cNvPr id="93211" name="Line 49"/>
          <p:cNvSpPr>
            <a:spLocks noChangeShapeType="1"/>
          </p:cNvSpPr>
          <p:nvPr/>
        </p:nvSpPr>
        <p:spPr bwMode="auto">
          <a:xfrm>
            <a:off x="2925763" y="5392738"/>
            <a:ext cx="4257675"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12" name="Line 50"/>
          <p:cNvSpPr>
            <a:spLocks noChangeShapeType="1"/>
          </p:cNvSpPr>
          <p:nvPr/>
        </p:nvSpPr>
        <p:spPr bwMode="auto">
          <a:xfrm rot="10800000" flipH="1">
            <a:off x="2925763"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13" name="Line 51"/>
          <p:cNvSpPr>
            <a:spLocks noChangeShapeType="1"/>
          </p:cNvSpPr>
          <p:nvPr/>
        </p:nvSpPr>
        <p:spPr bwMode="auto">
          <a:xfrm rot="10800000" flipH="1">
            <a:off x="2925763"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14" name="Line 52"/>
          <p:cNvSpPr>
            <a:spLocks noChangeShapeType="1"/>
          </p:cNvSpPr>
          <p:nvPr/>
        </p:nvSpPr>
        <p:spPr bwMode="auto">
          <a:xfrm rot="10800000" flipH="1">
            <a:off x="349408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15" name="Line 53"/>
          <p:cNvSpPr>
            <a:spLocks noChangeShapeType="1"/>
          </p:cNvSpPr>
          <p:nvPr/>
        </p:nvSpPr>
        <p:spPr bwMode="auto">
          <a:xfrm rot="10800000" flipH="1">
            <a:off x="41179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16" name="Line 54"/>
          <p:cNvSpPr>
            <a:spLocks noChangeShapeType="1"/>
          </p:cNvSpPr>
          <p:nvPr/>
        </p:nvSpPr>
        <p:spPr bwMode="auto">
          <a:xfrm rot="10800000" flipH="1">
            <a:off x="474345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17" name="Line 55"/>
          <p:cNvSpPr>
            <a:spLocks noChangeShapeType="1"/>
          </p:cNvSpPr>
          <p:nvPr/>
        </p:nvSpPr>
        <p:spPr bwMode="auto">
          <a:xfrm rot="10800000" flipH="1">
            <a:off x="536733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18" name="Line 56"/>
          <p:cNvSpPr>
            <a:spLocks noChangeShapeType="1"/>
          </p:cNvSpPr>
          <p:nvPr/>
        </p:nvSpPr>
        <p:spPr bwMode="auto">
          <a:xfrm rot="10800000" flipH="1">
            <a:off x="59912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19" name="Line 57"/>
          <p:cNvSpPr>
            <a:spLocks noChangeShapeType="1"/>
          </p:cNvSpPr>
          <p:nvPr/>
        </p:nvSpPr>
        <p:spPr bwMode="auto">
          <a:xfrm rot="10800000" flipH="1">
            <a:off x="66167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20" name="Line 67"/>
          <p:cNvSpPr>
            <a:spLocks noChangeShapeType="1"/>
          </p:cNvSpPr>
          <p:nvPr/>
        </p:nvSpPr>
        <p:spPr bwMode="auto">
          <a:xfrm>
            <a:off x="6591300" y="3235325"/>
            <a:ext cx="9525" cy="3397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3221" name="Rectangle 75"/>
          <p:cNvSpPr>
            <a:spLocks/>
          </p:cNvSpPr>
          <p:nvPr/>
        </p:nvSpPr>
        <p:spPr bwMode="auto">
          <a:xfrm>
            <a:off x="4476750" y="61737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93222" name="Rectangle 191"/>
          <p:cNvSpPr>
            <a:spLocks noChangeAspect="1" noChangeArrowheads="1"/>
          </p:cNvSpPr>
          <p:nvPr/>
        </p:nvSpPr>
        <p:spPr bwMode="auto">
          <a:xfrm>
            <a:off x="65468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3223" name="Rectangle 191"/>
          <p:cNvSpPr>
            <a:spLocks noChangeAspect="1" noChangeArrowheads="1"/>
          </p:cNvSpPr>
          <p:nvPr/>
        </p:nvSpPr>
        <p:spPr bwMode="auto">
          <a:xfrm>
            <a:off x="30416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3224"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grpSp>
        <p:nvGrpSpPr>
          <p:cNvPr id="93225" name="Group 187"/>
          <p:cNvGrpSpPr>
            <a:grpSpLocks/>
          </p:cNvGrpSpPr>
          <p:nvPr/>
        </p:nvGrpSpPr>
        <p:grpSpPr bwMode="auto">
          <a:xfrm>
            <a:off x="115888" y="2362200"/>
            <a:ext cx="1601787" cy="2274888"/>
            <a:chOff x="115888" y="2362200"/>
            <a:chExt cx="1601787" cy="2274888"/>
          </a:xfrm>
        </p:grpSpPr>
        <p:pic>
          <p:nvPicPr>
            <p:cNvPr id="93229" name="Picture 3"/>
            <p:cNvPicPr>
              <a:picLocks noChangeAspect="1" noChangeArrowheads="1"/>
            </p:cNvPicPr>
            <p:nvPr/>
          </p:nvPicPr>
          <p:blipFill>
            <a:blip r:embed="rId6">
              <a:grayscl/>
              <a:extLst>
                <a:ext uri="{28A0092B-C50C-407E-A947-70E740481C1C}">
                  <a14:useLocalDpi xmlns:a14="http://schemas.microsoft.com/office/drawing/2010/main" val="0"/>
                </a:ext>
              </a:extLst>
            </a:blip>
            <a:srcRect l="36836" t="27556" r="36250" b="4443"/>
            <a:stretch>
              <a:fillRect/>
            </a:stretch>
          </p:blipFill>
          <p:spPr bwMode="auto">
            <a:xfrm>
              <a:off x="115888" y="2362200"/>
              <a:ext cx="1601787"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 name="Freeform 186"/>
            <p:cNvSpPr>
              <a:spLocks noChangeArrowheads="1"/>
            </p:cNvSpPr>
            <p:nvPr/>
          </p:nvSpPr>
          <p:spPr bwMode="auto">
            <a:xfrm>
              <a:off x="1493838" y="3921125"/>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1" name="Freeform 184"/>
            <p:cNvSpPr>
              <a:spLocks noChangeArrowheads="1"/>
            </p:cNvSpPr>
            <p:nvPr/>
          </p:nvSpPr>
          <p:spPr bwMode="auto">
            <a:xfrm>
              <a:off x="1187450" y="3660775"/>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2" name="Freeform 185"/>
            <p:cNvSpPr>
              <a:spLocks noChangeArrowheads="1"/>
            </p:cNvSpPr>
            <p:nvPr/>
          </p:nvSpPr>
          <p:spPr bwMode="auto">
            <a:xfrm>
              <a:off x="1362075" y="3667125"/>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3" name="Freeform 188"/>
            <p:cNvSpPr>
              <a:spLocks noChangeArrowheads="1"/>
            </p:cNvSpPr>
            <p:nvPr/>
          </p:nvSpPr>
          <p:spPr bwMode="auto">
            <a:xfrm>
              <a:off x="1031875" y="2873375"/>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94" name="Freeform 189"/>
            <p:cNvSpPr>
              <a:spLocks noChangeArrowheads="1"/>
            </p:cNvSpPr>
            <p:nvPr/>
          </p:nvSpPr>
          <p:spPr bwMode="auto">
            <a:xfrm>
              <a:off x="1171575" y="3540125"/>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95" name="Freeform 196"/>
            <p:cNvSpPr>
              <a:spLocks noChangeArrowheads="1"/>
            </p:cNvSpPr>
            <p:nvPr/>
          </p:nvSpPr>
          <p:spPr bwMode="auto">
            <a:xfrm>
              <a:off x="1011238" y="306387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6" name="Freeform 198"/>
            <p:cNvSpPr>
              <a:spLocks noChangeArrowheads="1"/>
            </p:cNvSpPr>
            <p:nvPr/>
          </p:nvSpPr>
          <p:spPr bwMode="auto">
            <a:xfrm>
              <a:off x="1004888" y="3340100"/>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7" name="Freeform 199"/>
            <p:cNvSpPr>
              <a:spLocks noChangeArrowheads="1"/>
            </p:cNvSpPr>
            <p:nvPr/>
          </p:nvSpPr>
          <p:spPr bwMode="auto">
            <a:xfrm>
              <a:off x="1022350" y="3627438"/>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3238" name="TextBox 71"/>
            <p:cNvSpPr txBox="1">
              <a:spLocks noChangeArrowheads="1"/>
            </p:cNvSpPr>
            <p:nvPr/>
          </p:nvSpPr>
          <p:spPr bwMode="auto">
            <a:xfrm>
              <a:off x="211138" y="2495550"/>
              <a:ext cx="4889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199" name="Freeform 201"/>
            <p:cNvSpPr>
              <a:spLocks noChangeArrowheads="1"/>
            </p:cNvSpPr>
            <p:nvPr/>
          </p:nvSpPr>
          <p:spPr bwMode="auto">
            <a:xfrm>
              <a:off x="984250" y="3833813"/>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3240" name="TextBox 72"/>
            <p:cNvSpPr txBox="1">
              <a:spLocks noChangeArrowheads="1"/>
            </p:cNvSpPr>
            <p:nvPr/>
          </p:nvSpPr>
          <p:spPr bwMode="auto">
            <a:xfrm>
              <a:off x="828675" y="2495550"/>
              <a:ext cx="358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CoS</a:t>
              </a:r>
            </a:p>
          </p:txBody>
        </p:sp>
        <p:sp>
          <p:nvSpPr>
            <p:cNvPr id="201" name="Freeform 208"/>
            <p:cNvSpPr>
              <a:spLocks noChangeArrowheads="1"/>
            </p:cNvSpPr>
            <p:nvPr/>
          </p:nvSpPr>
          <p:spPr bwMode="auto">
            <a:xfrm>
              <a:off x="822325" y="3797300"/>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202" name="Freeform 196"/>
            <p:cNvSpPr>
              <a:spLocks noChangeArrowheads="1"/>
            </p:cNvSpPr>
            <p:nvPr/>
          </p:nvSpPr>
          <p:spPr bwMode="auto">
            <a:xfrm>
              <a:off x="1030288" y="289242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3" name="Freeform 191"/>
            <p:cNvSpPr>
              <a:spLocks noChangeArrowheads="1"/>
            </p:cNvSpPr>
            <p:nvPr/>
          </p:nvSpPr>
          <p:spPr bwMode="auto">
            <a:xfrm>
              <a:off x="698500" y="2949575"/>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79999"/>
              </a:srgbClr>
            </a:solidFill>
            <a:ln w="28575" cmpd="sng">
              <a:solidFill>
                <a:srgbClr val="800000"/>
              </a:solidFill>
              <a:miter lim="800000"/>
              <a:headEnd/>
              <a:tailEnd/>
            </a:ln>
            <a:effectLst>
              <a:outerShdw dist="23000" dir="5400000" rotWithShape="0">
                <a:srgbClr val="808080">
                  <a:alpha val="34998"/>
                </a:srgbClr>
              </a:outerShdw>
            </a:effectLst>
          </p:spPr>
          <p:txBody>
            <a:bodyPr anchor="ctr"/>
            <a:lstStyle/>
            <a:p>
              <a:endParaRPr lang="en-US"/>
            </a:p>
          </p:txBody>
        </p:sp>
        <p:sp>
          <p:nvSpPr>
            <p:cNvPr id="204" name="Freeform 192"/>
            <p:cNvSpPr>
              <a:spLocks noChangeArrowheads="1"/>
            </p:cNvSpPr>
            <p:nvPr/>
          </p:nvSpPr>
          <p:spPr bwMode="auto">
            <a:xfrm>
              <a:off x="755650" y="3429000"/>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205" name="TextBox 71"/>
            <p:cNvSpPr txBox="1">
              <a:spLocks noChangeArrowheads="1"/>
            </p:cNvSpPr>
            <p:nvPr/>
          </p:nvSpPr>
          <p:spPr bwMode="auto">
            <a:xfrm>
              <a:off x="349250" y="3886200"/>
              <a:ext cx="64135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IOG-faces</a:t>
              </a:r>
            </a:p>
            <a:p>
              <a:pPr algn="ctr" eaLnBrk="1" hangingPunct="1">
                <a:defRPr/>
              </a:pPr>
              <a:r>
                <a:rPr lang="en-US" sz="800" dirty="0">
                  <a:solidFill>
                    <a:schemeClr val="tx1">
                      <a:lumMod val="95000"/>
                      <a:lumOff val="5000"/>
                    </a:schemeClr>
                  </a:solidFill>
                  <a:latin typeface="Calibri" charset="0"/>
                </a:rPr>
                <a:t>OFA</a:t>
              </a:r>
            </a:p>
          </p:txBody>
        </p:sp>
        <p:grpSp>
          <p:nvGrpSpPr>
            <p:cNvPr id="93246" name="Group 205"/>
            <p:cNvGrpSpPr>
              <a:grpSpLocks/>
            </p:cNvGrpSpPr>
            <p:nvPr/>
          </p:nvGrpSpPr>
          <p:grpSpPr bwMode="auto">
            <a:xfrm>
              <a:off x="879475" y="2887663"/>
              <a:ext cx="809142" cy="1489333"/>
              <a:chOff x="879475" y="2887663"/>
              <a:chExt cx="809142" cy="1489333"/>
            </a:xfrm>
          </p:grpSpPr>
          <p:sp>
            <p:nvSpPr>
              <p:cNvPr id="93248" name="TextBox 75"/>
              <p:cNvSpPr txBox="1">
                <a:spLocks noChangeArrowheads="1"/>
              </p:cNvSpPr>
              <p:nvPr/>
            </p:nvSpPr>
            <p:spPr bwMode="auto">
              <a:xfrm>
                <a:off x="1004888" y="370363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VO1</a:t>
                </a:r>
              </a:p>
            </p:txBody>
          </p:sp>
          <p:grpSp>
            <p:nvGrpSpPr>
              <p:cNvPr id="93249" name="Group 208"/>
              <p:cNvGrpSpPr>
                <a:grpSpLocks/>
              </p:cNvGrpSpPr>
              <p:nvPr/>
            </p:nvGrpSpPr>
            <p:grpSpPr bwMode="auto">
              <a:xfrm>
                <a:off x="879475" y="2887663"/>
                <a:ext cx="809142" cy="1489333"/>
                <a:chOff x="879475" y="2887663"/>
                <a:chExt cx="809142" cy="1489333"/>
              </a:xfrm>
            </p:grpSpPr>
            <p:sp>
              <p:nvSpPr>
                <p:cNvPr id="93250" name="TextBox 78"/>
                <p:cNvSpPr txBox="1">
                  <a:spLocks noChangeArrowheads="1"/>
                </p:cNvSpPr>
                <p:nvPr/>
              </p:nvSpPr>
              <p:spPr bwMode="auto">
                <a:xfrm>
                  <a:off x="879475" y="2887663"/>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PHC2</a:t>
                  </a:r>
                </a:p>
              </p:txBody>
            </p:sp>
            <p:grpSp>
              <p:nvGrpSpPr>
                <p:cNvPr id="93251" name="Group 210"/>
                <p:cNvGrpSpPr>
                  <a:grpSpLocks/>
                </p:cNvGrpSpPr>
                <p:nvPr/>
              </p:nvGrpSpPr>
              <p:grpSpPr bwMode="auto">
                <a:xfrm>
                  <a:off x="927100" y="3146425"/>
                  <a:ext cx="761517" cy="1230571"/>
                  <a:chOff x="927100" y="3146425"/>
                  <a:chExt cx="761517" cy="1230571"/>
                </a:xfrm>
              </p:grpSpPr>
              <p:sp>
                <p:nvSpPr>
                  <p:cNvPr id="93252" name="TextBox 74"/>
                  <p:cNvSpPr txBox="1">
                    <a:spLocks noChangeArrowheads="1"/>
                  </p:cNvSpPr>
                  <p:nvPr/>
                </p:nvSpPr>
                <p:spPr bwMode="auto">
                  <a:xfrm>
                    <a:off x="1033463" y="3937000"/>
                    <a:ext cx="3129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hV4</a:t>
                    </a:r>
                  </a:p>
                </p:txBody>
              </p:sp>
              <p:grpSp>
                <p:nvGrpSpPr>
                  <p:cNvPr id="93253" name="Group 212"/>
                  <p:cNvGrpSpPr>
                    <a:grpSpLocks/>
                  </p:cNvGrpSpPr>
                  <p:nvPr/>
                </p:nvGrpSpPr>
                <p:grpSpPr bwMode="auto">
                  <a:xfrm>
                    <a:off x="927100" y="3146425"/>
                    <a:ext cx="761517" cy="1230571"/>
                    <a:chOff x="927100" y="3146425"/>
                    <a:chExt cx="761517" cy="1230571"/>
                  </a:xfrm>
                </p:grpSpPr>
                <p:sp>
                  <p:nvSpPr>
                    <p:cNvPr id="93254" name="TextBox 86"/>
                    <p:cNvSpPr txBox="1">
                      <a:spLocks noChangeArrowheads="1"/>
                    </p:cNvSpPr>
                    <p:nvPr/>
                  </p:nvSpPr>
                  <p:spPr bwMode="auto">
                    <a:xfrm rot="-2361689">
                      <a:off x="1421296" y="4192330"/>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V1</a:t>
                      </a:r>
                    </a:p>
                  </p:txBody>
                </p:sp>
                <p:sp>
                  <p:nvSpPr>
                    <p:cNvPr id="93255" name="TextBox 84"/>
                    <p:cNvSpPr txBox="1">
                      <a:spLocks noChangeArrowheads="1"/>
                    </p:cNvSpPr>
                    <p:nvPr/>
                  </p:nvSpPr>
                  <p:spPr bwMode="auto">
                    <a:xfrm rot="-2361689">
                      <a:off x="1174439" y="4120098"/>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V3</a:t>
                      </a:r>
                    </a:p>
                  </p:txBody>
                </p:sp>
                <p:sp>
                  <p:nvSpPr>
                    <p:cNvPr id="93256" name="TextBox 85"/>
                    <p:cNvSpPr txBox="1">
                      <a:spLocks noChangeArrowheads="1"/>
                    </p:cNvSpPr>
                    <p:nvPr/>
                  </p:nvSpPr>
                  <p:spPr bwMode="auto">
                    <a:xfrm rot="-2361689">
                      <a:off x="1291122" y="4191536"/>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V2</a:t>
                      </a:r>
                    </a:p>
                  </p:txBody>
                </p:sp>
                <p:grpSp>
                  <p:nvGrpSpPr>
                    <p:cNvPr id="93257" name="Group 132"/>
                    <p:cNvGrpSpPr>
                      <a:grpSpLocks/>
                    </p:cNvGrpSpPr>
                    <p:nvPr/>
                  </p:nvGrpSpPr>
                  <p:grpSpPr bwMode="auto">
                    <a:xfrm>
                      <a:off x="927100" y="3146425"/>
                      <a:ext cx="370654" cy="456129"/>
                      <a:chOff x="927100" y="3146425"/>
                      <a:chExt cx="370654" cy="456129"/>
                    </a:xfrm>
                  </p:grpSpPr>
                  <p:sp>
                    <p:nvSpPr>
                      <p:cNvPr id="93258" name="TextBox 76"/>
                      <p:cNvSpPr txBox="1">
                        <a:spLocks noChangeArrowheads="1"/>
                      </p:cNvSpPr>
                      <p:nvPr/>
                    </p:nvSpPr>
                    <p:spPr bwMode="auto">
                      <a:xfrm>
                        <a:off x="979488" y="341788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VO2</a:t>
                        </a:r>
                      </a:p>
                    </p:txBody>
                  </p:sp>
                  <p:sp>
                    <p:nvSpPr>
                      <p:cNvPr id="93259" name="TextBox 77"/>
                      <p:cNvSpPr txBox="1">
                        <a:spLocks noChangeArrowheads="1"/>
                      </p:cNvSpPr>
                      <p:nvPr/>
                    </p:nvSpPr>
                    <p:spPr bwMode="auto">
                      <a:xfrm>
                        <a:off x="927100" y="3146425"/>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PHC1</a:t>
                        </a:r>
                      </a:p>
                    </p:txBody>
                  </p:sp>
                </p:grpSp>
              </p:grpSp>
            </p:grpSp>
          </p:grpSp>
        </p:grpSp>
        <p:sp>
          <p:nvSpPr>
            <p:cNvPr id="207" name="TextBox 71"/>
            <p:cNvSpPr txBox="1">
              <a:spLocks noChangeArrowheads="1"/>
            </p:cNvSpPr>
            <p:nvPr/>
          </p:nvSpPr>
          <p:spPr bwMode="auto">
            <a:xfrm>
              <a:off x="196850" y="3429000"/>
              <a:ext cx="7620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pFus-faces</a:t>
              </a:r>
            </a:p>
            <a:p>
              <a:pPr algn="ctr" eaLnBrk="1" hangingPunct="1">
                <a:defRPr/>
              </a:pPr>
              <a:r>
                <a:rPr lang="en-US" sz="800" dirty="0">
                  <a:solidFill>
                    <a:schemeClr val="tx1">
                      <a:lumMod val="95000"/>
                      <a:lumOff val="5000"/>
                    </a:schemeClr>
                  </a:solidFill>
                  <a:latin typeface="Calibri" charset="0"/>
                </a:rPr>
                <a:t>FFA1</a:t>
              </a:r>
            </a:p>
          </p:txBody>
        </p:sp>
      </p:grpSp>
      <p:sp>
        <p:nvSpPr>
          <p:cNvPr id="93226" name="Text Box 416"/>
          <p:cNvSpPr txBox="1">
            <a:spLocks noChangeArrowheads="1"/>
          </p:cNvSpPr>
          <p:nvPr/>
        </p:nvSpPr>
        <p:spPr bwMode="auto">
          <a:xfrm>
            <a:off x="7924800" y="29718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93227" name="TextBox 75"/>
          <p:cNvSpPr txBox="1">
            <a:spLocks noChangeArrowheads="1"/>
          </p:cNvSpPr>
          <p:nvPr/>
        </p:nvSpPr>
        <p:spPr bwMode="auto">
          <a:xfrm>
            <a:off x="227013" y="4795838"/>
            <a:ext cx="16017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Grill-Spector &amp; Weiner</a:t>
            </a:r>
          </a:p>
          <a:p>
            <a:pPr algn="ctr" eaLnBrk="1" hangingPunct="1"/>
            <a:r>
              <a:rPr lang="en-US" altLang="x-none" sz="1200">
                <a:latin typeface="Calibri" charset="0"/>
              </a:rPr>
              <a:t>NRN 2014</a:t>
            </a:r>
          </a:p>
        </p:txBody>
      </p:sp>
      <p:sp>
        <p:nvSpPr>
          <p:cNvPr id="77"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1"/>
          <p:cNvSpPr>
            <a:spLocks noGrp="1" noChangeArrowheads="1"/>
          </p:cNvSpPr>
          <p:nvPr>
            <p:ph type="title"/>
          </p:nvPr>
        </p:nvSpPr>
        <p:spPr>
          <a:xfrm>
            <a:off x="127000" y="63500"/>
            <a:ext cx="8877300" cy="1600200"/>
          </a:xfrm>
        </p:spPr>
        <p:txBody>
          <a:bodyPr rIns="132073"/>
          <a:lstStyle/>
          <a:p>
            <a:pPr marL="39686" indent="0" eaLnBrk="1" hangingPunct="1">
              <a:defRPr/>
            </a:pPr>
            <a:r>
              <a:rPr lang="en-US" sz="3200" b="1" dirty="0">
                <a:solidFill>
                  <a:srgbClr val="5E5EB9"/>
                </a:solidFill>
                <a:latin typeface="Calibri"/>
                <a:cs typeface="Calibri"/>
                <a:sym typeface="Arial Bold" charset="0"/>
              </a:rPr>
              <a:t>Constant fMRI-A ratio in face-selective</a:t>
            </a:r>
            <a:br>
              <a:rPr lang="en-US" sz="3200" b="1" dirty="0">
                <a:solidFill>
                  <a:srgbClr val="5E5EB9"/>
                </a:solidFill>
                <a:latin typeface="Calibri"/>
                <a:cs typeface="Calibri"/>
                <a:sym typeface="Arial Bold" charset="0"/>
              </a:rPr>
            </a:br>
            <a:r>
              <a:rPr lang="en-US" sz="3200" b="1" dirty="0">
                <a:solidFill>
                  <a:srgbClr val="5E5EB9"/>
                </a:solidFill>
                <a:latin typeface="Calibri"/>
                <a:cs typeface="Calibri"/>
                <a:sym typeface="Arial Bold" charset="0"/>
              </a:rPr>
              <a:t>regions across optimal and </a:t>
            </a:r>
            <a:r>
              <a:rPr lang="en-US" sz="3200" b="1" dirty="0" err="1">
                <a:solidFill>
                  <a:srgbClr val="5E5EB9"/>
                </a:solidFill>
                <a:latin typeface="Calibri"/>
                <a:cs typeface="Calibri"/>
                <a:sym typeface="Arial Bold" charset="0"/>
              </a:rPr>
              <a:t>nonoptimal</a:t>
            </a:r>
            <a:r>
              <a:rPr lang="en-US" sz="3200" b="1" dirty="0">
                <a:solidFill>
                  <a:srgbClr val="5E5EB9"/>
                </a:solidFill>
                <a:latin typeface="Calibri"/>
                <a:cs typeface="Calibri"/>
                <a:sym typeface="Arial Bold" charset="0"/>
              </a:rPr>
              <a:t> stimuli</a:t>
            </a:r>
            <a:endParaRPr lang="en-US" sz="3200" b="1" dirty="0">
              <a:solidFill>
                <a:srgbClr val="5E5EB9"/>
              </a:solidFill>
              <a:latin typeface="Calibri"/>
              <a:ea typeface="ヒラギノ角ゴ ProN W6" charset="0"/>
              <a:cs typeface="Calibri"/>
              <a:sym typeface="Arial Bold" charset="0"/>
            </a:endParaRPr>
          </a:p>
        </p:txBody>
      </p:sp>
      <p:pic>
        <p:nvPicPr>
          <p:cNvPr id="94210" name="Picture 4"/>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584676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4211"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3025" y="5478463"/>
            <a:ext cx="630238"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4212"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65550"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4213" name="Picture 8"/>
          <p:cNvPicPr>
            <a:picLocks noChangeAspect="1" noChangeArrowheads="1"/>
          </p:cNvPicPr>
          <p:nvPr/>
        </p:nvPicPr>
        <p:blipFill>
          <a:blip r:embed="rId5">
            <a:extLst>
              <a:ext uri="{28A0092B-C50C-407E-A947-70E740481C1C}">
                <a14:useLocalDpi xmlns:a14="http://schemas.microsoft.com/office/drawing/2010/main" val="0"/>
              </a:ext>
            </a:extLst>
          </a:blip>
          <a:srcRect t="50398" b="2879"/>
          <a:stretch>
            <a:fillRect/>
          </a:stretch>
        </p:blipFill>
        <p:spPr bwMode="auto">
          <a:xfrm>
            <a:off x="4459288"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4214"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42088" y="5507038"/>
            <a:ext cx="5715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94215" name="AutoShape 10"/>
          <p:cNvSpPr>
            <a:spLocks/>
          </p:cNvSpPr>
          <p:nvPr/>
        </p:nvSpPr>
        <p:spPr bwMode="auto">
          <a:xfrm rot="-5400000">
            <a:off x="-115887" y="3332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94216" name="Line 11"/>
          <p:cNvSpPr>
            <a:spLocks noChangeShapeType="1"/>
          </p:cNvSpPr>
          <p:nvPr/>
        </p:nvSpPr>
        <p:spPr bwMode="auto">
          <a:xfrm>
            <a:off x="2924175" y="5392738"/>
            <a:ext cx="4256088"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17" name="Line 12"/>
          <p:cNvSpPr>
            <a:spLocks noChangeShapeType="1"/>
          </p:cNvSpPr>
          <p:nvPr/>
        </p:nvSpPr>
        <p:spPr bwMode="auto">
          <a:xfrm rot="10800000" flipH="1">
            <a:off x="2924175"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18" name="Line 13"/>
          <p:cNvSpPr>
            <a:spLocks noChangeShapeType="1"/>
          </p:cNvSpPr>
          <p:nvPr/>
        </p:nvSpPr>
        <p:spPr bwMode="auto">
          <a:xfrm rot="10800000" flipH="1">
            <a:off x="2924175"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19" name="Line 14"/>
          <p:cNvSpPr>
            <a:spLocks noChangeShapeType="1"/>
          </p:cNvSpPr>
          <p:nvPr/>
        </p:nvSpPr>
        <p:spPr bwMode="auto">
          <a:xfrm rot="10800000" flipH="1">
            <a:off x="349091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0" name="Line 15"/>
          <p:cNvSpPr>
            <a:spLocks noChangeShapeType="1"/>
          </p:cNvSpPr>
          <p:nvPr/>
        </p:nvSpPr>
        <p:spPr bwMode="auto">
          <a:xfrm rot="10800000" flipH="1">
            <a:off x="41148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1" name="Line 16"/>
          <p:cNvSpPr>
            <a:spLocks noChangeShapeType="1"/>
          </p:cNvSpPr>
          <p:nvPr/>
        </p:nvSpPr>
        <p:spPr bwMode="auto">
          <a:xfrm rot="10800000" flipH="1">
            <a:off x="47402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2" name="Line 17"/>
          <p:cNvSpPr>
            <a:spLocks noChangeShapeType="1"/>
          </p:cNvSpPr>
          <p:nvPr/>
        </p:nvSpPr>
        <p:spPr bwMode="auto">
          <a:xfrm rot="10800000" flipH="1">
            <a:off x="536416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3" name="Line 18"/>
          <p:cNvSpPr>
            <a:spLocks noChangeShapeType="1"/>
          </p:cNvSpPr>
          <p:nvPr/>
        </p:nvSpPr>
        <p:spPr bwMode="auto">
          <a:xfrm rot="10800000" flipH="1">
            <a:off x="5989638" y="5335588"/>
            <a:ext cx="7937"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4" name="Line 19"/>
          <p:cNvSpPr>
            <a:spLocks noChangeShapeType="1"/>
          </p:cNvSpPr>
          <p:nvPr/>
        </p:nvSpPr>
        <p:spPr bwMode="auto">
          <a:xfrm rot="10800000" flipH="1">
            <a:off x="66135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5" name="Line 23"/>
          <p:cNvSpPr>
            <a:spLocks noChangeShapeType="1"/>
          </p:cNvSpPr>
          <p:nvPr/>
        </p:nvSpPr>
        <p:spPr bwMode="auto">
          <a:xfrm>
            <a:off x="4089400" y="3235325"/>
            <a:ext cx="9525" cy="5667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6" name="Line 26"/>
          <p:cNvSpPr>
            <a:spLocks noChangeShapeType="1"/>
          </p:cNvSpPr>
          <p:nvPr/>
        </p:nvSpPr>
        <p:spPr bwMode="auto">
          <a:xfrm>
            <a:off x="4714875" y="3121025"/>
            <a:ext cx="9525" cy="3968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7" name="Line 29"/>
          <p:cNvSpPr>
            <a:spLocks noChangeShapeType="1"/>
          </p:cNvSpPr>
          <p:nvPr/>
        </p:nvSpPr>
        <p:spPr bwMode="auto">
          <a:xfrm>
            <a:off x="5338763" y="3006725"/>
            <a:ext cx="9525" cy="3413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8" name="Line 32"/>
          <p:cNvSpPr>
            <a:spLocks noChangeShapeType="1"/>
          </p:cNvSpPr>
          <p:nvPr/>
        </p:nvSpPr>
        <p:spPr bwMode="auto">
          <a:xfrm>
            <a:off x="5964238" y="3462338"/>
            <a:ext cx="7937" cy="227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29" name="Line 35"/>
          <p:cNvSpPr>
            <a:spLocks noChangeShapeType="1"/>
          </p:cNvSpPr>
          <p:nvPr/>
        </p:nvSpPr>
        <p:spPr bwMode="auto">
          <a:xfrm>
            <a:off x="6588125" y="3290888"/>
            <a:ext cx="9525" cy="2841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30" name="Line 37"/>
          <p:cNvSpPr>
            <a:spLocks noChangeShapeType="1"/>
          </p:cNvSpPr>
          <p:nvPr/>
        </p:nvSpPr>
        <p:spPr bwMode="auto">
          <a:xfrm>
            <a:off x="6569075" y="3575050"/>
            <a:ext cx="57150"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31" name="Oval 39"/>
          <p:cNvSpPr>
            <a:spLocks/>
          </p:cNvSpPr>
          <p:nvPr/>
        </p:nvSpPr>
        <p:spPr bwMode="auto">
          <a:xfrm>
            <a:off x="4002088" y="34051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4232" name="Oval 40"/>
          <p:cNvSpPr>
            <a:spLocks/>
          </p:cNvSpPr>
          <p:nvPr/>
        </p:nvSpPr>
        <p:spPr bwMode="auto">
          <a:xfrm>
            <a:off x="4625975" y="323532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4233" name="Oval 41"/>
          <p:cNvSpPr>
            <a:spLocks/>
          </p:cNvSpPr>
          <p:nvPr/>
        </p:nvSpPr>
        <p:spPr bwMode="auto">
          <a:xfrm>
            <a:off x="5251450" y="306387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4234" name="Oval 42"/>
          <p:cNvSpPr>
            <a:spLocks/>
          </p:cNvSpPr>
          <p:nvPr/>
        </p:nvSpPr>
        <p:spPr bwMode="auto">
          <a:xfrm>
            <a:off x="5875338" y="346233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4235" name="Oval 43"/>
          <p:cNvSpPr>
            <a:spLocks/>
          </p:cNvSpPr>
          <p:nvPr/>
        </p:nvSpPr>
        <p:spPr bwMode="auto">
          <a:xfrm>
            <a:off x="6499225"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4236" name="Rectangle 46"/>
          <p:cNvSpPr>
            <a:spLocks/>
          </p:cNvSpPr>
          <p:nvPr/>
        </p:nvSpPr>
        <p:spPr bwMode="auto">
          <a:xfrm>
            <a:off x="2628900" y="5095875"/>
            <a:ext cx="2651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0</a:t>
            </a:r>
          </a:p>
        </p:txBody>
      </p:sp>
      <p:sp>
        <p:nvSpPr>
          <p:cNvPr id="94237" name="Rectangle 47"/>
          <p:cNvSpPr>
            <a:spLocks/>
          </p:cNvSpPr>
          <p:nvPr/>
        </p:nvSpPr>
        <p:spPr bwMode="auto">
          <a:xfrm>
            <a:off x="2525713" y="3425825"/>
            <a:ext cx="376237"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.5</a:t>
            </a:r>
          </a:p>
        </p:txBody>
      </p:sp>
      <p:sp>
        <p:nvSpPr>
          <p:cNvPr id="94238" name="Rectangle 48"/>
          <p:cNvSpPr>
            <a:spLocks/>
          </p:cNvSpPr>
          <p:nvPr/>
        </p:nvSpPr>
        <p:spPr bwMode="auto">
          <a:xfrm>
            <a:off x="2628900" y="1789113"/>
            <a:ext cx="26511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1</a:t>
            </a:r>
          </a:p>
        </p:txBody>
      </p:sp>
      <p:sp>
        <p:nvSpPr>
          <p:cNvPr id="94239" name="Line 49"/>
          <p:cNvSpPr>
            <a:spLocks noChangeShapeType="1"/>
          </p:cNvSpPr>
          <p:nvPr/>
        </p:nvSpPr>
        <p:spPr bwMode="auto">
          <a:xfrm>
            <a:off x="2925763" y="5392738"/>
            <a:ext cx="4257675"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0" name="Line 50"/>
          <p:cNvSpPr>
            <a:spLocks noChangeShapeType="1"/>
          </p:cNvSpPr>
          <p:nvPr/>
        </p:nvSpPr>
        <p:spPr bwMode="auto">
          <a:xfrm rot="10800000" flipH="1">
            <a:off x="2925763"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1" name="Line 51"/>
          <p:cNvSpPr>
            <a:spLocks noChangeShapeType="1"/>
          </p:cNvSpPr>
          <p:nvPr/>
        </p:nvSpPr>
        <p:spPr bwMode="auto">
          <a:xfrm rot="10800000" flipH="1">
            <a:off x="2925763"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2" name="Line 52"/>
          <p:cNvSpPr>
            <a:spLocks noChangeShapeType="1"/>
          </p:cNvSpPr>
          <p:nvPr/>
        </p:nvSpPr>
        <p:spPr bwMode="auto">
          <a:xfrm rot="10800000" flipH="1">
            <a:off x="349408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3" name="Line 53"/>
          <p:cNvSpPr>
            <a:spLocks noChangeShapeType="1"/>
          </p:cNvSpPr>
          <p:nvPr/>
        </p:nvSpPr>
        <p:spPr bwMode="auto">
          <a:xfrm rot="10800000" flipH="1">
            <a:off x="41179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4" name="Line 54"/>
          <p:cNvSpPr>
            <a:spLocks noChangeShapeType="1"/>
          </p:cNvSpPr>
          <p:nvPr/>
        </p:nvSpPr>
        <p:spPr bwMode="auto">
          <a:xfrm rot="10800000" flipH="1">
            <a:off x="474345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5" name="Line 55"/>
          <p:cNvSpPr>
            <a:spLocks noChangeShapeType="1"/>
          </p:cNvSpPr>
          <p:nvPr/>
        </p:nvSpPr>
        <p:spPr bwMode="auto">
          <a:xfrm rot="10800000" flipH="1">
            <a:off x="536733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6" name="Line 56"/>
          <p:cNvSpPr>
            <a:spLocks noChangeShapeType="1"/>
          </p:cNvSpPr>
          <p:nvPr/>
        </p:nvSpPr>
        <p:spPr bwMode="auto">
          <a:xfrm rot="10800000" flipH="1">
            <a:off x="59912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7" name="Line 57"/>
          <p:cNvSpPr>
            <a:spLocks noChangeShapeType="1"/>
          </p:cNvSpPr>
          <p:nvPr/>
        </p:nvSpPr>
        <p:spPr bwMode="auto">
          <a:xfrm rot="10800000" flipH="1">
            <a:off x="66167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8" name="Line 67"/>
          <p:cNvSpPr>
            <a:spLocks noChangeShapeType="1"/>
          </p:cNvSpPr>
          <p:nvPr/>
        </p:nvSpPr>
        <p:spPr bwMode="auto">
          <a:xfrm>
            <a:off x="6591300" y="3235325"/>
            <a:ext cx="9525" cy="3397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4249" name="Rectangle 74"/>
          <p:cNvSpPr>
            <a:spLocks/>
          </p:cNvSpPr>
          <p:nvPr/>
        </p:nvSpPr>
        <p:spPr bwMode="auto">
          <a:xfrm>
            <a:off x="3949700" y="5435600"/>
            <a:ext cx="3159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H</a:t>
            </a:r>
          </a:p>
        </p:txBody>
      </p:sp>
      <p:sp>
        <p:nvSpPr>
          <p:cNvPr id="94250" name="Rectangle 75"/>
          <p:cNvSpPr>
            <a:spLocks/>
          </p:cNvSpPr>
          <p:nvPr/>
        </p:nvSpPr>
        <p:spPr bwMode="auto">
          <a:xfrm>
            <a:off x="4476750" y="61737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94251" name="Rectangle 191"/>
          <p:cNvSpPr>
            <a:spLocks noChangeAspect="1" noChangeArrowheads="1"/>
          </p:cNvSpPr>
          <p:nvPr/>
        </p:nvSpPr>
        <p:spPr bwMode="auto">
          <a:xfrm>
            <a:off x="65468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4252" name="Rectangle 191"/>
          <p:cNvSpPr>
            <a:spLocks noChangeAspect="1" noChangeArrowheads="1"/>
          </p:cNvSpPr>
          <p:nvPr/>
        </p:nvSpPr>
        <p:spPr bwMode="auto">
          <a:xfrm>
            <a:off x="30416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4253"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grpSp>
        <p:nvGrpSpPr>
          <p:cNvPr id="94254" name="Group 191"/>
          <p:cNvGrpSpPr>
            <a:grpSpLocks/>
          </p:cNvGrpSpPr>
          <p:nvPr/>
        </p:nvGrpSpPr>
        <p:grpSpPr bwMode="auto">
          <a:xfrm>
            <a:off x="115888" y="2362200"/>
            <a:ext cx="1601787" cy="2274888"/>
            <a:chOff x="115888" y="2362200"/>
            <a:chExt cx="1601787" cy="2274888"/>
          </a:xfrm>
        </p:grpSpPr>
        <p:pic>
          <p:nvPicPr>
            <p:cNvPr id="94258" name="Picture 3"/>
            <p:cNvPicPr>
              <a:picLocks noChangeAspect="1" noChangeArrowheads="1"/>
            </p:cNvPicPr>
            <p:nvPr/>
          </p:nvPicPr>
          <p:blipFill>
            <a:blip r:embed="rId7">
              <a:grayscl/>
              <a:extLst>
                <a:ext uri="{28A0092B-C50C-407E-A947-70E740481C1C}">
                  <a14:useLocalDpi xmlns:a14="http://schemas.microsoft.com/office/drawing/2010/main" val="0"/>
                </a:ext>
              </a:extLst>
            </a:blip>
            <a:srcRect l="36836" t="27556" r="36250" b="4443"/>
            <a:stretch>
              <a:fillRect/>
            </a:stretch>
          </p:blipFill>
          <p:spPr bwMode="auto">
            <a:xfrm>
              <a:off x="115888" y="2362200"/>
              <a:ext cx="1601787"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 name="Freeform 186"/>
            <p:cNvSpPr>
              <a:spLocks noChangeArrowheads="1"/>
            </p:cNvSpPr>
            <p:nvPr/>
          </p:nvSpPr>
          <p:spPr bwMode="auto">
            <a:xfrm>
              <a:off x="1493838" y="3921125"/>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5" name="Freeform 184"/>
            <p:cNvSpPr>
              <a:spLocks noChangeArrowheads="1"/>
            </p:cNvSpPr>
            <p:nvPr/>
          </p:nvSpPr>
          <p:spPr bwMode="auto">
            <a:xfrm>
              <a:off x="1187450" y="3660775"/>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6" name="Freeform 185"/>
            <p:cNvSpPr>
              <a:spLocks noChangeArrowheads="1"/>
            </p:cNvSpPr>
            <p:nvPr/>
          </p:nvSpPr>
          <p:spPr bwMode="auto">
            <a:xfrm>
              <a:off x="1362075" y="3667125"/>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7" name="Freeform 188"/>
            <p:cNvSpPr>
              <a:spLocks noChangeArrowheads="1"/>
            </p:cNvSpPr>
            <p:nvPr/>
          </p:nvSpPr>
          <p:spPr bwMode="auto">
            <a:xfrm>
              <a:off x="1031875" y="2873375"/>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98" name="Freeform 189"/>
            <p:cNvSpPr>
              <a:spLocks noChangeArrowheads="1"/>
            </p:cNvSpPr>
            <p:nvPr/>
          </p:nvSpPr>
          <p:spPr bwMode="auto">
            <a:xfrm>
              <a:off x="1171575" y="3540125"/>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99" name="Freeform 196"/>
            <p:cNvSpPr>
              <a:spLocks noChangeArrowheads="1"/>
            </p:cNvSpPr>
            <p:nvPr/>
          </p:nvSpPr>
          <p:spPr bwMode="auto">
            <a:xfrm>
              <a:off x="1011238" y="306387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0" name="Freeform 198"/>
            <p:cNvSpPr>
              <a:spLocks noChangeArrowheads="1"/>
            </p:cNvSpPr>
            <p:nvPr/>
          </p:nvSpPr>
          <p:spPr bwMode="auto">
            <a:xfrm>
              <a:off x="1004888" y="3340100"/>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1" name="Freeform 199"/>
            <p:cNvSpPr>
              <a:spLocks noChangeArrowheads="1"/>
            </p:cNvSpPr>
            <p:nvPr/>
          </p:nvSpPr>
          <p:spPr bwMode="auto">
            <a:xfrm>
              <a:off x="1022350" y="3627438"/>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4267" name="TextBox 71"/>
            <p:cNvSpPr txBox="1">
              <a:spLocks noChangeArrowheads="1"/>
            </p:cNvSpPr>
            <p:nvPr/>
          </p:nvSpPr>
          <p:spPr bwMode="auto">
            <a:xfrm>
              <a:off x="211138" y="2495550"/>
              <a:ext cx="4889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203" name="Freeform 201"/>
            <p:cNvSpPr>
              <a:spLocks noChangeArrowheads="1"/>
            </p:cNvSpPr>
            <p:nvPr/>
          </p:nvSpPr>
          <p:spPr bwMode="auto">
            <a:xfrm>
              <a:off x="984250" y="3833813"/>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4269" name="TextBox 72"/>
            <p:cNvSpPr txBox="1">
              <a:spLocks noChangeArrowheads="1"/>
            </p:cNvSpPr>
            <p:nvPr/>
          </p:nvSpPr>
          <p:spPr bwMode="auto">
            <a:xfrm>
              <a:off x="828675" y="2495550"/>
              <a:ext cx="358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CoS</a:t>
              </a:r>
            </a:p>
          </p:txBody>
        </p:sp>
        <p:sp>
          <p:nvSpPr>
            <p:cNvPr id="205" name="Freeform 208"/>
            <p:cNvSpPr>
              <a:spLocks noChangeArrowheads="1"/>
            </p:cNvSpPr>
            <p:nvPr/>
          </p:nvSpPr>
          <p:spPr bwMode="auto">
            <a:xfrm>
              <a:off x="822325" y="3797300"/>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206" name="Freeform 196"/>
            <p:cNvSpPr>
              <a:spLocks noChangeArrowheads="1"/>
            </p:cNvSpPr>
            <p:nvPr/>
          </p:nvSpPr>
          <p:spPr bwMode="auto">
            <a:xfrm>
              <a:off x="1030288" y="289242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7" name="Freeform 191"/>
            <p:cNvSpPr>
              <a:spLocks noChangeArrowheads="1"/>
            </p:cNvSpPr>
            <p:nvPr/>
          </p:nvSpPr>
          <p:spPr bwMode="auto">
            <a:xfrm>
              <a:off x="698500" y="2949575"/>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79999"/>
              </a:srgbClr>
            </a:solidFill>
            <a:ln w="28575" cmpd="sng">
              <a:solidFill>
                <a:srgbClr val="800000"/>
              </a:solidFill>
              <a:miter lim="800000"/>
              <a:headEnd/>
              <a:tailEnd/>
            </a:ln>
            <a:effectLst>
              <a:outerShdw dist="23000" dir="5400000" rotWithShape="0">
                <a:srgbClr val="808080">
                  <a:alpha val="34998"/>
                </a:srgbClr>
              </a:outerShdw>
            </a:effectLst>
          </p:spPr>
          <p:txBody>
            <a:bodyPr anchor="ctr"/>
            <a:lstStyle/>
            <a:p>
              <a:endParaRPr lang="en-US"/>
            </a:p>
          </p:txBody>
        </p:sp>
        <p:sp>
          <p:nvSpPr>
            <p:cNvPr id="208" name="Freeform 192"/>
            <p:cNvSpPr>
              <a:spLocks noChangeArrowheads="1"/>
            </p:cNvSpPr>
            <p:nvPr/>
          </p:nvSpPr>
          <p:spPr bwMode="auto">
            <a:xfrm>
              <a:off x="755650" y="3429000"/>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209" name="TextBox 71"/>
            <p:cNvSpPr txBox="1">
              <a:spLocks noChangeArrowheads="1"/>
            </p:cNvSpPr>
            <p:nvPr/>
          </p:nvSpPr>
          <p:spPr bwMode="auto">
            <a:xfrm>
              <a:off x="349250" y="3886200"/>
              <a:ext cx="64135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IOG-faces</a:t>
              </a:r>
            </a:p>
            <a:p>
              <a:pPr algn="ctr" eaLnBrk="1" hangingPunct="1">
                <a:defRPr/>
              </a:pPr>
              <a:r>
                <a:rPr lang="en-US" sz="800" dirty="0">
                  <a:solidFill>
                    <a:schemeClr val="tx1">
                      <a:lumMod val="95000"/>
                      <a:lumOff val="5000"/>
                    </a:schemeClr>
                  </a:solidFill>
                  <a:latin typeface="Calibri" charset="0"/>
                </a:rPr>
                <a:t>OFA</a:t>
              </a:r>
            </a:p>
          </p:txBody>
        </p:sp>
        <p:grpSp>
          <p:nvGrpSpPr>
            <p:cNvPr id="94275" name="Group 209"/>
            <p:cNvGrpSpPr>
              <a:grpSpLocks/>
            </p:cNvGrpSpPr>
            <p:nvPr/>
          </p:nvGrpSpPr>
          <p:grpSpPr bwMode="auto">
            <a:xfrm>
              <a:off x="879475" y="2887663"/>
              <a:ext cx="809142" cy="1489333"/>
              <a:chOff x="879475" y="2887663"/>
              <a:chExt cx="809142" cy="1489333"/>
            </a:xfrm>
          </p:grpSpPr>
          <p:sp>
            <p:nvSpPr>
              <p:cNvPr id="94277" name="TextBox 75"/>
              <p:cNvSpPr txBox="1">
                <a:spLocks noChangeArrowheads="1"/>
              </p:cNvSpPr>
              <p:nvPr/>
            </p:nvSpPr>
            <p:spPr bwMode="auto">
              <a:xfrm>
                <a:off x="1004888" y="370363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VO1</a:t>
                </a:r>
              </a:p>
            </p:txBody>
          </p:sp>
          <p:grpSp>
            <p:nvGrpSpPr>
              <p:cNvPr id="94278" name="Group 212"/>
              <p:cNvGrpSpPr>
                <a:grpSpLocks/>
              </p:cNvGrpSpPr>
              <p:nvPr/>
            </p:nvGrpSpPr>
            <p:grpSpPr bwMode="auto">
              <a:xfrm>
                <a:off x="879475" y="2887663"/>
                <a:ext cx="809142" cy="1489333"/>
                <a:chOff x="879475" y="2887663"/>
                <a:chExt cx="809142" cy="1489333"/>
              </a:xfrm>
            </p:grpSpPr>
            <p:sp>
              <p:nvSpPr>
                <p:cNvPr id="94279" name="TextBox 78"/>
                <p:cNvSpPr txBox="1">
                  <a:spLocks noChangeArrowheads="1"/>
                </p:cNvSpPr>
                <p:nvPr/>
              </p:nvSpPr>
              <p:spPr bwMode="auto">
                <a:xfrm>
                  <a:off x="879475" y="2887663"/>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PHC2</a:t>
                  </a:r>
                </a:p>
              </p:txBody>
            </p:sp>
            <p:grpSp>
              <p:nvGrpSpPr>
                <p:cNvPr id="94280" name="Group 214"/>
                <p:cNvGrpSpPr>
                  <a:grpSpLocks/>
                </p:cNvGrpSpPr>
                <p:nvPr/>
              </p:nvGrpSpPr>
              <p:grpSpPr bwMode="auto">
                <a:xfrm>
                  <a:off x="927100" y="3146425"/>
                  <a:ext cx="761517" cy="1230571"/>
                  <a:chOff x="927100" y="3146425"/>
                  <a:chExt cx="761517" cy="1230571"/>
                </a:xfrm>
              </p:grpSpPr>
              <p:sp>
                <p:nvSpPr>
                  <p:cNvPr id="94281" name="TextBox 74"/>
                  <p:cNvSpPr txBox="1">
                    <a:spLocks noChangeArrowheads="1"/>
                  </p:cNvSpPr>
                  <p:nvPr/>
                </p:nvSpPr>
                <p:spPr bwMode="auto">
                  <a:xfrm>
                    <a:off x="1033463" y="3937000"/>
                    <a:ext cx="3129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hV4</a:t>
                    </a:r>
                  </a:p>
                </p:txBody>
              </p:sp>
              <p:grpSp>
                <p:nvGrpSpPr>
                  <p:cNvPr id="94282" name="Group 216"/>
                  <p:cNvGrpSpPr>
                    <a:grpSpLocks/>
                  </p:cNvGrpSpPr>
                  <p:nvPr/>
                </p:nvGrpSpPr>
                <p:grpSpPr bwMode="auto">
                  <a:xfrm>
                    <a:off x="927100" y="3146425"/>
                    <a:ext cx="761517" cy="1230571"/>
                    <a:chOff x="927100" y="3146425"/>
                    <a:chExt cx="761517" cy="1230571"/>
                  </a:xfrm>
                </p:grpSpPr>
                <p:sp>
                  <p:nvSpPr>
                    <p:cNvPr id="94283" name="TextBox 86"/>
                    <p:cNvSpPr txBox="1">
                      <a:spLocks noChangeArrowheads="1"/>
                    </p:cNvSpPr>
                    <p:nvPr/>
                  </p:nvSpPr>
                  <p:spPr bwMode="auto">
                    <a:xfrm rot="-2361689">
                      <a:off x="1421296" y="4192330"/>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V1</a:t>
                      </a:r>
                    </a:p>
                  </p:txBody>
                </p:sp>
                <p:sp>
                  <p:nvSpPr>
                    <p:cNvPr id="94284" name="TextBox 84"/>
                    <p:cNvSpPr txBox="1">
                      <a:spLocks noChangeArrowheads="1"/>
                    </p:cNvSpPr>
                    <p:nvPr/>
                  </p:nvSpPr>
                  <p:spPr bwMode="auto">
                    <a:xfrm rot="-2361689">
                      <a:off x="1174439" y="4120098"/>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V3</a:t>
                      </a:r>
                    </a:p>
                  </p:txBody>
                </p:sp>
                <p:sp>
                  <p:nvSpPr>
                    <p:cNvPr id="94285" name="TextBox 85"/>
                    <p:cNvSpPr txBox="1">
                      <a:spLocks noChangeArrowheads="1"/>
                    </p:cNvSpPr>
                    <p:nvPr/>
                  </p:nvSpPr>
                  <p:spPr bwMode="auto">
                    <a:xfrm rot="-2361689">
                      <a:off x="1291122" y="4191536"/>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V2</a:t>
                      </a:r>
                    </a:p>
                  </p:txBody>
                </p:sp>
                <p:grpSp>
                  <p:nvGrpSpPr>
                    <p:cNvPr id="94286" name="Group 132"/>
                    <p:cNvGrpSpPr>
                      <a:grpSpLocks/>
                    </p:cNvGrpSpPr>
                    <p:nvPr/>
                  </p:nvGrpSpPr>
                  <p:grpSpPr bwMode="auto">
                    <a:xfrm>
                      <a:off x="927100" y="3146425"/>
                      <a:ext cx="370654" cy="456129"/>
                      <a:chOff x="927100" y="3146425"/>
                      <a:chExt cx="370654" cy="456129"/>
                    </a:xfrm>
                  </p:grpSpPr>
                  <p:sp>
                    <p:nvSpPr>
                      <p:cNvPr id="94287" name="TextBox 76"/>
                      <p:cNvSpPr txBox="1">
                        <a:spLocks noChangeArrowheads="1"/>
                      </p:cNvSpPr>
                      <p:nvPr/>
                    </p:nvSpPr>
                    <p:spPr bwMode="auto">
                      <a:xfrm>
                        <a:off x="979488" y="341788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VO2</a:t>
                        </a:r>
                      </a:p>
                    </p:txBody>
                  </p:sp>
                  <p:sp>
                    <p:nvSpPr>
                      <p:cNvPr id="94288" name="TextBox 77"/>
                      <p:cNvSpPr txBox="1">
                        <a:spLocks noChangeArrowheads="1"/>
                      </p:cNvSpPr>
                      <p:nvPr/>
                    </p:nvSpPr>
                    <p:spPr bwMode="auto">
                      <a:xfrm>
                        <a:off x="927100" y="3146425"/>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PHC1</a:t>
                        </a:r>
                      </a:p>
                    </p:txBody>
                  </p:sp>
                </p:grpSp>
              </p:grpSp>
            </p:grpSp>
          </p:grpSp>
        </p:grpSp>
        <p:sp>
          <p:nvSpPr>
            <p:cNvPr id="211" name="TextBox 71"/>
            <p:cNvSpPr txBox="1">
              <a:spLocks noChangeArrowheads="1"/>
            </p:cNvSpPr>
            <p:nvPr/>
          </p:nvSpPr>
          <p:spPr bwMode="auto">
            <a:xfrm>
              <a:off x="196850" y="3429000"/>
              <a:ext cx="7620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pFus-faces</a:t>
              </a:r>
            </a:p>
            <a:p>
              <a:pPr algn="ctr" eaLnBrk="1" hangingPunct="1">
                <a:defRPr/>
              </a:pPr>
              <a:r>
                <a:rPr lang="en-US" sz="800" dirty="0">
                  <a:solidFill>
                    <a:schemeClr val="tx1">
                      <a:lumMod val="95000"/>
                      <a:lumOff val="5000"/>
                    </a:schemeClr>
                  </a:solidFill>
                  <a:latin typeface="Calibri" charset="0"/>
                </a:rPr>
                <a:t>FFA1</a:t>
              </a:r>
            </a:p>
          </p:txBody>
        </p:sp>
      </p:grpSp>
      <p:sp>
        <p:nvSpPr>
          <p:cNvPr id="94255" name="Text Box 416"/>
          <p:cNvSpPr txBox="1">
            <a:spLocks noChangeArrowheads="1"/>
          </p:cNvSpPr>
          <p:nvPr/>
        </p:nvSpPr>
        <p:spPr bwMode="auto">
          <a:xfrm>
            <a:off x="7924800" y="29718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94256" name="TextBox 80"/>
          <p:cNvSpPr txBox="1">
            <a:spLocks noChangeArrowheads="1"/>
          </p:cNvSpPr>
          <p:nvPr/>
        </p:nvSpPr>
        <p:spPr bwMode="auto">
          <a:xfrm>
            <a:off x="227013" y="4795838"/>
            <a:ext cx="16017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Grill-Spector &amp; Weiner</a:t>
            </a:r>
          </a:p>
          <a:p>
            <a:pPr algn="ctr" eaLnBrk="1" hangingPunct="1"/>
            <a:r>
              <a:rPr lang="en-US" altLang="x-none" sz="1200">
                <a:latin typeface="Calibri" charset="0"/>
              </a:rPr>
              <a:t>NRN 2014</a:t>
            </a:r>
          </a:p>
        </p:txBody>
      </p:sp>
      <p:sp>
        <p:nvSpPr>
          <p:cNvPr id="82"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1"/>
          <p:cNvSpPr>
            <a:spLocks noGrp="1" noChangeArrowheads="1"/>
          </p:cNvSpPr>
          <p:nvPr>
            <p:ph type="title"/>
          </p:nvPr>
        </p:nvSpPr>
        <p:spPr>
          <a:xfrm>
            <a:off x="127000" y="63500"/>
            <a:ext cx="8877300" cy="1600200"/>
          </a:xfrm>
        </p:spPr>
        <p:txBody>
          <a:bodyPr rIns="132073"/>
          <a:lstStyle/>
          <a:p>
            <a:pPr marL="39686" indent="0" eaLnBrk="1" hangingPunct="1">
              <a:defRPr/>
            </a:pPr>
            <a:r>
              <a:rPr lang="en-US" sz="3200" b="1" dirty="0">
                <a:solidFill>
                  <a:srgbClr val="5E5EB9"/>
                </a:solidFill>
                <a:latin typeface="Calibri"/>
                <a:cs typeface="Calibri"/>
                <a:sym typeface="Arial Bold" charset="0"/>
              </a:rPr>
              <a:t>Constant fMRI-A ratio in face-selective</a:t>
            </a:r>
            <a:br>
              <a:rPr lang="en-US" sz="3200" b="1" dirty="0">
                <a:solidFill>
                  <a:srgbClr val="5E5EB9"/>
                </a:solidFill>
                <a:latin typeface="Calibri"/>
                <a:cs typeface="Calibri"/>
                <a:sym typeface="Arial Bold" charset="0"/>
              </a:rPr>
            </a:br>
            <a:r>
              <a:rPr lang="en-US" sz="3200" b="1" dirty="0">
                <a:solidFill>
                  <a:srgbClr val="5E5EB9"/>
                </a:solidFill>
                <a:latin typeface="Calibri"/>
                <a:cs typeface="Calibri"/>
                <a:sym typeface="Arial Bold" charset="0"/>
              </a:rPr>
              <a:t>regions across optimal and </a:t>
            </a:r>
            <a:r>
              <a:rPr lang="en-US" sz="3200" b="1" dirty="0" err="1">
                <a:solidFill>
                  <a:srgbClr val="5E5EB9"/>
                </a:solidFill>
                <a:latin typeface="Calibri"/>
                <a:cs typeface="Calibri"/>
                <a:sym typeface="Arial Bold" charset="0"/>
              </a:rPr>
              <a:t>nonoptimal</a:t>
            </a:r>
            <a:r>
              <a:rPr lang="en-US" sz="3200" b="1" dirty="0">
                <a:solidFill>
                  <a:srgbClr val="5E5EB9"/>
                </a:solidFill>
                <a:latin typeface="Calibri"/>
                <a:cs typeface="Calibri"/>
                <a:sym typeface="Arial Bold" charset="0"/>
              </a:rPr>
              <a:t> stimuli</a:t>
            </a:r>
            <a:endParaRPr lang="en-US" sz="3200" b="1" dirty="0">
              <a:solidFill>
                <a:srgbClr val="5E5EB9"/>
              </a:solidFill>
              <a:latin typeface="Calibri"/>
              <a:ea typeface="ヒラギノ角ゴ ProN W6" charset="0"/>
              <a:cs typeface="Calibri"/>
              <a:sym typeface="Arial Bold" charset="0"/>
            </a:endParaRPr>
          </a:p>
        </p:txBody>
      </p:sp>
      <p:pic>
        <p:nvPicPr>
          <p:cNvPr id="95234" name="Picture 4"/>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584676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523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181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5236"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3025" y="5478463"/>
            <a:ext cx="630238"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5237"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65550"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5238" name="Picture 8"/>
          <p:cNvPicPr>
            <a:picLocks noChangeAspect="1" noChangeArrowheads="1"/>
          </p:cNvPicPr>
          <p:nvPr/>
        </p:nvPicPr>
        <p:blipFill>
          <a:blip r:embed="rId6">
            <a:extLst>
              <a:ext uri="{28A0092B-C50C-407E-A947-70E740481C1C}">
                <a14:useLocalDpi xmlns:a14="http://schemas.microsoft.com/office/drawing/2010/main" val="0"/>
              </a:ext>
            </a:extLst>
          </a:blip>
          <a:srcRect t="50398" b="2879"/>
          <a:stretch>
            <a:fillRect/>
          </a:stretch>
        </p:blipFill>
        <p:spPr bwMode="auto">
          <a:xfrm>
            <a:off x="4459288"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5239"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42088" y="5507038"/>
            <a:ext cx="5715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95240" name="AutoShape 10"/>
          <p:cNvSpPr>
            <a:spLocks/>
          </p:cNvSpPr>
          <p:nvPr/>
        </p:nvSpPr>
        <p:spPr bwMode="auto">
          <a:xfrm rot="-5400000">
            <a:off x="-115887" y="3332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95241" name="Line 11"/>
          <p:cNvSpPr>
            <a:spLocks noChangeShapeType="1"/>
          </p:cNvSpPr>
          <p:nvPr/>
        </p:nvSpPr>
        <p:spPr bwMode="auto">
          <a:xfrm>
            <a:off x="2924175" y="5392738"/>
            <a:ext cx="4256088"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42" name="Line 12"/>
          <p:cNvSpPr>
            <a:spLocks noChangeShapeType="1"/>
          </p:cNvSpPr>
          <p:nvPr/>
        </p:nvSpPr>
        <p:spPr bwMode="auto">
          <a:xfrm rot="10800000" flipH="1">
            <a:off x="2924175"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43" name="Line 13"/>
          <p:cNvSpPr>
            <a:spLocks noChangeShapeType="1"/>
          </p:cNvSpPr>
          <p:nvPr/>
        </p:nvSpPr>
        <p:spPr bwMode="auto">
          <a:xfrm rot="10800000" flipH="1">
            <a:off x="2924175"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44" name="Line 14"/>
          <p:cNvSpPr>
            <a:spLocks noChangeShapeType="1"/>
          </p:cNvSpPr>
          <p:nvPr/>
        </p:nvSpPr>
        <p:spPr bwMode="auto">
          <a:xfrm rot="10800000" flipH="1">
            <a:off x="349091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45" name="Line 15"/>
          <p:cNvSpPr>
            <a:spLocks noChangeShapeType="1"/>
          </p:cNvSpPr>
          <p:nvPr/>
        </p:nvSpPr>
        <p:spPr bwMode="auto">
          <a:xfrm rot="10800000" flipH="1">
            <a:off x="41148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46" name="Line 16"/>
          <p:cNvSpPr>
            <a:spLocks noChangeShapeType="1"/>
          </p:cNvSpPr>
          <p:nvPr/>
        </p:nvSpPr>
        <p:spPr bwMode="auto">
          <a:xfrm rot="10800000" flipH="1">
            <a:off x="47402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47" name="Line 17"/>
          <p:cNvSpPr>
            <a:spLocks noChangeShapeType="1"/>
          </p:cNvSpPr>
          <p:nvPr/>
        </p:nvSpPr>
        <p:spPr bwMode="auto">
          <a:xfrm rot="10800000" flipH="1">
            <a:off x="536416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48" name="Line 18"/>
          <p:cNvSpPr>
            <a:spLocks noChangeShapeType="1"/>
          </p:cNvSpPr>
          <p:nvPr/>
        </p:nvSpPr>
        <p:spPr bwMode="auto">
          <a:xfrm rot="10800000" flipH="1">
            <a:off x="5989638" y="5335588"/>
            <a:ext cx="7937"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49" name="Line 19"/>
          <p:cNvSpPr>
            <a:spLocks noChangeShapeType="1"/>
          </p:cNvSpPr>
          <p:nvPr/>
        </p:nvSpPr>
        <p:spPr bwMode="auto">
          <a:xfrm rot="10800000" flipH="1">
            <a:off x="66135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50" name="Line 20"/>
          <p:cNvSpPr>
            <a:spLocks noChangeShapeType="1"/>
          </p:cNvSpPr>
          <p:nvPr/>
        </p:nvSpPr>
        <p:spPr bwMode="auto">
          <a:xfrm>
            <a:off x="3465513" y="3178175"/>
            <a:ext cx="9525" cy="4540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51" name="Line 23"/>
          <p:cNvSpPr>
            <a:spLocks noChangeShapeType="1"/>
          </p:cNvSpPr>
          <p:nvPr/>
        </p:nvSpPr>
        <p:spPr bwMode="auto">
          <a:xfrm>
            <a:off x="4089400" y="3235325"/>
            <a:ext cx="9525" cy="5667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52" name="Line 26"/>
          <p:cNvSpPr>
            <a:spLocks noChangeShapeType="1"/>
          </p:cNvSpPr>
          <p:nvPr/>
        </p:nvSpPr>
        <p:spPr bwMode="auto">
          <a:xfrm>
            <a:off x="4714875" y="3121025"/>
            <a:ext cx="9525" cy="3968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53" name="Line 29"/>
          <p:cNvSpPr>
            <a:spLocks noChangeShapeType="1"/>
          </p:cNvSpPr>
          <p:nvPr/>
        </p:nvSpPr>
        <p:spPr bwMode="auto">
          <a:xfrm>
            <a:off x="5338763" y="3006725"/>
            <a:ext cx="9525" cy="3413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54" name="Line 32"/>
          <p:cNvSpPr>
            <a:spLocks noChangeShapeType="1"/>
          </p:cNvSpPr>
          <p:nvPr/>
        </p:nvSpPr>
        <p:spPr bwMode="auto">
          <a:xfrm>
            <a:off x="5964238" y="3462338"/>
            <a:ext cx="7937" cy="227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55" name="Line 35"/>
          <p:cNvSpPr>
            <a:spLocks noChangeShapeType="1"/>
          </p:cNvSpPr>
          <p:nvPr/>
        </p:nvSpPr>
        <p:spPr bwMode="auto">
          <a:xfrm>
            <a:off x="6588125" y="3290888"/>
            <a:ext cx="9525" cy="2841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56" name="Line 37"/>
          <p:cNvSpPr>
            <a:spLocks noChangeShapeType="1"/>
          </p:cNvSpPr>
          <p:nvPr/>
        </p:nvSpPr>
        <p:spPr bwMode="auto">
          <a:xfrm>
            <a:off x="6569075" y="3575050"/>
            <a:ext cx="57150"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57" name="Oval 38"/>
          <p:cNvSpPr>
            <a:spLocks/>
          </p:cNvSpPr>
          <p:nvPr/>
        </p:nvSpPr>
        <p:spPr bwMode="auto">
          <a:xfrm>
            <a:off x="3378200"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5258" name="Oval 39"/>
          <p:cNvSpPr>
            <a:spLocks/>
          </p:cNvSpPr>
          <p:nvPr/>
        </p:nvSpPr>
        <p:spPr bwMode="auto">
          <a:xfrm>
            <a:off x="4002088" y="34051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5259" name="Oval 40"/>
          <p:cNvSpPr>
            <a:spLocks/>
          </p:cNvSpPr>
          <p:nvPr/>
        </p:nvSpPr>
        <p:spPr bwMode="auto">
          <a:xfrm>
            <a:off x="4625975" y="323532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5260" name="Oval 41"/>
          <p:cNvSpPr>
            <a:spLocks/>
          </p:cNvSpPr>
          <p:nvPr/>
        </p:nvSpPr>
        <p:spPr bwMode="auto">
          <a:xfrm>
            <a:off x="5251450" y="306387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5261" name="Oval 42"/>
          <p:cNvSpPr>
            <a:spLocks/>
          </p:cNvSpPr>
          <p:nvPr/>
        </p:nvSpPr>
        <p:spPr bwMode="auto">
          <a:xfrm>
            <a:off x="5875338" y="346233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5262" name="Oval 43"/>
          <p:cNvSpPr>
            <a:spLocks/>
          </p:cNvSpPr>
          <p:nvPr/>
        </p:nvSpPr>
        <p:spPr bwMode="auto">
          <a:xfrm>
            <a:off x="6499225"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5263" name="Rectangle 46"/>
          <p:cNvSpPr>
            <a:spLocks/>
          </p:cNvSpPr>
          <p:nvPr/>
        </p:nvSpPr>
        <p:spPr bwMode="auto">
          <a:xfrm>
            <a:off x="2628900" y="5095875"/>
            <a:ext cx="2651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0</a:t>
            </a:r>
          </a:p>
        </p:txBody>
      </p:sp>
      <p:sp>
        <p:nvSpPr>
          <p:cNvPr id="95264" name="Rectangle 47"/>
          <p:cNvSpPr>
            <a:spLocks/>
          </p:cNvSpPr>
          <p:nvPr/>
        </p:nvSpPr>
        <p:spPr bwMode="auto">
          <a:xfrm>
            <a:off x="2525713" y="3425825"/>
            <a:ext cx="376237"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.5</a:t>
            </a:r>
          </a:p>
        </p:txBody>
      </p:sp>
      <p:sp>
        <p:nvSpPr>
          <p:cNvPr id="95265" name="Rectangle 48"/>
          <p:cNvSpPr>
            <a:spLocks/>
          </p:cNvSpPr>
          <p:nvPr/>
        </p:nvSpPr>
        <p:spPr bwMode="auto">
          <a:xfrm>
            <a:off x="2628900" y="1789113"/>
            <a:ext cx="26511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1</a:t>
            </a:r>
          </a:p>
        </p:txBody>
      </p:sp>
      <p:sp>
        <p:nvSpPr>
          <p:cNvPr id="95266" name="Line 49"/>
          <p:cNvSpPr>
            <a:spLocks noChangeShapeType="1"/>
          </p:cNvSpPr>
          <p:nvPr/>
        </p:nvSpPr>
        <p:spPr bwMode="auto">
          <a:xfrm>
            <a:off x="2925763" y="5392738"/>
            <a:ext cx="4257675"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67" name="Line 50"/>
          <p:cNvSpPr>
            <a:spLocks noChangeShapeType="1"/>
          </p:cNvSpPr>
          <p:nvPr/>
        </p:nvSpPr>
        <p:spPr bwMode="auto">
          <a:xfrm rot="10800000" flipH="1">
            <a:off x="2925763"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68" name="Line 51"/>
          <p:cNvSpPr>
            <a:spLocks noChangeShapeType="1"/>
          </p:cNvSpPr>
          <p:nvPr/>
        </p:nvSpPr>
        <p:spPr bwMode="auto">
          <a:xfrm rot="10800000" flipH="1">
            <a:off x="2925763"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69" name="Line 52"/>
          <p:cNvSpPr>
            <a:spLocks noChangeShapeType="1"/>
          </p:cNvSpPr>
          <p:nvPr/>
        </p:nvSpPr>
        <p:spPr bwMode="auto">
          <a:xfrm rot="10800000" flipH="1">
            <a:off x="349408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70" name="Line 53"/>
          <p:cNvSpPr>
            <a:spLocks noChangeShapeType="1"/>
          </p:cNvSpPr>
          <p:nvPr/>
        </p:nvSpPr>
        <p:spPr bwMode="auto">
          <a:xfrm rot="10800000" flipH="1">
            <a:off x="41179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71" name="Line 54"/>
          <p:cNvSpPr>
            <a:spLocks noChangeShapeType="1"/>
          </p:cNvSpPr>
          <p:nvPr/>
        </p:nvSpPr>
        <p:spPr bwMode="auto">
          <a:xfrm rot="10800000" flipH="1">
            <a:off x="474345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72" name="Line 55"/>
          <p:cNvSpPr>
            <a:spLocks noChangeShapeType="1"/>
          </p:cNvSpPr>
          <p:nvPr/>
        </p:nvSpPr>
        <p:spPr bwMode="auto">
          <a:xfrm rot="10800000" flipH="1">
            <a:off x="536733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73" name="Line 56"/>
          <p:cNvSpPr>
            <a:spLocks noChangeShapeType="1"/>
          </p:cNvSpPr>
          <p:nvPr/>
        </p:nvSpPr>
        <p:spPr bwMode="auto">
          <a:xfrm rot="10800000" flipH="1">
            <a:off x="59912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74" name="Line 57"/>
          <p:cNvSpPr>
            <a:spLocks noChangeShapeType="1"/>
          </p:cNvSpPr>
          <p:nvPr/>
        </p:nvSpPr>
        <p:spPr bwMode="auto">
          <a:xfrm rot="10800000" flipH="1">
            <a:off x="66167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75" name="Line 67"/>
          <p:cNvSpPr>
            <a:spLocks noChangeShapeType="1"/>
          </p:cNvSpPr>
          <p:nvPr/>
        </p:nvSpPr>
        <p:spPr bwMode="auto">
          <a:xfrm>
            <a:off x="6591300" y="3235325"/>
            <a:ext cx="9525" cy="3397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5276" name="Rectangle 74"/>
          <p:cNvSpPr>
            <a:spLocks/>
          </p:cNvSpPr>
          <p:nvPr/>
        </p:nvSpPr>
        <p:spPr bwMode="auto">
          <a:xfrm>
            <a:off x="3949700" y="5435600"/>
            <a:ext cx="3159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H</a:t>
            </a:r>
          </a:p>
        </p:txBody>
      </p:sp>
      <p:sp>
        <p:nvSpPr>
          <p:cNvPr id="95277" name="Rectangle 75"/>
          <p:cNvSpPr>
            <a:spLocks/>
          </p:cNvSpPr>
          <p:nvPr/>
        </p:nvSpPr>
        <p:spPr bwMode="auto">
          <a:xfrm>
            <a:off x="4476750" y="61737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95278" name="Rectangle 191"/>
          <p:cNvSpPr>
            <a:spLocks noChangeAspect="1" noChangeArrowheads="1"/>
          </p:cNvSpPr>
          <p:nvPr/>
        </p:nvSpPr>
        <p:spPr bwMode="auto">
          <a:xfrm>
            <a:off x="65468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5279" name="Rectangle 191"/>
          <p:cNvSpPr>
            <a:spLocks noChangeAspect="1" noChangeArrowheads="1"/>
          </p:cNvSpPr>
          <p:nvPr/>
        </p:nvSpPr>
        <p:spPr bwMode="auto">
          <a:xfrm>
            <a:off x="30416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5280"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grpSp>
        <p:nvGrpSpPr>
          <p:cNvPr id="95281" name="Group 195"/>
          <p:cNvGrpSpPr>
            <a:grpSpLocks/>
          </p:cNvGrpSpPr>
          <p:nvPr/>
        </p:nvGrpSpPr>
        <p:grpSpPr bwMode="auto">
          <a:xfrm>
            <a:off x="115888" y="2362200"/>
            <a:ext cx="1601787" cy="2274888"/>
            <a:chOff x="115888" y="2362200"/>
            <a:chExt cx="1601787" cy="2274888"/>
          </a:xfrm>
        </p:grpSpPr>
        <p:pic>
          <p:nvPicPr>
            <p:cNvPr id="95285" name="Picture 3"/>
            <p:cNvPicPr>
              <a:picLocks noChangeAspect="1" noChangeArrowheads="1"/>
            </p:cNvPicPr>
            <p:nvPr/>
          </p:nvPicPr>
          <p:blipFill>
            <a:blip r:embed="rId8">
              <a:grayscl/>
              <a:extLst>
                <a:ext uri="{28A0092B-C50C-407E-A947-70E740481C1C}">
                  <a14:useLocalDpi xmlns:a14="http://schemas.microsoft.com/office/drawing/2010/main" val="0"/>
                </a:ext>
              </a:extLst>
            </a:blip>
            <a:srcRect l="36836" t="27556" r="36250" b="4443"/>
            <a:stretch>
              <a:fillRect/>
            </a:stretch>
          </p:blipFill>
          <p:spPr bwMode="auto">
            <a:xfrm>
              <a:off x="115888" y="2362200"/>
              <a:ext cx="1601787"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86"/>
            <p:cNvSpPr>
              <a:spLocks noChangeArrowheads="1"/>
            </p:cNvSpPr>
            <p:nvPr/>
          </p:nvSpPr>
          <p:spPr bwMode="auto">
            <a:xfrm>
              <a:off x="1493838" y="3921125"/>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99" name="Freeform 184"/>
            <p:cNvSpPr>
              <a:spLocks noChangeArrowheads="1"/>
            </p:cNvSpPr>
            <p:nvPr/>
          </p:nvSpPr>
          <p:spPr bwMode="auto">
            <a:xfrm>
              <a:off x="1187450" y="3660775"/>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0" name="Freeform 185"/>
            <p:cNvSpPr>
              <a:spLocks noChangeArrowheads="1"/>
            </p:cNvSpPr>
            <p:nvPr/>
          </p:nvSpPr>
          <p:spPr bwMode="auto">
            <a:xfrm>
              <a:off x="1362075" y="3667125"/>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1" name="Freeform 188"/>
            <p:cNvSpPr>
              <a:spLocks noChangeArrowheads="1"/>
            </p:cNvSpPr>
            <p:nvPr/>
          </p:nvSpPr>
          <p:spPr bwMode="auto">
            <a:xfrm>
              <a:off x="1031875" y="2873375"/>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202" name="Freeform 189"/>
            <p:cNvSpPr>
              <a:spLocks noChangeArrowheads="1"/>
            </p:cNvSpPr>
            <p:nvPr/>
          </p:nvSpPr>
          <p:spPr bwMode="auto">
            <a:xfrm>
              <a:off x="1171575" y="3540125"/>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203" name="Freeform 196"/>
            <p:cNvSpPr>
              <a:spLocks noChangeArrowheads="1"/>
            </p:cNvSpPr>
            <p:nvPr/>
          </p:nvSpPr>
          <p:spPr bwMode="auto">
            <a:xfrm>
              <a:off x="1011238" y="306387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4" name="Freeform 198"/>
            <p:cNvSpPr>
              <a:spLocks noChangeArrowheads="1"/>
            </p:cNvSpPr>
            <p:nvPr/>
          </p:nvSpPr>
          <p:spPr bwMode="auto">
            <a:xfrm>
              <a:off x="1004888" y="3340100"/>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5" name="Freeform 199"/>
            <p:cNvSpPr>
              <a:spLocks noChangeArrowheads="1"/>
            </p:cNvSpPr>
            <p:nvPr/>
          </p:nvSpPr>
          <p:spPr bwMode="auto">
            <a:xfrm>
              <a:off x="1022350" y="3627438"/>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5294" name="TextBox 71"/>
            <p:cNvSpPr txBox="1">
              <a:spLocks noChangeArrowheads="1"/>
            </p:cNvSpPr>
            <p:nvPr/>
          </p:nvSpPr>
          <p:spPr bwMode="auto">
            <a:xfrm>
              <a:off x="211138" y="2495550"/>
              <a:ext cx="4889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207" name="Freeform 201"/>
            <p:cNvSpPr>
              <a:spLocks noChangeArrowheads="1"/>
            </p:cNvSpPr>
            <p:nvPr/>
          </p:nvSpPr>
          <p:spPr bwMode="auto">
            <a:xfrm>
              <a:off x="984250" y="3833813"/>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5296" name="TextBox 72"/>
            <p:cNvSpPr txBox="1">
              <a:spLocks noChangeArrowheads="1"/>
            </p:cNvSpPr>
            <p:nvPr/>
          </p:nvSpPr>
          <p:spPr bwMode="auto">
            <a:xfrm>
              <a:off x="828675" y="2495550"/>
              <a:ext cx="358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CoS</a:t>
              </a:r>
            </a:p>
          </p:txBody>
        </p:sp>
        <p:sp>
          <p:nvSpPr>
            <p:cNvPr id="209" name="Freeform 208"/>
            <p:cNvSpPr>
              <a:spLocks noChangeArrowheads="1"/>
            </p:cNvSpPr>
            <p:nvPr/>
          </p:nvSpPr>
          <p:spPr bwMode="auto">
            <a:xfrm>
              <a:off x="822325" y="3797300"/>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210" name="Freeform 196"/>
            <p:cNvSpPr>
              <a:spLocks noChangeArrowheads="1"/>
            </p:cNvSpPr>
            <p:nvPr/>
          </p:nvSpPr>
          <p:spPr bwMode="auto">
            <a:xfrm>
              <a:off x="1030288" y="289242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11" name="Freeform 191"/>
            <p:cNvSpPr>
              <a:spLocks noChangeArrowheads="1"/>
            </p:cNvSpPr>
            <p:nvPr/>
          </p:nvSpPr>
          <p:spPr bwMode="auto">
            <a:xfrm>
              <a:off x="698500" y="2949575"/>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79999"/>
              </a:srgbClr>
            </a:solidFill>
            <a:ln w="28575" cmpd="sng">
              <a:solidFill>
                <a:srgbClr val="800000"/>
              </a:solidFill>
              <a:miter lim="800000"/>
              <a:headEnd/>
              <a:tailEnd/>
            </a:ln>
            <a:effectLst>
              <a:outerShdw dist="23000" dir="5400000" rotWithShape="0">
                <a:srgbClr val="808080">
                  <a:alpha val="34998"/>
                </a:srgbClr>
              </a:outerShdw>
            </a:effectLst>
          </p:spPr>
          <p:txBody>
            <a:bodyPr anchor="ctr"/>
            <a:lstStyle/>
            <a:p>
              <a:endParaRPr lang="en-US"/>
            </a:p>
          </p:txBody>
        </p:sp>
        <p:sp>
          <p:nvSpPr>
            <p:cNvPr id="212" name="Freeform 192"/>
            <p:cNvSpPr>
              <a:spLocks noChangeArrowheads="1"/>
            </p:cNvSpPr>
            <p:nvPr/>
          </p:nvSpPr>
          <p:spPr bwMode="auto">
            <a:xfrm>
              <a:off x="755650" y="3429000"/>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213" name="TextBox 71"/>
            <p:cNvSpPr txBox="1">
              <a:spLocks noChangeArrowheads="1"/>
            </p:cNvSpPr>
            <p:nvPr/>
          </p:nvSpPr>
          <p:spPr bwMode="auto">
            <a:xfrm>
              <a:off x="349250" y="3886200"/>
              <a:ext cx="64135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IOG-faces</a:t>
              </a:r>
            </a:p>
            <a:p>
              <a:pPr algn="ctr" eaLnBrk="1" hangingPunct="1">
                <a:defRPr/>
              </a:pPr>
              <a:r>
                <a:rPr lang="en-US" sz="800" dirty="0">
                  <a:solidFill>
                    <a:schemeClr val="tx1">
                      <a:lumMod val="95000"/>
                      <a:lumOff val="5000"/>
                    </a:schemeClr>
                  </a:solidFill>
                  <a:latin typeface="Calibri" charset="0"/>
                </a:rPr>
                <a:t>OFA</a:t>
              </a:r>
            </a:p>
          </p:txBody>
        </p:sp>
        <p:grpSp>
          <p:nvGrpSpPr>
            <p:cNvPr id="95302" name="Group 213"/>
            <p:cNvGrpSpPr>
              <a:grpSpLocks/>
            </p:cNvGrpSpPr>
            <p:nvPr/>
          </p:nvGrpSpPr>
          <p:grpSpPr bwMode="auto">
            <a:xfrm>
              <a:off x="879475" y="2887663"/>
              <a:ext cx="809142" cy="1489333"/>
              <a:chOff x="879475" y="2887663"/>
              <a:chExt cx="809142" cy="1489333"/>
            </a:xfrm>
          </p:grpSpPr>
          <p:sp>
            <p:nvSpPr>
              <p:cNvPr id="95304" name="TextBox 75"/>
              <p:cNvSpPr txBox="1">
                <a:spLocks noChangeArrowheads="1"/>
              </p:cNvSpPr>
              <p:nvPr/>
            </p:nvSpPr>
            <p:spPr bwMode="auto">
              <a:xfrm>
                <a:off x="1004888" y="370363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VO1</a:t>
                </a:r>
              </a:p>
            </p:txBody>
          </p:sp>
          <p:grpSp>
            <p:nvGrpSpPr>
              <p:cNvPr id="95305" name="Group 216"/>
              <p:cNvGrpSpPr>
                <a:grpSpLocks/>
              </p:cNvGrpSpPr>
              <p:nvPr/>
            </p:nvGrpSpPr>
            <p:grpSpPr bwMode="auto">
              <a:xfrm>
                <a:off x="879475" y="2887663"/>
                <a:ext cx="809142" cy="1489333"/>
                <a:chOff x="879475" y="2887663"/>
                <a:chExt cx="809142" cy="1489333"/>
              </a:xfrm>
            </p:grpSpPr>
            <p:sp>
              <p:nvSpPr>
                <p:cNvPr id="95306" name="TextBox 78"/>
                <p:cNvSpPr txBox="1">
                  <a:spLocks noChangeArrowheads="1"/>
                </p:cNvSpPr>
                <p:nvPr/>
              </p:nvSpPr>
              <p:spPr bwMode="auto">
                <a:xfrm>
                  <a:off x="879475" y="2887663"/>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PHC2</a:t>
                  </a:r>
                </a:p>
              </p:txBody>
            </p:sp>
            <p:grpSp>
              <p:nvGrpSpPr>
                <p:cNvPr id="95307" name="Group 218"/>
                <p:cNvGrpSpPr>
                  <a:grpSpLocks/>
                </p:cNvGrpSpPr>
                <p:nvPr/>
              </p:nvGrpSpPr>
              <p:grpSpPr bwMode="auto">
                <a:xfrm>
                  <a:off x="927100" y="3146425"/>
                  <a:ext cx="761517" cy="1230571"/>
                  <a:chOff x="927100" y="3146425"/>
                  <a:chExt cx="761517" cy="1230571"/>
                </a:xfrm>
              </p:grpSpPr>
              <p:sp>
                <p:nvSpPr>
                  <p:cNvPr id="95308" name="TextBox 74"/>
                  <p:cNvSpPr txBox="1">
                    <a:spLocks noChangeArrowheads="1"/>
                  </p:cNvSpPr>
                  <p:nvPr/>
                </p:nvSpPr>
                <p:spPr bwMode="auto">
                  <a:xfrm>
                    <a:off x="1033463" y="3937000"/>
                    <a:ext cx="3129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hV4</a:t>
                    </a:r>
                  </a:p>
                </p:txBody>
              </p:sp>
              <p:grpSp>
                <p:nvGrpSpPr>
                  <p:cNvPr id="95309" name="Group 220"/>
                  <p:cNvGrpSpPr>
                    <a:grpSpLocks/>
                  </p:cNvGrpSpPr>
                  <p:nvPr/>
                </p:nvGrpSpPr>
                <p:grpSpPr bwMode="auto">
                  <a:xfrm>
                    <a:off x="927100" y="3146425"/>
                    <a:ext cx="761517" cy="1230571"/>
                    <a:chOff x="927100" y="3146425"/>
                    <a:chExt cx="761517" cy="1230571"/>
                  </a:xfrm>
                </p:grpSpPr>
                <p:sp>
                  <p:nvSpPr>
                    <p:cNvPr id="95310" name="TextBox 86"/>
                    <p:cNvSpPr txBox="1">
                      <a:spLocks noChangeArrowheads="1"/>
                    </p:cNvSpPr>
                    <p:nvPr/>
                  </p:nvSpPr>
                  <p:spPr bwMode="auto">
                    <a:xfrm rot="-2361689">
                      <a:off x="1421296" y="4192330"/>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V1</a:t>
                      </a:r>
                    </a:p>
                  </p:txBody>
                </p:sp>
                <p:sp>
                  <p:nvSpPr>
                    <p:cNvPr id="95311" name="TextBox 84"/>
                    <p:cNvSpPr txBox="1">
                      <a:spLocks noChangeArrowheads="1"/>
                    </p:cNvSpPr>
                    <p:nvPr/>
                  </p:nvSpPr>
                  <p:spPr bwMode="auto">
                    <a:xfrm rot="-2361689">
                      <a:off x="1174439" y="4120098"/>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V3</a:t>
                      </a:r>
                    </a:p>
                  </p:txBody>
                </p:sp>
                <p:sp>
                  <p:nvSpPr>
                    <p:cNvPr id="95312" name="TextBox 85"/>
                    <p:cNvSpPr txBox="1">
                      <a:spLocks noChangeArrowheads="1"/>
                    </p:cNvSpPr>
                    <p:nvPr/>
                  </p:nvSpPr>
                  <p:spPr bwMode="auto">
                    <a:xfrm rot="-2361689">
                      <a:off x="1291122" y="4191536"/>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V2</a:t>
                      </a:r>
                    </a:p>
                  </p:txBody>
                </p:sp>
                <p:grpSp>
                  <p:nvGrpSpPr>
                    <p:cNvPr id="95313" name="Group 132"/>
                    <p:cNvGrpSpPr>
                      <a:grpSpLocks/>
                    </p:cNvGrpSpPr>
                    <p:nvPr/>
                  </p:nvGrpSpPr>
                  <p:grpSpPr bwMode="auto">
                    <a:xfrm>
                      <a:off x="927100" y="3146425"/>
                      <a:ext cx="370654" cy="456129"/>
                      <a:chOff x="927100" y="3146425"/>
                      <a:chExt cx="370654" cy="456129"/>
                    </a:xfrm>
                  </p:grpSpPr>
                  <p:sp>
                    <p:nvSpPr>
                      <p:cNvPr id="95314" name="TextBox 76"/>
                      <p:cNvSpPr txBox="1">
                        <a:spLocks noChangeArrowheads="1"/>
                      </p:cNvSpPr>
                      <p:nvPr/>
                    </p:nvSpPr>
                    <p:spPr bwMode="auto">
                      <a:xfrm>
                        <a:off x="979488" y="341788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VO2</a:t>
                        </a:r>
                      </a:p>
                    </p:txBody>
                  </p:sp>
                  <p:sp>
                    <p:nvSpPr>
                      <p:cNvPr id="95315" name="TextBox 77"/>
                      <p:cNvSpPr txBox="1">
                        <a:spLocks noChangeArrowheads="1"/>
                      </p:cNvSpPr>
                      <p:nvPr/>
                    </p:nvSpPr>
                    <p:spPr bwMode="auto">
                      <a:xfrm>
                        <a:off x="927100" y="3146425"/>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PHC1</a:t>
                        </a:r>
                      </a:p>
                    </p:txBody>
                  </p:sp>
                </p:grpSp>
              </p:grpSp>
            </p:grpSp>
          </p:grpSp>
        </p:grpSp>
        <p:sp>
          <p:nvSpPr>
            <p:cNvPr id="215" name="TextBox 71"/>
            <p:cNvSpPr txBox="1">
              <a:spLocks noChangeArrowheads="1"/>
            </p:cNvSpPr>
            <p:nvPr/>
          </p:nvSpPr>
          <p:spPr bwMode="auto">
            <a:xfrm>
              <a:off x="196850" y="3429000"/>
              <a:ext cx="7620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pFus-faces</a:t>
              </a:r>
            </a:p>
            <a:p>
              <a:pPr algn="ctr" eaLnBrk="1" hangingPunct="1">
                <a:defRPr/>
              </a:pPr>
              <a:r>
                <a:rPr lang="en-US" sz="800" dirty="0">
                  <a:solidFill>
                    <a:schemeClr val="tx1">
                      <a:lumMod val="95000"/>
                      <a:lumOff val="5000"/>
                    </a:schemeClr>
                  </a:solidFill>
                  <a:latin typeface="Calibri" charset="0"/>
                </a:rPr>
                <a:t>FFA1</a:t>
              </a:r>
            </a:p>
          </p:txBody>
        </p:sp>
      </p:grpSp>
      <p:sp>
        <p:nvSpPr>
          <p:cNvPr id="95282" name="Text Box 416"/>
          <p:cNvSpPr txBox="1">
            <a:spLocks noChangeArrowheads="1"/>
          </p:cNvSpPr>
          <p:nvPr/>
        </p:nvSpPr>
        <p:spPr bwMode="auto">
          <a:xfrm>
            <a:off x="7924800" y="29718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95283" name="TextBox 83"/>
          <p:cNvSpPr txBox="1">
            <a:spLocks noChangeArrowheads="1"/>
          </p:cNvSpPr>
          <p:nvPr/>
        </p:nvSpPr>
        <p:spPr bwMode="auto">
          <a:xfrm>
            <a:off x="227013" y="4795838"/>
            <a:ext cx="16017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Grill-Spector &amp; Weiner</a:t>
            </a:r>
          </a:p>
          <a:p>
            <a:pPr algn="ctr" eaLnBrk="1" hangingPunct="1"/>
            <a:r>
              <a:rPr lang="en-US" altLang="x-none" sz="1200">
                <a:latin typeface="Calibri" charset="0"/>
              </a:rPr>
              <a:t>NRN 2014</a:t>
            </a:r>
          </a:p>
        </p:txBody>
      </p:sp>
      <p:sp>
        <p:nvSpPr>
          <p:cNvPr id="85"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1"/>
          <p:cNvSpPr>
            <a:spLocks noGrp="1" noChangeArrowheads="1"/>
          </p:cNvSpPr>
          <p:nvPr>
            <p:ph type="title"/>
          </p:nvPr>
        </p:nvSpPr>
        <p:spPr>
          <a:xfrm>
            <a:off x="127000" y="63500"/>
            <a:ext cx="8877300" cy="1600200"/>
          </a:xfrm>
        </p:spPr>
        <p:txBody>
          <a:bodyPr rIns="132073"/>
          <a:lstStyle/>
          <a:p>
            <a:pPr marL="39686" indent="0" eaLnBrk="1" hangingPunct="1">
              <a:defRPr/>
            </a:pPr>
            <a:r>
              <a:rPr lang="en-US" sz="3200" b="1" dirty="0">
                <a:solidFill>
                  <a:srgbClr val="5E5EB9"/>
                </a:solidFill>
                <a:latin typeface="Calibri"/>
                <a:cs typeface="Calibri"/>
                <a:sym typeface="Arial Bold" charset="0"/>
              </a:rPr>
              <a:t>Constant fMRI-A ratio in face-selective</a:t>
            </a:r>
            <a:br>
              <a:rPr lang="en-US" sz="3200" b="1" dirty="0">
                <a:solidFill>
                  <a:srgbClr val="5E5EB9"/>
                </a:solidFill>
                <a:latin typeface="Calibri"/>
                <a:cs typeface="Calibri"/>
                <a:sym typeface="Arial Bold" charset="0"/>
              </a:rPr>
            </a:br>
            <a:r>
              <a:rPr lang="en-US" sz="3200" b="1" dirty="0">
                <a:solidFill>
                  <a:srgbClr val="5E5EB9"/>
                </a:solidFill>
                <a:latin typeface="Calibri"/>
                <a:cs typeface="Calibri"/>
                <a:sym typeface="Arial Bold" charset="0"/>
              </a:rPr>
              <a:t>regions across optimal and </a:t>
            </a:r>
            <a:r>
              <a:rPr lang="en-US" sz="3200" b="1" dirty="0" err="1">
                <a:solidFill>
                  <a:srgbClr val="5E5EB9"/>
                </a:solidFill>
                <a:latin typeface="Calibri"/>
                <a:cs typeface="Calibri"/>
                <a:sym typeface="Arial Bold" charset="0"/>
              </a:rPr>
              <a:t>nonoptimal</a:t>
            </a:r>
            <a:r>
              <a:rPr lang="en-US" sz="3200" b="1" dirty="0">
                <a:solidFill>
                  <a:srgbClr val="5E5EB9"/>
                </a:solidFill>
                <a:latin typeface="Calibri"/>
                <a:cs typeface="Calibri"/>
                <a:sym typeface="Arial Bold" charset="0"/>
              </a:rPr>
              <a:t> stimuli</a:t>
            </a:r>
            <a:endParaRPr lang="en-US" sz="3200" b="1" dirty="0">
              <a:solidFill>
                <a:srgbClr val="5E5EB9"/>
              </a:solidFill>
              <a:latin typeface="Calibri"/>
              <a:ea typeface="ヒラギノ角ゴ ProN W6" charset="0"/>
              <a:cs typeface="Calibri"/>
              <a:sym typeface="Arial Bold" charset="0"/>
            </a:endParaRPr>
          </a:p>
        </p:txBody>
      </p:sp>
      <p:pic>
        <p:nvPicPr>
          <p:cNvPr id="96258" name="Picture 4"/>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584676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625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181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6260"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3025" y="5478463"/>
            <a:ext cx="630238"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6261"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65550"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6262" name="Picture 8"/>
          <p:cNvPicPr>
            <a:picLocks noChangeAspect="1" noChangeArrowheads="1"/>
          </p:cNvPicPr>
          <p:nvPr/>
        </p:nvPicPr>
        <p:blipFill>
          <a:blip r:embed="rId6">
            <a:extLst>
              <a:ext uri="{28A0092B-C50C-407E-A947-70E740481C1C}">
                <a14:useLocalDpi xmlns:a14="http://schemas.microsoft.com/office/drawing/2010/main" val="0"/>
              </a:ext>
            </a:extLst>
          </a:blip>
          <a:srcRect t="50398" b="2879"/>
          <a:stretch>
            <a:fillRect/>
          </a:stretch>
        </p:blipFill>
        <p:spPr bwMode="auto">
          <a:xfrm>
            <a:off x="4459288"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6263"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42088" y="5507038"/>
            <a:ext cx="5715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96264" name="AutoShape 10"/>
          <p:cNvSpPr>
            <a:spLocks/>
          </p:cNvSpPr>
          <p:nvPr/>
        </p:nvSpPr>
        <p:spPr bwMode="auto">
          <a:xfrm rot="-5400000">
            <a:off x="-115887" y="3332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96265" name="Line 11"/>
          <p:cNvSpPr>
            <a:spLocks noChangeShapeType="1"/>
          </p:cNvSpPr>
          <p:nvPr/>
        </p:nvSpPr>
        <p:spPr bwMode="auto">
          <a:xfrm>
            <a:off x="2924175" y="5392738"/>
            <a:ext cx="4256088"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66" name="Line 12"/>
          <p:cNvSpPr>
            <a:spLocks noChangeShapeType="1"/>
          </p:cNvSpPr>
          <p:nvPr/>
        </p:nvSpPr>
        <p:spPr bwMode="auto">
          <a:xfrm rot="10800000" flipH="1">
            <a:off x="2924175"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67" name="Line 13"/>
          <p:cNvSpPr>
            <a:spLocks noChangeShapeType="1"/>
          </p:cNvSpPr>
          <p:nvPr/>
        </p:nvSpPr>
        <p:spPr bwMode="auto">
          <a:xfrm rot="10800000" flipH="1">
            <a:off x="2924175"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68" name="Line 14"/>
          <p:cNvSpPr>
            <a:spLocks noChangeShapeType="1"/>
          </p:cNvSpPr>
          <p:nvPr/>
        </p:nvSpPr>
        <p:spPr bwMode="auto">
          <a:xfrm rot="10800000" flipH="1">
            <a:off x="349091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69" name="Line 15"/>
          <p:cNvSpPr>
            <a:spLocks noChangeShapeType="1"/>
          </p:cNvSpPr>
          <p:nvPr/>
        </p:nvSpPr>
        <p:spPr bwMode="auto">
          <a:xfrm rot="10800000" flipH="1">
            <a:off x="41148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0" name="Line 16"/>
          <p:cNvSpPr>
            <a:spLocks noChangeShapeType="1"/>
          </p:cNvSpPr>
          <p:nvPr/>
        </p:nvSpPr>
        <p:spPr bwMode="auto">
          <a:xfrm rot="10800000" flipH="1">
            <a:off x="47402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1" name="Line 17"/>
          <p:cNvSpPr>
            <a:spLocks noChangeShapeType="1"/>
          </p:cNvSpPr>
          <p:nvPr/>
        </p:nvSpPr>
        <p:spPr bwMode="auto">
          <a:xfrm rot="10800000" flipH="1">
            <a:off x="536416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2" name="Line 18"/>
          <p:cNvSpPr>
            <a:spLocks noChangeShapeType="1"/>
          </p:cNvSpPr>
          <p:nvPr/>
        </p:nvSpPr>
        <p:spPr bwMode="auto">
          <a:xfrm rot="10800000" flipH="1">
            <a:off x="5989638" y="5335588"/>
            <a:ext cx="7937"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3" name="Line 19"/>
          <p:cNvSpPr>
            <a:spLocks noChangeShapeType="1"/>
          </p:cNvSpPr>
          <p:nvPr/>
        </p:nvSpPr>
        <p:spPr bwMode="auto">
          <a:xfrm rot="10800000" flipH="1">
            <a:off x="66135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4" name="Line 20"/>
          <p:cNvSpPr>
            <a:spLocks noChangeShapeType="1"/>
          </p:cNvSpPr>
          <p:nvPr/>
        </p:nvSpPr>
        <p:spPr bwMode="auto">
          <a:xfrm>
            <a:off x="3465513" y="3178175"/>
            <a:ext cx="9525" cy="4540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5" name="Line 23"/>
          <p:cNvSpPr>
            <a:spLocks noChangeShapeType="1"/>
          </p:cNvSpPr>
          <p:nvPr/>
        </p:nvSpPr>
        <p:spPr bwMode="auto">
          <a:xfrm>
            <a:off x="4089400" y="3235325"/>
            <a:ext cx="9525" cy="5667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6" name="Line 26"/>
          <p:cNvSpPr>
            <a:spLocks noChangeShapeType="1"/>
          </p:cNvSpPr>
          <p:nvPr/>
        </p:nvSpPr>
        <p:spPr bwMode="auto">
          <a:xfrm>
            <a:off x="4714875" y="3121025"/>
            <a:ext cx="9525" cy="3968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7" name="Line 29"/>
          <p:cNvSpPr>
            <a:spLocks noChangeShapeType="1"/>
          </p:cNvSpPr>
          <p:nvPr/>
        </p:nvSpPr>
        <p:spPr bwMode="auto">
          <a:xfrm>
            <a:off x="5338763" y="3006725"/>
            <a:ext cx="9525" cy="3413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8" name="Line 32"/>
          <p:cNvSpPr>
            <a:spLocks noChangeShapeType="1"/>
          </p:cNvSpPr>
          <p:nvPr/>
        </p:nvSpPr>
        <p:spPr bwMode="auto">
          <a:xfrm>
            <a:off x="5964238" y="3462338"/>
            <a:ext cx="7937" cy="227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79" name="Line 35"/>
          <p:cNvSpPr>
            <a:spLocks noChangeShapeType="1"/>
          </p:cNvSpPr>
          <p:nvPr/>
        </p:nvSpPr>
        <p:spPr bwMode="auto">
          <a:xfrm>
            <a:off x="6588125" y="3290888"/>
            <a:ext cx="9525" cy="2841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80" name="Oval 38"/>
          <p:cNvSpPr>
            <a:spLocks/>
          </p:cNvSpPr>
          <p:nvPr/>
        </p:nvSpPr>
        <p:spPr bwMode="auto">
          <a:xfrm>
            <a:off x="3378200"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6281" name="Oval 39"/>
          <p:cNvSpPr>
            <a:spLocks/>
          </p:cNvSpPr>
          <p:nvPr/>
        </p:nvSpPr>
        <p:spPr bwMode="auto">
          <a:xfrm>
            <a:off x="4002088" y="34051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6282" name="Oval 40"/>
          <p:cNvSpPr>
            <a:spLocks/>
          </p:cNvSpPr>
          <p:nvPr/>
        </p:nvSpPr>
        <p:spPr bwMode="auto">
          <a:xfrm>
            <a:off x="4625975" y="323532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6283" name="Oval 41"/>
          <p:cNvSpPr>
            <a:spLocks/>
          </p:cNvSpPr>
          <p:nvPr/>
        </p:nvSpPr>
        <p:spPr bwMode="auto">
          <a:xfrm>
            <a:off x="5251450" y="306387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6284" name="Oval 42"/>
          <p:cNvSpPr>
            <a:spLocks/>
          </p:cNvSpPr>
          <p:nvPr/>
        </p:nvSpPr>
        <p:spPr bwMode="auto">
          <a:xfrm>
            <a:off x="5875338" y="346233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6285" name="Oval 43"/>
          <p:cNvSpPr>
            <a:spLocks/>
          </p:cNvSpPr>
          <p:nvPr/>
        </p:nvSpPr>
        <p:spPr bwMode="auto">
          <a:xfrm>
            <a:off x="6499225"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6286" name="Rectangle 46"/>
          <p:cNvSpPr>
            <a:spLocks/>
          </p:cNvSpPr>
          <p:nvPr/>
        </p:nvSpPr>
        <p:spPr bwMode="auto">
          <a:xfrm>
            <a:off x="2628900" y="5095875"/>
            <a:ext cx="2651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0</a:t>
            </a:r>
          </a:p>
        </p:txBody>
      </p:sp>
      <p:sp>
        <p:nvSpPr>
          <p:cNvPr id="96287" name="Rectangle 47"/>
          <p:cNvSpPr>
            <a:spLocks/>
          </p:cNvSpPr>
          <p:nvPr/>
        </p:nvSpPr>
        <p:spPr bwMode="auto">
          <a:xfrm>
            <a:off x="2525713" y="3425825"/>
            <a:ext cx="376237"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.5</a:t>
            </a:r>
          </a:p>
        </p:txBody>
      </p:sp>
      <p:sp>
        <p:nvSpPr>
          <p:cNvPr id="96288" name="Rectangle 48"/>
          <p:cNvSpPr>
            <a:spLocks/>
          </p:cNvSpPr>
          <p:nvPr/>
        </p:nvSpPr>
        <p:spPr bwMode="auto">
          <a:xfrm>
            <a:off x="2628900" y="1789113"/>
            <a:ext cx="26511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1</a:t>
            </a:r>
          </a:p>
        </p:txBody>
      </p:sp>
      <p:sp>
        <p:nvSpPr>
          <p:cNvPr id="96289" name="Line 49"/>
          <p:cNvSpPr>
            <a:spLocks noChangeShapeType="1"/>
          </p:cNvSpPr>
          <p:nvPr/>
        </p:nvSpPr>
        <p:spPr bwMode="auto">
          <a:xfrm>
            <a:off x="2925763" y="5392738"/>
            <a:ext cx="4257675"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0" name="Line 50"/>
          <p:cNvSpPr>
            <a:spLocks noChangeShapeType="1"/>
          </p:cNvSpPr>
          <p:nvPr/>
        </p:nvSpPr>
        <p:spPr bwMode="auto">
          <a:xfrm rot="10800000" flipH="1">
            <a:off x="2925763"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1" name="Line 51"/>
          <p:cNvSpPr>
            <a:spLocks noChangeShapeType="1"/>
          </p:cNvSpPr>
          <p:nvPr/>
        </p:nvSpPr>
        <p:spPr bwMode="auto">
          <a:xfrm rot="10800000" flipH="1">
            <a:off x="2925763"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2" name="Line 52"/>
          <p:cNvSpPr>
            <a:spLocks noChangeShapeType="1"/>
          </p:cNvSpPr>
          <p:nvPr/>
        </p:nvSpPr>
        <p:spPr bwMode="auto">
          <a:xfrm rot="10800000" flipH="1">
            <a:off x="349408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3" name="Line 53"/>
          <p:cNvSpPr>
            <a:spLocks noChangeShapeType="1"/>
          </p:cNvSpPr>
          <p:nvPr/>
        </p:nvSpPr>
        <p:spPr bwMode="auto">
          <a:xfrm rot="10800000" flipH="1">
            <a:off x="41179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4" name="Line 54"/>
          <p:cNvSpPr>
            <a:spLocks noChangeShapeType="1"/>
          </p:cNvSpPr>
          <p:nvPr/>
        </p:nvSpPr>
        <p:spPr bwMode="auto">
          <a:xfrm rot="10800000" flipH="1">
            <a:off x="474345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5" name="Line 55"/>
          <p:cNvSpPr>
            <a:spLocks noChangeShapeType="1"/>
          </p:cNvSpPr>
          <p:nvPr/>
        </p:nvSpPr>
        <p:spPr bwMode="auto">
          <a:xfrm rot="10800000" flipH="1">
            <a:off x="536733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6" name="Line 56"/>
          <p:cNvSpPr>
            <a:spLocks noChangeShapeType="1"/>
          </p:cNvSpPr>
          <p:nvPr/>
        </p:nvSpPr>
        <p:spPr bwMode="auto">
          <a:xfrm rot="10800000" flipH="1">
            <a:off x="59912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7" name="Line 57"/>
          <p:cNvSpPr>
            <a:spLocks noChangeShapeType="1"/>
          </p:cNvSpPr>
          <p:nvPr/>
        </p:nvSpPr>
        <p:spPr bwMode="auto">
          <a:xfrm rot="10800000" flipH="1">
            <a:off x="66167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8" name="Line 67"/>
          <p:cNvSpPr>
            <a:spLocks noChangeShapeType="1"/>
          </p:cNvSpPr>
          <p:nvPr/>
        </p:nvSpPr>
        <p:spPr bwMode="auto">
          <a:xfrm>
            <a:off x="6591300" y="3235325"/>
            <a:ext cx="9525" cy="3397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6299" name="Rectangle 74"/>
          <p:cNvSpPr>
            <a:spLocks/>
          </p:cNvSpPr>
          <p:nvPr/>
        </p:nvSpPr>
        <p:spPr bwMode="auto">
          <a:xfrm>
            <a:off x="3949700" y="5435600"/>
            <a:ext cx="3159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H</a:t>
            </a:r>
          </a:p>
        </p:txBody>
      </p:sp>
      <p:sp>
        <p:nvSpPr>
          <p:cNvPr id="96300" name="Rectangle 75"/>
          <p:cNvSpPr>
            <a:spLocks/>
          </p:cNvSpPr>
          <p:nvPr/>
        </p:nvSpPr>
        <p:spPr bwMode="auto">
          <a:xfrm>
            <a:off x="4476750" y="61737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96301" name="Rectangle 191"/>
          <p:cNvSpPr>
            <a:spLocks noChangeAspect="1" noChangeArrowheads="1"/>
          </p:cNvSpPr>
          <p:nvPr/>
        </p:nvSpPr>
        <p:spPr bwMode="auto">
          <a:xfrm>
            <a:off x="65468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6302" name="Rectangle 191"/>
          <p:cNvSpPr>
            <a:spLocks noChangeAspect="1" noChangeArrowheads="1"/>
          </p:cNvSpPr>
          <p:nvPr/>
        </p:nvSpPr>
        <p:spPr bwMode="auto">
          <a:xfrm>
            <a:off x="30416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6303"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cxnSp>
        <p:nvCxnSpPr>
          <p:cNvPr id="84" name="Straight Connector 83"/>
          <p:cNvCxnSpPr/>
          <p:nvPr/>
        </p:nvCxnSpPr>
        <p:spPr bwMode="auto">
          <a:xfrm>
            <a:off x="2968625" y="3429000"/>
            <a:ext cx="38100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nvGrpSpPr>
          <p:cNvPr id="96305" name="Group 196"/>
          <p:cNvGrpSpPr>
            <a:grpSpLocks/>
          </p:cNvGrpSpPr>
          <p:nvPr/>
        </p:nvGrpSpPr>
        <p:grpSpPr bwMode="auto">
          <a:xfrm>
            <a:off x="115888" y="2362200"/>
            <a:ext cx="1601787" cy="2274888"/>
            <a:chOff x="115888" y="2362200"/>
            <a:chExt cx="1601787" cy="2274888"/>
          </a:xfrm>
        </p:grpSpPr>
        <p:pic>
          <p:nvPicPr>
            <p:cNvPr id="96309" name="Picture 3"/>
            <p:cNvPicPr>
              <a:picLocks noChangeAspect="1" noChangeArrowheads="1"/>
            </p:cNvPicPr>
            <p:nvPr/>
          </p:nvPicPr>
          <p:blipFill>
            <a:blip r:embed="rId8">
              <a:grayscl/>
              <a:extLst>
                <a:ext uri="{28A0092B-C50C-407E-A947-70E740481C1C}">
                  <a14:useLocalDpi xmlns:a14="http://schemas.microsoft.com/office/drawing/2010/main" val="0"/>
                </a:ext>
              </a:extLst>
            </a:blip>
            <a:srcRect l="36836" t="27556" r="36250" b="4443"/>
            <a:stretch>
              <a:fillRect/>
            </a:stretch>
          </p:blipFill>
          <p:spPr bwMode="auto">
            <a:xfrm>
              <a:off x="115888" y="2362200"/>
              <a:ext cx="1601787"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 name="Freeform 186"/>
            <p:cNvSpPr>
              <a:spLocks noChangeArrowheads="1"/>
            </p:cNvSpPr>
            <p:nvPr/>
          </p:nvSpPr>
          <p:spPr bwMode="auto">
            <a:xfrm>
              <a:off x="1493838" y="3921125"/>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0" name="Freeform 184"/>
            <p:cNvSpPr>
              <a:spLocks noChangeArrowheads="1"/>
            </p:cNvSpPr>
            <p:nvPr/>
          </p:nvSpPr>
          <p:spPr bwMode="auto">
            <a:xfrm>
              <a:off x="1187450" y="3660775"/>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1" name="Freeform 185"/>
            <p:cNvSpPr>
              <a:spLocks noChangeArrowheads="1"/>
            </p:cNvSpPr>
            <p:nvPr/>
          </p:nvSpPr>
          <p:spPr bwMode="auto">
            <a:xfrm>
              <a:off x="1362075" y="3667125"/>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2" name="Freeform 188"/>
            <p:cNvSpPr>
              <a:spLocks noChangeArrowheads="1"/>
            </p:cNvSpPr>
            <p:nvPr/>
          </p:nvSpPr>
          <p:spPr bwMode="auto">
            <a:xfrm>
              <a:off x="1031875" y="2873375"/>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203" name="Freeform 189"/>
            <p:cNvSpPr>
              <a:spLocks noChangeArrowheads="1"/>
            </p:cNvSpPr>
            <p:nvPr/>
          </p:nvSpPr>
          <p:spPr bwMode="auto">
            <a:xfrm>
              <a:off x="1171575" y="3540125"/>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204" name="Freeform 196"/>
            <p:cNvSpPr>
              <a:spLocks noChangeArrowheads="1"/>
            </p:cNvSpPr>
            <p:nvPr/>
          </p:nvSpPr>
          <p:spPr bwMode="auto">
            <a:xfrm>
              <a:off x="1011238" y="306387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5" name="Freeform 198"/>
            <p:cNvSpPr>
              <a:spLocks noChangeArrowheads="1"/>
            </p:cNvSpPr>
            <p:nvPr/>
          </p:nvSpPr>
          <p:spPr bwMode="auto">
            <a:xfrm>
              <a:off x="1004888" y="3340100"/>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06" name="Freeform 199"/>
            <p:cNvSpPr>
              <a:spLocks noChangeArrowheads="1"/>
            </p:cNvSpPr>
            <p:nvPr/>
          </p:nvSpPr>
          <p:spPr bwMode="auto">
            <a:xfrm>
              <a:off x="1022350" y="3627438"/>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6318" name="TextBox 71"/>
            <p:cNvSpPr txBox="1">
              <a:spLocks noChangeArrowheads="1"/>
            </p:cNvSpPr>
            <p:nvPr/>
          </p:nvSpPr>
          <p:spPr bwMode="auto">
            <a:xfrm>
              <a:off x="211138" y="2495550"/>
              <a:ext cx="4889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208" name="Freeform 201"/>
            <p:cNvSpPr>
              <a:spLocks noChangeArrowheads="1"/>
            </p:cNvSpPr>
            <p:nvPr/>
          </p:nvSpPr>
          <p:spPr bwMode="auto">
            <a:xfrm>
              <a:off x="984250" y="3833813"/>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6320" name="TextBox 72"/>
            <p:cNvSpPr txBox="1">
              <a:spLocks noChangeArrowheads="1"/>
            </p:cNvSpPr>
            <p:nvPr/>
          </p:nvSpPr>
          <p:spPr bwMode="auto">
            <a:xfrm>
              <a:off x="828675" y="2495550"/>
              <a:ext cx="358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CoS</a:t>
              </a:r>
            </a:p>
          </p:txBody>
        </p:sp>
        <p:sp>
          <p:nvSpPr>
            <p:cNvPr id="210" name="Freeform 208"/>
            <p:cNvSpPr>
              <a:spLocks noChangeArrowheads="1"/>
            </p:cNvSpPr>
            <p:nvPr/>
          </p:nvSpPr>
          <p:spPr bwMode="auto">
            <a:xfrm>
              <a:off x="822325" y="3797300"/>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211" name="Freeform 196"/>
            <p:cNvSpPr>
              <a:spLocks noChangeArrowheads="1"/>
            </p:cNvSpPr>
            <p:nvPr/>
          </p:nvSpPr>
          <p:spPr bwMode="auto">
            <a:xfrm>
              <a:off x="1030288" y="289242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12" name="Freeform 191"/>
            <p:cNvSpPr>
              <a:spLocks noChangeArrowheads="1"/>
            </p:cNvSpPr>
            <p:nvPr/>
          </p:nvSpPr>
          <p:spPr bwMode="auto">
            <a:xfrm>
              <a:off x="698500" y="2949575"/>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79999"/>
              </a:srgbClr>
            </a:solidFill>
            <a:ln w="28575" cmpd="sng">
              <a:solidFill>
                <a:srgbClr val="800000"/>
              </a:solidFill>
              <a:miter lim="800000"/>
              <a:headEnd/>
              <a:tailEnd/>
            </a:ln>
            <a:effectLst>
              <a:outerShdw dist="23000" dir="5400000" rotWithShape="0">
                <a:srgbClr val="808080">
                  <a:alpha val="34998"/>
                </a:srgbClr>
              </a:outerShdw>
            </a:effectLst>
          </p:spPr>
          <p:txBody>
            <a:bodyPr anchor="ctr"/>
            <a:lstStyle/>
            <a:p>
              <a:endParaRPr lang="en-US"/>
            </a:p>
          </p:txBody>
        </p:sp>
        <p:sp>
          <p:nvSpPr>
            <p:cNvPr id="213" name="Freeform 192"/>
            <p:cNvSpPr>
              <a:spLocks noChangeArrowheads="1"/>
            </p:cNvSpPr>
            <p:nvPr/>
          </p:nvSpPr>
          <p:spPr bwMode="auto">
            <a:xfrm>
              <a:off x="755650" y="3429000"/>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214" name="TextBox 71"/>
            <p:cNvSpPr txBox="1">
              <a:spLocks noChangeArrowheads="1"/>
            </p:cNvSpPr>
            <p:nvPr/>
          </p:nvSpPr>
          <p:spPr bwMode="auto">
            <a:xfrm>
              <a:off x="349250" y="3886200"/>
              <a:ext cx="64135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IOG-faces</a:t>
              </a:r>
            </a:p>
            <a:p>
              <a:pPr algn="ctr" eaLnBrk="1" hangingPunct="1">
                <a:defRPr/>
              </a:pPr>
              <a:r>
                <a:rPr lang="en-US" sz="800" dirty="0">
                  <a:solidFill>
                    <a:schemeClr val="tx1">
                      <a:lumMod val="95000"/>
                      <a:lumOff val="5000"/>
                    </a:schemeClr>
                  </a:solidFill>
                  <a:latin typeface="Calibri" charset="0"/>
                </a:rPr>
                <a:t>OFA</a:t>
              </a:r>
            </a:p>
          </p:txBody>
        </p:sp>
        <p:grpSp>
          <p:nvGrpSpPr>
            <p:cNvPr id="96326" name="Group 214"/>
            <p:cNvGrpSpPr>
              <a:grpSpLocks/>
            </p:cNvGrpSpPr>
            <p:nvPr/>
          </p:nvGrpSpPr>
          <p:grpSpPr bwMode="auto">
            <a:xfrm>
              <a:off x="879475" y="2887663"/>
              <a:ext cx="809142" cy="1489333"/>
              <a:chOff x="879475" y="2887663"/>
              <a:chExt cx="809142" cy="1489333"/>
            </a:xfrm>
          </p:grpSpPr>
          <p:sp>
            <p:nvSpPr>
              <p:cNvPr id="96328" name="TextBox 75"/>
              <p:cNvSpPr txBox="1">
                <a:spLocks noChangeArrowheads="1"/>
              </p:cNvSpPr>
              <p:nvPr/>
            </p:nvSpPr>
            <p:spPr bwMode="auto">
              <a:xfrm>
                <a:off x="1004888" y="370363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VO1</a:t>
                </a:r>
              </a:p>
            </p:txBody>
          </p:sp>
          <p:grpSp>
            <p:nvGrpSpPr>
              <p:cNvPr id="96329" name="Group 217"/>
              <p:cNvGrpSpPr>
                <a:grpSpLocks/>
              </p:cNvGrpSpPr>
              <p:nvPr/>
            </p:nvGrpSpPr>
            <p:grpSpPr bwMode="auto">
              <a:xfrm>
                <a:off x="879475" y="2887663"/>
                <a:ext cx="809142" cy="1489333"/>
                <a:chOff x="879475" y="2887663"/>
                <a:chExt cx="809142" cy="1489333"/>
              </a:xfrm>
            </p:grpSpPr>
            <p:sp>
              <p:nvSpPr>
                <p:cNvPr id="96330" name="TextBox 78"/>
                <p:cNvSpPr txBox="1">
                  <a:spLocks noChangeArrowheads="1"/>
                </p:cNvSpPr>
                <p:nvPr/>
              </p:nvSpPr>
              <p:spPr bwMode="auto">
                <a:xfrm>
                  <a:off x="879475" y="2887663"/>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PHC2</a:t>
                  </a:r>
                </a:p>
              </p:txBody>
            </p:sp>
            <p:grpSp>
              <p:nvGrpSpPr>
                <p:cNvPr id="96331" name="Group 219"/>
                <p:cNvGrpSpPr>
                  <a:grpSpLocks/>
                </p:cNvGrpSpPr>
                <p:nvPr/>
              </p:nvGrpSpPr>
              <p:grpSpPr bwMode="auto">
                <a:xfrm>
                  <a:off x="927100" y="3146425"/>
                  <a:ext cx="761517" cy="1230571"/>
                  <a:chOff x="927100" y="3146425"/>
                  <a:chExt cx="761517" cy="1230571"/>
                </a:xfrm>
              </p:grpSpPr>
              <p:sp>
                <p:nvSpPr>
                  <p:cNvPr id="96332" name="TextBox 74"/>
                  <p:cNvSpPr txBox="1">
                    <a:spLocks noChangeArrowheads="1"/>
                  </p:cNvSpPr>
                  <p:nvPr/>
                </p:nvSpPr>
                <p:spPr bwMode="auto">
                  <a:xfrm>
                    <a:off x="1033463" y="3937000"/>
                    <a:ext cx="3129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hV4</a:t>
                    </a:r>
                  </a:p>
                </p:txBody>
              </p:sp>
              <p:grpSp>
                <p:nvGrpSpPr>
                  <p:cNvPr id="96333" name="Group 221"/>
                  <p:cNvGrpSpPr>
                    <a:grpSpLocks/>
                  </p:cNvGrpSpPr>
                  <p:nvPr/>
                </p:nvGrpSpPr>
                <p:grpSpPr bwMode="auto">
                  <a:xfrm>
                    <a:off x="927100" y="3146425"/>
                    <a:ext cx="761517" cy="1230571"/>
                    <a:chOff x="927100" y="3146425"/>
                    <a:chExt cx="761517" cy="1230571"/>
                  </a:xfrm>
                </p:grpSpPr>
                <p:sp>
                  <p:nvSpPr>
                    <p:cNvPr id="96334" name="TextBox 86"/>
                    <p:cNvSpPr txBox="1">
                      <a:spLocks noChangeArrowheads="1"/>
                    </p:cNvSpPr>
                    <p:nvPr/>
                  </p:nvSpPr>
                  <p:spPr bwMode="auto">
                    <a:xfrm rot="-2361689">
                      <a:off x="1421296" y="4192330"/>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V1</a:t>
                      </a:r>
                    </a:p>
                  </p:txBody>
                </p:sp>
                <p:sp>
                  <p:nvSpPr>
                    <p:cNvPr id="96335" name="TextBox 84"/>
                    <p:cNvSpPr txBox="1">
                      <a:spLocks noChangeArrowheads="1"/>
                    </p:cNvSpPr>
                    <p:nvPr/>
                  </p:nvSpPr>
                  <p:spPr bwMode="auto">
                    <a:xfrm rot="-2361689">
                      <a:off x="1174439" y="4120098"/>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V3</a:t>
                      </a:r>
                    </a:p>
                  </p:txBody>
                </p:sp>
                <p:sp>
                  <p:nvSpPr>
                    <p:cNvPr id="96336" name="TextBox 85"/>
                    <p:cNvSpPr txBox="1">
                      <a:spLocks noChangeArrowheads="1"/>
                    </p:cNvSpPr>
                    <p:nvPr/>
                  </p:nvSpPr>
                  <p:spPr bwMode="auto">
                    <a:xfrm rot="-2361689">
                      <a:off x="1291122" y="4191536"/>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V2</a:t>
                      </a:r>
                    </a:p>
                  </p:txBody>
                </p:sp>
                <p:grpSp>
                  <p:nvGrpSpPr>
                    <p:cNvPr id="96337" name="Group 132"/>
                    <p:cNvGrpSpPr>
                      <a:grpSpLocks/>
                    </p:cNvGrpSpPr>
                    <p:nvPr/>
                  </p:nvGrpSpPr>
                  <p:grpSpPr bwMode="auto">
                    <a:xfrm>
                      <a:off x="927100" y="3146425"/>
                      <a:ext cx="370654" cy="456129"/>
                      <a:chOff x="927100" y="3146425"/>
                      <a:chExt cx="370654" cy="456129"/>
                    </a:xfrm>
                  </p:grpSpPr>
                  <p:sp>
                    <p:nvSpPr>
                      <p:cNvPr id="96338" name="TextBox 76"/>
                      <p:cNvSpPr txBox="1">
                        <a:spLocks noChangeArrowheads="1"/>
                      </p:cNvSpPr>
                      <p:nvPr/>
                    </p:nvSpPr>
                    <p:spPr bwMode="auto">
                      <a:xfrm>
                        <a:off x="979488" y="341788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VO2</a:t>
                        </a:r>
                      </a:p>
                    </p:txBody>
                  </p:sp>
                  <p:sp>
                    <p:nvSpPr>
                      <p:cNvPr id="96339" name="TextBox 77"/>
                      <p:cNvSpPr txBox="1">
                        <a:spLocks noChangeArrowheads="1"/>
                      </p:cNvSpPr>
                      <p:nvPr/>
                    </p:nvSpPr>
                    <p:spPr bwMode="auto">
                      <a:xfrm>
                        <a:off x="927100" y="3146425"/>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PHC1</a:t>
                        </a:r>
                      </a:p>
                    </p:txBody>
                  </p:sp>
                </p:grpSp>
              </p:grpSp>
            </p:grpSp>
          </p:grpSp>
        </p:grpSp>
        <p:sp>
          <p:nvSpPr>
            <p:cNvPr id="216" name="TextBox 71"/>
            <p:cNvSpPr txBox="1">
              <a:spLocks noChangeArrowheads="1"/>
            </p:cNvSpPr>
            <p:nvPr/>
          </p:nvSpPr>
          <p:spPr bwMode="auto">
            <a:xfrm>
              <a:off x="196850" y="3429000"/>
              <a:ext cx="7620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pFus-faces</a:t>
              </a:r>
            </a:p>
            <a:p>
              <a:pPr algn="ctr" eaLnBrk="1" hangingPunct="1">
                <a:defRPr/>
              </a:pPr>
              <a:r>
                <a:rPr lang="en-US" sz="800" dirty="0">
                  <a:solidFill>
                    <a:schemeClr val="tx1">
                      <a:lumMod val="95000"/>
                      <a:lumOff val="5000"/>
                    </a:schemeClr>
                  </a:solidFill>
                  <a:latin typeface="Calibri" charset="0"/>
                </a:rPr>
                <a:t>FFA1</a:t>
              </a:r>
            </a:p>
          </p:txBody>
        </p:sp>
      </p:grpSp>
      <p:sp>
        <p:nvSpPr>
          <p:cNvPr id="96306" name="Text Box 416"/>
          <p:cNvSpPr txBox="1">
            <a:spLocks noChangeArrowheads="1"/>
          </p:cNvSpPr>
          <p:nvPr/>
        </p:nvSpPr>
        <p:spPr bwMode="auto">
          <a:xfrm>
            <a:off x="7924800" y="2971800"/>
            <a:ext cx="533400" cy="33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96307" name="TextBox 85"/>
          <p:cNvSpPr txBox="1">
            <a:spLocks noChangeArrowheads="1"/>
          </p:cNvSpPr>
          <p:nvPr/>
        </p:nvSpPr>
        <p:spPr bwMode="auto">
          <a:xfrm>
            <a:off x="227013" y="4795838"/>
            <a:ext cx="16017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Grill-Spector &amp; Weiner</a:t>
            </a:r>
          </a:p>
          <a:p>
            <a:pPr algn="ctr" eaLnBrk="1" hangingPunct="1"/>
            <a:r>
              <a:rPr lang="en-US" altLang="x-none" sz="1200">
                <a:latin typeface="Calibri" charset="0"/>
              </a:rPr>
              <a:t>NRN 2014</a:t>
            </a:r>
          </a:p>
        </p:txBody>
      </p:sp>
      <p:sp>
        <p:nvSpPr>
          <p:cNvPr id="85"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Oval 42"/>
          <p:cNvSpPr>
            <a:spLocks/>
          </p:cNvSpPr>
          <p:nvPr/>
        </p:nvSpPr>
        <p:spPr bwMode="auto">
          <a:xfrm>
            <a:off x="5895975" y="346233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82945" name="Rectangle 1"/>
          <p:cNvSpPr>
            <a:spLocks noGrp="1" noChangeArrowheads="1"/>
          </p:cNvSpPr>
          <p:nvPr>
            <p:ph type="title"/>
          </p:nvPr>
        </p:nvSpPr>
        <p:spPr>
          <a:xfrm>
            <a:off x="127000" y="63500"/>
            <a:ext cx="8877300" cy="1600200"/>
          </a:xfrm>
        </p:spPr>
        <p:txBody>
          <a:bodyPr rIns="132073"/>
          <a:lstStyle/>
          <a:p>
            <a:pPr marL="39686" indent="0" eaLnBrk="1" hangingPunct="1">
              <a:defRPr/>
            </a:pPr>
            <a:r>
              <a:rPr lang="en-US" sz="3200" b="1" dirty="0">
                <a:solidFill>
                  <a:srgbClr val="5E5EB9"/>
                </a:solidFill>
                <a:latin typeface="Calibri"/>
                <a:cs typeface="Calibri"/>
                <a:sym typeface="Arial Bold" charset="0"/>
              </a:rPr>
              <a:t>Constant fMRI-A ratio in face-selective</a:t>
            </a:r>
            <a:br>
              <a:rPr lang="en-US" sz="3200" b="1" dirty="0">
                <a:solidFill>
                  <a:srgbClr val="5E5EB9"/>
                </a:solidFill>
                <a:latin typeface="Calibri"/>
                <a:cs typeface="Calibri"/>
                <a:sym typeface="Arial Bold" charset="0"/>
              </a:rPr>
            </a:br>
            <a:r>
              <a:rPr lang="en-US" sz="3200" b="1" dirty="0">
                <a:solidFill>
                  <a:srgbClr val="5E5EB9"/>
                </a:solidFill>
                <a:latin typeface="Calibri"/>
                <a:cs typeface="Calibri"/>
                <a:sym typeface="Arial Bold" charset="0"/>
              </a:rPr>
              <a:t>regions for both short and long-lagged repetitions </a:t>
            </a:r>
            <a:endParaRPr lang="en-US" sz="3200" b="1" dirty="0">
              <a:solidFill>
                <a:srgbClr val="5E5EB9"/>
              </a:solidFill>
              <a:latin typeface="Calibri"/>
              <a:ea typeface="ヒラギノ角ゴ ProN W6" charset="0"/>
              <a:cs typeface="Calibri"/>
              <a:sym typeface="Arial Bold" charset="0"/>
            </a:endParaRPr>
          </a:p>
        </p:txBody>
      </p:sp>
      <p:pic>
        <p:nvPicPr>
          <p:cNvPr id="97283" name="Picture 4"/>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584676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728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1813"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7285"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3025" y="5478463"/>
            <a:ext cx="630238"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7286"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65550"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7287" name="Picture 8"/>
          <p:cNvPicPr>
            <a:picLocks noChangeAspect="1" noChangeArrowheads="1"/>
          </p:cNvPicPr>
          <p:nvPr/>
        </p:nvPicPr>
        <p:blipFill>
          <a:blip r:embed="rId6">
            <a:extLst>
              <a:ext uri="{28A0092B-C50C-407E-A947-70E740481C1C}">
                <a14:useLocalDpi xmlns:a14="http://schemas.microsoft.com/office/drawing/2010/main" val="0"/>
              </a:ext>
            </a:extLst>
          </a:blip>
          <a:srcRect t="50398" b="2879"/>
          <a:stretch>
            <a:fillRect/>
          </a:stretch>
        </p:blipFill>
        <p:spPr bwMode="auto">
          <a:xfrm>
            <a:off x="4459288" y="5478463"/>
            <a:ext cx="628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7288"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42088" y="5507038"/>
            <a:ext cx="5715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97289" name="AutoShape 10"/>
          <p:cNvSpPr>
            <a:spLocks/>
          </p:cNvSpPr>
          <p:nvPr/>
        </p:nvSpPr>
        <p:spPr bwMode="auto">
          <a:xfrm rot="-5400000">
            <a:off x="-115887" y="3332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97290" name="Rectangle 46"/>
          <p:cNvSpPr>
            <a:spLocks/>
          </p:cNvSpPr>
          <p:nvPr/>
        </p:nvSpPr>
        <p:spPr bwMode="auto">
          <a:xfrm>
            <a:off x="2628900" y="5095875"/>
            <a:ext cx="2651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0</a:t>
            </a:r>
          </a:p>
        </p:txBody>
      </p:sp>
      <p:sp>
        <p:nvSpPr>
          <p:cNvPr id="97291" name="Rectangle 74"/>
          <p:cNvSpPr>
            <a:spLocks/>
          </p:cNvSpPr>
          <p:nvPr/>
        </p:nvSpPr>
        <p:spPr bwMode="auto">
          <a:xfrm>
            <a:off x="3949700" y="5435600"/>
            <a:ext cx="3159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solidFill>
                  <a:schemeClr val="tx1"/>
                </a:solidFill>
                <a:latin typeface="Calibri" charset="0"/>
                <a:ea typeface="ＭＳ Ｐゴシック" charset="-128"/>
              </a:rPr>
              <a:t>H</a:t>
            </a:r>
          </a:p>
        </p:txBody>
      </p:sp>
      <p:sp>
        <p:nvSpPr>
          <p:cNvPr id="97292" name="Rectangle 75"/>
          <p:cNvSpPr>
            <a:spLocks/>
          </p:cNvSpPr>
          <p:nvPr/>
        </p:nvSpPr>
        <p:spPr bwMode="auto">
          <a:xfrm>
            <a:off x="4476750" y="61737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97293" name="Line 11"/>
          <p:cNvSpPr>
            <a:spLocks noChangeShapeType="1"/>
          </p:cNvSpPr>
          <p:nvPr/>
        </p:nvSpPr>
        <p:spPr bwMode="auto">
          <a:xfrm>
            <a:off x="2924175" y="5392738"/>
            <a:ext cx="4256088"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294" name="Line 12"/>
          <p:cNvSpPr>
            <a:spLocks noChangeShapeType="1"/>
          </p:cNvSpPr>
          <p:nvPr/>
        </p:nvSpPr>
        <p:spPr bwMode="auto">
          <a:xfrm rot="10800000" flipH="1">
            <a:off x="2924175"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295" name="Line 13"/>
          <p:cNvSpPr>
            <a:spLocks noChangeShapeType="1"/>
          </p:cNvSpPr>
          <p:nvPr/>
        </p:nvSpPr>
        <p:spPr bwMode="auto">
          <a:xfrm rot="10800000" flipH="1">
            <a:off x="2924175"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296" name="Line 14"/>
          <p:cNvSpPr>
            <a:spLocks noChangeShapeType="1"/>
          </p:cNvSpPr>
          <p:nvPr/>
        </p:nvSpPr>
        <p:spPr bwMode="auto">
          <a:xfrm rot="10800000" flipH="1">
            <a:off x="349091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297" name="Line 15"/>
          <p:cNvSpPr>
            <a:spLocks noChangeShapeType="1"/>
          </p:cNvSpPr>
          <p:nvPr/>
        </p:nvSpPr>
        <p:spPr bwMode="auto">
          <a:xfrm rot="10800000" flipH="1">
            <a:off x="41148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298" name="Line 16"/>
          <p:cNvSpPr>
            <a:spLocks noChangeShapeType="1"/>
          </p:cNvSpPr>
          <p:nvPr/>
        </p:nvSpPr>
        <p:spPr bwMode="auto">
          <a:xfrm rot="10800000" flipH="1">
            <a:off x="47402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299" name="Line 17"/>
          <p:cNvSpPr>
            <a:spLocks noChangeShapeType="1"/>
          </p:cNvSpPr>
          <p:nvPr/>
        </p:nvSpPr>
        <p:spPr bwMode="auto">
          <a:xfrm rot="10800000" flipH="1">
            <a:off x="5364163"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00" name="Line 18"/>
          <p:cNvSpPr>
            <a:spLocks noChangeShapeType="1"/>
          </p:cNvSpPr>
          <p:nvPr/>
        </p:nvSpPr>
        <p:spPr bwMode="auto">
          <a:xfrm rot="10800000" flipH="1">
            <a:off x="5989638" y="5335588"/>
            <a:ext cx="7937"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01" name="Line 19"/>
          <p:cNvSpPr>
            <a:spLocks noChangeShapeType="1"/>
          </p:cNvSpPr>
          <p:nvPr/>
        </p:nvSpPr>
        <p:spPr bwMode="auto">
          <a:xfrm rot="10800000" flipH="1">
            <a:off x="66135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02" name="Line 20"/>
          <p:cNvSpPr>
            <a:spLocks noChangeShapeType="1"/>
          </p:cNvSpPr>
          <p:nvPr/>
        </p:nvSpPr>
        <p:spPr bwMode="auto">
          <a:xfrm>
            <a:off x="3465513" y="3178175"/>
            <a:ext cx="9525" cy="4540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03" name="Line 23"/>
          <p:cNvSpPr>
            <a:spLocks noChangeShapeType="1"/>
          </p:cNvSpPr>
          <p:nvPr/>
        </p:nvSpPr>
        <p:spPr bwMode="auto">
          <a:xfrm>
            <a:off x="4113213" y="3235325"/>
            <a:ext cx="9525" cy="5667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04" name="Line 26"/>
          <p:cNvSpPr>
            <a:spLocks noChangeShapeType="1"/>
          </p:cNvSpPr>
          <p:nvPr/>
        </p:nvSpPr>
        <p:spPr bwMode="auto">
          <a:xfrm>
            <a:off x="4714875" y="3121025"/>
            <a:ext cx="9525" cy="3968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05" name="Line 29"/>
          <p:cNvSpPr>
            <a:spLocks noChangeShapeType="1"/>
          </p:cNvSpPr>
          <p:nvPr/>
        </p:nvSpPr>
        <p:spPr bwMode="auto">
          <a:xfrm>
            <a:off x="5362575" y="3006725"/>
            <a:ext cx="9525" cy="3413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06" name="Line 32"/>
          <p:cNvSpPr>
            <a:spLocks noChangeShapeType="1"/>
          </p:cNvSpPr>
          <p:nvPr/>
        </p:nvSpPr>
        <p:spPr bwMode="auto">
          <a:xfrm>
            <a:off x="5988050" y="3462338"/>
            <a:ext cx="7938" cy="227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07" name="Line 35"/>
          <p:cNvSpPr>
            <a:spLocks noChangeShapeType="1"/>
          </p:cNvSpPr>
          <p:nvPr/>
        </p:nvSpPr>
        <p:spPr bwMode="auto">
          <a:xfrm>
            <a:off x="6610350" y="3290888"/>
            <a:ext cx="9525" cy="2841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08" name="Oval 38"/>
          <p:cNvSpPr>
            <a:spLocks/>
          </p:cNvSpPr>
          <p:nvPr/>
        </p:nvSpPr>
        <p:spPr bwMode="auto">
          <a:xfrm>
            <a:off x="3378200"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7309" name="Oval 39"/>
          <p:cNvSpPr>
            <a:spLocks/>
          </p:cNvSpPr>
          <p:nvPr/>
        </p:nvSpPr>
        <p:spPr bwMode="auto">
          <a:xfrm>
            <a:off x="4022725" y="34051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7310" name="Oval 40"/>
          <p:cNvSpPr>
            <a:spLocks/>
          </p:cNvSpPr>
          <p:nvPr/>
        </p:nvSpPr>
        <p:spPr bwMode="auto">
          <a:xfrm>
            <a:off x="4625975" y="323532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7311" name="Oval 41"/>
          <p:cNvSpPr>
            <a:spLocks/>
          </p:cNvSpPr>
          <p:nvPr/>
        </p:nvSpPr>
        <p:spPr bwMode="auto">
          <a:xfrm>
            <a:off x="5272088" y="3063875"/>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7312" name="Oval 43"/>
          <p:cNvSpPr>
            <a:spLocks/>
          </p:cNvSpPr>
          <p:nvPr/>
        </p:nvSpPr>
        <p:spPr bwMode="auto">
          <a:xfrm>
            <a:off x="6519863" y="3290888"/>
            <a:ext cx="190500" cy="19050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7313" name="Rectangle 47"/>
          <p:cNvSpPr>
            <a:spLocks/>
          </p:cNvSpPr>
          <p:nvPr/>
        </p:nvSpPr>
        <p:spPr bwMode="auto">
          <a:xfrm>
            <a:off x="2525713" y="3425825"/>
            <a:ext cx="376237"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.5</a:t>
            </a:r>
          </a:p>
        </p:txBody>
      </p:sp>
      <p:sp>
        <p:nvSpPr>
          <p:cNvPr id="97314" name="Rectangle 48"/>
          <p:cNvSpPr>
            <a:spLocks/>
          </p:cNvSpPr>
          <p:nvPr/>
        </p:nvSpPr>
        <p:spPr bwMode="auto">
          <a:xfrm>
            <a:off x="2628900" y="1789113"/>
            <a:ext cx="26511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rPr>
              <a:t>1</a:t>
            </a:r>
          </a:p>
        </p:txBody>
      </p:sp>
      <p:sp>
        <p:nvSpPr>
          <p:cNvPr id="97315" name="Line 49"/>
          <p:cNvSpPr>
            <a:spLocks noChangeShapeType="1"/>
          </p:cNvSpPr>
          <p:nvPr/>
        </p:nvSpPr>
        <p:spPr bwMode="auto">
          <a:xfrm>
            <a:off x="2925763" y="5392738"/>
            <a:ext cx="4257675" cy="9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16" name="Line 50"/>
          <p:cNvSpPr>
            <a:spLocks noChangeShapeType="1"/>
          </p:cNvSpPr>
          <p:nvPr/>
        </p:nvSpPr>
        <p:spPr bwMode="auto">
          <a:xfrm rot="10800000" flipH="1">
            <a:off x="2925763" y="1871663"/>
            <a:ext cx="9525" cy="3521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17" name="Line 51"/>
          <p:cNvSpPr>
            <a:spLocks noChangeShapeType="1"/>
          </p:cNvSpPr>
          <p:nvPr/>
        </p:nvSpPr>
        <p:spPr bwMode="auto">
          <a:xfrm rot="10800000" flipH="1">
            <a:off x="2925763" y="5335588"/>
            <a:ext cx="9525" cy="57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18" name="Line 52"/>
          <p:cNvSpPr>
            <a:spLocks noChangeShapeType="1"/>
          </p:cNvSpPr>
          <p:nvPr/>
        </p:nvSpPr>
        <p:spPr bwMode="auto">
          <a:xfrm rot="10800000" flipH="1">
            <a:off x="349408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19" name="Line 53"/>
          <p:cNvSpPr>
            <a:spLocks noChangeShapeType="1"/>
          </p:cNvSpPr>
          <p:nvPr/>
        </p:nvSpPr>
        <p:spPr bwMode="auto">
          <a:xfrm rot="10800000" flipH="1">
            <a:off x="411797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20" name="Line 54"/>
          <p:cNvSpPr>
            <a:spLocks noChangeShapeType="1"/>
          </p:cNvSpPr>
          <p:nvPr/>
        </p:nvSpPr>
        <p:spPr bwMode="auto">
          <a:xfrm rot="10800000" flipH="1">
            <a:off x="474345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21" name="Line 55"/>
          <p:cNvSpPr>
            <a:spLocks noChangeShapeType="1"/>
          </p:cNvSpPr>
          <p:nvPr/>
        </p:nvSpPr>
        <p:spPr bwMode="auto">
          <a:xfrm rot="10800000" flipH="1">
            <a:off x="5367338"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22" name="Line 56"/>
          <p:cNvSpPr>
            <a:spLocks noChangeShapeType="1"/>
          </p:cNvSpPr>
          <p:nvPr/>
        </p:nvSpPr>
        <p:spPr bwMode="auto">
          <a:xfrm rot="10800000" flipH="1">
            <a:off x="5991225"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23" name="Line 57"/>
          <p:cNvSpPr>
            <a:spLocks noChangeShapeType="1"/>
          </p:cNvSpPr>
          <p:nvPr/>
        </p:nvSpPr>
        <p:spPr bwMode="auto">
          <a:xfrm rot="10800000" flipH="1">
            <a:off x="6616700" y="5335588"/>
            <a:ext cx="9525" cy="57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24" name="Line 58"/>
          <p:cNvSpPr>
            <a:spLocks noChangeShapeType="1"/>
          </p:cNvSpPr>
          <p:nvPr/>
        </p:nvSpPr>
        <p:spPr bwMode="auto">
          <a:xfrm>
            <a:off x="4113213" y="3348038"/>
            <a:ext cx="9525" cy="511175"/>
          </a:xfrm>
          <a:prstGeom prst="line">
            <a:avLst/>
          </a:prstGeom>
          <a:noFill/>
          <a:ln w="12700">
            <a:solidFill>
              <a:srgbClr val="0044FE"/>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25" name="Line 61"/>
          <p:cNvSpPr>
            <a:spLocks noChangeShapeType="1"/>
          </p:cNvSpPr>
          <p:nvPr/>
        </p:nvSpPr>
        <p:spPr bwMode="auto">
          <a:xfrm>
            <a:off x="5362575" y="3519488"/>
            <a:ext cx="9525" cy="511175"/>
          </a:xfrm>
          <a:prstGeom prst="line">
            <a:avLst/>
          </a:prstGeom>
          <a:noFill/>
          <a:ln w="12700">
            <a:solidFill>
              <a:srgbClr val="0044FE"/>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26" name="Line 64"/>
          <p:cNvSpPr>
            <a:spLocks noChangeShapeType="1"/>
          </p:cNvSpPr>
          <p:nvPr/>
        </p:nvSpPr>
        <p:spPr bwMode="auto">
          <a:xfrm>
            <a:off x="5986463" y="3581400"/>
            <a:ext cx="9525" cy="284163"/>
          </a:xfrm>
          <a:prstGeom prst="line">
            <a:avLst/>
          </a:prstGeom>
          <a:noFill/>
          <a:ln w="12700">
            <a:solidFill>
              <a:srgbClr val="0044FE"/>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27" name="Line 67"/>
          <p:cNvSpPr>
            <a:spLocks noChangeShapeType="1"/>
          </p:cNvSpPr>
          <p:nvPr/>
        </p:nvSpPr>
        <p:spPr bwMode="auto">
          <a:xfrm>
            <a:off x="6610350" y="3235325"/>
            <a:ext cx="9525" cy="339725"/>
          </a:xfrm>
          <a:prstGeom prst="line">
            <a:avLst/>
          </a:prstGeom>
          <a:noFill/>
          <a:ln w="12700">
            <a:solidFill>
              <a:srgbClr val="0044FE"/>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97328" name="Oval 70"/>
          <p:cNvSpPr>
            <a:spLocks noChangeAspect="1"/>
          </p:cNvSpPr>
          <p:nvPr/>
        </p:nvSpPr>
        <p:spPr bwMode="auto">
          <a:xfrm>
            <a:off x="4003675" y="3462338"/>
            <a:ext cx="228600" cy="228600"/>
          </a:xfrm>
          <a:prstGeom prst="ellipse">
            <a:avLst/>
          </a:prstGeom>
          <a:solidFill>
            <a:srgbClr val="0000FF">
              <a:alpha val="74901"/>
            </a:srgbClr>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7329" name="Oval 71"/>
          <p:cNvSpPr>
            <a:spLocks noChangeAspect="1"/>
          </p:cNvSpPr>
          <p:nvPr/>
        </p:nvSpPr>
        <p:spPr bwMode="auto">
          <a:xfrm>
            <a:off x="5253038" y="3689350"/>
            <a:ext cx="228600" cy="228600"/>
          </a:xfrm>
          <a:prstGeom prst="ellipse">
            <a:avLst/>
          </a:prstGeom>
          <a:solidFill>
            <a:srgbClr val="0000FF">
              <a:alpha val="74901"/>
            </a:srgbClr>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7330" name="Oval 72"/>
          <p:cNvSpPr>
            <a:spLocks noChangeAspect="1"/>
          </p:cNvSpPr>
          <p:nvPr/>
        </p:nvSpPr>
        <p:spPr bwMode="auto">
          <a:xfrm>
            <a:off x="5876925" y="3632200"/>
            <a:ext cx="228600" cy="228600"/>
          </a:xfrm>
          <a:prstGeom prst="ellipse">
            <a:avLst/>
          </a:prstGeom>
          <a:solidFill>
            <a:srgbClr val="0000FF">
              <a:alpha val="74901"/>
            </a:srgbClr>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7331" name="Oval 73"/>
          <p:cNvSpPr>
            <a:spLocks noChangeAspect="1"/>
          </p:cNvSpPr>
          <p:nvPr/>
        </p:nvSpPr>
        <p:spPr bwMode="auto">
          <a:xfrm>
            <a:off x="6500813" y="3292475"/>
            <a:ext cx="228600" cy="228600"/>
          </a:xfrm>
          <a:prstGeom prst="ellipse">
            <a:avLst/>
          </a:prstGeom>
          <a:solidFill>
            <a:srgbClr val="0000FF">
              <a:alpha val="74901"/>
            </a:srgbClr>
          </a:solidFill>
          <a:ln>
            <a:noFill/>
          </a:ln>
          <a:extLst>
            <a:ext uri="{91240B29-F687-4F45-9708-019B960494DF}">
              <a14:hiddenLine xmlns:a14="http://schemas.microsoft.com/office/drawing/2010/main" w="12700">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cxnSp>
        <p:nvCxnSpPr>
          <p:cNvPr id="89" name="Straight Connector 88"/>
          <p:cNvCxnSpPr/>
          <p:nvPr/>
        </p:nvCxnSpPr>
        <p:spPr bwMode="auto">
          <a:xfrm>
            <a:off x="2968625" y="3429000"/>
            <a:ext cx="38100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97333" name="Rectangle 191"/>
          <p:cNvSpPr>
            <a:spLocks noChangeAspect="1" noChangeArrowheads="1"/>
          </p:cNvSpPr>
          <p:nvPr/>
        </p:nvSpPr>
        <p:spPr bwMode="auto">
          <a:xfrm>
            <a:off x="65468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7334" name="Rectangle 191"/>
          <p:cNvSpPr>
            <a:spLocks noChangeAspect="1" noChangeArrowheads="1"/>
          </p:cNvSpPr>
          <p:nvPr/>
        </p:nvSpPr>
        <p:spPr bwMode="auto">
          <a:xfrm>
            <a:off x="3041650" y="60960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7335"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sp>
        <p:nvSpPr>
          <p:cNvPr id="97336" name="Rectangle 3"/>
          <p:cNvSpPr>
            <a:spLocks/>
          </p:cNvSpPr>
          <p:nvPr/>
        </p:nvSpPr>
        <p:spPr bwMode="auto">
          <a:xfrm>
            <a:off x="7086600" y="3124200"/>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rgbClr val="0000FF"/>
                </a:solidFill>
                <a:latin typeface="Calibri" charset="0"/>
                <a:ea typeface="ＭＳ Ｐゴシック" charset="-128"/>
                <a:sym typeface="Arial Bold" charset="0"/>
              </a:rPr>
              <a:t>Long-lagged</a:t>
            </a:r>
          </a:p>
          <a:p>
            <a:pPr algn="ctr" eaLnBrk="1" hangingPunct="1"/>
            <a:r>
              <a:rPr lang="en-US" altLang="x-none">
                <a:solidFill>
                  <a:srgbClr val="0000FF"/>
                </a:solidFill>
                <a:latin typeface="Calibri" charset="0"/>
                <a:ea typeface="ＭＳ Ｐゴシック" charset="-128"/>
                <a:sym typeface="Arial Bold" charset="0"/>
              </a:rPr>
              <a:t>repetitions</a:t>
            </a:r>
          </a:p>
        </p:txBody>
      </p:sp>
      <p:grpSp>
        <p:nvGrpSpPr>
          <p:cNvPr id="97337" name="Group 157"/>
          <p:cNvGrpSpPr>
            <a:grpSpLocks/>
          </p:cNvGrpSpPr>
          <p:nvPr/>
        </p:nvGrpSpPr>
        <p:grpSpPr bwMode="auto">
          <a:xfrm>
            <a:off x="115888" y="2362200"/>
            <a:ext cx="1601787" cy="2274888"/>
            <a:chOff x="115888" y="2362200"/>
            <a:chExt cx="1601787" cy="2274888"/>
          </a:xfrm>
        </p:grpSpPr>
        <p:pic>
          <p:nvPicPr>
            <p:cNvPr id="97341" name="Picture 3"/>
            <p:cNvPicPr>
              <a:picLocks noChangeAspect="1" noChangeArrowheads="1"/>
            </p:cNvPicPr>
            <p:nvPr/>
          </p:nvPicPr>
          <p:blipFill>
            <a:blip r:embed="rId8">
              <a:grayscl/>
              <a:extLst>
                <a:ext uri="{28A0092B-C50C-407E-A947-70E740481C1C}">
                  <a14:useLocalDpi xmlns:a14="http://schemas.microsoft.com/office/drawing/2010/main" val="0"/>
                </a:ext>
              </a:extLst>
            </a:blip>
            <a:srcRect l="36836" t="27556" r="36250" b="4443"/>
            <a:stretch>
              <a:fillRect/>
            </a:stretch>
          </p:blipFill>
          <p:spPr bwMode="auto">
            <a:xfrm>
              <a:off x="115888" y="2362200"/>
              <a:ext cx="1601787"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 name="Freeform 186"/>
            <p:cNvSpPr>
              <a:spLocks noChangeArrowheads="1"/>
            </p:cNvSpPr>
            <p:nvPr/>
          </p:nvSpPr>
          <p:spPr bwMode="auto">
            <a:xfrm>
              <a:off x="1493838" y="3921125"/>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61" name="Freeform 184"/>
            <p:cNvSpPr>
              <a:spLocks noChangeArrowheads="1"/>
            </p:cNvSpPr>
            <p:nvPr/>
          </p:nvSpPr>
          <p:spPr bwMode="auto">
            <a:xfrm>
              <a:off x="1187450" y="3660775"/>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62" name="Freeform 185"/>
            <p:cNvSpPr>
              <a:spLocks noChangeArrowheads="1"/>
            </p:cNvSpPr>
            <p:nvPr/>
          </p:nvSpPr>
          <p:spPr bwMode="auto">
            <a:xfrm>
              <a:off x="1362075" y="3667125"/>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63" name="Freeform 188"/>
            <p:cNvSpPr>
              <a:spLocks noChangeArrowheads="1"/>
            </p:cNvSpPr>
            <p:nvPr/>
          </p:nvSpPr>
          <p:spPr bwMode="auto">
            <a:xfrm>
              <a:off x="1031875" y="2873375"/>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64" name="Freeform 189"/>
            <p:cNvSpPr>
              <a:spLocks noChangeArrowheads="1"/>
            </p:cNvSpPr>
            <p:nvPr/>
          </p:nvSpPr>
          <p:spPr bwMode="auto">
            <a:xfrm>
              <a:off x="1171575" y="3540125"/>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8000">
                <a:alpha val="14117"/>
              </a:srgbClr>
            </a:solidFill>
            <a:ln>
              <a:noFill/>
            </a:ln>
            <a:effectLst>
              <a:outerShdw dist="23000" dir="5400000" rotWithShape="0">
                <a:srgbClr val="808080">
                  <a:alpha val="34998"/>
                </a:srgbClr>
              </a:outerShdw>
            </a:effectLst>
            <a:extLst>
              <a:ext uri="{91240B29-F687-4F45-9708-019B960494DF}">
                <a14:hiddenLine xmlns:a14="http://schemas.microsoft.com/office/drawing/2010/main" w="12700" cmpd="sng">
                  <a:solidFill>
                    <a:srgbClr val="000000"/>
                  </a:solidFill>
                  <a:miter lim="800000"/>
                  <a:headEnd/>
                  <a:tailEnd/>
                </a14:hiddenLine>
              </a:ext>
            </a:extLst>
          </p:spPr>
          <p:txBody>
            <a:bodyPr anchor="ctr"/>
            <a:lstStyle/>
            <a:p>
              <a:endParaRPr lang="en-US"/>
            </a:p>
          </p:txBody>
        </p:sp>
        <p:sp>
          <p:nvSpPr>
            <p:cNvPr id="165" name="Freeform 196"/>
            <p:cNvSpPr>
              <a:spLocks noChangeArrowheads="1"/>
            </p:cNvSpPr>
            <p:nvPr/>
          </p:nvSpPr>
          <p:spPr bwMode="auto">
            <a:xfrm>
              <a:off x="1011238" y="306387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66" name="Freeform 198"/>
            <p:cNvSpPr>
              <a:spLocks noChangeArrowheads="1"/>
            </p:cNvSpPr>
            <p:nvPr/>
          </p:nvSpPr>
          <p:spPr bwMode="auto">
            <a:xfrm>
              <a:off x="1004888" y="3340100"/>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67" name="Freeform 199"/>
            <p:cNvSpPr>
              <a:spLocks noChangeArrowheads="1"/>
            </p:cNvSpPr>
            <p:nvPr/>
          </p:nvSpPr>
          <p:spPr bwMode="auto">
            <a:xfrm>
              <a:off x="1022350" y="3627438"/>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7350" name="TextBox 71"/>
            <p:cNvSpPr txBox="1">
              <a:spLocks noChangeArrowheads="1"/>
            </p:cNvSpPr>
            <p:nvPr/>
          </p:nvSpPr>
          <p:spPr bwMode="auto">
            <a:xfrm>
              <a:off x="211138" y="2495550"/>
              <a:ext cx="48895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169" name="Freeform 201"/>
            <p:cNvSpPr>
              <a:spLocks noChangeArrowheads="1"/>
            </p:cNvSpPr>
            <p:nvPr/>
          </p:nvSpPr>
          <p:spPr bwMode="auto">
            <a:xfrm>
              <a:off x="984250" y="3833813"/>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97352" name="TextBox 72"/>
            <p:cNvSpPr txBox="1">
              <a:spLocks noChangeArrowheads="1"/>
            </p:cNvSpPr>
            <p:nvPr/>
          </p:nvSpPr>
          <p:spPr bwMode="auto">
            <a:xfrm>
              <a:off x="828675" y="2495550"/>
              <a:ext cx="358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CoS</a:t>
              </a:r>
            </a:p>
          </p:txBody>
        </p:sp>
        <p:sp>
          <p:nvSpPr>
            <p:cNvPr id="171" name="Freeform 208"/>
            <p:cNvSpPr>
              <a:spLocks noChangeArrowheads="1"/>
            </p:cNvSpPr>
            <p:nvPr/>
          </p:nvSpPr>
          <p:spPr bwMode="auto">
            <a:xfrm>
              <a:off x="822325" y="3797300"/>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172" name="Freeform 196"/>
            <p:cNvSpPr>
              <a:spLocks noChangeArrowheads="1"/>
            </p:cNvSpPr>
            <p:nvPr/>
          </p:nvSpPr>
          <p:spPr bwMode="auto">
            <a:xfrm>
              <a:off x="1030288" y="2892425"/>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73" name="Freeform 191"/>
            <p:cNvSpPr>
              <a:spLocks noChangeArrowheads="1"/>
            </p:cNvSpPr>
            <p:nvPr/>
          </p:nvSpPr>
          <p:spPr bwMode="auto">
            <a:xfrm>
              <a:off x="698500" y="2949575"/>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79999"/>
              </a:srgbClr>
            </a:solidFill>
            <a:ln w="28575" cmpd="sng">
              <a:solidFill>
                <a:srgbClr val="800000"/>
              </a:solidFill>
              <a:miter lim="800000"/>
              <a:headEnd/>
              <a:tailEnd/>
            </a:ln>
            <a:effectLst>
              <a:outerShdw dist="23000" dir="5400000" rotWithShape="0">
                <a:srgbClr val="808080">
                  <a:alpha val="34998"/>
                </a:srgbClr>
              </a:outerShdw>
            </a:effectLst>
          </p:spPr>
          <p:txBody>
            <a:bodyPr anchor="ctr"/>
            <a:lstStyle/>
            <a:p>
              <a:endParaRPr lang="en-US"/>
            </a:p>
          </p:txBody>
        </p:sp>
        <p:sp>
          <p:nvSpPr>
            <p:cNvPr id="174" name="Freeform 192"/>
            <p:cNvSpPr>
              <a:spLocks noChangeArrowheads="1"/>
            </p:cNvSpPr>
            <p:nvPr/>
          </p:nvSpPr>
          <p:spPr bwMode="auto">
            <a:xfrm>
              <a:off x="755650" y="3429000"/>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79999"/>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en-US"/>
            </a:p>
          </p:txBody>
        </p:sp>
        <p:sp>
          <p:nvSpPr>
            <p:cNvPr id="175" name="TextBox 71"/>
            <p:cNvSpPr txBox="1">
              <a:spLocks noChangeArrowheads="1"/>
            </p:cNvSpPr>
            <p:nvPr/>
          </p:nvSpPr>
          <p:spPr bwMode="auto">
            <a:xfrm>
              <a:off x="349250" y="3886200"/>
              <a:ext cx="64135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IOG-faces</a:t>
              </a:r>
            </a:p>
            <a:p>
              <a:pPr algn="ctr" eaLnBrk="1" hangingPunct="1">
                <a:defRPr/>
              </a:pPr>
              <a:r>
                <a:rPr lang="en-US" sz="800" dirty="0">
                  <a:solidFill>
                    <a:schemeClr val="tx1">
                      <a:lumMod val="95000"/>
                      <a:lumOff val="5000"/>
                    </a:schemeClr>
                  </a:solidFill>
                  <a:latin typeface="Calibri" charset="0"/>
                </a:rPr>
                <a:t>OFA</a:t>
              </a:r>
            </a:p>
          </p:txBody>
        </p:sp>
        <p:grpSp>
          <p:nvGrpSpPr>
            <p:cNvPr id="97358" name="Group 175"/>
            <p:cNvGrpSpPr>
              <a:grpSpLocks/>
            </p:cNvGrpSpPr>
            <p:nvPr/>
          </p:nvGrpSpPr>
          <p:grpSpPr bwMode="auto">
            <a:xfrm>
              <a:off x="879475" y="2887663"/>
              <a:ext cx="809142" cy="1489333"/>
              <a:chOff x="879475" y="2887663"/>
              <a:chExt cx="809142" cy="1489333"/>
            </a:xfrm>
          </p:grpSpPr>
          <p:sp>
            <p:nvSpPr>
              <p:cNvPr id="97360" name="TextBox 75"/>
              <p:cNvSpPr txBox="1">
                <a:spLocks noChangeArrowheads="1"/>
              </p:cNvSpPr>
              <p:nvPr/>
            </p:nvSpPr>
            <p:spPr bwMode="auto">
              <a:xfrm>
                <a:off x="1004888" y="370363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VO1</a:t>
                </a:r>
              </a:p>
            </p:txBody>
          </p:sp>
          <p:grpSp>
            <p:nvGrpSpPr>
              <p:cNvPr id="97361" name="Group 178"/>
              <p:cNvGrpSpPr>
                <a:grpSpLocks/>
              </p:cNvGrpSpPr>
              <p:nvPr/>
            </p:nvGrpSpPr>
            <p:grpSpPr bwMode="auto">
              <a:xfrm>
                <a:off x="879475" y="2887663"/>
                <a:ext cx="809142" cy="1489333"/>
                <a:chOff x="879475" y="2887663"/>
                <a:chExt cx="809142" cy="1489333"/>
              </a:xfrm>
            </p:grpSpPr>
            <p:sp>
              <p:nvSpPr>
                <p:cNvPr id="97362" name="TextBox 78"/>
                <p:cNvSpPr txBox="1">
                  <a:spLocks noChangeArrowheads="1"/>
                </p:cNvSpPr>
                <p:nvPr/>
              </p:nvSpPr>
              <p:spPr bwMode="auto">
                <a:xfrm>
                  <a:off x="879475" y="2887663"/>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PHC2</a:t>
                  </a:r>
                </a:p>
              </p:txBody>
            </p:sp>
            <p:grpSp>
              <p:nvGrpSpPr>
                <p:cNvPr id="97363" name="Group 180"/>
                <p:cNvGrpSpPr>
                  <a:grpSpLocks/>
                </p:cNvGrpSpPr>
                <p:nvPr/>
              </p:nvGrpSpPr>
              <p:grpSpPr bwMode="auto">
                <a:xfrm>
                  <a:off x="927100" y="3146425"/>
                  <a:ext cx="761517" cy="1230571"/>
                  <a:chOff x="927100" y="3146425"/>
                  <a:chExt cx="761517" cy="1230571"/>
                </a:xfrm>
              </p:grpSpPr>
              <p:sp>
                <p:nvSpPr>
                  <p:cNvPr id="97364" name="TextBox 74"/>
                  <p:cNvSpPr txBox="1">
                    <a:spLocks noChangeArrowheads="1"/>
                  </p:cNvSpPr>
                  <p:nvPr/>
                </p:nvSpPr>
                <p:spPr bwMode="auto">
                  <a:xfrm>
                    <a:off x="1033463" y="3937000"/>
                    <a:ext cx="3129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hV4</a:t>
                    </a:r>
                  </a:p>
                </p:txBody>
              </p:sp>
              <p:grpSp>
                <p:nvGrpSpPr>
                  <p:cNvPr id="97365" name="Group 182"/>
                  <p:cNvGrpSpPr>
                    <a:grpSpLocks/>
                  </p:cNvGrpSpPr>
                  <p:nvPr/>
                </p:nvGrpSpPr>
                <p:grpSpPr bwMode="auto">
                  <a:xfrm>
                    <a:off x="927100" y="3146425"/>
                    <a:ext cx="761517" cy="1230571"/>
                    <a:chOff x="927100" y="3146425"/>
                    <a:chExt cx="761517" cy="1230571"/>
                  </a:xfrm>
                </p:grpSpPr>
                <p:sp>
                  <p:nvSpPr>
                    <p:cNvPr id="97366" name="TextBox 86"/>
                    <p:cNvSpPr txBox="1">
                      <a:spLocks noChangeArrowheads="1"/>
                    </p:cNvSpPr>
                    <p:nvPr/>
                  </p:nvSpPr>
                  <p:spPr bwMode="auto">
                    <a:xfrm rot="-2361689">
                      <a:off x="1421296" y="4192330"/>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V1</a:t>
                      </a:r>
                    </a:p>
                  </p:txBody>
                </p:sp>
                <p:sp>
                  <p:nvSpPr>
                    <p:cNvPr id="97367" name="TextBox 84"/>
                    <p:cNvSpPr txBox="1">
                      <a:spLocks noChangeArrowheads="1"/>
                    </p:cNvSpPr>
                    <p:nvPr/>
                  </p:nvSpPr>
                  <p:spPr bwMode="auto">
                    <a:xfrm rot="-2361689">
                      <a:off x="1174439" y="4120098"/>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V3</a:t>
                      </a:r>
                    </a:p>
                  </p:txBody>
                </p:sp>
                <p:sp>
                  <p:nvSpPr>
                    <p:cNvPr id="97368" name="TextBox 85"/>
                    <p:cNvSpPr txBox="1">
                      <a:spLocks noChangeArrowheads="1"/>
                    </p:cNvSpPr>
                    <p:nvPr/>
                  </p:nvSpPr>
                  <p:spPr bwMode="auto">
                    <a:xfrm rot="-2361689">
                      <a:off x="1291122" y="4191536"/>
                      <a:ext cx="2673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V2</a:t>
                      </a:r>
                    </a:p>
                  </p:txBody>
                </p:sp>
                <p:grpSp>
                  <p:nvGrpSpPr>
                    <p:cNvPr id="97369" name="Group 132"/>
                    <p:cNvGrpSpPr>
                      <a:grpSpLocks/>
                    </p:cNvGrpSpPr>
                    <p:nvPr/>
                  </p:nvGrpSpPr>
                  <p:grpSpPr bwMode="auto">
                    <a:xfrm>
                      <a:off x="927100" y="3146425"/>
                      <a:ext cx="370654" cy="456129"/>
                      <a:chOff x="927100" y="3146425"/>
                      <a:chExt cx="370654" cy="456129"/>
                    </a:xfrm>
                  </p:grpSpPr>
                  <p:sp>
                    <p:nvSpPr>
                      <p:cNvPr id="97370" name="TextBox 76"/>
                      <p:cNvSpPr txBox="1">
                        <a:spLocks noChangeArrowheads="1"/>
                      </p:cNvSpPr>
                      <p:nvPr/>
                    </p:nvSpPr>
                    <p:spPr bwMode="auto">
                      <a:xfrm>
                        <a:off x="979488" y="3417888"/>
                        <a:ext cx="318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VO2</a:t>
                        </a:r>
                      </a:p>
                    </p:txBody>
                  </p:sp>
                  <p:sp>
                    <p:nvSpPr>
                      <p:cNvPr id="97371" name="TextBox 77"/>
                      <p:cNvSpPr txBox="1">
                        <a:spLocks noChangeArrowheads="1"/>
                      </p:cNvSpPr>
                      <p:nvPr/>
                    </p:nvSpPr>
                    <p:spPr bwMode="auto">
                      <a:xfrm>
                        <a:off x="927100" y="3146425"/>
                        <a:ext cx="352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PHC1</a:t>
                        </a:r>
                      </a:p>
                    </p:txBody>
                  </p:sp>
                </p:grpSp>
              </p:grpSp>
            </p:grpSp>
          </p:grpSp>
        </p:grpSp>
        <p:sp>
          <p:nvSpPr>
            <p:cNvPr id="177" name="TextBox 71"/>
            <p:cNvSpPr txBox="1">
              <a:spLocks noChangeArrowheads="1"/>
            </p:cNvSpPr>
            <p:nvPr/>
          </p:nvSpPr>
          <p:spPr bwMode="auto">
            <a:xfrm>
              <a:off x="196850" y="3429000"/>
              <a:ext cx="7620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pFus-faces</a:t>
              </a:r>
            </a:p>
            <a:p>
              <a:pPr algn="ctr" eaLnBrk="1" hangingPunct="1">
                <a:defRPr/>
              </a:pPr>
              <a:r>
                <a:rPr lang="en-US" sz="800" dirty="0">
                  <a:solidFill>
                    <a:schemeClr val="tx1">
                      <a:lumMod val="95000"/>
                      <a:lumOff val="5000"/>
                    </a:schemeClr>
                  </a:solidFill>
                  <a:latin typeface="Calibri" charset="0"/>
                </a:rPr>
                <a:t>FFA1</a:t>
              </a:r>
            </a:p>
          </p:txBody>
        </p:sp>
      </p:grpSp>
      <p:sp>
        <p:nvSpPr>
          <p:cNvPr id="97338" name="Text Box 416"/>
          <p:cNvSpPr txBox="1">
            <a:spLocks noChangeArrowheads="1"/>
          </p:cNvSpPr>
          <p:nvPr/>
        </p:nvSpPr>
        <p:spPr bwMode="auto">
          <a:xfrm>
            <a:off x="7924800" y="3852863"/>
            <a:ext cx="533400" cy="338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97339" name="TextBox 92"/>
          <p:cNvSpPr txBox="1">
            <a:spLocks noChangeArrowheads="1"/>
          </p:cNvSpPr>
          <p:nvPr/>
        </p:nvSpPr>
        <p:spPr bwMode="auto">
          <a:xfrm>
            <a:off x="227013" y="4795838"/>
            <a:ext cx="16017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rPr>
              <a:t>Grill-Spector &amp; Weiner</a:t>
            </a:r>
          </a:p>
          <a:p>
            <a:pPr algn="ctr" eaLnBrk="1" hangingPunct="1"/>
            <a:r>
              <a:rPr lang="en-US" altLang="x-none" sz="1200">
                <a:latin typeface="Calibri" charset="0"/>
              </a:rPr>
              <a:t>NRN 2014</a:t>
            </a:r>
          </a:p>
        </p:txBody>
      </p:sp>
      <p:sp>
        <p:nvSpPr>
          <p:cNvPr id="93"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Oval 131"/>
          <p:cNvSpPr>
            <a:spLocks noChangeAspect="1" noChangeArrowheads="1"/>
          </p:cNvSpPr>
          <p:nvPr/>
        </p:nvSpPr>
        <p:spPr bwMode="auto">
          <a:xfrm>
            <a:off x="5808663" y="4041775"/>
            <a:ext cx="228600" cy="228600"/>
          </a:xfrm>
          <a:prstGeom prst="ellipse">
            <a:avLst/>
          </a:prstGeom>
          <a:solidFill>
            <a:srgbClr val="0000FF">
              <a:alpha val="79999"/>
            </a:srgbClr>
          </a:solidFill>
          <a:ln w="9525">
            <a:solidFill>
              <a:srgbClr val="0000FF"/>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 name="Rectangle 1"/>
          <p:cNvSpPr>
            <a:spLocks noGrp="1" noChangeArrowheads="1"/>
          </p:cNvSpPr>
          <p:nvPr>
            <p:ph type="title"/>
          </p:nvPr>
        </p:nvSpPr>
        <p:spPr>
          <a:xfrm>
            <a:off x="127000" y="63500"/>
            <a:ext cx="8877300" cy="1600200"/>
          </a:xfrm>
        </p:spPr>
        <p:txBody>
          <a:bodyPr rIns="132073"/>
          <a:lstStyle/>
          <a:p>
            <a:pPr marL="39686" indent="0" eaLnBrk="1" hangingPunct="1">
              <a:defRPr/>
            </a:pPr>
            <a:r>
              <a:rPr lang="en-US" sz="3200" b="1" dirty="0">
                <a:solidFill>
                  <a:srgbClr val="5E5EB9"/>
                </a:solidFill>
                <a:latin typeface="Calibri"/>
                <a:cs typeface="Calibri"/>
                <a:sym typeface="Arial Bold" charset="0"/>
              </a:rPr>
              <a:t>Constant fMRI-A ratio in limb-selective OTS</a:t>
            </a:r>
            <a:br>
              <a:rPr lang="en-US" sz="3200" b="1" dirty="0">
                <a:solidFill>
                  <a:srgbClr val="5E5EB9"/>
                </a:solidFill>
                <a:latin typeface="Calibri"/>
                <a:cs typeface="Calibri"/>
                <a:sym typeface="Arial Bold" charset="0"/>
              </a:rPr>
            </a:br>
            <a:r>
              <a:rPr lang="en-US" sz="3200" b="1" dirty="0">
                <a:solidFill>
                  <a:srgbClr val="5E5EB9"/>
                </a:solidFill>
                <a:latin typeface="Calibri"/>
                <a:cs typeface="Calibri"/>
                <a:sym typeface="Arial Bold" charset="0"/>
              </a:rPr>
              <a:t> for both short and long-lagged repetitions </a:t>
            </a:r>
            <a:endParaRPr lang="en-US" sz="3200" b="1" dirty="0">
              <a:solidFill>
                <a:srgbClr val="5E5EB9"/>
              </a:solidFill>
              <a:latin typeface="Calibri"/>
              <a:ea typeface="ヒラギノ角ゴ ProN W6" charset="0"/>
              <a:cs typeface="Calibri"/>
              <a:sym typeface="Arial Bold" charset="0"/>
            </a:endParaRPr>
          </a:p>
        </p:txBody>
      </p:sp>
      <p:sp>
        <p:nvSpPr>
          <p:cNvPr id="98307" name="AutoShape 10"/>
          <p:cNvSpPr>
            <a:spLocks/>
          </p:cNvSpPr>
          <p:nvPr/>
        </p:nvSpPr>
        <p:spPr bwMode="auto">
          <a:xfrm rot="-5400000">
            <a:off x="-112712" y="3332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pic>
        <p:nvPicPr>
          <p:cNvPr id="98308" name="Picture 3"/>
          <p:cNvPicPr>
            <a:picLocks noChangeAspect="1" noChangeArrowheads="1"/>
          </p:cNvPicPr>
          <p:nvPr/>
        </p:nvPicPr>
        <p:blipFill>
          <a:blip r:embed="rId3">
            <a:grayscl/>
            <a:extLst>
              <a:ext uri="{28A0092B-C50C-407E-A947-70E740481C1C}">
                <a14:useLocalDpi xmlns:a14="http://schemas.microsoft.com/office/drawing/2010/main" val="0"/>
              </a:ext>
            </a:extLst>
          </a:blip>
          <a:srcRect l="36862" t="27556" r="36250" b="4443"/>
          <a:stretch>
            <a:fillRect/>
          </a:stretch>
        </p:blipFill>
        <p:spPr bwMode="auto">
          <a:xfrm>
            <a:off x="119063" y="2359025"/>
            <a:ext cx="1598612"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186"/>
          <p:cNvSpPr>
            <a:spLocks noChangeArrowheads="1"/>
          </p:cNvSpPr>
          <p:nvPr/>
        </p:nvSpPr>
        <p:spPr bwMode="auto">
          <a:xfrm>
            <a:off x="1493838" y="3917950"/>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98310" name="TextBox 86"/>
          <p:cNvSpPr txBox="1">
            <a:spLocks noChangeArrowheads="1"/>
          </p:cNvSpPr>
          <p:nvPr/>
        </p:nvSpPr>
        <p:spPr bwMode="auto">
          <a:xfrm rot="-2361689">
            <a:off x="1419225" y="4186238"/>
            <a:ext cx="271463"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V1</a:t>
            </a:r>
          </a:p>
        </p:txBody>
      </p:sp>
      <p:sp>
        <p:nvSpPr>
          <p:cNvPr id="96" name="Freeform 184"/>
          <p:cNvSpPr>
            <a:spLocks noChangeArrowheads="1"/>
          </p:cNvSpPr>
          <p:nvPr/>
        </p:nvSpPr>
        <p:spPr bwMode="auto">
          <a:xfrm>
            <a:off x="1187450" y="3657600"/>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97" name="Freeform 185"/>
          <p:cNvSpPr>
            <a:spLocks noChangeArrowheads="1"/>
          </p:cNvSpPr>
          <p:nvPr/>
        </p:nvSpPr>
        <p:spPr bwMode="auto">
          <a:xfrm>
            <a:off x="1362075" y="3663950"/>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98" name="Freeform 188"/>
          <p:cNvSpPr>
            <a:spLocks noChangeArrowheads="1"/>
          </p:cNvSpPr>
          <p:nvPr/>
        </p:nvSpPr>
        <p:spPr bwMode="auto">
          <a:xfrm>
            <a:off x="1031875" y="2870200"/>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8000">
              <a:alpha val="20000"/>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99" name="Freeform 189"/>
          <p:cNvSpPr>
            <a:spLocks noChangeArrowheads="1"/>
          </p:cNvSpPr>
          <p:nvPr/>
        </p:nvSpPr>
        <p:spPr bwMode="auto">
          <a:xfrm>
            <a:off x="1171575" y="3536950"/>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8000">
              <a:alpha val="20000"/>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03" name="Freeform 196"/>
          <p:cNvSpPr>
            <a:spLocks noChangeArrowheads="1"/>
          </p:cNvSpPr>
          <p:nvPr/>
        </p:nvSpPr>
        <p:spPr bwMode="auto">
          <a:xfrm>
            <a:off x="1011238" y="3060700"/>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04" name="Freeform 198"/>
          <p:cNvSpPr>
            <a:spLocks noChangeArrowheads="1"/>
          </p:cNvSpPr>
          <p:nvPr/>
        </p:nvSpPr>
        <p:spPr bwMode="auto">
          <a:xfrm>
            <a:off x="1004888" y="3336925"/>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05" name="Freeform 199"/>
          <p:cNvSpPr>
            <a:spLocks noChangeArrowheads="1"/>
          </p:cNvSpPr>
          <p:nvPr/>
        </p:nvSpPr>
        <p:spPr bwMode="auto">
          <a:xfrm>
            <a:off x="1022350" y="3624263"/>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98318" name="TextBox 71"/>
          <p:cNvSpPr txBox="1">
            <a:spLocks noChangeArrowheads="1"/>
          </p:cNvSpPr>
          <p:nvPr/>
        </p:nvSpPr>
        <p:spPr bwMode="auto">
          <a:xfrm>
            <a:off x="211138" y="2492375"/>
            <a:ext cx="488950" cy="23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107" name="Freeform 201"/>
          <p:cNvSpPr>
            <a:spLocks noChangeArrowheads="1"/>
          </p:cNvSpPr>
          <p:nvPr/>
        </p:nvSpPr>
        <p:spPr bwMode="auto">
          <a:xfrm>
            <a:off x="984250" y="3830638"/>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98320" name="TextBox 72"/>
          <p:cNvSpPr txBox="1">
            <a:spLocks noChangeArrowheads="1"/>
          </p:cNvSpPr>
          <p:nvPr/>
        </p:nvSpPr>
        <p:spPr bwMode="auto">
          <a:xfrm>
            <a:off x="828675" y="2492375"/>
            <a:ext cx="358775" cy="23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CoS</a:t>
            </a:r>
          </a:p>
        </p:txBody>
      </p:sp>
      <p:sp>
        <p:nvSpPr>
          <p:cNvPr id="98321" name="TextBox 75"/>
          <p:cNvSpPr txBox="1">
            <a:spLocks noChangeArrowheads="1"/>
          </p:cNvSpPr>
          <p:nvPr/>
        </p:nvSpPr>
        <p:spPr bwMode="auto">
          <a:xfrm>
            <a:off x="1004888" y="3700463"/>
            <a:ext cx="325437"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VO1</a:t>
            </a:r>
          </a:p>
        </p:txBody>
      </p:sp>
      <p:sp>
        <p:nvSpPr>
          <p:cNvPr id="110" name="Freeform 208"/>
          <p:cNvSpPr>
            <a:spLocks noChangeArrowheads="1"/>
          </p:cNvSpPr>
          <p:nvPr/>
        </p:nvSpPr>
        <p:spPr bwMode="auto">
          <a:xfrm>
            <a:off x="822325" y="3794125"/>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98323" name="TextBox 74"/>
          <p:cNvSpPr txBox="1">
            <a:spLocks noChangeArrowheads="1"/>
          </p:cNvSpPr>
          <p:nvPr/>
        </p:nvSpPr>
        <p:spPr bwMode="auto">
          <a:xfrm>
            <a:off x="1033463" y="3933825"/>
            <a:ext cx="3206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hV4</a:t>
            </a:r>
          </a:p>
        </p:txBody>
      </p:sp>
      <p:sp>
        <p:nvSpPr>
          <p:cNvPr id="98324" name="TextBox 84"/>
          <p:cNvSpPr txBox="1">
            <a:spLocks noChangeArrowheads="1"/>
          </p:cNvSpPr>
          <p:nvPr/>
        </p:nvSpPr>
        <p:spPr bwMode="auto">
          <a:xfrm rot="-2361689">
            <a:off x="1171575" y="4114800"/>
            <a:ext cx="2730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V3</a:t>
            </a:r>
          </a:p>
        </p:txBody>
      </p:sp>
      <p:sp>
        <p:nvSpPr>
          <p:cNvPr id="98325" name="TextBox 85"/>
          <p:cNvSpPr txBox="1">
            <a:spLocks noChangeArrowheads="1"/>
          </p:cNvSpPr>
          <p:nvPr/>
        </p:nvSpPr>
        <p:spPr bwMode="auto">
          <a:xfrm rot="-2361689">
            <a:off x="1287463" y="4186238"/>
            <a:ext cx="274637" cy="18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V2</a:t>
            </a:r>
          </a:p>
        </p:txBody>
      </p:sp>
      <p:sp>
        <p:nvSpPr>
          <p:cNvPr id="98326" name="TextBox 77"/>
          <p:cNvSpPr txBox="1">
            <a:spLocks noChangeArrowheads="1"/>
          </p:cNvSpPr>
          <p:nvPr/>
        </p:nvSpPr>
        <p:spPr bwMode="auto">
          <a:xfrm>
            <a:off x="927100" y="3143250"/>
            <a:ext cx="3619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PHC1</a:t>
            </a:r>
          </a:p>
        </p:txBody>
      </p:sp>
      <p:sp>
        <p:nvSpPr>
          <p:cNvPr id="122" name="Freeform 196"/>
          <p:cNvSpPr>
            <a:spLocks noChangeArrowheads="1"/>
          </p:cNvSpPr>
          <p:nvPr/>
        </p:nvSpPr>
        <p:spPr bwMode="auto">
          <a:xfrm>
            <a:off x="1030288" y="2889250"/>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24" name="Freeform 191"/>
          <p:cNvSpPr>
            <a:spLocks noChangeArrowheads="1"/>
          </p:cNvSpPr>
          <p:nvPr/>
        </p:nvSpPr>
        <p:spPr bwMode="auto">
          <a:xfrm>
            <a:off x="698500" y="2946400"/>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25" name="Freeform 192"/>
          <p:cNvSpPr>
            <a:spLocks noChangeArrowheads="1"/>
          </p:cNvSpPr>
          <p:nvPr/>
        </p:nvSpPr>
        <p:spPr bwMode="auto">
          <a:xfrm>
            <a:off x="755650" y="3425825"/>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98330"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sp>
        <p:nvSpPr>
          <p:cNvPr id="98331" name="Rectangle 3"/>
          <p:cNvSpPr>
            <a:spLocks/>
          </p:cNvSpPr>
          <p:nvPr/>
        </p:nvSpPr>
        <p:spPr bwMode="auto">
          <a:xfrm>
            <a:off x="7086600" y="3124200"/>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rgbClr val="0000FF"/>
                </a:solidFill>
                <a:latin typeface="Calibri" charset="0"/>
                <a:ea typeface="ＭＳ Ｐゴシック" charset="-128"/>
                <a:sym typeface="Arial Bold" charset="0"/>
              </a:rPr>
              <a:t>Long-lagged</a:t>
            </a:r>
          </a:p>
          <a:p>
            <a:pPr algn="ctr" eaLnBrk="1" hangingPunct="1"/>
            <a:r>
              <a:rPr lang="en-US" altLang="x-none">
                <a:solidFill>
                  <a:srgbClr val="0000FF"/>
                </a:solidFill>
                <a:latin typeface="Calibri" charset="0"/>
                <a:ea typeface="ＭＳ Ｐゴシック" charset="-128"/>
                <a:sym typeface="Arial Bold" charset="0"/>
              </a:rPr>
              <a:t>repetitions</a:t>
            </a:r>
          </a:p>
        </p:txBody>
      </p:sp>
      <p:sp>
        <p:nvSpPr>
          <p:cNvPr id="102" name="Freeform 195"/>
          <p:cNvSpPr>
            <a:spLocks noChangeArrowheads="1"/>
          </p:cNvSpPr>
          <p:nvPr/>
        </p:nvSpPr>
        <p:spPr bwMode="auto">
          <a:xfrm>
            <a:off x="684213" y="3249613"/>
            <a:ext cx="231775" cy="298450"/>
          </a:xfrm>
          <a:custGeom>
            <a:avLst/>
            <a:gdLst>
              <a:gd name="T0" fmla="*/ 1749 w 259645"/>
              <a:gd name="T1" fmla="*/ 137 h 335139"/>
              <a:gd name="T2" fmla="*/ 5106 w 259645"/>
              <a:gd name="T3" fmla="*/ 1367 h 335139"/>
              <a:gd name="T4" fmla="*/ 5735 w 259645"/>
              <a:gd name="T5" fmla="*/ 3624 h 335139"/>
              <a:gd name="T6" fmla="*/ 8673 w 259645"/>
              <a:gd name="T7" fmla="*/ 5061 h 335139"/>
              <a:gd name="T8" fmla="*/ 10142 w 259645"/>
              <a:gd name="T9" fmla="*/ 6087 h 335139"/>
              <a:gd name="T10" fmla="*/ 12239 w 259645"/>
              <a:gd name="T11" fmla="*/ 13473 h 335139"/>
              <a:gd name="T12" fmla="*/ 12869 w 259645"/>
              <a:gd name="T13" fmla="*/ 14908 h 335139"/>
              <a:gd name="T14" fmla="*/ 12239 w 259645"/>
              <a:gd name="T15" fmla="*/ 16140 h 335139"/>
              <a:gd name="T16" fmla="*/ 9512 w 259645"/>
              <a:gd name="T17" fmla="*/ 15525 h 335139"/>
              <a:gd name="T18" fmla="*/ 5735 w 259645"/>
              <a:gd name="T19" fmla="*/ 13062 h 335139"/>
              <a:gd name="T20" fmla="*/ 3637 w 259645"/>
              <a:gd name="T21" fmla="*/ 12037 h 335139"/>
              <a:gd name="T22" fmla="*/ 4895 w 259645"/>
              <a:gd name="T23" fmla="*/ 10395 h 335139"/>
              <a:gd name="T24" fmla="*/ 4686 w 259645"/>
              <a:gd name="T25" fmla="*/ 7317 h 335139"/>
              <a:gd name="T26" fmla="*/ 2588 w 259645"/>
              <a:gd name="T27" fmla="*/ 6087 h 335139"/>
              <a:gd name="T28" fmla="*/ 1119 w 259645"/>
              <a:gd name="T29" fmla="*/ 3830 h 335139"/>
              <a:gd name="T30" fmla="*/ 71 w 259645"/>
              <a:gd name="T31" fmla="*/ 2188 h 335139"/>
              <a:gd name="T32" fmla="*/ 1749 w 259645"/>
              <a:gd name="T33" fmla="*/ 137 h 335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9645"/>
              <a:gd name="T52" fmla="*/ 0 h 335139"/>
              <a:gd name="T53" fmla="*/ 259645 w 259645"/>
              <a:gd name="T54" fmla="*/ 335139 h 335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9645" h="335139">
                <a:moveTo>
                  <a:pt x="35278" y="2822"/>
                </a:moveTo>
                <a:cubicBezTo>
                  <a:pt x="52211" y="0"/>
                  <a:pt x="89606" y="16228"/>
                  <a:pt x="103011" y="28222"/>
                </a:cubicBezTo>
                <a:cubicBezTo>
                  <a:pt x="116416" y="40216"/>
                  <a:pt x="103717" y="62088"/>
                  <a:pt x="115711" y="74788"/>
                </a:cubicBezTo>
                <a:cubicBezTo>
                  <a:pt x="127706" y="87488"/>
                  <a:pt x="160161" y="95955"/>
                  <a:pt x="174978" y="104422"/>
                </a:cubicBezTo>
                <a:cubicBezTo>
                  <a:pt x="189795" y="112889"/>
                  <a:pt x="192617" y="96660"/>
                  <a:pt x="204611" y="125588"/>
                </a:cubicBezTo>
                <a:cubicBezTo>
                  <a:pt x="216605" y="154516"/>
                  <a:pt x="237773" y="247649"/>
                  <a:pt x="246945" y="277988"/>
                </a:cubicBezTo>
                <a:cubicBezTo>
                  <a:pt x="256117" y="308327"/>
                  <a:pt x="259645" y="298450"/>
                  <a:pt x="259645" y="307622"/>
                </a:cubicBezTo>
                <a:cubicBezTo>
                  <a:pt x="259645" y="316794"/>
                  <a:pt x="258234" y="330905"/>
                  <a:pt x="246945" y="333022"/>
                </a:cubicBezTo>
                <a:cubicBezTo>
                  <a:pt x="235656" y="335139"/>
                  <a:pt x="213783" y="330905"/>
                  <a:pt x="191911" y="320322"/>
                </a:cubicBezTo>
                <a:cubicBezTo>
                  <a:pt x="170039" y="309739"/>
                  <a:pt x="135466" y="281516"/>
                  <a:pt x="115711" y="269522"/>
                </a:cubicBezTo>
                <a:cubicBezTo>
                  <a:pt x="95956" y="257528"/>
                  <a:pt x="76200" y="257527"/>
                  <a:pt x="73378" y="248355"/>
                </a:cubicBezTo>
                <a:cubicBezTo>
                  <a:pt x="70556" y="239183"/>
                  <a:pt x="95250" y="230716"/>
                  <a:pt x="98778" y="214488"/>
                </a:cubicBezTo>
                <a:cubicBezTo>
                  <a:pt x="102306" y="198260"/>
                  <a:pt x="102306" y="165805"/>
                  <a:pt x="94545" y="150988"/>
                </a:cubicBezTo>
                <a:cubicBezTo>
                  <a:pt x="86784" y="136171"/>
                  <a:pt x="64206" y="137582"/>
                  <a:pt x="52211" y="125588"/>
                </a:cubicBezTo>
                <a:cubicBezTo>
                  <a:pt x="40217" y="113594"/>
                  <a:pt x="31045" y="92428"/>
                  <a:pt x="22578" y="79022"/>
                </a:cubicBezTo>
                <a:cubicBezTo>
                  <a:pt x="14111" y="65617"/>
                  <a:pt x="0" y="55738"/>
                  <a:pt x="1411" y="45155"/>
                </a:cubicBezTo>
                <a:cubicBezTo>
                  <a:pt x="2822" y="34572"/>
                  <a:pt x="18345" y="5644"/>
                  <a:pt x="35278" y="2822"/>
                </a:cubicBezTo>
                <a:close/>
              </a:path>
            </a:pathLst>
          </a:custGeom>
          <a:solidFill>
            <a:srgbClr val="FFD008">
              <a:alpha val="79999"/>
            </a:srgbClr>
          </a:solidFill>
          <a:ln w="12700" cmpd="sng">
            <a:solidFill>
              <a:srgbClr val="FFD008"/>
            </a:solidFill>
            <a:miter lim="800000"/>
            <a:headEnd/>
            <a:tailEnd/>
          </a:ln>
          <a:effectLst>
            <a:outerShdw dist="23000" dir="5400000" rotWithShape="0">
              <a:srgbClr val="808080">
                <a:alpha val="34998"/>
              </a:srgbClr>
            </a:outerShdw>
          </a:effectLst>
        </p:spPr>
        <p:txBody>
          <a:bodyPr lIns="91435" tIns="45718" rIns="91435" bIns="45718" anchor="ctr"/>
          <a:lstStyle/>
          <a:p>
            <a:endParaRPr lang="en-US"/>
          </a:p>
        </p:txBody>
      </p:sp>
      <p:grpSp>
        <p:nvGrpSpPr>
          <p:cNvPr id="98333" name="Group 5"/>
          <p:cNvGrpSpPr>
            <a:grpSpLocks noChangeAspect="1"/>
          </p:cNvGrpSpPr>
          <p:nvPr/>
        </p:nvGrpSpPr>
        <p:grpSpPr bwMode="auto">
          <a:xfrm>
            <a:off x="3200400" y="5427663"/>
            <a:ext cx="3657600" cy="592137"/>
            <a:chOff x="3338513" y="4359275"/>
            <a:chExt cx="1127125" cy="182563"/>
          </a:xfrm>
        </p:grpSpPr>
        <p:pic>
          <p:nvPicPr>
            <p:cNvPr id="98396" name="Picture 452" descr="Untitled-611"/>
            <p:cNvPicPr>
              <a:picLocks noChangeArrowheads="1"/>
            </p:cNvPicPr>
            <p:nvPr/>
          </p:nvPicPr>
          <p:blipFill>
            <a:blip r:embed="rId4">
              <a:extLst>
                <a:ext uri="{28A0092B-C50C-407E-A947-70E740481C1C}">
                  <a14:useLocalDpi xmlns:a14="http://schemas.microsoft.com/office/drawing/2010/main" val="0"/>
                </a:ext>
              </a:extLst>
            </a:blip>
            <a:srcRect b="1221"/>
            <a:stretch>
              <a:fillRect/>
            </a:stretch>
          </p:blipFill>
          <p:spPr bwMode="auto">
            <a:xfrm>
              <a:off x="4283075" y="4359275"/>
              <a:ext cx="1825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97" name="Picture 453" descr="flower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27425" y="4359275"/>
              <a:ext cx="1825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98" name="Picture 454" descr="Nissan-Interstar-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16338" y="4359275"/>
              <a:ext cx="1825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99" name="Picture 455" descr="h"/>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38513" y="4359275"/>
              <a:ext cx="1825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400" name="Picture 456" descr="sql155038"/>
            <p:cNvPicPr>
              <a:picLocks noChangeArrowheads="1"/>
            </p:cNvPicPr>
            <p:nvPr/>
          </p:nvPicPr>
          <p:blipFill>
            <a:blip r:embed="rId8">
              <a:extLst>
                <a:ext uri="{28A0092B-C50C-407E-A947-70E740481C1C}">
                  <a14:useLocalDpi xmlns:a14="http://schemas.microsoft.com/office/drawing/2010/main" val="0"/>
                </a:ext>
              </a:extLst>
            </a:blip>
            <a:srcRect t="50400" b="2879"/>
            <a:stretch>
              <a:fillRect/>
            </a:stretch>
          </p:blipFill>
          <p:spPr bwMode="auto">
            <a:xfrm>
              <a:off x="3905250" y="4359275"/>
              <a:ext cx="1825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401" name="Picture 535" descr="child1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094163" y="4359275"/>
              <a:ext cx="1825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8334" name="Line 7"/>
          <p:cNvSpPr>
            <a:spLocks noChangeShapeType="1"/>
          </p:cNvSpPr>
          <p:nvPr/>
        </p:nvSpPr>
        <p:spPr bwMode="auto">
          <a:xfrm>
            <a:off x="2901950" y="5403850"/>
            <a:ext cx="4189413"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35" name="Line 8"/>
          <p:cNvSpPr>
            <a:spLocks noChangeShapeType="1"/>
          </p:cNvSpPr>
          <p:nvPr/>
        </p:nvSpPr>
        <p:spPr bwMode="auto">
          <a:xfrm flipV="1">
            <a:off x="2901950" y="1941513"/>
            <a:ext cx="11113" cy="34623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36" name="Line 9"/>
          <p:cNvSpPr>
            <a:spLocks noChangeShapeType="1"/>
          </p:cNvSpPr>
          <p:nvPr/>
        </p:nvSpPr>
        <p:spPr bwMode="auto">
          <a:xfrm flipV="1">
            <a:off x="2901950" y="5351463"/>
            <a:ext cx="11113" cy="523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37" name="Line 10"/>
          <p:cNvSpPr>
            <a:spLocks noChangeShapeType="1"/>
          </p:cNvSpPr>
          <p:nvPr/>
        </p:nvSpPr>
        <p:spPr bwMode="auto">
          <a:xfrm flipV="1">
            <a:off x="3462338" y="5351463"/>
            <a:ext cx="4762" cy="523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38" name="Line 12"/>
          <p:cNvSpPr>
            <a:spLocks noChangeShapeType="1"/>
          </p:cNvSpPr>
          <p:nvPr/>
        </p:nvSpPr>
        <p:spPr bwMode="auto">
          <a:xfrm flipV="1">
            <a:off x="4075113" y="5351463"/>
            <a:ext cx="11112" cy="523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39" name="Line 14"/>
          <p:cNvSpPr>
            <a:spLocks noChangeShapeType="1"/>
          </p:cNvSpPr>
          <p:nvPr/>
        </p:nvSpPr>
        <p:spPr bwMode="auto">
          <a:xfrm flipV="1">
            <a:off x="4689475" y="5351463"/>
            <a:ext cx="11113" cy="523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0" name="Line 16"/>
          <p:cNvSpPr>
            <a:spLocks noChangeShapeType="1"/>
          </p:cNvSpPr>
          <p:nvPr/>
        </p:nvSpPr>
        <p:spPr bwMode="auto">
          <a:xfrm flipV="1">
            <a:off x="5303838" y="5351463"/>
            <a:ext cx="9525" cy="523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1" name="Line 18"/>
          <p:cNvSpPr>
            <a:spLocks noChangeShapeType="1"/>
          </p:cNvSpPr>
          <p:nvPr/>
        </p:nvSpPr>
        <p:spPr bwMode="auto">
          <a:xfrm flipV="1">
            <a:off x="5916613" y="5351463"/>
            <a:ext cx="11112" cy="523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2" name="Line 20"/>
          <p:cNvSpPr>
            <a:spLocks noChangeShapeType="1"/>
          </p:cNvSpPr>
          <p:nvPr/>
        </p:nvSpPr>
        <p:spPr bwMode="auto">
          <a:xfrm flipV="1">
            <a:off x="6530975" y="5351463"/>
            <a:ext cx="11113" cy="523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3" name="Line 23"/>
          <p:cNvSpPr>
            <a:spLocks noChangeShapeType="1"/>
          </p:cNvSpPr>
          <p:nvPr/>
        </p:nvSpPr>
        <p:spPr bwMode="auto">
          <a:xfrm>
            <a:off x="2901950" y="5403850"/>
            <a:ext cx="11113"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4" name="Line 25"/>
          <p:cNvSpPr>
            <a:spLocks noChangeShapeType="1"/>
          </p:cNvSpPr>
          <p:nvPr/>
        </p:nvSpPr>
        <p:spPr bwMode="auto">
          <a:xfrm>
            <a:off x="2901950" y="3676650"/>
            <a:ext cx="11113" cy="4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5" name="Line 27"/>
          <p:cNvSpPr>
            <a:spLocks noChangeShapeType="1"/>
          </p:cNvSpPr>
          <p:nvPr/>
        </p:nvSpPr>
        <p:spPr bwMode="auto">
          <a:xfrm>
            <a:off x="2901950" y="1941513"/>
            <a:ext cx="11113" cy="111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6" name="Line 29"/>
          <p:cNvSpPr>
            <a:spLocks noChangeShapeType="1"/>
          </p:cNvSpPr>
          <p:nvPr/>
        </p:nvSpPr>
        <p:spPr bwMode="auto">
          <a:xfrm>
            <a:off x="3460750" y="3897313"/>
            <a:ext cx="6350" cy="4460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7" name="Line 32"/>
          <p:cNvSpPr>
            <a:spLocks noChangeShapeType="1"/>
          </p:cNvSpPr>
          <p:nvPr/>
        </p:nvSpPr>
        <p:spPr bwMode="auto">
          <a:xfrm>
            <a:off x="4052888" y="3395663"/>
            <a:ext cx="11112" cy="5603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8" name="Line 35"/>
          <p:cNvSpPr>
            <a:spLocks noChangeShapeType="1"/>
          </p:cNvSpPr>
          <p:nvPr/>
        </p:nvSpPr>
        <p:spPr bwMode="auto">
          <a:xfrm>
            <a:off x="4686300" y="3449638"/>
            <a:ext cx="11113" cy="5603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49" name="Line 38"/>
          <p:cNvSpPr>
            <a:spLocks noChangeShapeType="1"/>
          </p:cNvSpPr>
          <p:nvPr/>
        </p:nvSpPr>
        <p:spPr bwMode="auto">
          <a:xfrm>
            <a:off x="5281613" y="3508375"/>
            <a:ext cx="9525" cy="6683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50" name="Line 41"/>
          <p:cNvSpPr>
            <a:spLocks noChangeShapeType="1"/>
          </p:cNvSpPr>
          <p:nvPr/>
        </p:nvSpPr>
        <p:spPr bwMode="auto">
          <a:xfrm>
            <a:off x="5916613" y="3282950"/>
            <a:ext cx="11112" cy="5000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51" name="Line 44"/>
          <p:cNvSpPr>
            <a:spLocks noChangeShapeType="1"/>
          </p:cNvSpPr>
          <p:nvPr/>
        </p:nvSpPr>
        <p:spPr bwMode="auto">
          <a:xfrm>
            <a:off x="6534150" y="3616325"/>
            <a:ext cx="9525" cy="393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52" name="Oval 48"/>
          <p:cNvSpPr>
            <a:spLocks noChangeArrowheads="1"/>
          </p:cNvSpPr>
          <p:nvPr/>
        </p:nvSpPr>
        <p:spPr bwMode="auto">
          <a:xfrm>
            <a:off x="3367088" y="4010025"/>
            <a:ext cx="192087" cy="19208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8353" name="Oval 49"/>
          <p:cNvSpPr>
            <a:spLocks noChangeArrowheads="1"/>
          </p:cNvSpPr>
          <p:nvPr/>
        </p:nvSpPr>
        <p:spPr bwMode="auto">
          <a:xfrm>
            <a:off x="3962400" y="3562350"/>
            <a:ext cx="192088" cy="19208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8354" name="Oval 52"/>
          <p:cNvSpPr>
            <a:spLocks noChangeArrowheads="1"/>
          </p:cNvSpPr>
          <p:nvPr/>
        </p:nvSpPr>
        <p:spPr bwMode="auto">
          <a:xfrm>
            <a:off x="5826125" y="3449638"/>
            <a:ext cx="192088" cy="19208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8355" name="Oval 53"/>
          <p:cNvSpPr>
            <a:spLocks noChangeArrowheads="1"/>
          </p:cNvSpPr>
          <p:nvPr/>
        </p:nvSpPr>
        <p:spPr bwMode="auto">
          <a:xfrm>
            <a:off x="6442075" y="3729038"/>
            <a:ext cx="192088" cy="19208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grpSp>
        <p:nvGrpSpPr>
          <p:cNvPr id="98356" name="Group 360"/>
          <p:cNvGrpSpPr>
            <a:grpSpLocks/>
          </p:cNvGrpSpPr>
          <p:nvPr/>
        </p:nvGrpSpPr>
        <p:grpSpPr bwMode="auto">
          <a:xfrm>
            <a:off x="2438400" y="1828800"/>
            <a:ext cx="258763" cy="3617913"/>
            <a:chOff x="3414" y="1762"/>
            <a:chExt cx="48" cy="672"/>
          </a:xfrm>
        </p:grpSpPr>
        <p:sp>
          <p:nvSpPr>
            <p:cNvPr id="98393" name="Rectangle 584"/>
            <p:cNvSpPr>
              <a:spLocks noChangeArrowheads="1"/>
            </p:cNvSpPr>
            <p:nvPr/>
          </p:nvSpPr>
          <p:spPr bwMode="auto">
            <a:xfrm>
              <a:off x="3433" y="2366"/>
              <a:ext cx="2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latin typeface="Calibri" charset="0"/>
                </a:rPr>
                <a:t>0</a:t>
              </a:r>
            </a:p>
          </p:txBody>
        </p:sp>
        <p:sp>
          <p:nvSpPr>
            <p:cNvPr id="98394" name="Rectangle 585"/>
            <p:cNvSpPr>
              <a:spLocks noChangeArrowheads="1"/>
            </p:cNvSpPr>
            <p:nvPr/>
          </p:nvSpPr>
          <p:spPr bwMode="auto">
            <a:xfrm>
              <a:off x="3414" y="2061"/>
              <a:ext cx="43"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latin typeface="Calibri" charset="0"/>
                </a:rPr>
                <a:t>.5</a:t>
              </a:r>
            </a:p>
          </p:txBody>
        </p:sp>
        <p:sp>
          <p:nvSpPr>
            <p:cNvPr id="98395" name="Rectangle 586"/>
            <p:cNvSpPr>
              <a:spLocks noChangeArrowheads="1"/>
            </p:cNvSpPr>
            <p:nvPr/>
          </p:nvSpPr>
          <p:spPr bwMode="auto">
            <a:xfrm>
              <a:off x="3433" y="1762"/>
              <a:ext cx="2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latin typeface="Calibri" charset="0"/>
                </a:rPr>
                <a:t>1</a:t>
              </a:r>
            </a:p>
          </p:txBody>
        </p:sp>
      </p:grpSp>
      <p:sp>
        <p:nvSpPr>
          <p:cNvPr id="98357" name="Line 83"/>
          <p:cNvSpPr>
            <a:spLocks noChangeShapeType="1"/>
          </p:cNvSpPr>
          <p:nvPr/>
        </p:nvSpPr>
        <p:spPr bwMode="auto">
          <a:xfrm flipV="1">
            <a:off x="2903538" y="5327650"/>
            <a:ext cx="11112" cy="539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58" name="Line 84"/>
          <p:cNvSpPr>
            <a:spLocks noChangeShapeType="1"/>
          </p:cNvSpPr>
          <p:nvPr/>
        </p:nvSpPr>
        <p:spPr bwMode="auto">
          <a:xfrm flipV="1">
            <a:off x="3463925" y="5327650"/>
            <a:ext cx="11113" cy="539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59" name="Line 86"/>
          <p:cNvSpPr>
            <a:spLocks noChangeShapeType="1"/>
          </p:cNvSpPr>
          <p:nvPr/>
        </p:nvSpPr>
        <p:spPr bwMode="auto">
          <a:xfrm flipV="1">
            <a:off x="4078288" y="5327650"/>
            <a:ext cx="9525" cy="539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0" name="Line 88"/>
          <p:cNvSpPr>
            <a:spLocks noChangeShapeType="1"/>
          </p:cNvSpPr>
          <p:nvPr/>
        </p:nvSpPr>
        <p:spPr bwMode="auto">
          <a:xfrm flipV="1">
            <a:off x="4691063" y="5327650"/>
            <a:ext cx="11112" cy="539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1" name="Line 90"/>
          <p:cNvSpPr>
            <a:spLocks noChangeShapeType="1"/>
          </p:cNvSpPr>
          <p:nvPr/>
        </p:nvSpPr>
        <p:spPr bwMode="auto">
          <a:xfrm flipV="1">
            <a:off x="5305425" y="5327650"/>
            <a:ext cx="11113" cy="539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2" name="Line 92"/>
          <p:cNvSpPr>
            <a:spLocks noChangeShapeType="1"/>
          </p:cNvSpPr>
          <p:nvPr/>
        </p:nvSpPr>
        <p:spPr bwMode="auto">
          <a:xfrm flipV="1">
            <a:off x="5919788" y="5327650"/>
            <a:ext cx="11112" cy="539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3" name="Line 94"/>
          <p:cNvSpPr>
            <a:spLocks noChangeShapeType="1"/>
          </p:cNvSpPr>
          <p:nvPr/>
        </p:nvSpPr>
        <p:spPr bwMode="auto">
          <a:xfrm flipV="1">
            <a:off x="6538913" y="5327650"/>
            <a:ext cx="4762" cy="539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4" name="Line 97"/>
          <p:cNvSpPr>
            <a:spLocks noChangeShapeType="1"/>
          </p:cNvSpPr>
          <p:nvPr/>
        </p:nvSpPr>
        <p:spPr bwMode="auto">
          <a:xfrm>
            <a:off x="2903538" y="5381625"/>
            <a:ext cx="11112"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5" name="Line 98"/>
          <p:cNvSpPr>
            <a:spLocks noChangeShapeType="1"/>
          </p:cNvSpPr>
          <p:nvPr/>
        </p:nvSpPr>
        <p:spPr bwMode="auto">
          <a:xfrm>
            <a:off x="2903538" y="4994275"/>
            <a:ext cx="11112" cy="63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6" name="Line 99"/>
          <p:cNvSpPr>
            <a:spLocks noChangeShapeType="1"/>
          </p:cNvSpPr>
          <p:nvPr/>
        </p:nvSpPr>
        <p:spPr bwMode="auto">
          <a:xfrm>
            <a:off x="2903538" y="4654550"/>
            <a:ext cx="11112"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7" name="Line 100"/>
          <p:cNvSpPr>
            <a:spLocks noChangeShapeType="1"/>
          </p:cNvSpPr>
          <p:nvPr/>
        </p:nvSpPr>
        <p:spPr bwMode="auto">
          <a:xfrm>
            <a:off x="2903538" y="4321175"/>
            <a:ext cx="11112"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8" name="Line 101"/>
          <p:cNvSpPr>
            <a:spLocks noChangeShapeType="1"/>
          </p:cNvSpPr>
          <p:nvPr/>
        </p:nvSpPr>
        <p:spPr bwMode="auto">
          <a:xfrm>
            <a:off x="2903538" y="3987800"/>
            <a:ext cx="11112"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69" name="Line 102"/>
          <p:cNvSpPr>
            <a:spLocks noChangeShapeType="1"/>
          </p:cNvSpPr>
          <p:nvPr/>
        </p:nvSpPr>
        <p:spPr bwMode="auto">
          <a:xfrm>
            <a:off x="2903538" y="3652838"/>
            <a:ext cx="11112" cy="63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0" name="Line 103"/>
          <p:cNvSpPr>
            <a:spLocks noChangeShapeType="1"/>
          </p:cNvSpPr>
          <p:nvPr/>
        </p:nvSpPr>
        <p:spPr bwMode="auto">
          <a:xfrm>
            <a:off x="2903538" y="3260725"/>
            <a:ext cx="11112"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1" name="Line 104"/>
          <p:cNvSpPr>
            <a:spLocks noChangeShapeType="1"/>
          </p:cNvSpPr>
          <p:nvPr/>
        </p:nvSpPr>
        <p:spPr bwMode="auto">
          <a:xfrm>
            <a:off x="2903538" y="2925763"/>
            <a:ext cx="11112" cy="111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2" name="Line 105"/>
          <p:cNvSpPr>
            <a:spLocks noChangeShapeType="1"/>
          </p:cNvSpPr>
          <p:nvPr/>
        </p:nvSpPr>
        <p:spPr bwMode="auto">
          <a:xfrm>
            <a:off x="2903538" y="2592388"/>
            <a:ext cx="11112" cy="63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3" name="Line 106"/>
          <p:cNvSpPr>
            <a:spLocks noChangeShapeType="1"/>
          </p:cNvSpPr>
          <p:nvPr/>
        </p:nvSpPr>
        <p:spPr bwMode="auto">
          <a:xfrm>
            <a:off x="2903538" y="2252663"/>
            <a:ext cx="11112" cy="111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4" name="Line 107"/>
          <p:cNvSpPr>
            <a:spLocks noChangeShapeType="1"/>
          </p:cNvSpPr>
          <p:nvPr/>
        </p:nvSpPr>
        <p:spPr bwMode="auto">
          <a:xfrm>
            <a:off x="2903538" y="1919288"/>
            <a:ext cx="11112" cy="111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5" name="Line 108"/>
          <p:cNvSpPr>
            <a:spLocks noChangeShapeType="1"/>
          </p:cNvSpPr>
          <p:nvPr/>
        </p:nvSpPr>
        <p:spPr bwMode="auto">
          <a:xfrm>
            <a:off x="3459163" y="4100513"/>
            <a:ext cx="9525" cy="333375"/>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6" name="Line 114"/>
          <p:cNvSpPr>
            <a:spLocks noChangeShapeType="1"/>
          </p:cNvSpPr>
          <p:nvPr/>
        </p:nvSpPr>
        <p:spPr bwMode="auto">
          <a:xfrm>
            <a:off x="4686300" y="3706813"/>
            <a:ext cx="11113" cy="614362"/>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7" name="Line 120"/>
          <p:cNvSpPr>
            <a:spLocks noChangeShapeType="1"/>
          </p:cNvSpPr>
          <p:nvPr/>
        </p:nvSpPr>
        <p:spPr bwMode="auto">
          <a:xfrm>
            <a:off x="5916613" y="3875088"/>
            <a:ext cx="11112" cy="504825"/>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8" name="Line 123"/>
          <p:cNvSpPr>
            <a:spLocks noChangeShapeType="1"/>
          </p:cNvSpPr>
          <p:nvPr/>
        </p:nvSpPr>
        <p:spPr bwMode="auto">
          <a:xfrm>
            <a:off x="6535738" y="3594100"/>
            <a:ext cx="6350" cy="393700"/>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98379" name="Oval 132"/>
          <p:cNvSpPr>
            <a:spLocks noChangeAspect="1" noChangeArrowheads="1"/>
          </p:cNvSpPr>
          <p:nvPr/>
        </p:nvSpPr>
        <p:spPr bwMode="auto">
          <a:xfrm>
            <a:off x="6424613" y="3652838"/>
            <a:ext cx="228600" cy="228600"/>
          </a:xfrm>
          <a:prstGeom prst="ellipse">
            <a:avLst/>
          </a:prstGeom>
          <a:solidFill>
            <a:srgbClr val="0000FF">
              <a:alpha val="79999"/>
            </a:srgbClr>
          </a:solidFill>
          <a:ln w="9525">
            <a:solidFill>
              <a:srgbClr val="0000FF"/>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8380" name="Rectangle 191"/>
          <p:cNvSpPr>
            <a:spLocks/>
          </p:cNvSpPr>
          <p:nvPr/>
        </p:nvSpPr>
        <p:spPr bwMode="auto">
          <a:xfrm>
            <a:off x="4273550" y="6092825"/>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98381" name="Rectangle 191"/>
          <p:cNvSpPr>
            <a:spLocks noChangeAspect="1" noChangeArrowheads="1"/>
          </p:cNvSpPr>
          <p:nvPr/>
        </p:nvSpPr>
        <p:spPr bwMode="auto">
          <a:xfrm>
            <a:off x="6000750" y="6027738"/>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8382" name="Rectangle 191"/>
          <p:cNvSpPr>
            <a:spLocks noChangeAspect="1" noChangeArrowheads="1"/>
          </p:cNvSpPr>
          <p:nvPr/>
        </p:nvSpPr>
        <p:spPr bwMode="auto">
          <a:xfrm>
            <a:off x="3181350" y="6027738"/>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98383" name="Oval 127"/>
          <p:cNvSpPr>
            <a:spLocks noChangeAspect="1" noChangeArrowheads="1"/>
          </p:cNvSpPr>
          <p:nvPr/>
        </p:nvSpPr>
        <p:spPr bwMode="auto">
          <a:xfrm>
            <a:off x="3349625" y="4154488"/>
            <a:ext cx="228600" cy="228600"/>
          </a:xfrm>
          <a:prstGeom prst="ellipse">
            <a:avLst/>
          </a:prstGeom>
          <a:solidFill>
            <a:srgbClr val="0000FF">
              <a:alpha val="79999"/>
            </a:srgbClr>
          </a:solidFill>
          <a:ln w="9525">
            <a:solidFill>
              <a:srgbClr val="0000FF"/>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8384" name="Oval 129"/>
          <p:cNvSpPr>
            <a:spLocks noChangeAspect="1" noChangeArrowheads="1"/>
          </p:cNvSpPr>
          <p:nvPr/>
        </p:nvSpPr>
        <p:spPr bwMode="auto">
          <a:xfrm>
            <a:off x="4576763" y="3933825"/>
            <a:ext cx="228600" cy="228600"/>
          </a:xfrm>
          <a:prstGeom prst="ellipse">
            <a:avLst/>
          </a:prstGeom>
          <a:solidFill>
            <a:srgbClr val="0000FF">
              <a:alpha val="79999"/>
            </a:srgbClr>
          </a:solidFill>
          <a:ln w="9525">
            <a:solidFill>
              <a:srgbClr val="0000FF"/>
            </a:solidFill>
            <a:round/>
            <a:headEnd/>
            <a:tailEnd/>
          </a:ln>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8385" name="Oval 50"/>
          <p:cNvSpPr>
            <a:spLocks noChangeArrowheads="1"/>
          </p:cNvSpPr>
          <p:nvPr/>
        </p:nvSpPr>
        <p:spPr bwMode="auto">
          <a:xfrm>
            <a:off x="4595813" y="3616325"/>
            <a:ext cx="192087" cy="19208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98386" name="Oval 51"/>
          <p:cNvSpPr>
            <a:spLocks noChangeArrowheads="1"/>
          </p:cNvSpPr>
          <p:nvPr/>
        </p:nvSpPr>
        <p:spPr bwMode="auto">
          <a:xfrm>
            <a:off x="5189538" y="3729038"/>
            <a:ext cx="192087" cy="19208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cxnSp>
        <p:nvCxnSpPr>
          <p:cNvPr id="363" name="Straight Connector 362"/>
          <p:cNvCxnSpPr/>
          <p:nvPr/>
        </p:nvCxnSpPr>
        <p:spPr bwMode="auto">
          <a:xfrm>
            <a:off x="2971800" y="3886200"/>
            <a:ext cx="38100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98388" name="TextBox 76"/>
          <p:cNvSpPr txBox="1">
            <a:spLocks noChangeArrowheads="1"/>
          </p:cNvSpPr>
          <p:nvPr/>
        </p:nvSpPr>
        <p:spPr bwMode="auto">
          <a:xfrm>
            <a:off x="979488" y="3414713"/>
            <a:ext cx="328612"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VO2</a:t>
            </a:r>
          </a:p>
        </p:txBody>
      </p:sp>
      <p:sp>
        <p:nvSpPr>
          <p:cNvPr id="98389" name="TextBox 78"/>
          <p:cNvSpPr txBox="1">
            <a:spLocks noChangeArrowheads="1"/>
          </p:cNvSpPr>
          <p:nvPr/>
        </p:nvSpPr>
        <p:spPr bwMode="auto">
          <a:xfrm>
            <a:off x="879475" y="2884488"/>
            <a:ext cx="36512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
                <a:latin typeface="Calibri" charset="0"/>
              </a:rPr>
              <a:t>PHC2</a:t>
            </a:r>
          </a:p>
        </p:txBody>
      </p:sp>
      <p:sp>
        <p:nvSpPr>
          <p:cNvPr id="114" name="TextBox 71"/>
          <p:cNvSpPr txBox="1">
            <a:spLocks noChangeArrowheads="1"/>
          </p:cNvSpPr>
          <p:nvPr/>
        </p:nvSpPr>
        <p:spPr bwMode="auto">
          <a:xfrm>
            <a:off x="152400" y="3090863"/>
            <a:ext cx="762000"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24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24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24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24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0"/>
                <a:cs typeface="ヒラギノ角ゴ ProN W3" charset="0"/>
                <a:sym typeface="Arial" charset="0"/>
              </a:defRPr>
            </a:lvl9pPr>
          </a:lstStyle>
          <a:p>
            <a:pPr algn="ctr" eaLnBrk="1" hangingPunct="1">
              <a:defRPr/>
            </a:pPr>
            <a:r>
              <a:rPr lang="en-US" sz="800" dirty="0">
                <a:solidFill>
                  <a:schemeClr val="tx1">
                    <a:lumMod val="95000"/>
                    <a:lumOff val="5000"/>
                  </a:schemeClr>
                </a:solidFill>
                <a:latin typeface="Calibri" charset="0"/>
              </a:rPr>
              <a:t>OTS-limbs</a:t>
            </a:r>
          </a:p>
          <a:p>
            <a:pPr algn="ctr" eaLnBrk="1" hangingPunct="1">
              <a:defRPr/>
            </a:pPr>
            <a:r>
              <a:rPr lang="en-US" sz="800" dirty="0">
                <a:solidFill>
                  <a:schemeClr val="tx1">
                    <a:lumMod val="95000"/>
                    <a:lumOff val="5000"/>
                  </a:schemeClr>
                </a:solidFill>
                <a:latin typeface="Calibri" charset="0"/>
              </a:rPr>
              <a:t>FBA</a:t>
            </a:r>
          </a:p>
        </p:txBody>
      </p:sp>
      <p:sp>
        <p:nvSpPr>
          <p:cNvPr id="98391" name="Text Box 416"/>
          <p:cNvSpPr txBox="1">
            <a:spLocks noChangeArrowheads="1"/>
          </p:cNvSpPr>
          <p:nvPr/>
        </p:nvSpPr>
        <p:spPr bwMode="auto">
          <a:xfrm>
            <a:off x="7924800" y="3852863"/>
            <a:ext cx="533400" cy="338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100"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Line 125"/>
          <p:cNvSpPr>
            <a:spLocks noChangeShapeType="1"/>
          </p:cNvSpPr>
          <p:nvPr/>
        </p:nvSpPr>
        <p:spPr bwMode="auto">
          <a:xfrm>
            <a:off x="6057900" y="3594100"/>
            <a:ext cx="1588" cy="4635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54" name="Oval 173"/>
          <p:cNvSpPr>
            <a:spLocks/>
          </p:cNvSpPr>
          <p:nvPr/>
        </p:nvSpPr>
        <p:spPr bwMode="auto">
          <a:xfrm>
            <a:off x="5976938" y="3751263"/>
            <a:ext cx="161925" cy="1587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355" name="Line 165"/>
          <p:cNvSpPr>
            <a:spLocks noChangeShapeType="1"/>
          </p:cNvSpPr>
          <p:nvPr/>
        </p:nvSpPr>
        <p:spPr bwMode="auto">
          <a:xfrm>
            <a:off x="6057900" y="3594100"/>
            <a:ext cx="1588" cy="4635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pic>
        <p:nvPicPr>
          <p:cNvPr id="100356" name="Picture 1"/>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2927350" y="5267325"/>
            <a:ext cx="508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035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2500" y="5267325"/>
            <a:ext cx="509588"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0358"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92713" y="5267325"/>
            <a:ext cx="50958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0359"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59450" y="5267325"/>
            <a:ext cx="508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0360" name="Picture 5"/>
          <p:cNvPicPr>
            <a:picLocks noChangeAspect="1" noChangeArrowheads="1"/>
          </p:cNvPicPr>
          <p:nvPr/>
        </p:nvPicPr>
        <p:blipFill>
          <a:blip r:embed="rId6">
            <a:extLst>
              <a:ext uri="{28A0092B-C50C-407E-A947-70E740481C1C}">
                <a14:useLocalDpi xmlns:a14="http://schemas.microsoft.com/office/drawing/2010/main" val="0"/>
              </a:ext>
            </a:extLst>
          </a:blip>
          <a:srcRect t="50398" b="2879"/>
          <a:stretch>
            <a:fillRect/>
          </a:stretch>
        </p:blipFill>
        <p:spPr bwMode="auto">
          <a:xfrm>
            <a:off x="4627563" y="5267325"/>
            <a:ext cx="5048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0361"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62413" y="5267325"/>
            <a:ext cx="508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0362" name="Rectangle 7"/>
          <p:cNvSpPr>
            <a:spLocks/>
          </p:cNvSpPr>
          <p:nvPr/>
        </p:nvSpPr>
        <p:spPr bwMode="auto">
          <a:xfrm>
            <a:off x="2506663" y="4992688"/>
            <a:ext cx="1476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rPr>
              <a:t>0</a:t>
            </a:r>
          </a:p>
        </p:txBody>
      </p:sp>
      <p:sp>
        <p:nvSpPr>
          <p:cNvPr id="100363" name="Rectangle 8"/>
          <p:cNvSpPr>
            <a:spLocks/>
          </p:cNvSpPr>
          <p:nvPr/>
        </p:nvSpPr>
        <p:spPr bwMode="auto">
          <a:xfrm>
            <a:off x="2393950" y="3709988"/>
            <a:ext cx="2698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rPr>
              <a:t>.5</a:t>
            </a:r>
          </a:p>
        </p:txBody>
      </p:sp>
      <p:sp>
        <p:nvSpPr>
          <p:cNvPr id="100364" name="Rectangle 9"/>
          <p:cNvSpPr>
            <a:spLocks/>
          </p:cNvSpPr>
          <p:nvPr/>
        </p:nvSpPr>
        <p:spPr bwMode="auto">
          <a:xfrm>
            <a:off x="2506663" y="2378075"/>
            <a:ext cx="1476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rPr>
              <a:t>1</a:t>
            </a:r>
          </a:p>
        </p:txBody>
      </p:sp>
      <p:sp>
        <p:nvSpPr>
          <p:cNvPr id="100365" name="Line 10"/>
          <p:cNvSpPr>
            <a:spLocks noChangeShapeType="1"/>
          </p:cNvSpPr>
          <p:nvPr/>
        </p:nvSpPr>
        <p:spPr bwMode="auto">
          <a:xfrm>
            <a:off x="2709863" y="5208588"/>
            <a:ext cx="3727450"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66" name="Line 11"/>
          <p:cNvSpPr>
            <a:spLocks noChangeShapeType="1"/>
          </p:cNvSpPr>
          <p:nvPr/>
        </p:nvSpPr>
        <p:spPr bwMode="auto">
          <a:xfrm rot="10800000" flipH="1">
            <a:off x="2709863" y="2378075"/>
            <a:ext cx="1587" cy="28305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67" name="Line 12"/>
          <p:cNvSpPr>
            <a:spLocks noChangeShapeType="1"/>
          </p:cNvSpPr>
          <p:nvPr/>
        </p:nvSpPr>
        <p:spPr bwMode="auto">
          <a:xfrm rot="10800000" flipH="1">
            <a:off x="2709863" y="5167313"/>
            <a:ext cx="1587"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68" name="Line 13"/>
          <p:cNvSpPr>
            <a:spLocks noChangeShapeType="1"/>
          </p:cNvSpPr>
          <p:nvPr/>
        </p:nvSpPr>
        <p:spPr bwMode="auto">
          <a:xfrm rot="10800000" flipH="1">
            <a:off x="3241675" y="5167313"/>
            <a:ext cx="1588"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69" name="Line 14"/>
          <p:cNvSpPr>
            <a:spLocks noChangeShapeType="1"/>
          </p:cNvSpPr>
          <p:nvPr/>
        </p:nvSpPr>
        <p:spPr bwMode="auto">
          <a:xfrm rot="10800000" flipH="1">
            <a:off x="3775075" y="5167313"/>
            <a:ext cx="0"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0" name="Line 15"/>
          <p:cNvSpPr>
            <a:spLocks noChangeShapeType="1"/>
          </p:cNvSpPr>
          <p:nvPr/>
        </p:nvSpPr>
        <p:spPr bwMode="auto">
          <a:xfrm rot="10800000" flipH="1">
            <a:off x="4306888" y="5167313"/>
            <a:ext cx="1587"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1" name="Line 16"/>
          <p:cNvSpPr>
            <a:spLocks noChangeShapeType="1"/>
          </p:cNvSpPr>
          <p:nvPr/>
        </p:nvSpPr>
        <p:spPr bwMode="auto">
          <a:xfrm rot="10800000" flipH="1">
            <a:off x="4838700" y="5167313"/>
            <a:ext cx="1588"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2" name="Line 17"/>
          <p:cNvSpPr>
            <a:spLocks noChangeShapeType="1"/>
          </p:cNvSpPr>
          <p:nvPr/>
        </p:nvSpPr>
        <p:spPr bwMode="auto">
          <a:xfrm rot="10800000" flipH="1">
            <a:off x="5372100" y="5167313"/>
            <a:ext cx="1588"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3" name="Line 18"/>
          <p:cNvSpPr>
            <a:spLocks noChangeShapeType="1"/>
          </p:cNvSpPr>
          <p:nvPr/>
        </p:nvSpPr>
        <p:spPr bwMode="auto">
          <a:xfrm rot="10800000" flipH="1">
            <a:off x="5903913" y="5167313"/>
            <a:ext cx="1587"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4" name="Line 19"/>
          <p:cNvSpPr>
            <a:spLocks noChangeShapeType="1"/>
          </p:cNvSpPr>
          <p:nvPr/>
        </p:nvSpPr>
        <p:spPr bwMode="auto">
          <a:xfrm>
            <a:off x="2709863" y="5208588"/>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5" name="Line 20"/>
          <p:cNvSpPr>
            <a:spLocks noChangeShapeType="1"/>
          </p:cNvSpPr>
          <p:nvPr/>
        </p:nvSpPr>
        <p:spPr bwMode="auto">
          <a:xfrm>
            <a:off x="2709863" y="4919663"/>
            <a:ext cx="3333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6" name="Line 21"/>
          <p:cNvSpPr>
            <a:spLocks noChangeShapeType="1"/>
          </p:cNvSpPr>
          <p:nvPr/>
        </p:nvSpPr>
        <p:spPr bwMode="auto">
          <a:xfrm>
            <a:off x="2709863" y="4637088"/>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7" name="Line 22"/>
          <p:cNvSpPr>
            <a:spLocks noChangeShapeType="1"/>
          </p:cNvSpPr>
          <p:nvPr/>
        </p:nvSpPr>
        <p:spPr bwMode="auto">
          <a:xfrm>
            <a:off x="2709863" y="4356100"/>
            <a:ext cx="3333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8" name="Line 23"/>
          <p:cNvSpPr>
            <a:spLocks noChangeShapeType="1"/>
          </p:cNvSpPr>
          <p:nvPr/>
        </p:nvSpPr>
        <p:spPr bwMode="auto">
          <a:xfrm>
            <a:off x="2709863" y="4075113"/>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79" name="Line 24"/>
          <p:cNvSpPr>
            <a:spLocks noChangeShapeType="1"/>
          </p:cNvSpPr>
          <p:nvPr/>
        </p:nvSpPr>
        <p:spPr bwMode="auto">
          <a:xfrm>
            <a:off x="2709863" y="3794125"/>
            <a:ext cx="3333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0" name="Line 25"/>
          <p:cNvSpPr>
            <a:spLocks noChangeShapeType="1"/>
          </p:cNvSpPr>
          <p:nvPr/>
        </p:nvSpPr>
        <p:spPr bwMode="auto">
          <a:xfrm>
            <a:off x="2709863" y="3503613"/>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1" name="Line 26"/>
          <p:cNvSpPr>
            <a:spLocks noChangeShapeType="1"/>
          </p:cNvSpPr>
          <p:nvPr/>
        </p:nvSpPr>
        <p:spPr bwMode="auto">
          <a:xfrm>
            <a:off x="2709863" y="3222625"/>
            <a:ext cx="3333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2" name="Line 27"/>
          <p:cNvSpPr>
            <a:spLocks noChangeShapeType="1"/>
          </p:cNvSpPr>
          <p:nvPr/>
        </p:nvSpPr>
        <p:spPr bwMode="auto">
          <a:xfrm>
            <a:off x="2709863" y="2941638"/>
            <a:ext cx="3333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3" name="Line 28"/>
          <p:cNvSpPr>
            <a:spLocks noChangeShapeType="1"/>
          </p:cNvSpPr>
          <p:nvPr/>
        </p:nvSpPr>
        <p:spPr bwMode="auto">
          <a:xfrm>
            <a:off x="2709863" y="2659063"/>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4" name="Line 29"/>
          <p:cNvSpPr>
            <a:spLocks noChangeShapeType="1"/>
          </p:cNvSpPr>
          <p:nvPr/>
        </p:nvSpPr>
        <p:spPr bwMode="auto">
          <a:xfrm>
            <a:off x="2709863" y="2378075"/>
            <a:ext cx="3333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5" name="Line 3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6" name="Line 3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7" name="Line 3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8" name="Line 3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89" name="Line 4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90" name="Oval 48"/>
          <p:cNvSpPr>
            <a:spLocks/>
          </p:cNvSpPr>
          <p:nvPr/>
        </p:nvSpPr>
        <p:spPr bwMode="auto">
          <a:xfrm>
            <a:off x="3208338" y="3678238"/>
            <a:ext cx="60325" cy="571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391" name="Oval 49"/>
          <p:cNvSpPr>
            <a:spLocks/>
          </p:cNvSpPr>
          <p:nvPr/>
        </p:nvSpPr>
        <p:spPr bwMode="auto">
          <a:xfrm>
            <a:off x="3748088" y="3305175"/>
            <a:ext cx="60325" cy="571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392" name="Oval 50"/>
          <p:cNvSpPr>
            <a:spLocks/>
          </p:cNvSpPr>
          <p:nvPr/>
        </p:nvSpPr>
        <p:spPr bwMode="auto">
          <a:xfrm>
            <a:off x="4340225" y="3197225"/>
            <a:ext cx="60325" cy="58738"/>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393" name="Oval 51"/>
          <p:cNvSpPr>
            <a:spLocks/>
          </p:cNvSpPr>
          <p:nvPr/>
        </p:nvSpPr>
        <p:spPr bwMode="auto">
          <a:xfrm>
            <a:off x="4813300" y="3694113"/>
            <a:ext cx="60325" cy="571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394" name="Oval 52"/>
          <p:cNvSpPr>
            <a:spLocks/>
          </p:cNvSpPr>
          <p:nvPr/>
        </p:nvSpPr>
        <p:spPr bwMode="auto">
          <a:xfrm>
            <a:off x="5405438" y="2924175"/>
            <a:ext cx="60325" cy="58738"/>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395" name="Line 7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96" name="Line 7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97" name="Line 7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98" name="Line 7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399" name="Line 8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00" name="Oval 88"/>
          <p:cNvSpPr>
            <a:spLocks/>
          </p:cNvSpPr>
          <p:nvPr/>
        </p:nvSpPr>
        <p:spPr bwMode="auto">
          <a:xfrm>
            <a:off x="3182938" y="3668713"/>
            <a:ext cx="111125" cy="1063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01" name="Oval 89"/>
          <p:cNvSpPr>
            <a:spLocks/>
          </p:cNvSpPr>
          <p:nvPr/>
        </p:nvSpPr>
        <p:spPr bwMode="auto">
          <a:xfrm>
            <a:off x="3727450" y="3297238"/>
            <a:ext cx="109538"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02" name="Oval 90"/>
          <p:cNvSpPr>
            <a:spLocks/>
          </p:cNvSpPr>
          <p:nvPr/>
        </p:nvSpPr>
        <p:spPr bwMode="auto">
          <a:xfrm>
            <a:off x="4314825" y="3189288"/>
            <a:ext cx="109538"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03" name="Oval 91"/>
          <p:cNvSpPr>
            <a:spLocks/>
          </p:cNvSpPr>
          <p:nvPr/>
        </p:nvSpPr>
        <p:spPr bwMode="auto">
          <a:xfrm>
            <a:off x="4792663" y="3686175"/>
            <a:ext cx="109537"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04" name="Oval 92"/>
          <p:cNvSpPr>
            <a:spLocks/>
          </p:cNvSpPr>
          <p:nvPr/>
        </p:nvSpPr>
        <p:spPr bwMode="auto">
          <a:xfrm>
            <a:off x="5380038" y="2916238"/>
            <a:ext cx="109537"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05" name="Line 11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06" name="Line 11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07" name="Line 11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08" name="Line 11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09" name="Line 12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10" name="Oval 128"/>
          <p:cNvSpPr>
            <a:spLocks/>
          </p:cNvSpPr>
          <p:nvPr/>
        </p:nvSpPr>
        <p:spPr bwMode="auto">
          <a:xfrm>
            <a:off x="3173413" y="3644900"/>
            <a:ext cx="130175"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11" name="Oval 129"/>
          <p:cNvSpPr>
            <a:spLocks/>
          </p:cNvSpPr>
          <p:nvPr/>
        </p:nvSpPr>
        <p:spPr bwMode="auto">
          <a:xfrm>
            <a:off x="3714750" y="3271838"/>
            <a:ext cx="128588"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12" name="Oval 130"/>
          <p:cNvSpPr>
            <a:spLocks/>
          </p:cNvSpPr>
          <p:nvPr/>
        </p:nvSpPr>
        <p:spPr bwMode="auto">
          <a:xfrm>
            <a:off x="4305300" y="3163888"/>
            <a:ext cx="128588"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13" name="Oval 131"/>
          <p:cNvSpPr>
            <a:spLocks/>
          </p:cNvSpPr>
          <p:nvPr/>
        </p:nvSpPr>
        <p:spPr bwMode="auto">
          <a:xfrm>
            <a:off x="4779963" y="3660775"/>
            <a:ext cx="128587"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14" name="Oval 132"/>
          <p:cNvSpPr>
            <a:spLocks/>
          </p:cNvSpPr>
          <p:nvPr/>
        </p:nvSpPr>
        <p:spPr bwMode="auto">
          <a:xfrm>
            <a:off x="5370513" y="2890838"/>
            <a:ext cx="128587"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15" name="Line 15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16" name="Line 15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17" name="Line 15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18" name="Line 15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19" name="Line 16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0420" name="Oval 168"/>
          <p:cNvSpPr>
            <a:spLocks/>
          </p:cNvSpPr>
          <p:nvPr/>
        </p:nvSpPr>
        <p:spPr bwMode="auto">
          <a:xfrm>
            <a:off x="3157538" y="3627438"/>
            <a:ext cx="161925"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21" name="Oval 169"/>
          <p:cNvSpPr>
            <a:spLocks/>
          </p:cNvSpPr>
          <p:nvPr/>
        </p:nvSpPr>
        <p:spPr bwMode="auto">
          <a:xfrm>
            <a:off x="3697288" y="3255963"/>
            <a:ext cx="163512"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22" name="Oval 170"/>
          <p:cNvSpPr>
            <a:spLocks/>
          </p:cNvSpPr>
          <p:nvPr/>
        </p:nvSpPr>
        <p:spPr bwMode="auto">
          <a:xfrm>
            <a:off x="4287838" y="3148013"/>
            <a:ext cx="163512"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23" name="Oval 171"/>
          <p:cNvSpPr>
            <a:spLocks/>
          </p:cNvSpPr>
          <p:nvPr/>
        </p:nvSpPr>
        <p:spPr bwMode="auto">
          <a:xfrm>
            <a:off x="4762500" y="3644900"/>
            <a:ext cx="163513" cy="157163"/>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24" name="Oval 172"/>
          <p:cNvSpPr>
            <a:spLocks/>
          </p:cNvSpPr>
          <p:nvPr/>
        </p:nvSpPr>
        <p:spPr bwMode="auto">
          <a:xfrm>
            <a:off x="5353050" y="2874963"/>
            <a:ext cx="163513"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0425" name="AutoShape 190"/>
          <p:cNvSpPr>
            <a:spLocks/>
          </p:cNvSpPr>
          <p:nvPr/>
        </p:nvSpPr>
        <p:spPr bwMode="auto">
          <a:xfrm rot="16200000">
            <a:off x="-403224" y="3586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a:t>
            </a:r>
            <a:r>
              <a:rPr lang="en-US" altLang="x-none" sz="2800" smtClean="0">
                <a:solidFill>
                  <a:schemeClr val="tx1"/>
                </a:solidFill>
                <a:latin typeface="Calibri" charset="0"/>
                <a:ea typeface="ＭＳ Ｐゴシック" charset="-128"/>
                <a:sym typeface="Arial Bold" charset="0"/>
              </a:rPr>
              <a:t>ratio</a:t>
            </a:r>
            <a:endParaRPr lang="en-US" altLang="x-none" sz="2800">
              <a:solidFill>
                <a:schemeClr val="tx1"/>
              </a:solidFill>
              <a:latin typeface="Calibri" charset="0"/>
              <a:ea typeface="ＭＳ Ｐゴシック" charset="-128"/>
              <a:sym typeface="Arial Bold" charset="0"/>
            </a:endParaRPr>
          </a:p>
        </p:txBody>
      </p:sp>
      <p:sp>
        <p:nvSpPr>
          <p:cNvPr id="100426" name="Rectangle 191"/>
          <p:cNvSpPr>
            <a:spLocks/>
          </p:cNvSpPr>
          <p:nvPr/>
        </p:nvSpPr>
        <p:spPr bwMode="auto">
          <a:xfrm>
            <a:off x="3984625" y="59324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sp>
        <p:nvSpPr>
          <p:cNvPr id="84162" name="Rectangle 194"/>
          <p:cNvSpPr>
            <a:spLocks noGrp="1" noChangeArrowheads="1"/>
          </p:cNvSpPr>
          <p:nvPr>
            <p:ph type="title"/>
          </p:nvPr>
        </p:nvSpPr>
        <p:spPr>
          <a:xfrm>
            <a:off x="0" y="50800"/>
            <a:ext cx="9093200" cy="1739900"/>
          </a:xfrm>
        </p:spPr>
        <p:txBody>
          <a:bodyPr rIns="132073"/>
          <a:lstStyle/>
          <a:p>
            <a:pPr marL="39686" indent="0" eaLnBrk="1" hangingPunct="1">
              <a:defRPr/>
            </a:pPr>
            <a:r>
              <a:rPr lang="en-US" sz="3600" b="1" dirty="0" smtClean="0">
                <a:solidFill>
                  <a:srgbClr val="5E5EB9"/>
                </a:solidFill>
                <a:latin typeface="Calibri"/>
                <a:cs typeface="Calibri"/>
                <a:sym typeface="Arial Bold" charset="0"/>
              </a:rPr>
              <a:t>Place-selective </a:t>
            </a:r>
            <a:r>
              <a:rPr lang="en-US" sz="3600" b="1" dirty="0">
                <a:solidFill>
                  <a:srgbClr val="5E5EB9"/>
                </a:solidFill>
                <a:latin typeface="Calibri"/>
                <a:cs typeface="Calibri"/>
                <a:sym typeface="Arial Bold" charset="0"/>
              </a:rPr>
              <a:t>CoS (PPA) </a:t>
            </a:r>
            <a:br>
              <a:rPr lang="en-US" sz="3600" b="1" dirty="0">
                <a:solidFill>
                  <a:srgbClr val="5E5EB9"/>
                </a:solidFill>
                <a:latin typeface="Calibri"/>
                <a:cs typeface="Calibri"/>
                <a:sym typeface="Arial Bold" charset="0"/>
              </a:rPr>
            </a:br>
            <a:r>
              <a:rPr lang="en-US" sz="3600" b="1" dirty="0">
                <a:solidFill>
                  <a:srgbClr val="5E5EB9"/>
                </a:solidFill>
                <a:latin typeface="Calibri"/>
                <a:cs typeface="Calibri"/>
                <a:sym typeface="Arial Bold" charset="0"/>
              </a:rPr>
              <a:t>short lagged adaptation: scaling</a:t>
            </a:r>
            <a:endParaRPr lang="en-US" sz="3600" b="1" dirty="0">
              <a:solidFill>
                <a:srgbClr val="5E5EB9"/>
              </a:solidFill>
              <a:latin typeface="Calibri"/>
              <a:ea typeface="ヒラギノ角ゴ ProN W6" charset="0"/>
              <a:cs typeface="Calibri"/>
              <a:sym typeface="Arial Bold" charset="0"/>
            </a:endParaRPr>
          </a:p>
        </p:txBody>
      </p:sp>
      <p:cxnSp>
        <p:nvCxnSpPr>
          <p:cNvPr id="207" name="Straight Connector 206"/>
          <p:cNvCxnSpPr/>
          <p:nvPr/>
        </p:nvCxnSpPr>
        <p:spPr bwMode="auto">
          <a:xfrm>
            <a:off x="2743200" y="3429000"/>
            <a:ext cx="38100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00429"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sp>
        <p:nvSpPr>
          <p:cNvPr id="100430" name="Rectangle 191"/>
          <p:cNvSpPr>
            <a:spLocks noChangeAspect="1" noChangeArrowheads="1"/>
          </p:cNvSpPr>
          <p:nvPr/>
        </p:nvSpPr>
        <p:spPr bwMode="auto">
          <a:xfrm>
            <a:off x="5711825" y="58674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100431" name="Rectangle 191"/>
          <p:cNvSpPr>
            <a:spLocks noChangeAspect="1" noChangeArrowheads="1"/>
          </p:cNvSpPr>
          <p:nvPr/>
        </p:nvSpPr>
        <p:spPr bwMode="auto">
          <a:xfrm>
            <a:off x="2892425" y="58674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pic>
        <p:nvPicPr>
          <p:cNvPr id="100432" name="Picture 3"/>
          <p:cNvPicPr>
            <a:picLocks noChangeAspect="1" noChangeArrowheads="1"/>
          </p:cNvPicPr>
          <p:nvPr/>
        </p:nvPicPr>
        <p:blipFill>
          <a:blip r:embed="rId8">
            <a:grayscl/>
            <a:extLst>
              <a:ext uri="{28A0092B-C50C-407E-A947-70E740481C1C}">
                <a14:useLocalDpi xmlns:a14="http://schemas.microsoft.com/office/drawing/2010/main" val="0"/>
              </a:ext>
            </a:extLst>
          </a:blip>
          <a:srcRect l="36862" t="27556" r="36250" b="4443"/>
          <a:stretch>
            <a:fillRect/>
          </a:stretch>
        </p:blipFill>
        <p:spPr bwMode="auto">
          <a:xfrm>
            <a:off x="119063" y="2359025"/>
            <a:ext cx="1598612"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86"/>
          <p:cNvSpPr>
            <a:spLocks noChangeArrowheads="1"/>
          </p:cNvSpPr>
          <p:nvPr/>
        </p:nvSpPr>
        <p:spPr bwMode="auto">
          <a:xfrm>
            <a:off x="1493838" y="3917950"/>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14" name="Freeform 184"/>
          <p:cNvSpPr>
            <a:spLocks noChangeArrowheads="1"/>
          </p:cNvSpPr>
          <p:nvPr/>
        </p:nvSpPr>
        <p:spPr bwMode="auto">
          <a:xfrm>
            <a:off x="1187450" y="3657600"/>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15" name="Freeform 185"/>
          <p:cNvSpPr>
            <a:spLocks noChangeArrowheads="1"/>
          </p:cNvSpPr>
          <p:nvPr/>
        </p:nvSpPr>
        <p:spPr bwMode="auto">
          <a:xfrm>
            <a:off x="1362075" y="3663950"/>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16" name="Freeform 188"/>
          <p:cNvSpPr>
            <a:spLocks noChangeArrowheads="1"/>
          </p:cNvSpPr>
          <p:nvPr/>
        </p:nvSpPr>
        <p:spPr bwMode="auto">
          <a:xfrm>
            <a:off x="1031875" y="2870200"/>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C800"/>
          </a:solidFill>
          <a:ln w="9525">
            <a:solidFill>
              <a:srgbClr val="288B09"/>
            </a:solidFill>
            <a:miter lim="800000"/>
            <a:headEnd/>
            <a:tailEnd/>
          </a:ln>
          <a:effectLst>
            <a:outerShdw dist="23000" dir="5400000" rotWithShape="0">
              <a:srgbClr val="808080">
                <a:alpha val="34998"/>
              </a:srgbClr>
            </a:outerShdw>
          </a:effectLst>
        </p:spPr>
        <p:txBody>
          <a:bodyPr lIns="91435" tIns="45718" rIns="91435" bIns="45718" anchor="ctr"/>
          <a:lstStyle/>
          <a:p>
            <a:endParaRPr lang="en-US"/>
          </a:p>
        </p:txBody>
      </p:sp>
      <p:sp>
        <p:nvSpPr>
          <p:cNvPr id="117" name="Freeform 189"/>
          <p:cNvSpPr>
            <a:spLocks noChangeArrowheads="1"/>
          </p:cNvSpPr>
          <p:nvPr/>
        </p:nvSpPr>
        <p:spPr bwMode="auto">
          <a:xfrm>
            <a:off x="1171575" y="3536950"/>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C800"/>
          </a:solidFill>
          <a:ln w="9525">
            <a:solidFill>
              <a:srgbClr val="288B09"/>
            </a:solidFill>
            <a:miter lim="800000"/>
            <a:headEnd/>
            <a:tailEnd/>
          </a:ln>
          <a:effectLst>
            <a:outerShdw dist="23000" dir="5400000" rotWithShape="0">
              <a:srgbClr val="808080">
                <a:alpha val="34998"/>
              </a:srgbClr>
            </a:outerShdw>
          </a:effectLst>
        </p:spPr>
        <p:txBody>
          <a:bodyPr lIns="91435" tIns="45718" rIns="91435" bIns="45718" anchor="ctr"/>
          <a:lstStyle/>
          <a:p>
            <a:endParaRPr lang="en-US"/>
          </a:p>
        </p:txBody>
      </p:sp>
      <p:sp>
        <p:nvSpPr>
          <p:cNvPr id="118" name="Freeform 196"/>
          <p:cNvSpPr>
            <a:spLocks noChangeArrowheads="1"/>
          </p:cNvSpPr>
          <p:nvPr/>
        </p:nvSpPr>
        <p:spPr bwMode="auto">
          <a:xfrm>
            <a:off x="1011238" y="3060700"/>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19" name="Freeform 198"/>
          <p:cNvSpPr>
            <a:spLocks noChangeArrowheads="1"/>
          </p:cNvSpPr>
          <p:nvPr/>
        </p:nvSpPr>
        <p:spPr bwMode="auto">
          <a:xfrm>
            <a:off x="1004888" y="3336925"/>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20" name="Freeform 199"/>
          <p:cNvSpPr>
            <a:spLocks noChangeArrowheads="1"/>
          </p:cNvSpPr>
          <p:nvPr/>
        </p:nvSpPr>
        <p:spPr bwMode="auto">
          <a:xfrm>
            <a:off x="1022350" y="3624263"/>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00441" name="TextBox 71"/>
          <p:cNvSpPr txBox="1">
            <a:spLocks noChangeArrowheads="1"/>
          </p:cNvSpPr>
          <p:nvPr/>
        </p:nvSpPr>
        <p:spPr bwMode="auto">
          <a:xfrm>
            <a:off x="211138" y="2492375"/>
            <a:ext cx="488950" cy="23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122" name="Freeform 201"/>
          <p:cNvSpPr>
            <a:spLocks noChangeArrowheads="1"/>
          </p:cNvSpPr>
          <p:nvPr/>
        </p:nvSpPr>
        <p:spPr bwMode="auto">
          <a:xfrm>
            <a:off x="984250" y="3830638"/>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25" name="Freeform 208"/>
          <p:cNvSpPr>
            <a:spLocks noChangeArrowheads="1"/>
          </p:cNvSpPr>
          <p:nvPr/>
        </p:nvSpPr>
        <p:spPr bwMode="auto">
          <a:xfrm>
            <a:off x="822325" y="3794125"/>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32" name="Freeform 196"/>
          <p:cNvSpPr>
            <a:spLocks noChangeArrowheads="1"/>
          </p:cNvSpPr>
          <p:nvPr/>
        </p:nvSpPr>
        <p:spPr bwMode="auto">
          <a:xfrm>
            <a:off x="1030288" y="2889250"/>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33" name="Freeform 191"/>
          <p:cNvSpPr>
            <a:spLocks noChangeArrowheads="1"/>
          </p:cNvSpPr>
          <p:nvPr/>
        </p:nvSpPr>
        <p:spPr bwMode="auto">
          <a:xfrm>
            <a:off x="698500" y="2946400"/>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34" name="Freeform 192"/>
          <p:cNvSpPr>
            <a:spLocks noChangeArrowheads="1"/>
          </p:cNvSpPr>
          <p:nvPr/>
        </p:nvSpPr>
        <p:spPr bwMode="auto">
          <a:xfrm>
            <a:off x="755650" y="3425825"/>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36" name="Freeform 195"/>
          <p:cNvSpPr>
            <a:spLocks noChangeArrowheads="1"/>
          </p:cNvSpPr>
          <p:nvPr/>
        </p:nvSpPr>
        <p:spPr bwMode="auto">
          <a:xfrm>
            <a:off x="684213" y="3249613"/>
            <a:ext cx="231775" cy="298450"/>
          </a:xfrm>
          <a:custGeom>
            <a:avLst/>
            <a:gdLst>
              <a:gd name="T0" fmla="*/ 1749 w 259645"/>
              <a:gd name="T1" fmla="*/ 137 h 335139"/>
              <a:gd name="T2" fmla="*/ 5106 w 259645"/>
              <a:gd name="T3" fmla="*/ 1367 h 335139"/>
              <a:gd name="T4" fmla="*/ 5735 w 259645"/>
              <a:gd name="T5" fmla="*/ 3624 h 335139"/>
              <a:gd name="T6" fmla="*/ 8673 w 259645"/>
              <a:gd name="T7" fmla="*/ 5061 h 335139"/>
              <a:gd name="T8" fmla="*/ 10142 w 259645"/>
              <a:gd name="T9" fmla="*/ 6087 h 335139"/>
              <a:gd name="T10" fmla="*/ 12239 w 259645"/>
              <a:gd name="T11" fmla="*/ 13473 h 335139"/>
              <a:gd name="T12" fmla="*/ 12869 w 259645"/>
              <a:gd name="T13" fmla="*/ 14908 h 335139"/>
              <a:gd name="T14" fmla="*/ 12239 w 259645"/>
              <a:gd name="T15" fmla="*/ 16140 h 335139"/>
              <a:gd name="T16" fmla="*/ 9512 w 259645"/>
              <a:gd name="T17" fmla="*/ 15525 h 335139"/>
              <a:gd name="T18" fmla="*/ 5735 w 259645"/>
              <a:gd name="T19" fmla="*/ 13062 h 335139"/>
              <a:gd name="T20" fmla="*/ 3637 w 259645"/>
              <a:gd name="T21" fmla="*/ 12037 h 335139"/>
              <a:gd name="T22" fmla="*/ 4895 w 259645"/>
              <a:gd name="T23" fmla="*/ 10395 h 335139"/>
              <a:gd name="T24" fmla="*/ 4686 w 259645"/>
              <a:gd name="T25" fmla="*/ 7317 h 335139"/>
              <a:gd name="T26" fmla="*/ 2588 w 259645"/>
              <a:gd name="T27" fmla="*/ 6087 h 335139"/>
              <a:gd name="T28" fmla="*/ 1119 w 259645"/>
              <a:gd name="T29" fmla="*/ 3830 h 335139"/>
              <a:gd name="T30" fmla="*/ 71 w 259645"/>
              <a:gd name="T31" fmla="*/ 2188 h 335139"/>
              <a:gd name="T32" fmla="*/ 1749 w 259645"/>
              <a:gd name="T33" fmla="*/ 137 h 335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9645"/>
              <a:gd name="T52" fmla="*/ 0 h 335139"/>
              <a:gd name="T53" fmla="*/ 259645 w 259645"/>
              <a:gd name="T54" fmla="*/ 335139 h 335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9645" h="335139">
                <a:moveTo>
                  <a:pt x="35278" y="2822"/>
                </a:moveTo>
                <a:cubicBezTo>
                  <a:pt x="52211" y="0"/>
                  <a:pt x="89606" y="16228"/>
                  <a:pt x="103011" y="28222"/>
                </a:cubicBezTo>
                <a:cubicBezTo>
                  <a:pt x="116416" y="40216"/>
                  <a:pt x="103717" y="62088"/>
                  <a:pt x="115711" y="74788"/>
                </a:cubicBezTo>
                <a:cubicBezTo>
                  <a:pt x="127706" y="87488"/>
                  <a:pt x="160161" y="95955"/>
                  <a:pt x="174978" y="104422"/>
                </a:cubicBezTo>
                <a:cubicBezTo>
                  <a:pt x="189795" y="112889"/>
                  <a:pt x="192617" y="96660"/>
                  <a:pt x="204611" y="125588"/>
                </a:cubicBezTo>
                <a:cubicBezTo>
                  <a:pt x="216605" y="154516"/>
                  <a:pt x="237773" y="247649"/>
                  <a:pt x="246945" y="277988"/>
                </a:cubicBezTo>
                <a:cubicBezTo>
                  <a:pt x="256117" y="308327"/>
                  <a:pt x="259645" y="298450"/>
                  <a:pt x="259645" y="307622"/>
                </a:cubicBezTo>
                <a:cubicBezTo>
                  <a:pt x="259645" y="316794"/>
                  <a:pt x="258234" y="330905"/>
                  <a:pt x="246945" y="333022"/>
                </a:cubicBezTo>
                <a:cubicBezTo>
                  <a:pt x="235656" y="335139"/>
                  <a:pt x="213783" y="330905"/>
                  <a:pt x="191911" y="320322"/>
                </a:cubicBezTo>
                <a:cubicBezTo>
                  <a:pt x="170039" y="309739"/>
                  <a:pt x="135466" y="281516"/>
                  <a:pt x="115711" y="269522"/>
                </a:cubicBezTo>
                <a:cubicBezTo>
                  <a:pt x="95956" y="257528"/>
                  <a:pt x="76200" y="257527"/>
                  <a:pt x="73378" y="248355"/>
                </a:cubicBezTo>
                <a:cubicBezTo>
                  <a:pt x="70556" y="239183"/>
                  <a:pt x="95250" y="230716"/>
                  <a:pt x="98778" y="214488"/>
                </a:cubicBezTo>
                <a:cubicBezTo>
                  <a:pt x="102306" y="198260"/>
                  <a:pt x="102306" y="165805"/>
                  <a:pt x="94545" y="150988"/>
                </a:cubicBezTo>
                <a:cubicBezTo>
                  <a:pt x="86784" y="136171"/>
                  <a:pt x="64206" y="137582"/>
                  <a:pt x="52211" y="125588"/>
                </a:cubicBezTo>
                <a:cubicBezTo>
                  <a:pt x="40217" y="113594"/>
                  <a:pt x="31045" y="92428"/>
                  <a:pt x="22578" y="79022"/>
                </a:cubicBezTo>
                <a:cubicBezTo>
                  <a:pt x="14111" y="65617"/>
                  <a:pt x="0" y="55738"/>
                  <a:pt x="1411" y="45155"/>
                </a:cubicBezTo>
                <a:cubicBezTo>
                  <a:pt x="2822" y="34572"/>
                  <a:pt x="18345" y="5644"/>
                  <a:pt x="35278" y="2822"/>
                </a:cubicBezTo>
                <a:close/>
              </a:path>
            </a:pathLst>
          </a:custGeom>
          <a:solidFill>
            <a:srgbClr val="FFD008">
              <a:alpha val="20000"/>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00448" name="TextBox 71"/>
          <p:cNvSpPr txBox="1">
            <a:spLocks noChangeArrowheads="1"/>
          </p:cNvSpPr>
          <p:nvPr/>
        </p:nvSpPr>
        <p:spPr bwMode="auto">
          <a:xfrm>
            <a:off x="838200" y="2590800"/>
            <a:ext cx="7620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800">
                <a:solidFill>
                  <a:srgbClr val="FFFFFF"/>
                </a:solidFill>
                <a:latin typeface="Calibri" charset="0"/>
              </a:rPr>
              <a:t>CoS-places</a:t>
            </a:r>
          </a:p>
          <a:p>
            <a:pPr algn="ctr" eaLnBrk="1" hangingPunct="1"/>
            <a:r>
              <a:rPr lang="en-US" altLang="x-none" sz="800">
                <a:solidFill>
                  <a:srgbClr val="FFFFFF"/>
                </a:solidFill>
                <a:latin typeface="Calibri" charset="0"/>
              </a:rPr>
              <a:t>PPA</a:t>
            </a:r>
          </a:p>
        </p:txBody>
      </p:sp>
      <p:sp>
        <p:nvSpPr>
          <p:cNvPr id="100449" name="Text Box 416"/>
          <p:cNvSpPr txBox="1">
            <a:spLocks noChangeArrowheads="1"/>
          </p:cNvSpPr>
          <p:nvPr/>
        </p:nvSpPr>
        <p:spPr bwMode="auto">
          <a:xfrm>
            <a:off x="7924800" y="3852863"/>
            <a:ext cx="533400" cy="338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100"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1"/>
          <p:cNvSpPr>
            <a:spLocks/>
          </p:cNvSpPr>
          <p:nvPr/>
        </p:nvSpPr>
        <p:spPr bwMode="auto">
          <a:xfrm>
            <a:off x="179169" y="398876"/>
            <a:ext cx="91440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4000" b="1" dirty="0">
                <a:solidFill>
                  <a:schemeClr val="accent6">
                    <a:lumMod val="60000"/>
                    <a:lumOff val="40000"/>
                  </a:schemeClr>
                </a:solidFill>
                <a:latin typeface="Calibri" charset="0"/>
                <a:ea typeface="ＭＳ Ｐゴシック" charset="-128"/>
                <a:sym typeface="Arial Bold" charset="0"/>
              </a:rPr>
              <a:t>Standard fMRI experiment</a:t>
            </a:r>
          </a:p>
        </p:txBody>
      </p:sp>
      <p:sp>
        <p:nvSpPr>
          <p:cNvPr id="26662" name="Rectangle 39"/>
          <p:cNvSpPr>
            <a:spLocks/>
          </p:cNvSpPr>
          <p:nvPr/>
        </p:nvSpPr>
        <p:spPr bwMode="auto">
          <a:xfrm>
            <a:off x="4476697" y="1588891"/>
            <a:ext cx="548945" cy="902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1273" bIns="0"/>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0">
                <a:latin typeface="Calibri" charset="0"/>
                <a:ea typeface="ＭＳ Ｐゴシック" charset="-128"/>
              </a:rPr>
              <a:t>?</a:t>
            </a:r>
          </a:p>
        </p:txBody>
      </p:sp>
      <p:sp>
        <p:nvSpPr>
          <p:cNvPr id="26663" name="Rectangle 40"/>
          <p:cNvSpPr>
            <a:spLocks/>
          </p:cNvSpPr>
          <p:nvPr/>
        </p:nvSpPr>
        <p:spPr bwMode="auto">
          <a:xfrm>
            <a:off x="5565438" y="1122288"/>
            <a:ext cx="2987176" cy="288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sym typeface="Arial Bold" charset="0"/>
              </a:rPr>
              <a:t>Viewpoint-invariant neurons</a:t>
            </a:r>
          </a:p>
        </p:txBody>
      </p:sp>
      <p:sp>
        <p:nvSpPr>
          <p:cNvPr id="26664" name="Rectangle 41"/>
          <p:cNvSpPr>
            <a:spLocks/>
          </p:cNvSpPr>
          <p:nvPr/>
        </p:nvSpPr>
        <p:spPr bwMode="auto">
          <a:xfrm>
            <a:off x="1427080" y="1122452"/>
            <a:ext cx="2993995" cy="288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dirty="0">
                <a:latin typeface="Calibri" charset="0"/>
                <a:ea typeface="ＭＳ Ｐゴシック" charset="-128"/>
                <a:sym typeface="Arial Bold" charset="0"/>
              </a:rPr>
              <a:t>Viewpoint-selective neurons</a:t>
            </a:r>
          </a:p>
        </p:txBody>
      </p:sp>
      <p:grpSp>
        <p:nvGrpSpPr>
          <p:cNvPr id="3" name="Group 2"/>
          <p:cNvGrpSpPr/>
          <p:nvPr/>
        </p:nvGrpSpPr>
        <p:grpSpPr>
          <a:xfrm>
            <a:off x="2157405" y="1418108"/>
            <a:ext cx="1128847" cy="1097280"/>
            <a:chOff x="2157405" y="1418108"/>
            <a:chExt cx="1363213" cy="1325092"/>
          </a:xfrm>
        </p:grpSpPr>
        <p:sp>
          <p:nvSpPr>
            <p:cNvPr id="26665" name="Rectangle 42"/>
            <p:cNvSpPr>
              <a:spLocks/>
            </p:cNvSpPr>
            <p:nvPr/>
          </p:nvSpPr>
          <p:spPr bwMode="auto">
            <a:xfrm>
              <a:off x="2157405" y="1418108"/>
              <a:ext cx="1363213" cy="1325092"/>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6" name="Oval 43"/>
            <p:cNvSpPr>
              <a:spLocks/>
            </p:cNvSpPr>
            <p:nvPr/>
          </p:nvSpPr>
          <p:spPr bwMode="auto">
            <a:xfrm>
              <a:off x="2756670" y="2055494"/>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7" name="Oval 44"/>
            <p:cNvSpPr>
              <a:spLocks/>
            </p:cNvSpPr>
            <p:nvPr/>
          </p:nvSpPr>
          <p:spPr bwMode="auto">
            <a:xfrm>
              <a:off x="3139407" y="2300994"/>
              <a:ext cx="96065"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8" name="Oval 45"/>
            <p:cNvSpPr>
              <a:spLocks/>
            </p:cNvSpPr>
            <p:nvPr/>
          </p:nvSpPr>
          <p:spPr bwMode="auto">
            <a:xfrm>
              <a:off x="2648406" y="1515699"/>
              <a:ext cx="96065"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9" name="Oval 46"/>
            <p:cNvSpPr>
              <a:spLocks/>
            </p:cNvSpPr>
            <p:nvPr/>
          </p:nvSpPr>
          <p:spPr bwMode="auto">
            <a:xfrm>
              <a:off x="3192776" y="1909109"/>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0" name="Oval 47"/>
            <p:cNvSpPr>
              <a:spLocks/>
            </p:cNvSpPr>
            <p:nvPr/>
          </p:nvSpPr>
          <p:spPr bwMode="auto">
            <a:xfrm>
              <a:off x="2811564" y="1809994"/>
              <a:ext cx="96066"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1" name="Oval 48"/>
            <p:cNvSpPr>
              <a:spLocks/>
            </p:cNvSpPr>
            <p:nvPr/>
          </p:nvSpPr>
          <p:spPr bwMode="auto">
            <a:xfrm>
              <a:off x="3029618" y="1761198"/>
              <a:ext cx="96065"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2" name="Oval 49"/>
            <p:cNvSpPr>
              <a:spLocks/>
            </p:cNvSpPr>
            <p:nvPr/>
          </p:nvSpPr>
          <p:spPr bwMode="auto">
            <a:xfrm>
              <a:off x="2866458" y="1466903"/>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3" name="Oval 50"/>
            <p:cNvSpPr>
              <a:spLocks/>
            </p:cNvSpPr>
            <p:nvPr/>
          </p:nvSpPr>
          <p:spPr bwMode="auto">
            <a:xfrm>
              <a:off x="3029618" y="1578217"/>
              <a:ext cx="96065"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4" name="Oval 51"/>
            <p:cNvSpPr>
              <a:spLocks/>
            </p:cNvSpPr>
            <p:nvPr/>
          </p:nvSpPr>
          <p:spPr bwMode="auto">
            <a:xfrm>
              <a:off x="3192776" y="1515699"/>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5" name="Oval 52"/>
            <p:cNvSpPr>
              <a:spLocks/>
            </p:cNvSpPr>
            <p:nvPr/>
          </p:nvSpPr>
          <p:spPr bwMode="auto">
            <a:xfrm>
              <a:off x="3139407" y="2104290"/>
              <a:ext cx="96065"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6" name="Oval 53"/>
            <p:cNvSpPr>
              <a:spLocks/>
            </p:cNvSpPr>
            <p:nvPr/>
          </p:nvSpPr>
          <p:spPr bwMode="auto">
            <a:xfrm>
              <a:off x="2648406" y="1663608"/>
              <a:ext cx="96065" cy="96066"/>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7" name="Oval 54"/>
            <p:cNvSpPr>
              <a:spLocks/>
            </p:cNvSpPr>
            <p:nvPr/>
          </p:nvSpPr>
          <p:spPr bwMode="auto">
            <a:xfrm>
              <a:off x="2210774" y="1761198"/>
              <a:ext cx="96066" cy="96066"/>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8" name="Oval 55"/>
            <p:cNvSpPr>
              <a:spLocks/>
            </p:cNvSpPr>
            <p:nvPr/>
          </p:nvSpPr>
          <p:spPr bwMode="auto">
            <a:xfrm>
              <a:off x="2538617" y="1858789"/>
              <a:ext cx="96065" cy="96066"/>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9" name="Oval 56"/>
            <p:cNvSpPr>
              <a:spLocks/>
            </p:cNvSpPr>
            <p:nvPr/>
          </p:nvSpPr>
          <p:spPr bwMode="auto">
            <a:xfrm>
              <a:off x="2320563" y="1564494"/>
              <a:ext cx="96066" cy="96065"/>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0" name="Oval 57"/>
            <p:cNvSpPr>
              <a:spLocks/>
            </p:cNvSpPr>
            <p:nvPr/>
          </p:nvSpPr>
          <p:spPr bwMode="auto">
            <a:xfrm>
              <a:off x="2483722" y="2055494"/>
              <a:ext cx="96065" cy="96065"/>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1" name="Oval 58"/>
            <p:cNvSpPr>
              <a:spLocks/>
            </p:cNvSpPr>
            <p:nvPr/>
          </p:nvSpPr>
          <p:spPr bwMode="auto">
            <a:xfrm>
              <a:off x="2265669" y="1957904"/>
              <a:ext cx="96066" cy="96065"/>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2" name="Oval 59"/>
            <p:cNvSpPr>
              <a:spLocks/>
            </p:cNvSpPr>
            <p:nvPr/>
          </p:nvSpPr>
          <p:spPr bwMode="auto">
            <a:xfrm>
              <a:off x="2375458" y="2349789"/>
              <a:ext cx="96066" cy="96066"/>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3" name="Oval 60"/>
            <p:cNvSpPr>
              <a:spLocks/>
            </p:cNvSpPr>
            <p:nvPr/>
          </p:nvSpPr>
          <p:spPr bwMode="auto">
            <a:xfrm>
              <a:off x="2811564" y="2252199"/>
              <a:ext cx="96066" cy="96066"/>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4" name="Oval 61"/>
            <p:cNvSpPr>
              <a:spLocks/>
            </p:cNvSpPr>
            <p:nvPr/>
          </p:nvSpPr>
          <p:spPr bwMode="auto">
            <a:xfrm>
              <a:off x="2974723" y="2497700"/>
              <a:ext cx="96065"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5" name="Oval 62"/>
            <p:cNvSpPr>
              <a:spLocks/>
            </p:cNvSpPr>
            <p:nvPr/>
          </p:nvSpPr>
          <p:spPr bwMode="auto">
            <a:xfrm>
              <a:off x="2210774" y="2180532"/>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6" name="Oval 63"/>
            <p:cNvSpPr>
              <a:spLocks/>
            </p:cNvSpPr>
            <p:nvPr/>
          </p:nvSpPr>
          <p:spPr bwMode="auto">
            <a:xfrm>
              <a:off x="2538617" y="2252199"/>
              <a:ext cx="96065" cy="96066"/>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7" name="Oval 64"/>
            <p:cNvSpPr>
              <a:spLocks/>
            </p:cNvSpPr>
            <p:nvPr/>
          </p:nvSpPr>
          <p:spPr bwMode="auto">
            <a:xfrm>
              <a:off x="2265669" y="2595290"/>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8" name="Oval 65"/>
            <p:cNvSpPr>
              <a:spLocks/>
            </p:cNvSpPr>
            <p:nvPr/>
          </p:nvSpPr>
          <p:spPr bwMode="auto">
            <a:xfrm>
              <a:off x="3247670" y="2546495"/>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9" name="Oval 66"/>
            <p:cNvSpPr>
              <a:spLocks/>
            </p:cNvSpPr>
            <p:nvPr/>
          </p:nvSpPr>
          <p:spPr bwMode="auto">
            <a:xfrm>
              <a:off x="2701775" y="2400110"/>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0" name="Oval 67"/>
            <p:cNvSpPr>
              <a:spLocks/>
            </p:cNvSpPr>
            <p:nvPr/>
          </p:nvSpPr>
          <p:spPr bwMode="auto">
            <a:xfrm>
              <a:off x="3299515" y="1782546"/>
              <a:ext cx="96066"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1" name="Oval 68"/>
            <p:cNvSpPr>
              <a:spLocks/>
            </p:cNvSpPr>
            <p:nvPr/>
          </p:nvSpPr>
          <p:spPr bwMode="auto">
            <a:xfrm>
              <a:off x="3328488" y="2050919"/>
              <a:ext cx="96065"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2" name="Oval 69"/>
            <p:cNvSpPr>
              <a:spLocks/>
            </p:cNvSpPr>
            <p:nvPr/>
          </p:nvSpPr>
          <p:spPr bwMode="auto">
            <a:xfrm>
              <a:off x="2925928" y="1954855"/>
              <a:ext cx="96065" cy="96065"/>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3" name="Oval 70"/>
            <p:cNvSpPr>
              <a:spLocks/>
            </p:cNvSpPr>
            <p:nvPr/>
          </p:nvSpPr>
          <p:spPr bwMode="auto">
            <a:xfrm>
              <a:off x="2973198" y="2175957"/>
              <a:ext cx="96066"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4" name="Oval 71"/>
            <p:cNvSpPr>
              <a:spLocks/>
            </p:cNvSpPr>
            <p:nvPr/>
          </p:nvSpPr>
          <p:spPr bwMode="auto">
            <a:xfrm>
              <a:off x="3310189" y="2233901"/>
              <a:ext cx="96065"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5" name="Oval 72"/>
            <p:cNvSpPr>
              <a:spLocks/>
            </p:cNvSpPr>
            <p:nvPr/>
          </p:nvSpPr>
          <p:spPr bwMode="auto">
            <a:xfrm>
              <a:off x="3290366" y="2416883"/>
              <a:ext cx="96066"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grpSp>
      <p:grpSp>
        <p:nvGrpSpPr>
          <p:cNvPr id="4" name="Group 3"/>
          <p:cNvGrpSpPr/>
          <p:nvPr/>
        </p:nvGrpSpPr>
        <p:grpSpPr>
          <a:xfrm>
            <a:off x="6019830" y="1448355"/>
            <a:ext cx="2078392" cy="1097280"/>
            <a:chOff x="6042716" y="1418108"/>
            <a:chExt cx="2509898" cy="1325092"/>
          </a:xfrm>
        </p:grpSpPr>
        <p:sp>
          <p:nvSpPr>
            <p:cNvPr id="26696" name="Rectangle 74"/>
            <p:cNvSpPr>
              <a:spLocks/>
            </p:cNvSpPr>
            <p:nvPr/>
          </p:nvSpPr>
          <p:spPr bwMode="auto">
            <a:xfrm>
              <a:off x="6042716" y="1418108"/>
              <a:ext cx="1364738" cy="1325092"/>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7" name="Oval 75"/>
            <p:cNvSpPr>
              <a:spLocks/>
            </p:cNvSpPr>
            <p:nvPr/>
          </p:nvSpPr>
          <p:spPr bwMode="auto">
            <a:xfrm>
              <a:off x="6638930" y="205091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8" name="Oval 76"/>
            <p:cNvSpPr>
              <a:spLocks/>
            </p:cNvSpPr>
            <p:nvPr/>
          </p:nvSpPr>
          <p:spPr bwMode="auto">
            <a:xfrm>
              <a:off x="7023192" y="2300994"/>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9" name="Oval 77"/>
            <p:cNvSpPr>
              <a:spLocks/>
            </p:cNvSpPr>
            <p:nvPr/>
          </p:nvSpPr>
          <p:spPr bwMode="auto">
            <a:xfrm>
              <a:off x="6533716" y="1514173"/>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0" name="Oval 78"/>
            <p:cNvSpPr>
              <a:spLocks/>
            </p:cNvSpPr>
            <p:nvPr/>
          </p:nvSpPr>
          <p:spPr bwMode="auto">
            <a:xfrm>
              <a:off x="7081136" y="1907584"/>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1" name="Oval 79"/>
            <p:cNvSpPr>
              <a:spLocks/>
            </p:cNvSpPr>
            <p:nvPr/>
          </p:nvSpPr>
          <p:spPr bwMode="auto">
            <a:xfrm>
              <a:off x="6696875" y="1811519"/>
              <a:ext cx="96066"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2" name="Oval 80"/>
            <p:cNvSpPr>
              <a:spLocks/>
            </p:cNvSpPr>
            <p:nvPr/>
          </p:nvSpPr>
          <p:spPr bwMode="auto">
            <a:xfrm>
              <a:off x="6917978" y="176272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3" name="Oval 81"/>
            <p:cNvSpPr>
              <a:spLocks/>
            </p:cNvSpPr>
            <p:nvPr/>
          </p:nvSpPr>
          <p:spPr bwMode="auto">
            <a:xfrm>
              <a:off x="6754819" y="1465378"/>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4" name="Oval 82"/>
            <p:cNvSpPr>
              <a:spLocks/>
            </p:cNvSpPr>
            <p:nvPr/>
          </p:nvSpPr>
          <p:spPr bwMode="auto">
            <a:xfrm>
              <a:off x="6917978" y="1581267"/>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5" name="Oval 83"/>
            <p:cNvSpPr>
              <a:spLocks/>
            </p:cNvSpPr>
            <p:nvPr/>
          </p:nvSpPr>
          <p:spPr bwMode="auto">
            <a:xfrm>
              <a:off x="7081136" y="1514173"/>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6" name="Oval 84"/>
            <p:cNvSpPr>
              <a:spLocks/>
            </p:cNvSpPr>
            <p:nvPr/>
          </p:nvSpPr>
          <p:spPr bwMode="auto">
            <a:xfrm>
              <a:off x="7023192" y="2108864"/>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7" name="Oval 85"/>
            <p:cNvSpPr>
              <a:spLocks/>
            </p:cNvSpPr>
            <p:nvPr/>
          </p:nvSpPr>
          <p:spPr bwMode="auto">
            <a:xfrm>
              <a:off x="6533716" y="1666658"/>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8" name="Oval 86"/>
            <p:cNvSpPr>
              <a:spLocks/>
            </p:cNvSpPr>
            <p:nvPr/>
          </p:nvSpPr>
          <p:spPr bwMode="auto">
            <a:xfrm>
              <a:off x="6100660" y="176272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9" name="Oval 87"/>
            <p:cNvSpPr>
              <a:spLocks/>
            </p:cNvSpPr>
            <p:nvPr/>
          </p:nvSpPr>
          <p:spPr bwMode="auto">
            <a:xfrm>
              <a:off x="6426977" y="1858789"/>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0" name="Oval 88"/>
            <p:cNvSpPr>
              <a:spLocks/>
            </p:cNvSpPr>
            <p:nvPr/>
          </p:nvSpPr>
          <p:spPr bwMode="auto">
            <a:xfrm>
              <a:off x="6207399" y="156144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1" name="Oval 89"/>
            <p:cNvSpPr>
              <a:spLocks/>
            </p:cNvSpPr>
            <p:nvPr/>
          </p:nvSpPr>
          <p:spPr bwMode="auto">
            <a:xfrm>
              <a:off x="6370557" y="205091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2" name="Oval 90"/>
            <p:cNvSpPr>
              <a:spLocks/>
            </p:cNvSpPr>
            <p:nvPr/>
          </p:nvSpPr>
          <p:spPr bwMode="auto">
            <a:xfrm>
              <a:off x="6149455" y="1954855"/>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3" name="Oval 91"/>
            <p:cNvSpPr>
              <a:spLocks/>
            </p:cNvSpPr>
            <p:nvPr/>
          </p:nvSpPr>
          <p:spPr bwMode="auto">
            <a:xfrm>
              <a:off x="6263818" y="234978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4" name="Oval 92"/>
            <p:cNvSpPr>
              <a:spLocks/>
            </p:cNvSpPr>
            <p:nvPr/>
          </p:nvSpPr>
          <p:spPr bwMode="auto">
            <a:xfrm>
              <a:off x="6696875" y="2253725"/>
              <a:ext cx="96066"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5" name="Oval 93"/>
            <p:cNvSpPr>
              <a:spLocks/>
            </p:cNvSpPr>
            <p:nvPr/>
          </p:nvSpPr>
          <p:spPr bwMode="auto">
            <a:xfrm>
              <a:off x="6860034" y="2493125"/>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6" name="Oval 94"/>
            <p:cNvSpPr>
              <a:spLocks/>
            </p:cNvSpPr>
            <p:nvPr/>
          </p:nvSpPr>
          <p:spPr bwMode="auto">
            <a:xfrm>
              <a:off x="6100660" y="2175957"/>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7" name="Oval 95"/>
            <p:cNvSpPr>
              <a:spLocks/>
            </p:cNvSpPr>
            <p:nvPr/>
          </p:nvSpPr>
          <p:spPr bwMode="auto">
            <a:xfrm>
              <a:off x="6426977" y="2253725"/>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8" name="Oval 96"/>
            <p:cNvSpPr>
              <a:spLocks/>
            </p:cNvSpPr>
            <p:nvPr/>
          </p:nvSpPr>
          <p:spPr bwMode="auto">
            <a:xfrm>
              <a:off x="6149455" y="2599864"/>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9" name="Oval 97"/>
            <p:cNvSpPr>
              <a:spLocks/>
            </p:cNvSpPr>
            <p:nvPr/>
          </p:nvSpPr>
          <p:spPr bwMode="auto">
            <a:xfrm>
              <a:off x="7139080" y="255106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0" name="Oval 98"/>
            <p:cNvSpPr>
              <a:spLocks/>
            </p:cNvSpPr>
            <p:nvPr/>
          </p:nvSpPr>
          <p:spPr bwMode="auto">
            <a:xfrm>
              <a:off x="6591661" y="2397060"/>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1" name="Oval 99"/>
            <p:cNvSpPr>
              <a:spLocks/>
            </p:cNvSpPr>
            <p:nvPr/>
          </p:nvSpPr>
          <p:spPr bwMode="auto">
            <a:xfrm>
              <a:off x="7186351" y="1782546"/>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2" name="Oval 100"/>
            <p:cNvSpPr>
              <a:spLocks/>
            </p:cNvSpPr>
            <p:nvPr/>
          </p:nvSpPr>
          <p:spPr bwMode="auto">
            <a:xfrm>
              <a:off x="7215323" y="205091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3" name="Oval 101"/>
            <p:cNvSpPr>
              <a:spLocks/>
            </p:cNvSpPr>
            <p:nvPr/>
          </p:nvSpPr>
          <p:spPr bwMode="auto">
            <a:xfrm>
              <a:off x="6812763" y="1954855"/>
              <a:ext cx="96066"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4" name="Oval 102"/>
            <p:cNvSpPr>
              <a:spLocks/>
            </p:cNvSpPr>
            <p:nvPr/>
          </p:nvSpPr>
          <p:spPr bwMode="auto">
            <a:xfrm>
              <a:off x="6860034" y="2175957"/>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5" name="Oval 103"/>
            <p:cNvSpPr>
              <a:spLocks/>
            </p:cNvSpPr>
            <p:nvPr/>
          </p:nvSpPr>
          <p:spPr bwMode="auto">
            <a:xfrm>
              <a:off x="7197024" y="2233901"/>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6" name="Oval 104"/>
            <p:cNvSpPr>
              <a:spLocks/>
            </p:cNvSpPr>
            <p:nvPr/>
          </p:nvSpPr>
          <p:spPr bwMode="auto">
            <a:xfrm>
              <a:off x="7177202" y="2416883"/>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7" name="Oval 105"/>
            <p:cNvSpPr>
              <a:spLocks/>
            </p:cNvSpPr>
            <p:nvPr/>
          </p:nvSpPr>
          <p:spPr bwMode="auto">
            <a:xfrm>
              <a:off x="7619408" y="176272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8" name="Rectangle 106"/>
            <p:cNvSpPr>
              <a:spLocks/>
            </p:cNvSpPr>
            <p:nvPr/>
          </p:nvSpPr>
          <p:spPr bwMode="auto">
            <a:xfrm>
              <a:off x="7695650" y="1683432"/>
              <a:ext cx="856964" cy="353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Neuron</a:t>
              </a:r>
            </a:p>
          </p:txBody>
        </p:sp>
      </p:grpSp>
    </p:spTree>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Line 125"/>
          <p:cNvSpPr>
            <a:spLocks noChangeShapeType="1"/>
          </p:cNvSpPr>
          <p:nvPr/>
        </p:nvSpPr>
        <p:spPr bwMode="auto">
          <a:xfrm>
            <a:off x="6057900" y="3594100"/>
            <a:ext cx="1588" cy="4635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78" name="Oval 173"/>
          <p:cNvSpPr>
            <a:spLocks/>
          </p:cNvSpPr>
          <p:nvPr/>
        </p:nvSpPr>
        <p:spPr bwMode="auto">
          <a:xfrm>
            <a:off x="5976938" y="3751263"/>
            <a:ext cx="161925" cy="1587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379" name="Line 165"/>
          <p:cNvSpPr>
            <a:spLocks noChangeShapeType="1"/>
          </p:cNvSpPr>
          <p:nvPr/>
        </p:nvSpPr>
        <p:spPr bwMode="auto">
          <a:xfrm>
            <a:off x="6057900" y="3594100"/>
            <a:ext cx="1588" cy="4635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80" name="Line 183"/>
          <p:cNvSpPr>
            <a:spLocks noChangeShapeType="1"/>
          </p:cNvSpPr>
          <p:nvPr/>
        </p:nvSpPr>
        <p:spPr bwMode="auto">
          <a:xfrm>
            <a:off x="6057900" y="3578225"/>
            <a:ext cx="1588" cy="34766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pic>
        <p:nvPicPr>
          <p:cNvPr id="101381" name="Picture 1"/>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2927350" y="5267325"/>
            <a:ext cx="508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13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2500" y="5267325"/>
            <a:ext cx="509588"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138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92713" y="5267325"/>
            <a:ext cx="50958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1384"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59450" y="5267325"/>
            <a:ext cx="508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1385" name="Picture 5"/>
          <p:cNvPicPr>
            <a:picLocks noChangeAspect="1" noChangeArrowheads="1"/>
          </p:cNvPicPr>
          <p:nvPr/>
        </p:nvPicPr>
        <p:blipFill>
          <a:blip r:embed="rId6">
            <a:extLst>
              <a:ext uri="{28A0092B-C50C-407E-A947-70E740481C1C}">
                <a14:useLocalDpi xmlns:a14="http://schemas.microsoft.com/office/drawing/2010/main" val="0"/>
              </a:ext>
            </a:extLst>
          </a:blip>
          <a:srcRect t="50398" b="2879"/>
          <a:stretch>
            <a:fillRect/>
          </a:stretch>
        </p:blipFill>
        <p:spPr bwMode="auto">
          <a:xfrm>
            <a:off x="4627563" y="5267325"/>
            <a:ext cx="5048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1386"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62413" y="5267325"/>
            <a:ext cx="508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1387" name="Rectangle 7"/>
          <p:cNvSpPr>
            <a:spLocks/>
          </p:cNvSpPr>
          <p:nvPr/>
        </p:nvSpPr>
        <p:spPr bwMode="auto">
          <a:xfrm>
            <a:off x="2506663" y="4992688"/>
            <a:ext cx="1476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rPr>
              <a:t>0</a:t>
            </a:r>
          </a:p>
        </p:txBody>
      </p:sp>
      <p:sp>
        <p:nvSpPr>
          <p:cNvPr id="101388" name="Rectangle 8"/>
          <p:cNvSpPr>
            <a:spLocks/>
          </p:cNvSpPr>
          <p:nvPr/>
        </p:nvSpPr>
        <p:spPr bwMode="auto">
          <a:xfrm>
            <a:off x="2393950" y="3709988"/>
            <a:ext cx="2698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rPr>
              <a:t>.5</a:t>
            </a:r>
          </a:p>
        </p:txBody>
      </p:sp>
      <p:sp>
        <p:nvSpPr>
          <p:cNvPr id="101389" name="Rectangle 9"/>
          <p:cNvSpPr>
            <a:spLocks/>
          </p:cNvSpPr>
          <p:nvPr/>
        </p:nvSpPr>
        <p:spPr bwMode="auto">
          <a:xfrm>
            <a:off x="2506663" y="2378075"/>
            <a:ext cx="1476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rPr>
              <a:t>1</a:t>
            </a:r>
          </a:p>
        </p:txBody>
      </p:sp>
      <p:sp>
        <p:nvSpPr>
          <p:cNvPr id="101390" name="Line 10"/>
          <p:cNvSpPr>
            <a:spLocks noChangeShapeType="1"/>
          </p:cNvSpPr>
          <p:nvPr/>
        </p:nvSpPr>
        <p:spPr bwMode="auto">
          <a:xfrm>
            <a:off x="2709863" y="5208588"/>
            <a:ext cx="3727450"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91" name="Line 11"/>
          <p:cNvSpPr>
            <a:spLocks noChangeShapeType="1"/>
          </p:cNvSpPr>
          <p:nvPr/>
        </p:nvSpPr>
        <p:spPr bwMode="auto">
          <a:xfrm rot="10800000" flipH="1">
            <a:off x="2709863" y="2378075"/>
            <a:ext cx="1587" cy="28305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92" name="Line 12"/>
          <p:cNvSpPr>
            <a:spLocks noChangeShapeType="1"/>
          </p:cNvSpPr>
          <p:nvPr/>
        </p:nvSpPr>
        <p:spPr bwMode="auto">
          <a:xfrm rot="10800000" flipH="1">
            <a:off x="2709863" y="5167313"/>
            <a:ext cx="1587"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93" name="Line 13"/>
          <p:cNvSpPr>
            <a:spLocks noChangeShapeType="1"/>
          </p:cNvSpPr>
          <p:nvPr/>
        </p:nvSpPr>
        <p:spPr bwMode="auto">
          <a:xfrm rot="10800000" flipH="1">
            <a:off x="3241675" y="5167313"/>
            <a:ext cx="1588"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94" name="Line 14"/>
          <p:cNvSpPr>
            <a:spLocks noChangeShapeType="1"/>
          </p:cNvSpPr>
          <p:nvPr/>
        </p:nvSpPr>
        <p:spPr bwMode="auto">
          <a:xfrm rot="10800000" flipH="1">
            <a:off x="3775075" y="5167313"/>
            <a:ext cx="0"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95" name="Line 15"/>
          <p:cNvSpPr>
            <a:spLocks noChangeShapeType="1"/>
          </p:cNvSpPr>
          <p:nvPr/>
        </p:nvSpPr>
        <p:spPr bwMode="auto">
          <a:xfrm rot="10800000" flipH="1">
            <a:off x="4306888" y="5167313"/>
            <a:ext cx="1587"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96" name="Line 16"/>
          <p:cNvSpPr>
            <a:spLocks noChangeShapeType="1"/>
          </p:cNvSpPr>
          <p:nvPr/>
        </p:nvSpPr>
        <p:spPr bwMode="auto">
          <a:xfrm rot="10800000" flipH="1">
            <a:off x="4838700" y="5167313"/>
            <a:ext cx="1588"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97" name="Line 17"/>
          <p:cNvSpPr>
            <a:spLocks noChangeShapeType="1"/>
          </p:cNvSpPr>
          <p:nvPr/>
        </p:nvSpPr>
        <p:spPr bwMode="auto">
          <a:xfrm rot="10800000" flipH="1">
            <a:off x="5372100" y="5167313"/>
            <a:ext cx="1588"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98" name="Line 18"/>
          <p:cNvSpPr>
            <a:spLocks noChangeShapeType="1"/>
          </p:cNvSpPr>
          <p:nvPr/>
        </p:nvSpPr>
        <p:spPr bwMode="auto">
          <a:xfrm rot="10800000" flipH="1">
            <a:off x="5903913" y="5167313"/>
            <a:ext cx="1587"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399" name="Line 19"/>
          <p:cNvSpPr>
            <a:spLocks noChangeShapeType="1"/>
          </p:cNvSpPr>
          <p:nvPr/>
        </p:nvSpPr>
        <p:spPr bwMode="auto">
          <a:xfrm>
            <a:off x="2709863" y="5208588"/>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0" name="Line 20"/>
          <p:cNvSpPr>
            <a:spLocks noChangeShapeType="1"/>
          </p:cNvSpPr>
          <p:nvPr/>
        </p:nvSpPr>
        <p:spPr bwMode="auto">
          <a:xfrm>
            <a:off x="2709863" y="4919663"/>
            <a:ext cx="3333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1" name="Line 21"/>
          <p:cNvSpPr>
            <a:spLocks noChangeShapeType="1"/>
          </p:cNvSpPr>
          <p:nvPr/>
        </p:nvSpPr>
        <p:spPr bwMode="auto">
          <a:xfrm>
            <a:off x="2709863" y="4637088"/>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2" name="Line 22"/>
          <p:cNvSpPr>
            <a:spLocks noChangeShapeType="1"/>
          </p:cNvSpPr>
          <p:nvPr/>
        </p:nvSpPr>
        <p:spPr bwMode="auto">
          <a:xfrm>
            <a:off x="2709863" y="4356100"/>
            <a:ext cx="3333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3" name="Line 23"/>
          <p:cNvSpPr>
            <a:spLocks noChangeShapeType="1"/>
          </p:cNvSpPr>
          <p:nvPr/>
        </p:nvSpPr>
        <p:spPr bwMode="auto">
          <a:xfrm>
            <a:off x="2709863" y="4075113"/>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4" name="Line 24"/>
          <p:cNvSpPr>
            <a:spLocks noChangeShapeType="1"/>
          </p:cNvSpPr>
          <p:nvPr/>
        </p:nvSpPr>
        <p:spPr bwMode="auto">
          <a:xfrm>
            <a:off x="2709863" y="3794125"/>
            <a:ext cx="3333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5" name="Line 25"/>
          <p:cNvSpPr>
            <a:spLocks noChangeShapeType="1"/>
          </p:cNvSpPr>
          <p:nvPr/>
        </p:nvSpPr>
        <p:spPr bwMode="auto">
          <a:xfrm>
            <a:off x="2709863" y="3503613"/>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6" name="Line 26"/>
          <p:cNvSpPr>
            <a:spLocks noChangeShapeType="1"/>
          </p:cNvSpPr>
          <p:nvPr/>
        </p:nvSpPr>
        <p:spPr bwMode="auto">
          <a:xfrm>
            <a:off x="2709863" y="3222625"/>
            <a:ext cx="3333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7" name="Line 27"/>
          <p:cNvSpPr>
            <a:spLocks noChangeShapeType="1"/>
          </p:cNvSpPr>
          <p:nvPr/>
        </p:nvSpPr>
        <p:spPr bwMode="auto">
          <a:xfrm>
            <a:off x="2709863" y="2941638"/>
            <a:ext cx="3333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8" name="Line 28"/>
          <p:cNvSpPr>
            <a:spLocks noChangeShapeType="1"/>
          </p:cNvSpPr>
          <p:nvPr/>
        </p:nvSpPr>
        <p:spPr bwMode="auto">
          <a:xfrm>
            <a:off x="2709863" y="2659063"/>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09" name="Line 29"/>
          <p:cNvSpPr>
            <a:spLocks noChangeShapeType="1"/>
          </p:cNvSpPr>
          <p:nvPr/>
        </p:nvSpPr>
        <p:spPr bwMode="auto">
          <a:xfrm>
            <a:off x="2709863" y="2378075"/>
            <a:ext cx="3333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10" name="Line 3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11" name="Line 3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12" name="Line 3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13" name="Line 3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14" name="Line 4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15" name="Oval 48"/>
          <p:cNvSpPr>
            <a:spLocks/>
          </p:cNvSpPr>
          <p:nvPr/>
        </p:nvSpPr>
        <p:spPr bwMode="auto">
          <a:xfrm>
            <a:off x="3208338" y="3678238"/>
            <a:ext cx="60325" cy="571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16" name="Oval 49"/>
          <p:cNvSpPr>
            <a:spLocks/>
          </p:cNvSpPr>
          <p:nvPr/>
        </p:nvSpPr>
        <p:spPr bwMode="auto">
          <a:xfrm>
            <a:off x="3748088" y="3305175"/>
            <a:ext cx="60325" cy="571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17" name="Oval 50"/>
          <p:cNvSpPr>
            <a:spLocks/>
          </p:cNvSpPr>
          <p:nvPr/>
        </p:nvSpPr>
        <p:spPr bwMode="auto">
          <a:xfrm>
            <a:off x="4340225" y="3197225"/>
            <a:ext cx="60325" cy="58738"/>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18" name="Oval 51"/>
          <p:cNvSpPr>
            <a:spLocks/>
          </p:cNvSpPr>
          <p:nvPr/>
        </p:nvSpPr>
        <p:spPr bwMode="auto">
          <a:xfrm>
            <a:off x="4813300" y="3694113"/>
            <a:ext cx="60325" cy="571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19" name="Oval 52"/>
          <p:cNvSpPr>
            <a:spLocks/>
          </p:cNvSpPr>
          <p:nvPr/>
        </p:nvSpPr>
        <p:spPr bwMode="auto">
          <a:xfrm>
            <a:off x="5405438" y="2924175"/>
            <a:ext cx="60325" cy="58738"/>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20" name="Line 54"/>
          <p:cNvSpPr>
            <a:spLocks noChangeShapeType="1"/>
          </p:cNvSpPr>
          <p:nvPr/>
        </p:nvSpPr>
        <p:spPr bwMode="auto">
          <a:xfrm>
            <a:off x="3236913" y="4340225"/>
            <a:ext cx="3175" cy="2143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21" name="Line 57"/>
          <p:cNvSpPr>
            <a:spLocks noChangeShapeType="1"/>
          </p:cNvSpPr>
          <p:nvPr/>
        </p:nvSpPr>
        <p:spPr bwMode="auto">
          <a:xfrm>
            <a:off x="4368800" y="4224338"/>
            <a:ext cx="1588" cy="4953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22" name="Line 60"/>
          <p:cNvSpPr>
            <a:spLocks noChangeShapeType="1"/>
          </p:cNvSpPr>
          <p:nvPr/>
        </p:nvSpPr>
        <p:spPr bwMode="auto">
          <a:xfrm>
            <a:off x="5434013" y="4340225"/>
            <a:ext cx="1587" cy="3714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23" name="Line 63"/>
          <p:cNvSpPr>
            <a:spLocks noChangeShapeType="1"/>
          </p:cNvSpPr>
          <p:nvPr/>
        </p:nvSpPr>
        <p:spPr bwMode="auto">
          <a:xfrm>
            <a:off x="6057900" y="3578225"/>
            <a:ext cx="1588" cy="34766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24" name="Oval 66"/>
          <p:cNvSpPr>
            <a:spLocks/>
          </p:cNvSpPr>
          <p:nvPr/>
        </p:nvSpPr>
        <p:spPr bwMode="auto">
          <a:xfrm>
            <a:off x="3124200" y="4422775"/>
            <a:ext cx="228600" cy="228600"/>
          </a:xfrm>
          <a:prstGeom prst="ellipse">
            <a:avLst/>
          </a:prstGeom>
          <a:solidFill>
            <a:srgbClr val="0000FF">
              <a:alpha val="7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25" name="Oval 67"/>
          <p:cNvSpPr>
            <a:spLocks/>
          </p:cNvSpPr>
          <p:nvPr/>
        </p:nvSpPr>
        <p:spPr bwMode="auto">
          <a:xfrm>
            <a:off x="4256088" y="4446588"/>
            <a:ext cx="228600" cy="228600"/>
          </a:xfrm>
          <a:prstGeom prst="ellipse">
            <a:avLst/>
          </a:prstGeom>
          <a:solidFill>
            <a:srgbClr val="0000FF">
              <a:alpha val="7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26" name="Oval 68"/>
          <p:cNvSpPr>
            <a:spLocks/>
          </p:cNvSpPr>
          <p:nvPr/>
        </p:nvSpPr>
        <p:spPr bwMode="auto">
          <a:xfrm>
            <a:off x="5319713" y="4497388"/>
            <a:ext cx="228600" cy="228600"/>
          </a:xfrm>
          <a:prstGeom prst="ellipse">
            <a:avLst/>
          </a:prstGeom>
          <a:solidFill>
            <a:srgbClr val="0000FF">
              <a:alpha val="7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27" name="Oval 69"/>
          <p:cNvSpPr>
            <a:spLocks/>
          </p:cNvSpPr>
          <p:nvPr/>
        </p:nvSpPr>
        <p:spPr bwMode="auto">
          <a:xfrm>
            <a:off x="5943600" y="3727450"/>
            <a:ext cx="228600" cy="228600"/>
          </a:xfrm>
          <a:prstGeom prst="ellipse">
            <a:avLst/>
          </a:prstGeom>
          <a:solidFill>
            <a:srgbClr val="0000FF">
              <a:alpha val="7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28" name="Line 7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29" name="Line 7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30" name="Line 7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31" name="Line 7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32" name="Line 8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33" name="Oval 88"/>
          <p:cNvSpPr>
            <a:spLocks/>
          </p:cNvSpPr>
          <p:nvPr/>
        </p:nvSpPr>
        <p:spPr bwMode="auto">
          <a:xfrm>
            <a:off x="3182938" y="3668713"/>
            <a:ext cx="111125" cy="1063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34" name="Oval 89"/>
          <p:cNvSpPr>
            <a:spLocks/>
          </p:cNvSpPr>
          <p:nvPr/>
        </p:nvSpPr>
        <p:spPr bwMode="auto">
          <a:xfrm>
            <a:off x="3727450" y="3297238"/>
            <a:ext cx="109538"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35" name="Oval 90"/>
          <p:cNvSpPr>
            <a:spLocks/>
          </p:cNvSpPr>
          <p:nvPr/>
        </p:nvSpPr>
        <p:spPr bwMode="auto">
          <a:xfrm>
            <a:off x="4314825" y="3189288"/>
            <a:ext cx="109538"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36" name="Oval 91"/>
          <p:cNvSpPr>
            <a:spLocks/>
          </p:cNvSpPr>
          <p:nvPr/>
        </p:nvSpPr>
        <p:spPr bwMode="auto">
          <a:xfrm>
            <a:off x="4792663" y="3686175"/>
            <a:ext cx="109537"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37" name="Oval 92"/>
          <p:cNvSpPr>
            <a:spLocks/>
          </p:cNvSpPr>
          <p:nvPr/>
        </p:nvSpPr>
        <p:spPr bwMode="auto">
          <a:xfrm>
            <a:off x="5380038" y="2916238"/>
            <a:ext cx="109537"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38" name="Line 94"/>
          <p:cNvSpPr>
            <a:spLocks noChangeShapeType="1"/>
          </p:cNvSpPr>
          <p:nvPr/>
        </p:nvSpPr>
        <p:spPr bwMode="auto">
          <a:xfrm>
            <a:off x="3236913" y="4340225"/>
            <a:ext cx="3175" cy="2143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39" name="Line 97"/>
          <p:cNvSpPr>
            <a:spLocks noChangeShapeType="1"/>
          </p:cNvSpPr>
          <p:nvPr/>
        </p:nvSpPr>
        <p:spPr bwMode="auto">
          <a:xfrm>
            <a:off x="4368800" y="4224338"/>
            <a:ext cx="1588" cy="4953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40" name="Line 100"/>
          <p:cNvSpPr>
            <a:spLocks noChangeShapeType="1"/>
          </p:cNvSpPr>
          <p:nvPr/>
        </p:nvSpPr>
        <p:spPr bwMode="auto">
          <a:xfrm>
            <a:off x="5434013" y="4340225"/>
            <a:ext cx="1587" cy="3714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41" name="Line 103"/>
          <p:cNvSpPr>
            <a:spLocks noChangeShapeType="1"/>
          </p:cNvSpPr>
          <p:nvPr/>
        </p:nvSpPr>
        <p:spPr bwMode="auto">
          <a:xfrm>
            <a:off x="6057900" y="3578225"/>
            <a:ext cx="1588" cy="34766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42" name="Line 11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43" name="Line 11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44" name="Line 11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45" name="Line 11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46" name="Line 12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47" name="Oval 128"/>
          <p:cNvSpPr>
            <a:spLocks/>
          </p:cNvSpPr>
          <p:nvPr/>
        </p:nvSpPr>
        <p:spPr bwMode="auto">
          <a:xfrm>
            <a:off x="3173413" y="3644900"/>
            <a:ext cx="130175"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48" name="Oval 129"/>
          <p:cNvSpPr>
            <a:spLocks/>
          </p:cNvSpPr>
          <p:nvPr/>
        </p:nvSpPr>
        <p:spPr bwMode="auto">
          <a:xfrm>
            <a:off x="3714750" y="3271838"/>
            <a:ext cx="128588"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49" name="Oval 130"/>
          <p:cNvSpPr>
            <a:spLocks/>
          </p:cNvSpPr>
          <p:nvPr/>
        </p:nvSpPr>
        <p:spPr bwMode="auto">
          <a:xfrm>
            <a:off x="4305300" y="3163888"/>
            <a:ext cx="128588"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50" name="Oval 131"/>
          <p:cNvSpPr>
            <a:spLocks/>
          </p:cNvSpPr>
          <p:nvPr/>
        </p:nvSpPr>
        <p:spPr bwMode="auto">
          <a:xfrm>
            <a:off x="4779963" y="3660775"/>
            <a:ext cx="128587"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51" name="Oval 132"/>
          <p:cNvSpPr>
            <a:spLocks/>
          </p:cNvSpPr>
          <p:nvPr/>
        </p:nvSpPr>
        <p:spPr bwMode="auto">
          <a:xfrm>
            <a:off x="5370513" y="2890838"/>
            <a:ext cx="128587"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52" name="Line 134"/>
          <p:cNvSpPr>
            <a:spLocks noChangeShapeType="1"/>
          </p:cNvSpPr>
          <p:nvPr/>
        </p:nvSpPr>
        <p:spPr bwMode="auto">
          <a:xfrm>
            <a:off x="3236913" y="4340225"/>
            <a:ext cx="3175" cy="2143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53" name="Line 137"/>
          <p:cNvSpPr>
            <a:spLocks noChangeShapeType="1"/>
          </p:cNvSpPr>
          <p:nvPr/>
        </p:nvSpPr>
        <p:spPr bwMode="auto">
          <a:xfrm>
            <a:off x="4368800" y="4343400"/>
            <a:ext cx="1588" cy="4953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54" name="Line 140"/>
          <p:cNvSpPr>
            <a:spLocks noChangeShapeType="1"/>
          </p:cNvSpPr>
          <p:nvPr/>
        </p:nvSpPr>
        <p:spPr bwMode="auto">
          <a:xfrm>
            <a:off x="5434013" y="4340225"/>
            <a:ext cx="1587" cy="3714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55" name="Line 143"/>
          <p:cNvSpPr>
            <a:spLocks noChangeShapeType="1"/>
          </p:cNvSpPr>
          <p:nvPr/>
        </p:nvSpPr>
        <p:spPr bwMode="auto">
          <a:xfrm>
            <a:off x="6057900" y="3690938"/>
            <a:ext cx="1588" cy="347662"/>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56" name="Line 15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57" name="Line 15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58" name="Line 15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59" name="Line 15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60" name="Line 16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61" name="Oval 168"/>
          <p:cNvSpPr>
            <a:spLocks/>
          </p:cNvSpPr>
          <p:nvPr/>
        </p:nvSpPr>
        <p:spPr bwMode="auto">
          <a:xfrm>
            <a:off x="3157538" y="3627438"/>
            <a:ext cx="161925"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62" name="Oval 169"/>
          <p:cNvSpPr>
            <a:spLocks/>
          </p:cNvSpPr>
          <p:nvPr/>
        </p:nvSpPr>
        <p:spPr bwMode="auto">
          <a:xfrm>
            <a:off x="3697288" y="3255963"/>
            <a:ext cx="163512"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63" name="Oval 170"/>
          <p:cNvSpPr>
            <a:spLocks/>
          </p:cNvSpPr>
          <p:nvPr/>
        </p:nvSpPr>
        <p:spPr bwMode="auto">
          <a:xfrm>
            <a:off x="4287838" y="3148013"/>
            <a:ext cx="163512"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64" name="Oval 171"/>
          <p:cNvSpPr>
            <a:spLocks/>
          </p:cNvSpPr>
          <p:nvPr/>
        </p:nvSpPr>
        <p:spPr bwMode="auto">
          <a:xfrm>
            <a:off x="4762500" y="3644900"/>
            <a:ext cx="163513" cy="157163"/>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65" name="Oval 172"/>
          <p:cNvSpPr>
            <a:spLocks/>
          </p:cNvSpPr>
          <p:nvPr/>
        </p:nvSpPr>
        <p:spPr bwMode="auto">
          <a:xfrm>
            <a:off x="5353050" y="2874963"/>
            <a:ext cx="163513"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1466" name="Line 174"/>
          <p:cNvSpPr>
            <a:spLocks noChangeShapeType="1"/>
          </p:cNvSpPr>
          <p:nvPr/>
        </p:nvSpPr>
        <p:spPr bwMode="auto">
          <a:xfrm>
            <a:off x="3236913" y="4495800"/>
            <a:ext cx="3175" cy="2143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67" name="Line 180"/>
          <p:cNvSpPr>
            <a:spLocks noChangeShapeType="1"/>
          </p:cNvSpPr>
          <p:nvPr/>
        </p:nvSpPr>
        <p:spPr bwMode="auto">
          <a:xfrm>
            <a:off x="5434013" y="4419600"/>
            <a:ext cx="1587" cy="3714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1468" name="AutoShape 190"/>
          <p:cNvSpPr>
            <a:spLocks/>
          </p:cNvSpPr>
          <p:nvPr/>
        </p:nvSpPr>
        <p:spPr bwMode="auto">
          <a:xfrm rot="-5400000">
            <a:off x="-403224" y="3586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101469" name="Rectangle 191"/>
          <p:cNvSpPr>
            <a:spLocks/>
          </p:cNvSpPr>
          <p:nvPr/>
        </p:nvSpPr>
        <p:spPr bwMode="auto">
          <a:xfrm>
            <a:off x="3984625" y="59324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cxnSp>
        <p:nvCxnSpPr>
          <p:cNvPr id="207" name="Straight Connector 206"/>
          <p:cNvCxnSpPr/>
          <p:nvPr/>
        </p:nvCxnSpPr>
        <p:spPr bwMode="auto">
          <a:xfrm>
            <a:off x="2743200" y="3429000"/>
            <a:ext cx="38100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01471"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sp>
        <p:nvSpPr>
          <p:cNvPr id="101472" name="Rectangle 3"/>
          <p:cNvSpPr>
            <a:spLocks/>
          </p:cNvSpPr>
          <p:nvPr/>
        </p:nvSpPr>
        <p:spPr bwMode="auto">
          <a:xfrm>
            <a:off x="7086600" y="3124200"/>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rgbClr val="0000FF"/>
                </a:solidFill>
                <a:latin typeface="Calibri" charset="0"/>
                <a:ea typeface="ＭＳ Ｐゴシック" charset="-128"/>
                <a:sym typeface="Arial Bold" charset="0"/>
              </a:rPr>
              <a:t>Long-lagged</a:t>
            </a:r>
          </a:p>
          <a:p>
            <a:pPr algn="ctr" eaLnBrk="1" hangingPunct="1"/>
            <a:r>
              <a:rPr lang="en-US" altLang="x-none">
                <a:solidFill>
                  <a:srgbClr val="0000FF"/>
                </a:solidFill>
                <a:latin typeface="Calibri" charset="0"/>
                <a:ea typeface="ＭＳ Ｐゴシック" charset="-128"/>
                <a:sym typeface="Arial Bold" charset="0"/>
              </a:rPr>
              <a:t>repetitions</a:t>
            </a:r>
          </a:p>
        </p:txBody>
      </p:sp>
      <p:sp>
        <p:nvSpPr>
          <p:cNvPr id="101473" name="Rectangle 191"/>
          <p:cNvSpPr>
            <a:spLocks noChangeAspect="1" noChangeArrowheads="1"/>
          </p:cNvSpPr>
          <p:nvPr/>
        </p:nvSpPr>
        <p:spPr bwMode="auto">
          <a:xfrm>
            <a:off x="5711825" y="58674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101474" name="Rectangle 191"/>
          <p:cNvSpPr>
            <a:spLocks noChangeAspect="1" noChangeArrowheads="1"/>
          </p:cNvSpPr>
          <p:nvPr/>
        </p:nvSpPr>
        <p:spPr bwMode="auto">
          <a:xfrm>
            <a:off x="2892425" y="58674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131" name="Rectangle 194"/>
          <p:cNvSpPr txBox="1">
            <a:spLocks noChangeArrowheads="1"/>
          </p:cNvSpPr>
          <p:nvPr/>
        </p:nvSpPr>
        <p:spPr bwMode="auto">
          <a:xfrm>
            <a:off x="-9471" y="546101"/>
            <a:ext cx="9093200" cy="1252537"/>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798" tIns="50798" rIns="132073" bIns="50798" anchor="ctr"/>
          <a:lstStyle>
            <a:lvl1pPr marL="39688" indent="-39688" algn="ctr" rtl="0" eaLnBrk="0" fontAlgn="base" hangingPunct="0">
              <a:spcBef>
                <a:spcPct val="0"/>
              </a:spcBef>
              <a:spcAft>
                <a:spcPct val="0"/>
              </a:spcAft>
              <a:defRPr sz="4400">
                <a:solidFill>
                  <a:schemeClr val="tx1"/>
                </a:solidFill>
                <a:latin typeface="+mj-lt"/>
                <a:ea typeface="+mj-ea"/>
                <a:cs typeface="+mj-cs"/>
                <a:sym typeface="Arial" charset="0"/>
              </a:defRPr>
            </a:lvl1pPr>
            <a:lvl2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2pPr>
            <a:lvl3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3pPr>
            <a:lvl4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4pPr>
            <a:lvl5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5pPr>
            <a:lvl6pPr marL="4968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6pPr>
            <a:lvl7pPr marL="9540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7pPr>
            <a:lvl8pPr marL="14112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8pPr>
            <a:lvl9pPr marL="18684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9pPr>
          </a:lstStyle>
          <a:p>
            <a:pPr indent="0" eaLnBrk="1" hangingPunct="1">
              <a:defRPr/>
            </a:pPr>
            <a:r>
              <a:rPr lang="en-US" sz="2800" b="1" dirty="0" smtClean="0">
                <a:solidFill>
                  <a:srgbClr val="5E5EB9"/>
                </a:solidFill>
                <a:latin typeface="Calibri"/>
                <a:cs typeface="Calibri"/>
                <a:sym typeface="Arial Bold" charset="0"/>
              </a:rPr>
              <a:t>Place-selective </a:t>
            </a:r>
            <a:r>
              <a:rPr lang="en-US" sz="2800" b="1" dirty="0">
                <a:solidFill>
                  <a:srgbClr val="5E5EB9"/>
                </a:solidFill>
                <a:latin typeface="Calibri"/>
                <a:cs typeface="Calibri"/>
                <a:sym typeface="Arial Bold" charset="0"/>
              </a:rPr>
              <a:t>CoS (PPA</a:t>
            </a:r>
            <a:r>
              <a:rPr lang="en-US" sz="2800" b="1" dirty="0" smtClean="0">
                <a:solidFill>
                  <a:srgbClr val="5E5EB9"/>
                </a:solidFill>
                <a:latin typeface="Calibri"/>
                <a:cs typeface="Calibri"/>
                <a:sym typeface="Arial Bold" charset="0"/>
              </a:rPr>
              <a:t>):</a:t>
            </a:r>
          </a:p>
          <a:p>
            <a:pPr indent="0" eaLnBrk="1" hangingPunct="1">
              <a:defRPr/>
            </a:pPr>
            <a:r>
              <a:rPr lang="en-US" sz="2800" b="1" dirty="0" smtClean="0">
                <a:solidFill>
                  <a:srgbClr val="5E5EB9"/>
                </a:solidFill>
                <a:latin typeface="Calibri"/>
                <a:cs typeface="Calibri"/>
                <a:sym typeface="Arial Bold" charset="0"/>
              </a:rPr>
              <a:t> short </a:t>
            </a:r>
            <a:r>
              <a:rPr lang="en-US" sz="2800" b="1" dirty="0">
                <a:solidFill>
                  <a:srgbClr val="5E5EB9"/>
                </a:solidFill>
                <a:latin typeface="Calibri"/>
                <a:cs typeface="Calibri"/>
                <a:sym typeface="Arial Bold" charset="0"/>
              </a:rPr>
              <a:t>lagged adaptation: </a:t>
            </a:r>
            <a:r>
              <a:rPr lang="en-US" sz="2800" b="1" dirty="0" smtClean="0">
                <a:solidFill>
                  <a:srgbClr val="5E5EB9"/>
                </a:solidFill>
                <a:latin typeface="Calibri"/>
                <a:cs typeface="Calibri"/>
                <a:sym typeface="Arial Bold" charset="0"/>
              </a:rPr>
              <a:t>scaling </a:t>
            </a:r>
          </a:p>
          <a:p>
            <a:pPr indent="0" eaLnBrk="1" hangingPunct="1">
              <a:defRPr/>
            </a:pPr>
            <a:r>
              <a:rPr lang="en-US" sz="2800" b="1" dirty="0" smtClean="0">
                <a:solidFill>
                  <a:srgbClr val="5E5EB9"/>
                </a:solidFill>
                <a:latin typeface="Calibri"/>
                <a:ea typeface="ヒラギノ角ゴ ProN W6" charset="0"/>
                <a:cs typeface="Calibri"/>
                <a:sym typeface="Arial Bold" charset="0"/>
              </a:rPr>
              <a:t>long-lagged</a:t>
            </a:r>
            <a:r>
              <a:rPr lang="en-US" sz="2800" b="1" dirty="0">
                <a:solidFill>
                  <a:srgbClr val="5E5EB9"/>
                </a:solidFill>
                <a:latin typeface="Calibri"/>
                <a:ea typeface="ヒラギノ角ゴ ProN W6" charset="0"/>
                <a:cs typeface="Calibri"/>
                <a:sym typeface="Arial Bold" charset="0"/>
              </a:rPr>
              <a:t>: sharpening</a:t>
            </a:r>
          </a:p>
        </p:txBody>
      </p:sp>
      <p:sp>
        <p:nvSpPr>
          <p:cNvPr id="101476" name="Freeform 7"/>
          <p:cNvSpPr>
            <a:spLocks/>
          </p:cNvSpPr>
          <p:nvPr/>
        </p:nvSpPr>
        <p:spPr bwMode="auto">
          <a:xfrm>
            <a:off x="3055938" y="3771900"/>
            <a:ext cx="3140075" cy="1406525"/>
          </a:xfrm>
          <a:custGeom>
            <a:avLst/>
            <a:gdLst>
              <a:gd name="T0" fmla="*/ 0 w 3140778"/>
              <a:gd name="T1" fmla="*/ 894259 h 1406387"/>
              <a:gd name="T2" fmla="*/ 3081997 w 3140778"/>
              <a:gd name="T3" fmla="*/ 38 h 1406387"/>
              <a:gd name="T4" fmla="*/ 1766510 w 3140778"/>
              <a:gd name="T5" fmla="*/ 856471 h 1406387"/>
              <a:gd name="T6" fmla="*/ 325741 w 3140778"/>
              <a:gd name="T7" fmla="*/ 541604 h 1406387"/>
              <a:gd name="T8" fmla="*/ 1002275 w 3140778"/>
              <a:gd name="T9" fmla="*/ 1171338 h 1406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0778" h="1406387">
                <a:moveTo>
                  <a:pt x="0" y="892851"/>
                </a:moveTo>
                <a:cubicBezTo>
                  <a:pt x="1398790" y="449588"/>
                  <a:pt x="2797580" y="6325"/>
                  <a:pt x="3093055" y="38"/>
                </a:cubicBezTo>
                <a:cubicBezTo>
                  <a:pt x="3388530" y="-6249"/>
                  <a:pt x="2233873" y="765007"/>
                  <a:pt x="1772849" y="855127"/>
                </a:cubicBezTo>
                <a:cubicBezTo>
                  <a:pt x="1311825" y="945247"/>
                  <a:pt x="454738" y="488361"/>
                  <a:pt x="326909" y="540756"/>
                </a:cubicBezTo>
                <a:cubicBezTo>
                  <a:pt x="199080" y="593151"/>
                  <a:pt x="626575" y="1938659"/>
                  <a:pt x="1005872" y="1169498"/>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p>
            <a:endParaRPr lang="en-US"/>
          </a:p>
        </p:txBody>
      </p:sp>
      <p:sp>
        <p:nvSpPr>
          <p:cNvPr id="101477" name="Freeform 224"/>
          <p:cNvSpPr>
            <a:spLocks noChangeArrowheads="1"/>
          </p:cNvSpPr>
          <p:nvPr/>
        </p:nvSpPr>
        <p:spPr bwMode="auto">
          <a:xfrm>
            <a:off x="3200400" y="3810000"/>
            <a:ext cx="2895600" cy="949325"/>
          </a:xfrm>
          <a:custGeom>
            <a:avLst/>
            <a:gdLst>
              <a:gd name="T0" fmla="*/ 0 w 2530795"/>
              <a:gd name="T1" fmla="*/ 12106176 h 795736"/>
              <a:gd name="T2" fmla="*/ 18385589 w 2530795"/>
              <a:gd name="T3" fmla="*/ 13968645 h 795736"/>
              <a:gd name="T4" fmla="*/ 24971476 w 2530795"/>
              <a:gd name="T5" fmla="*/ 0 h 795736"/>
              <a:gd name="T6" fmla="*/ 24971476 w 2530795"/>
              <a:gd name="T7" fmla="*/ 0 h 795736"/>
              <a:gd name="T8" fmla="*/ 0 60000 65536"/>
              <a:gd name="T9" fmla="*/ 0 60000 65536"/>
              <a:gd name="T10" fmla="*/ 0 60000 65536"/>
              <a:gd name="T11" fmla="*/ 0 60000 65536"/>
              <a:gd name="T12" fmla="*/ 0 w 2530795"/>
              <a:gd name="T13" fmla="*/ 0 h 795736"/>
              <a:gd name="T14" fmla="*/ 2530795 w 2530795"/>
              <a:gd name="T15" fmla="*/ 795736 h 795736"/>
            </a:gdLst>
            <a:ahLst/>
            <a:cxnLst>
              <a:cxn ang="T8">
                <a:pos x="T0" y="T1"/>
              </a:cxn>
              <a:cxn ang="T9">
                <a:pos x="T2" y="T3"/>
              </a:cxn>
              <a:cxn ang="T10">
                <a:pos x="T4" y="T5"/>
              </a:cxn>
              <a:cxn ang="T11">
                <a:pos x="T6" y="T7"/>
              </a:cxn>
            </a:cxnLst>
            <a:rect l="T12" t="T13" r="T14" b="T15"/>
            <a:pathLst>
              <a:path w="2530795" h="795736">
                <a:moveTo>
                  <a:pt x="0" y="602596"/>
                </a:moveTo>
                <a:cubicBezTo>
                  <a:pt x="720766" y="699166"/>
                  <a:pt x="1441533" y="795736"/>
                  <a:pt x="1863332" y="695303"/>
                </a:cubicBezTo>
                <a:cubicBezTo>
                  <a:pt x="2285131" y="594870"/>
                  <a:pt x="2530795" y="0"/>
                  <a:pt x="2530795" y="0"/>
                </a:cubicBezTo>
              </a:path>
            </a:pathLst>
          </a:custGeom>
          <a:noFill/>
          <a:ln w="19050">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pic>
        <p:nvPicPr>
          <p:cNvPr id="101478" name="Picture 3"/>
          <p:cNvPicPr>
            <a:picLocks noChangeAspect="1" noChangeArrowheads="1"/>
          </p:cNvPicPr>
          <p:nvPr/>
        </p:nvPicPr>
        <p:blipFill>
          <a:blip r:embed="rId8">
            <a:grayscl/>
            <a:extLst>
              <a:ext uri="{28A0092B-C50C-407E-A947-70E740481C1C}">
                <a14:useLocalDpi xmlns:a14="http://schemas.microsoft.com/office/drawing/2010/main" val="0"/>
              </a:ext>
            </a:extLst>
          </a:blip>
          <a:srcRect l="36862" t="27556" r="36250" b="4443"/>
          <a:stretch>
            <a:fillRect/>
          </a:stretch>
        </p:blipFill>
        <p:spPr bwMode="auto">
          <a:xfrm>
            <a:off x="119063" y="2359025"/>
            <a:ext cx="1598612"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86"/>
          <p:cNvSpPr>
            <a:spLocks noChangeArrowheads="1"/>
          </p:cNvSpPr>
          <p:nvPr/>
        </p:nvSpPr>
        <p:spPr bwMode="auto">
          <a:xfrm>
            <a:off x="1493838" y="3917950"/>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85" name="Freeform 184"/>
          <p:cNvSpPr>
            <a:spLocks noChangeArrowheads="1"/>
          </p:cNvSpPr>
          <p:nvPr/>
        </p:nvSpPr>
        <p:spPr bwMode="auto">
          <a:xfrm>
            <a:off x="1187450" y="3657600"/>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86" name="Freeform 185"/>
          <p:cNvSpPr>
            <a:spLocks noChangeArrowheads="1"/>
          </p:cNvSpPr>
          <p:nvPr/>
        </p:nvSpPr>
        <p:spPr bwMode="auto">
          <a:xfrm>
            <a:off x="1362075" y="3663950"/>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87" name="Freeform 188"/>
          <p:cNvSpPr>
            <a:spLocks noChangeArrowheads="1"/>
          </p:cNvSpPr>
          <p:nvPr/>
        </p:nvSpPr>
        <p:spPr bwMode="auto">
          <a:xfrm>
            <a:off x="1031875" y="2870200"/>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C800"/>
          </a:solidFill>
          <a:ln w="9525">
            <a:solidFill>
              <a:srgbClr val="288B09"/>
            </a:solidFill>
            <a:miter lim="800000"/>
            <a:headEnd/>
            <a:tailEnd/>
          </a:ln>
          <a:effectLst>
            <a:outerShdw dist="23000" dir="5400000" rotWithShape="0">
              <a:srgbClr val="808080">
                <a:alpha val="34998"/>
              </a:srgbClr>
            </a:outerShdw>
          </a:effectLst>
        </p:spPr>
        <p:txBody>
          <a:bodyPr lIns="91435" tIns="45718" rIns="91435" bIns="45718" anchor="ctr"/>
          <a:lstStyle/>
          <a:p>
            <a:endParaRPr lang="en-US"/>
          </a:p>
        </p:txBody>
      </p:sp>
      <p:sp>
        <p:nvSpPr>
          <p:cNvPr id="188" name="Freeform 189"/>
          <p:cNvSpPr>
            <a:spLocks noChangeArrowheads="1"/>
          </p:cNvSpPr>
          <p:nvPr/>
        </p:nvSpPr>
        <p:spPr bwMode="auto">
          <a:xfrm>
            <a:off x="1171575" y="3536950"/>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C800"/>
          </a:solidFill>
          <a:ln w="9525">
            <a:solidFill>
              <a:srgbClr val="288B09"/>
            </a:solidFill>
            <a:miter lim="800000"/>
            <a:headEnd/>
            <a:tailEnd/>
          </a:ln>
          <a:effectLst>
            <a:outerShdw dist="23000" dir="5400000" rotWithShape="0">
              <a:srgbClr val="808080">
                <a:alpha val="34998"/>
              </a:srgbClr>
            </a:outerShdw>
          </a:effectLst>
        </p:spPr>
        <p:txBody>
          <a:bodyPr lIns="91435" tIns="45718" rIns="91435" bIns="45718" anchor="ctr"/>
          <a:lstStyle/>
          <a:p>
            <a:endParaRPr lang="en-US"/>
          </a:p>
        </p:txBody>
      </p:sp>
      <p:sp>
        <p:nvSpPr>
          <p:cNvPr id="189" name="Freeform 196"/>
          <p:cNvSpPr>
            <a:spLocks noChangeArrowheads="1"/>
          </p:cNvSpPr>
          <p:nvPr/>
        </p:nvSpPr>
        <p:spPr bwMode="auto">
          <a:xfrm>
            <a:off x="1011238" y="3060700"/>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90" name="Freeform 198"/>
          <p:cNvSpPr>
            <a:spLocks noChangeArrowheads="1"/>
          </p:cNvSpPr>
          <p:nvPr/>
        </p:nvSpPr>
        <p:spPr bwMode="auto">
          <a:xfrm>
            <a:off x="1004888" y="3336925"/>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91" name="Freeform 199"/>
          <p:cNvSpPr>
            <a:spLocks noChangeArrowheads="1"/>
          </p:cNvSpPr>
          <p:nvPr/>
        </p:nvSpPr>
        <p:spPr bwMode="auto">
          <a:xfrm>
            <a:off x="1022350" y="3624263"/>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01487" name="TextBox 71"/>
          <p:cNvSpPr txBox="1">
            <a:spLocks noChangeArrowheads="1"/>
          </p:cNvSpPr>
          <p:nvPr/>
        </p:nvSpPr>
        <p:spPr bwMode="auto">
          <a:xfrm>
            <a:off x="211138" y="2492375"/>
            <a:ext cx="488950" cy="23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193" name="Freeform 201"/>
          <p:cNvSpPr>
            <a:spLocks noChangeArrowheads="1"/>
          </p:cNvSpPr>
          <p:nvPr/>
        </p:nvSpPr>
        <p:spPr bwMode="auto">
          <a:xfrm>
            <a:off x="984250" y="3830638"/>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94" name="Freeform 208"/>
          <p:cNvSpPr>
            <a:spLocks noChangeArrowheads="1"/>
          </p:cNvSpPr>
          <p:nvPr/>
        </p:nvSpPr>
        <p:spPr bwMode="auto">
          <a:xfrm>
            <a:off x="822325" y="3794125"/>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95" name="Freeform 196"/>
          <p:cNvSpPr>
            <a:spLocks noChangeArrowheads="1"/>
          </p:cNvSpPr>
          <p:nvPr/>
        </p:nvSpPr>
        <p:spPr bwMode="auto">
          <a:xfrm>
            <a:off x="1030288" y="2889250"/>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96" name="Freeform 191"/>
          <p:cNvSpPr>
            <a:spLocks noChangeArrowheads="1"/>
          </p:cNvSpPr>
          <p:nvPr/>
        </p:nvSpPr>
        <p:spPr bwMode="auto">
          <a:xfrm>
            <a:off x="698500" y="2946400"/>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97" name="Freeform 192"/>
          <p:cNvSpPr>
            <a:spLocks noChangeArrowheads="1"/>
          </p:cNvSpPr>
          <p:nvPr/>
        </p:nvSpPr>
        <p:spPr bwMode="auto">
          <a:xfrm>
            <a:off x="755650" y="3425825"/>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98" name="Freeform 195"/>
          <p:cNvSpPr>
            <a:spLocks noChangeArrowheads="1"/>
          </p:cNvSpPr>
          <p:nvPr/>
        </p:nvSpPr>
        <p:spPr bwMode="auto">
          <a:xfrm>
            <a:off x="684213" y="3249613"/>
            <a:ext cx="231775" cy="298450"/>
          </a:xfrm>
          <a:custGeom>
            <a:avLst/>
            <a:gdLst>
              <a:gd name="T0" fmla="*/ 1749 w 259645"/>
              <a:gd name="T1" fmla="*/ 137 h 335139"/>
              <a:gd name="T2" fmla="*/ 5106 w 259645"/>
              <a:gd name="T3" fmla="*/ 1367 h 335139"/>
              <a:gd name="T4" fmla="*/ 5735 w 259645"/>
              <a:gd name="T5" fmla="*/ 3624 h 335139"/>
              <a:gd name="T6" fmla="*/ 8673 w 259645"/>
              <a:gd name="T7" fmla="*/ 5061 h 335139"/>
              <a:gd name="T8" fmla="*/ 10142 w 259645"/>
              <a:gd name="T9" fmla="*/ 6087 h 335139"/>
              <a:gd name="T10" fmla="*/ 12239 w 259645"/>
              <a:gd name="T11" fmla="*/ 13473 h 335139"/>
              <a:gd name="T12" fmla="*/ 12869 w 259645"/>
              <a:gd name="T13" fmla="*/ 14908 h 335139"/>
              <a:gd name="T14" fmla="*/ 12239 w 259645"/>
              <a:gd name="T15" fmla="*/ 16140 h 335139"/>
              <a:gd name="T16" fmla="*/ 9512 w 259645"/>
              <a:gd name="T17" fmla="*/ 15525 h 335139"/>
              <a:gd name="T18" fmla="*/ 5735 w 259645"/>
              <a:gd name="T19" fmla="*/ 13062 h 335139"/>
              <a:gd name="T20" fmla="*/ 3637 w 259645"/>
              <a:gd name="T21" fmla="*/ 12037 h 335139"/>
              <a:gd name="T22" fmla="*/ 4895 w 259645"/>
              <a:gd name="T23" fmla="*/ 10395 h 335139"/>
              <a:gd name="T24" fmla="*/ 4686 w 259645"/>
              <a:gd name="T25" fmla="*/ 7317 h 335139"/>
              <a:gd name="T26" fmla="*/ 2588 w 259645"/>
              <a:gd name="T27" fmla="*/ 6087 h 335139"/>
              <a:gd name="T28" fmla="*/ 1119 w 259645"/>
              <a:gd name="T29" fmla="*/ 3830 h 335139"/>
              <a:gd name="T30" fmla="*/ 71 w 259645"/>
              <a:gd name="T31" fmla="*/ 2188 h 335139"/>
              <a:gd name="T32" fmla="*/ 1749 w 259645"/>
              <a:gd name="T33" fmla="*/ 137 h 335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9645"/>
              <a:gd name="T52" fmla="*/ 0 h 335139"/>
              <a:gd name="T53" fmla="*/ 259645 w 259645"/>
              <a:gd name="T54" fmla="*/ 335139 h 335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9645" h="335139">
                <a:moveTo>
                  <a:pt x="35278" y="2822"/>
                </a:moveTo>
                <a:cubicBezTo>
                  <a:pt x="52211" y="0"/>
                  <a:pt x="89606" y="16228"/>
                  <a:pt x="103011" y="28222"/>
                </a:cubicBezTo>
                <a:cubicBezTo>
                  <a:pt x="116416" y="40216"/>
                  <a:pt x="103717" y="62088"/>
                  <a:pt x="115711" y="74788"/>
                </a:cubicBezTo>
                <a:cubicBezTo>
                  <a:pt x="127706" y="87488"/>
                  <a:pt x="160161" y="95955"/>
                  <a:pt x="174978" y="104422"/>
                </a:cubicBezTo>
                <a:cubicBezTo>
                  <a:pt x="189795" y="112889"/>
                  <a:pt x="192617" y="96660"/>
                  <a:pt x="204611" y="125588"/>
                </a:cubicBezTo>
                <a:cubicBezTo>
                  <a:pt x="216605" y="154516"/>
                  <a:pt x="237773" y="247649"/>
                  <a:pt x="246945" y="277988"/>
                </a:cubicBezTo>
                <a:cubicBezTo>
                  <a:pt x="256117" y="308327"/>
                  <a:pt x="259645" y="298450"/>
                  <a:pt x="259645" y="307622"/>
                </a:cubicBezTo>
                <a:cubicBezTo>
                  <a:pt x="259645" y="316794"/>
                  <a:pt x="258234" y="330905"/>
                  <a:pt x="246945" y="333022"/>
                </a:cubicBezTo>
                <a:cubicBezTo>
                  <a:pt x="235656" y="335139"/>
                  <a:pt x="213783" y="330905"/>
                  <a:pt x="191911" y="320322"/>
                </a:cubicBezTo>
                <a:cubicBezTo>
                  <a:pt x="170039" y="309739"/>
                  <a:pt x="135466" y="281516"/>
                  <a:pt x="115711" y="269522"/>
                </a:cubicBezTo>
                <a:cubicBezTo>
                  <a:pt x="95956" y="257528"/>
                  <a:pt x="76200" y="257527"/>
                  <a:pt x="73378" y="248355"/>
                </a:cubicBezTo>
                <a:cubicBezTo>
                  <a:pt x="70556" y="239183"/>
                  <a:pt x="95250" y="230716"/>
                  <a:pt x="98778" y="214488"/>
                </a:cubicBezTo>
                <a:cubicBezTo>
                  <a:pt x="102306" y="198260"/>
                  <a:pt x="102306" y="165805"/>
                  <a:pt x="94545" y="150988"/>
                </a:cubicBezTo>
                <a:cubicBezTo>
                  <a:pt x="86784" y="136171"/>
                  <a:pt x="64206" y="137582"/>
                  <a:pt x="52211" y="125588"/>
                </a:cubicBezTo>
                <a:cubicBezTo>
                  <a:pt x="40217" y="113594"/>
                  <a:pt x="31045" y="92428"/>
                  <a:pt x="22578" y="79022"/>
                </a:cubicBezTo>
                <a:cubicBezTo>
                  <a:pt x="14111" y="65617"/>
                  <a:pt x="0" y="55738"/>
                  <a:pt x="1411" y="45155"/>
                </a:cubicBezTo>
                <a:cubicBezTo>
                  <a:pt x="2822" y="34572"/>
                  <a:pt x="18345" y="5644"/>
                  <a:pt x="35278" y="2822"/>
                </a:cubicBezTo>
                <a:close/>
              </a:path>
            </a:pathLst>
          </a:custGeom>
          <a:solidFill>
            <a:srgbClr val="FFD008">
              <a:alpha val="20000"/>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01494" name="TextBox 71"/>
          <p:cNvSpPr txBox="1">
            <a:spLocks noChangeArrowheads="1"/>
          </p:cNvSpPr>
          <p:nvPr/>
        </p:nvSpPr>
        <p:spPr bwMode="auto">
          <a:xfrm>
            <a:off x="838200" y="2590800"/>
            <a:ext cx="7620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800">
                <a:solidFill>
                  <a:srgbClr val="FFFFFF"/>
                </a:solidFill>
                <a:latin typeface="Calibri" charset="0"/>
              </a:rPr>
              <a:t>CoS-places</a:t>
            </a:r>
          </a:p>
          <a:p>
            <a:pPr algn="ctr" eaLnBrk="1" hangingPunct="1"/>
            <a:r>
              <a:rPr lang="en-US" altLang="x-none" sz="800">
                <a:solidFill>
                  <a:srgbClr val="FFFFFF"/>
                </a:solidFill>
                <a:latin typeface="Calibri" charset="0"/>
              </a:rPr>
              <a:t>PPA</a:t>
            </a:r>
          </a:p>
        </p:txBody>
      </p:sp>
      <p:sp>
        <p:nvSpPr>
          <p:cNvPr id="101495" name="Text Box 416"/>
          <p:cNvSpPr txBox="1">
            <a:spLocks noChangeArrowheads="1"/>
          </p:cNvSpPr>
          <p:nvPr/>
        </p:nvSpPr>
        <p:spPr bwMode="auto">
          <a:xfrm>
            <a:off x="7924800" y="3852863"/>
            <a:ext cx="533400" cy="338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122"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Line 125"/>
          <p:cNvSpPr>
            <a:spLocks noChangeShapeType="1"/>
          </p:cNvSpPr>
          <p:nvPr/>
        </p:nvSpPr>
        <p:spPr bwMode="auto">
          <a:xfrm>
            <a:off x="6057900" y="3594100"/>
            <a:ext cx="1588" cy="4635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02" name="Oval 173"/>
          <p:cNvSpPr>
            <a:spLocks/>
          </p:cNvSpPr>
          <p:nvPr/>
        </p:nvSpPr>
        <p:spPr bwMode="auto">
          <a:xfrm>
            <a:off x="5976938" y="3751263"/>
            <a:ext cx="161925" cy="1587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03" name="Line 165"/>
          <p:cNvSpPr>
            <a:spLocks noChangeShapeType="1"/>
          </p:cNvSpPr>
          <p:nvPr/>
        </p:nvSpPr>
        <p:spPr bwMode="auto">
          <a:xfrm>
            <a:off x="6057900" y="3594100"/>
            <a:ext cx="1588" cy="4635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04" name="Line 183"/>
          <p:cNvSpPr>
            <a:spLocks noChangeShapeType="1"/>
          </p:cNvSpPr>
          <p:nvPr/>
        </p:nvSpPr>
        <p:spPr bwMode="auto">
          <a:xfrm>
            <a:off x="6057900" y="3578225"/>
            <a:ext cx="1588" cy="34766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pic>
        <p:nvPicPr>
          <p:cNvPr id="102405" name="Picture 1"/>
          <p:cNvPicPr>
            <a:picLocks noChangeAspect="1" noChangeArrowheads="1"/>
          </p:cNvPicPr>
          <p:nvPr/>
        </p:nvPicPr>
        <p:blipFill>
          <a:blip r:embed="rId2">
            <a:extLst>
              <a:ext uri="{28A0092B-C50C-407E-A947-70E740481C1C}">
                <a14:useLocalDpi xmlns:a14="http://schemas.microsoft.com/office/drawing/2010/main" val="0"/>
              </a:ext>
            </a:extLst>
          </a:blip>
          <a:srcRect b="1219"/>
          <a:stretch>
            <a:fillRect/>
          </a:stretch>
        </p:blipFill>
        <p:spPr bwMode="auto">
          <a:xfrm>
            <a:off x="2927350" y="5267325"/>
            <a:ext cx="508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40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2500" y="5267325"/>
            <a:ext cx="509588"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40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92713" y="5267325"/>
            <a:ext cx="50958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40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59450" y="5267325"/>
            <a:ext cx="508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409" name="Picture 5"/>
          <p:cNvPicPr>
            <a:picLocks noChangeAspect="1" noChangeArrowheads="1"/>
          </p:cNvPicPr>
          <p:nvPr/>
        </p:nvPicPr>
        <p:blipFill>
          <a:blip r:embed="rId6">
            <a:extLst>
              <a:ext uri="{28A0092B-C50C-407E-A947-70E740481C1C}">
                <a14:useLocalDpi xmlns:a14="http://schemas.microsoft.com/office/drawing/2010/main" val="0"/>
              </a:ext>
            </a:extLst>
          </a:blip>
          <a:srcRect t="50398" b="2879"/>
          <a:stretch>
            <a:fillRect/>
          </a:stretch>
        </p:blipFill>
        <p:spPr bwMode="auto">
          <a:xfrm>
            <a:off x="4627563" y="5267325"/>
            <a:ext cx="5048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410"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62413" y="5267325"/>
            <a:ext cx="508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2411" name="Rectangle 7"/>
          <p:cNvSpPr>
            <a:spLocks/>
          </p:cNvSpPr>
          <p:nvPr/>
        </p:nvSpPr>
        <p:spPr bwMode="auto">
          <a:xfrm>
            <a:off x="2506663" y="4992688"/>
            <a:ext cx="1476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rPr>
              <a:t>0</a:t>
            </a:r>
          </a:p>
        </p:txBody>
      </p:sp>
      <p:sp>
        <p:nvSpPr>
          <p:cNvPr id="102412" name="Rectangle 8"/>
          <p:cNvSpPr>
            <a:spLocks/>
          </p:cNvSpPr>
          <p:nvPr/>
        </p:nvSpPr>
        <p:spPr bwMode="auto">
          <a:xfrm>
            <a:off x="2393950" y="3709988"/>
            <a:ext cx="2698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rPr>
              <a:t>.5</a:t>
            </a:r>
          </a:p>
        </p:txBody>
      </p:sp>
      <p:sp>
        <p:nvSpPr>
          <p:cNvPr id="102413" name="Rectangle 9"/>
          <p:cNvSpPr>
            <a:spLocks/>
          </p:cNvSpPr>
          <p:nvPr/>
        </p:nvSpPr>
        <p:spPr bwMode="auto">
          <a:xfrm>
            <a:off x="2506663" y="2378075"/>
            <a:ext cx="1476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a:solidFill>
                  <a:schemeClr val="tx1"/>
                </a:solidFill>
                <a:latin typeface="Calibri" charset="0"/>
                <a:ea typeface="ＭＳ Ｐゴシック" charset="-128"/>
              </a:rPr>
              <a:t>1</a:t>
            </a:r>
          </a:p>
        </p:txBody>
      </p:sp>
      <p:sp>
        <p:nvSpPr>
          <p:cNvPr id="102414" name="Line 10"/>
          <p:cNvSpPr>
            <a:spLocks noChangeShapeType="1"/>
          </p:cNvSpPr>
          <p:nvPr/>
        </p:nvSpPr>
        <p:spPr bwMode="auto">
          <a:xfrm>
            <a:off x="2709863" y="5208588"/>
            <a:ext cx="3727450"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15" name="Line 11"/>
          <p:cNvSpPr>
            <a:spLocks noChangeShapeType="1"/>
          </p:cNvSpPr>
          <p:nvPr/>
        </p:nvSpPr>
        <p:spPr bwMode="auto">
          <a:xfrm rot="10800000" flipH="1">
            <a:off x="2709863" y="2378075"/>
            <a:ext cx="1587" cy="28305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16" name="Line 12"/>
          <p:cNvSpPr>
            <a:spLocks noChangeShapeType="1"/>
          </p:cNvSpPr>
          <p:nvPr/>
        </p:nvSpPr>
        <p:spPr bwMode="auto">
          <a:xfrm rot="10800000" flipH="1">
            <a:off x="2709863" y="5167313"/>
            <a:ext cx="1587"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17" name="Line 13"/>
          <p:cNvSpPr>
            <a:spLocks noChangeShapeType="1"/>
          </p:cNvSpPr>
          <p:nvPr/>
        </p:nvSpPr>
        <p:spPr bwMode="auto">
          <a:xfrm rot="10800000" flipH="1">
            <a:off x="3241675" y="5167313"/>
            <a:ext cx="1588"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18" name="Line 14"/>
          <p:cNvSpPr>
            <a:spLocks noChangeShapeType="1"/>
          </p:cNvSpPr>
          <p:nvPr/>
        </p:nvSpPr>
        <p:spPr bwMode="auto">
          <a:xfrm rot="10800000" flipH="1">
            <a:off x="3775075" y="5167313"/>
            <a:ext cx="0"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19" name="Line 15"/>
          <p:cNvSpPr>
            <a:spLocks noChangeShapeType="1"/>
          </p:cNvSpPr>
          <p:nvPr/>
        </p:nvSpPr>
        <p:spPr bwMode="auto">
          <a:xfrm rot="10800000" flipH="1">
            <a:off x="4306888" y="5167313"/>
            <a:ext cx="1587"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0" name="Line 16"/>
          <p:cNvSpPr>
            <a:spLocks noChangeShapeType="1"/>
          </p:cNvSpPr>
          <p:nvPr/>
        </p:nvSpPr>
        <p:spPr bwMode="auto">
          <a:xfrm rot="10800000" flipH="1">
            <a:off x="4838700" y="5167313"/>
            <a:ext cx="1588"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1" name="Line 17"/>
          <p:cNvSpPr>
            <a:spLocks noChangeShapeType="1"/>
          </p:cNvSpPr>
          <p:nvPr/>
        </p:nvSpPr>
        <p:spPr bwMode="auto">
          <a:xfrm rot="10800000" flipH="1">
            <a:off x="5372100" y="5167313"/>
            <a:ext cx="1588"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2" name="Line 18"/>
          <p:cNvSpPr>
            <a:spLocks noChangeShapeType="1"/>
          </p:cNvSpPr>
          <p:nvPr/>
        </p:nvSpPr>
        <p:spPr bwMode="auto">
          <a:xfrm rot="10800000" flipH="1">
            <a:off x="5903913" y="5167313"/>
            <a:ext cx="1587" cy="412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3" name="Line 19"/>
          <p:cNvSpPr>
            <a:spLocks noChangeShapeType="1"/>
          </p:cNvSpPr>
          <p:nvPr/>
        </p:nvSpPr>
        <p:spPr bwMode="auto">
          <a:xfrm>
            <a:off x="2709863" y="5208588"/>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4" name="Line 20"/>
          <p:cNvSpPr>
            <a:spLocks noChangeShapeType="1"/>
          </p:cNvSpPr>
          <p:nvPr/>
        </p:nvSpPr>
        <p:spPr bwMode="auto">
          <a:xfrm>
            <a:off x="2709863" y="4919663"/>
            <a:ext cx="3333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5" name="Line 21"/>
          <p:cNvSpPr>
            <a:spLocks noChangeShapeType="1"/>
          </p:cNvSpPr>
          <p:nvPr/>
        </p:nvSpPr>
        <p:spPr bwMode="auto">
          <a:xfrm>
            <a:off x="2709863" y="4637088"/>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6" name="Line 22"/>
          <p:cNvSpPr>
            <a:spLocks noChangeShapeType="1"/>
          </p:cNvSpPr>
          <p:nvPr/>
        </p:nvSpPr>
        <p:spPr bwMode="auto">
          <a:xfrm>
            <a:off x="2709863" y="4356100"/>
            <a:ext cx="3333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7" name="Line 23"/>
          <p:cNvSpPr>
            <a:spLocks noChangeShapeType="1"/>
          </p:cNvSpPr>
          <p:nvPr/>
        </p:nvSpPr>
        <p:spPr bwMode="auto">
          <a:xfrm>
            <a:off x="2709863" y="4075113"/>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8" name="Line 24"/>
          <p:cNvSpPr>
            <a:spLocks noChangeShapeType="1"/>
          </p:cNvSpPr>
          <p:nvPr/>
        </p:nvSpPr>
        <p:spPr bwMode="auto">
          <a:xfrm>
            <a:off x="2709863" y="3794125"/>
            <a:ext cx="3333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29" name="Line 25"/>
          <p:cNvSpPr>
            <a:spLocks noChangeShapeType="1"/>
          </p:cNvSpPr>
          <p:nvPr/>
        </p:nvSpPr>
        <p:spPr bwMode="auto">
          <a:xfrm>
            <a:off x="2709863" y="3503613"/>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0" name="Line 26"/>
          <p:cNvSpPr>
            <a:spLocks noChangeShapeType="1"/>
          </p:cNvSpPr>
          <p:nvPr/>
        </p:nvSpPr>
        <p:spPr bwMode="auto">
          <a:xfrm>
            <a:off x="2709863" y="3222625"/>
            <a:ext cx="3333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1" name="Line 27"/>
          <p:cNvSpPr>
            <a:spLocks noChangeShapeType="1"/>
          </p:cNvSpPr>
          <p:nvPr/>
        </p:nvSpPr>
        <p:spPr bwMode="auto">
          <a:xfrm>
            <a:off x="2709863" y="2941638"/>
            <a:ext cx="3333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2" name="Line 28"/>
          <p:cNvSpPr>
            <a:spLocks noChangeShapeType="1"/>
          </p:cNvSpPr>
          <p:nvPr/>
        </p:nvSpPr>
        <p:spPr bwMode="auto">
          <a:xfrm>
            <a:off x="2709863" y="2659063"/>
            <a:ext cx="3333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3" name="Line 29"/>
          <p:cNvSpPr>
            <a:spLocks noChangeShapeType="1"/>
          </p:cNvSpPr>
          <p:nvPr/>
        </p:nvSpPr>
        <p:spPr bwMode="auto">
          <a:xfrm>
            <a:off x="2709863" y="2378075"/>
            <a:ext cx="3333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4" name="Line 3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5" name="Line 3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6" name="Line 3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7" name="Line 3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8" name="Line 4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39" name="Oval 48"/>
          <p:cNvSpPr>
            <a:spLocks/>
          </p:cNvSpPr>
          <p:nvPr/>
        </p:nvSpPr>
        <p:spPr bwMode="auto">
          <a:xfrm>
            <a:off x="3208338" y="3678238"/>
            <a:ext cx="60325" cy="571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40" name="Oval 49"/>
          <p:cNvSpPr>
            <a:spLocks/>
          </p:cNvSpPr>
          <p:nvPr/>
        </p:nvSpPr>
        <p:spPr bwMode="auto">
          <a:xfrm>
            <a:off x="3748088" y="3305175"/>
            <a:ext cx="60325" cy="571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41" name="Oval 50"/>
          <p:cNvSpPr>
            <a:spLocks/>
          </p:cNvSpPr>
          <p:nvPr/>
        </p:nvSpPr>
        <p:spPr bwMode="auto">
          <a:xfrm>
            <a:off x="4340225" y="3197225"/>
            <a:ext cx="60325" cy="58738"/>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42" name="Oval 51"/>
          <p:cNvSpPr>
            <a:spLocks/>
          </p:cNvSpPr>
          <p:nvPr/>
        </p:nvSpPr>
        <p:spPr bwMode="auto">
          <a:xfrm>
            <a:off x="4813300" y="3694113"/>
            <a:ext cx="60325" cy="57150"/>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43" name="Oval 52"/>
          <p:cNvSpPr>
            <a:spLocks/>
          </p:cNvSpPr>
          <p:nvPr/>
        </p:nvSpPr>
        <p:spPr bwMode="auto">
          <a:xfrm>
            <a:off x="5405438" y="2924175"/>
            <a:ext cx="60325" cy="58738"/>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44" name="Line 54"/>
          <p:cNvSpPr>
            <a:spLocks noChangeShapeType="1"/>
          </p:cNvSpPr>
          <p:nvPr/>
        </p:nvSpPr>
        <p:spPr bwMode="auto">
          <a:xfrm>
            <a:off x="3236913" y="4340225"/>
            <a:ext cx="3175" cy="2143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45" name="Line 57"/>
          <p:cNvSpPr>
            <a:spLocks noChangeShapeType="1"/>
          </p:cNvSpPr>
          <p:nvPr/>
        </p:nvSpPr>
        <p:spPr bwMode="auto">
          <a:xfrm>
            <a:off x="4368800" y="4224338"/>
            <a:ext cx="1588" cy="4953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46" name="Line 60"/>
          <p:cNvSpPr>
            <a:spLocks noChangeShapeType="1"/>
          </p:cNvSpPr>
          <p:nvPr/>
        </p:nvSpPr>
        <p:spPr bwMode="auto">
          <a:xfrm>
            <a:off x="5434013" y="4340225"/>
            <a:ext cx="1587" cy="3714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47" name="Line 63"/>
          <p:cNvSpPr>
            <a:spLocks noChangeShapeType="1"/>
          </p:cNvSpPr>
          <p:nvPr/>
        </p:nvSpPr>
        <p:spPr bwMode="auto">
          <a:xfrm>
            <a:off x="6057900" y="3578225"/>
            <a:ext cx="1588" cy="34766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48" name="Oval 66"/>
          <p:cNvSpPr>
            <a:spLocks/>
          </p:cNvSpPr>
          <p:nvPr/>
        </p:nvSpPr>
        <p:spPr bwMode="auto">
          <a:xfrm>
            <a:off x="3124200" y="4422775"/>
            <a:ext cx="228600" cy="228600"/>
          </a:xfrm>
          <a:prstGeom prst="ellipse">
            <a:avLst/>
          </a:prstGeom>
          <a:solidFill>
            <a:srgbClr val="0000FF">
              <a:alpha val="7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49" name="Oval 67"/>
          <p:cNvSpPr>
            <a:spLocks/>
          </p:cNvSpPr>
          <p:nvPr/>
        </p:nvSpPr>
        <p:spPr bwMode="auto">
          <a:xfrm>
            <a:off x="4256088" y="4446588"/>
            <a:ext cx="228600" cy="228600"/>
          </a:xfrm>
          <a:prstGeom prst="ellipse">
            <a:avLst/>
          </a:prstGeom>
          <a:solidFill>
            <a:srgbClr val="0000FF">
              <a:alpha val="7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50" name="Oval 68"/>
          <p:cNvSpPr>
            <a:spLocks/>
          </p:cNvSpPr>
          <p:nvPr/>
        </p:nvSpPr>
        <p:spPr bwMode="auto">
          <a:xfrm>
            <a:off x="5319713" y="4497388"/>
            <a:ext cx="228600" cy="228600"/>
          </a:xfrm>
          <a:prstGeom prst="ellipse">
            <a:avLst/>
          </a:prstGeom>
          <a:solidFill>
            <a:srgbClr val="0000FF">
              <a:alpha val="7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51" name="Oval 69"/>
          <p:cNvSpPr>
            <a:spLocks/>
          </p:cNvSpPr>
          <p:nvPr/>
        </p:nvSpPr>
        <p:spPr bwMode="auto">
          <a:xfrm>
            <a:off x="5943600" y="3727450"/>
            <a:ext cx="228600" cy="228600"/>
          </a:xfrm>
          <a:prstGeom prst="ellipse">
            <a:avLst/>
          </a:prstGeom>
          <a:solidFill>
            <a:srgbClr val="0000FF">
              <a:alpha val="7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52" name="Line 7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53" name="Line 7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54" name="Line 7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55" name="Line 7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56" name="Line 8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57" name="Oval 88"/>
          <p:cNvSpPr>
            <a:spLocks/>
          </p:cNvSpPr>
          <p:nvPr/>
        </p:nvSpPr>
        <p:spPr bwMode="auto">
          <a:xfrm>
            <a:off x="3182938" y="3668713"/>
            <a:ext cx="111125" cy="1063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58" name="Oval 89"/>
          <p:cNvSpPr>
            <a:spLocks/>
          </p:cNvSpPr>
          <p:nvPr/>
        </p:nvSpPr>
        <p:spPr bwMode="auto">
          <a:xfrm>
            <a:off x="3727450" y="3297238"/>
            <a:ext cx="109538"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59" name="Oval 90"/>
          <p:cNvSpPr>
            <a:spLocks/>
          </p:cNvSpPr>
          <p:nvPr/>
        </p:nvSpPr>
        <p:spPr bwMode="auto">
          <a:xfrm>
            <a:off x="4314825" y="3189288"/>
            <a:ext cx="109538"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60" name="Oval 91"/>
          <p:cNvSpPr>
            <a:spLocks/>
          </p:cNvSpPr>
          <p:nvPr/>
        </p:nvSpPr>
        <p:spPr bwMode="auto">
          <a:xfrm>
            <a:off x="4792663" y="3686175"/>
            <a:ext cx="109537"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61" name="Oval 92"/>
          <p:cNvSpPr>
            <a:spLocks/>
          </p:cNvSpPr>
          <p:nvPr/>
        </p:nvSpPr>
        <p:spPr bwMode="auto">
          <a:xfrm>
            <a:off x="5380038" y="2916238"/>
            <a:ext cx="109537" cy="10477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62" name="Line 94"/>
          <p:cNvSpPr>
            <a:spLocks noChangeShapeType="1"/>
          </p:cNvSpPr>
          <p:nvPr/>
        </p:nvSpPr>
        <p:spPr bwMode="auto">
          <a:xfrm>
            <a:off x="3236913" y="4340225"/>
            <a:ext cx="3175" cy="2143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63" name="Line 97"/>
          <p:cNvSpPr>
            <a:spLocks noChangeShapeType="1"/>
          </p:cNvSpPr>
          <p:nvPr/>
        </p:nvSpPr>
        <p:spPr bwMode="auto">
          <a:xfrm>
            <a:off x="4368800" y="4224338"/>
            <a:ext cx="1588" cy="4953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64" name="Line 100"/>
          <p:cNvSpPr>
            <a:spLocks noChangeShapeType="1"/>
          </p:cNvSpPr>
          <p:nvPr/>
        </p:nvSpPr>
        <p:spPr bwMode="auto">
          <a:xfrm>
            <a:off x="5434013" y="4340225"/>
            <a:ext cx="1587" cy="3714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65" name="Line 103"/>
          <p:cNvSpPr>
            <a:spLocks noChangeShapeType="1"/>
          </p:cNvSpPr>
          <p:nvPr/>
        </p:nvSpPr>
        <p:spPr bwMode="auto">
          <a:xfrm>
            <a:off x="6057900" y="3578225"/>
            <a:ext cx="1588" cy="34766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66" name="Line 11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67" name="Line 11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68" name="Line 11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69" name="Line 11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70" name="Line 12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71" name="Oval 128"/>
          <p:cNvSpPr>
            <a:spLocks/>
          </p:cNvSpPr>
          <p:nvPr/>
        </p:nvSpPr>
        <p:spPr bwMode="auto">
          <a:xfrm>
            <a:off x="3173413" y="3644900"/>
            <a:ext cx="130175"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72" name="Oval 129"/>
          <p:cNvSpPr>
            <a:spLocks/>
          </p:cNvSpPr>
          <p:nvPr/>
        </p:nvSpPr>
        <p:spPr bwMode="auto">
          <a:xfrm>
            <a:off x="3714750" y="3271838"/>
            <a:ext cx="128588"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73" name="Oval 130"/>
          <p:cNvSpPr>
            <a:spLocks/>
          </p:cNvSpPr>
          <p:nvPr/>
        </p:nvSpPr>
        <p:spPr bwMode="auto">
          <a:xfrm>
            <a:off x="4305300" y="3163888"/>
            <a:ext cx="128588"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74" name="Oval 131"/>
          <p:cNvSpPr>
            <a:spLocks/>
          </p:cNvSpPr>
          <p:nvPr/>
        </p:nvSpPr>
        <p:spPr bwMode="auto">
          <a:xfrm>
            <a:off x="4779963" y="3660775"/>
            <a:ext cx="128587"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75" name="Oval 132"/>
          <p:cNvSpPr>
            <a:spLocks/>
          </p:cNvSpPr>
          <p:nvPr/>
        </p:nvSpPr>
        <p:spPr bwMode="auto">
          <a:xfrm>
            <a:off x="5370513" y="2890838"/>
            <a:ext cx="128587" cy="123825"/>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76" name="Line 134"/>
          <p:cNvSpPr>
            <a:spLocks noChangeShapeType="1"/>
          </p:cNvSpPr>
          <p:nvPr/>
        </p:nvSpPr>
        <p:spPr bwMode="auto">
          <a:xfrm>
            <a:off x="3236913" y="4340225"/>
            <a:ext cx="3175" cy="2143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77" name="Line 137"/>
          <p:cNvSpPr>
            <a:spLocks noChangeShapeType="1"/>
          </p:cNvSpPr>
          <p:nvPr/>
        </p:nvSpPr>
        <p:spPr bwMode="auto">
          <a:xfrm>
            <a:off x="4368800" y="4343400"/>
            <a:ext cx="1588" cy="49530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78" name="Line 140"/>
          <p:cNvSpPr>
            <a:spLocks noChangeShapeType="1"/>
          </p:cNvSpPr>
          <p:nvPr/>
        </p:nvSpPr>
        <p:spPr bwMode="auto">
          <a:xfrm>
            <a:off x="5434013" y="4340225"/>
            <a:ext cx="1587" cy="3714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79" name="Line 143"/>
          <p:cNvSpPr>
            <a:spLocks noChangeShapeType="1"/>
          </p:cNvSpPr>
          <p:nvPr/>
        </p:nvSpPr>
        <p:spPr bwMode="auto">
          <a:xfrm>
            <a:off x="6057900" y="3690938"/>
            <a:ext cx="1588" cy="347662"/>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80" name="Line 150"/>
          <p:cNvSpPr>
            <a:spLocks noChangeShapeType="1"/>
          </p:cNvSpPr>
          <p:nvPr/>
        </p:nvSpPr>
        <p:spPr bwMode="auto">
          <a:xfrm>
            <a:off x="3236913" y="3519488"/>
            <a:ext cx="3175" cy="365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81" name="Line 153"/>
          <p:cNvSpPr>
            <a:spLocks noChangeShapeType="1"/>
          </p:cNvSpPr>
          <p:nvPr/>
        </p:nvSpPr>
        <p:spPr bwMode="auto">
          <a:xfrm>
            <a:off x="3775075" y="3181350"/>
            <a:ext cx="0" cy="296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82" name="Line 156"/>
          <p:cNvSpPr>
            <a:spLocks noChangeShapeType="1"/>
          </p:cNvSpPr>
          <p:nvPr/>
        </p:nvSpPr>
        <p:spPr bwMode="auto">
          <a:xfrm>
            <a:off x="4368800" y="3024188"/>
            <a:ext cx="1588" cy="404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83" name="Line 159"/>
          <p:cNvSpPr>
            <a:spLocks noChangeShapeType="1"/>
          </p:cNvSpPr>
          <p:nvPr/>
        </p:nvSpPr>
        <p:spPr bwMode="auto">
          <a:xfrm>
            <a:off x="4838700" y="3305175"/>
            <a:ext cx="1588" cy="836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84" name="Line 162"/>
          <p:cNvSpPr>
            <a:spLocks noChangeShapeType="1"/>
          </p:cNvSpPr>
          <p:nvPr/>
        </p:nvSpPr>
        <p:spPr bwMode="auto">
          <a:xfrm>
            <a:off x="5434013" y="2643188"/>
            <a:ext cx="1587" cy="6032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85" name="Oval 168"/>
          <p:cNvSpPr>
            <a:spLocks/>
          </p:cNvSpPr>
          <p:nvPr/>
        </p:nvSpPr>
        <p:spPr bwMode="auto">
          <a:xfrm>
            <a:off x="3157538" y="3627438"/>
            <a:ext cx="161925"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86" name="Oval 169"/>
          <p:cNvSpPr>
            <a:spLocks/>
          </p:cNvSpPr>
          <p:nvPr/>
        </p:nvSpPr>
        <p:spPr bwMode="auto">
          <a:xfrm>
            <a:off x="3697288" y="3255963"/>
            <a:ext cx="163512"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87" name="Oval 170"/>
          <p:cNvSpPr>
            <a:spLocks/>
          </p:cNvSpPr>
          <p:nvPr/>
        </p:nvSpPr>
        <p:spPr bwMode="auto">
          <a:xfrm>
            <a:off x="4287838" y="3148013"/>
            <a:ext cx="163512"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88" name="Oval 171"/>
          <p:cNvSpPr>
            <a:spLocks/>
          </p:cNvSpPr>
          <p:nvPr/>
        </p:nvSpPr>
        <p:spPr bwMode="auto">
          <a:xfrm>
            <a:off x="4762500" y="3644900"/>
            <a:ext cx="163513" cy="157163"/>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89" name="Oval 172"/>
          <p:cNvSpPr>
            <a:spLocks/>
          </p:cNvSpPr>
          <p:nvPr/>
        </p:nvSpPr>
        <p:spPr bwMode="auto">
          <a:xfrm>
            <a:off x="5353050" y="2874963"/>
            <a:ext cx="163513" cy="157162"/>
          </a:xfrm>
          <a:prstGeom prst="ellipse">
            <a:avLst/>
          </a:prstGeom>
          <a:solidFill>
            <a:srgbClr val="000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02490" name="Line 174"/>
          <p:cNvSpPr>
            <a:spLocks noChangeShapeType="1"/>
          </p:cNvSpPr>
          <p:nvPr/>
        </p:nvSpPr>
        <p:spPr bwMode="auto">
          <a:xfrm>
            <a:off x="3236913" y="4495800"/>
            <a:ext cx="3175" cy="214313"/>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91" name="Line 180"/>
          <p:cNvSpPr>
            <a:spLocks noChangeShapeType="1"/>
          </p:cNvSpPr>
          <p:nvPr/>
        </p:nvSpPr>
        <p:spPr bwMode="auto">
          <a:xfrm>
            <a:off x="5434013" y="4419600"/>
            <a:ext cx="1587" cy="37147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02492" name="AutoShape 190"/>
          <p:cNvSpPr>
            <a:spLocks/>
          </p:cNvSpPr>
          <p:nvPr/>
        </p:nvSpPr>
        <p:spPr bwMode="auto">
          <a:xfrm rot="-5400000">
            <a:off x="-403224" y="3586162"/>
            <a:ext cx="4794250" cy="612775"/>
          </a:xfrm>
          <a:custGeom>
            <a:avLst/>
            <a:gdLst>
              <a:gd name="T0" fmla="*/ 0 w 21600"/>
              <a:gd name="T1" fmla="*/ 0 h 21600"/>
              <a:gd name="T2" fmla="*/ 21600 w 21600"/>
              <a:gd name="T3" fmla="*/ 21600 h 21600"/>
            </a:gdLst>
            <a:ahLst/>
            <a:cxnLst/>
            <a:rect l="T0" t="T1" r="T2" b="T3"/>
            <a:pathLst>
              <a:path w="21600" h="21600">
                <a:moveTo>
                  <a:pt x="0" y="0"/>
                </a:moveTo>
                <a:lnTo>
                  <a:pt x="21600" y="0"/>
                </a:lnTo>
                <a:lnTo>
                  <a:pt x="21600" y="21600"/>
                </a:lnTo>
                <a:lnTo>
                  <a:pt x="0" y="21600"/>
                </a:lnTo>
                <a:lnTo>
                  <a:pt x="0" y="0"/>
                </a:lnTo>
                <a:close/>
                <a:moveTo>
                  <a:pt x="0" y="0"/>
                </a:move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a:solidFill>
                  <a:schemeClr val="tx1"/>
                </a:solidFill>
                <a:latin typeface="Calibri" charset="0"/>
                <a:ea typeface="ＭＳ Ｐゴシック" charset="-128"/>
                <a:sym typeface="Arial Bold" charset="0"/>
              </a:rPr>
              <a:t>fMRI-adaptation ratio</a:t>
            </a:r>
          </a:p>
        </p:txBody>
      </p:sp>
      <p:sp>
        <p:nvSpPr>
          <p:cNvPr id="102493" name="Rectangle 191"/>
          <p:cNvSpPr>
            <a:spLocks/>
          </p:cNvSpPr>
          <p:nvPr/>
        </p:nvSpPr>
        <p:spPr bwMode="auto">
          <a:xfrm>
            <a:off x="3984625" y="5932488"/>
            <a:ext cx="19812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a:solidFill>
                  <a:schemeClr val="tx1"/>
                </a:solidFill>
                <a:latin typeface="Calibri" charset="0"/>
                <a:ea typeface="ＭＳ Ｐゴシック" charset="-128"/>
                <a:sym typeface="Arial Bold" charset="0"/>
              </a:rPr>
              <a:t>Stimulus</a:t>
            </a:r>
          </a:p>
        </p:txBody>
      </p:sp>
      <p:cxnSp>
        <p:nvCxnSpPr>
          <p:cNvPr id="207" name="Straight Connector 206"/>
          <p:cNvCxnSpPr/>
          <p:nvPr/>
        </p:nvCxnSpPr>
        <p:spPr bwMode="auto">
          <a:xfrm>
            <a:off x="2743200" y="3429000"/>
            <a:ext cx="3810000" cy="0"/>
          </a:xfrm>
          <a:prstGeom prst="line">
            <a:avLst/>
          </a:prstGeom>
          <a:solidFill>
            <a:srgbClr val="BBE0E3"/>
          </a:solidFill>
          <a:ln w="9525" cap="flat" cmpd="sng" algn="ctr">
            <a:solidFill>
              <a:srgbClr val="000000"/>
            </a:solidFill>
            <a:prstDash val="sysDash"/>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02495" name="Rectangle 3"/>
          <p:cNvSpPr>
            <a:spLocks/>
          </p:cNvSpPr>
          <p:nvPr/>
        </p:nvSpPr>
        <p:spPr bwMode="auto">
          <a:xfrm>
            <a:off x="7086600" y="2257425"/>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chemeClr val="tx1"/>
                </a:solidFill>
                <a:latin typeface="Calibri" charset="0"/>
                <a:ea typeface="ＭＳ Ｐゴシック" charset="-128"/>
                <a:sym typeface="Arial Bold" charset="0"/>
              </a:rPr>
              <a:t>Short-lagged</a:t>
            </a:r>
          </a:p>
          <a:p>
            <a:pPr algn="ctr" eaLnBrk="1" hangingPunct="1"/>
            <a:r>
              <a:rPr lang="en-US" altLang="x-none">
                <a:solidFill>
                  <a:schemeClr val="tx1"/>
                </a:solidFill>
                <a:latin typeface="Calibri" charset="0"/>
                <a:ea typeface="ＭＳ Ｐゴシック" charset="-128"/>
                <a:sym typeface="Arial Bold" charset="0"/>
              </a:rPr>
              <a:t>repetitions</a:t>
            </a:r>
          </a:p>
        </p:txBody>
      </p:sp>
      <p:sp>
        <p:nvSpPr>
          <p:cNvPr id="102496" name="Rectangle 3"/>
          <p:cNvSpPr>
            <a:spLocks/>
          </p:cNvSpPr>
          <p:nvPr/>
        </p:nvSpPr>
        <p:spPr bwMode="auto">
          <a:xfrm>
            <a:off x="7086600" y="3124200"/>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a:solidFill>
                  <a:srgbClr val="0000FF"/>
                </a:solidFill>
                <a:latin typeface="Calibri" charset="0"/>
                <a:ea typeface="ＭＳ Ｐゴシック" charset="-128"/>
                <a:sym typeface="Arial Bold" charset="0"/>
              </a:rPr>
              <a:t>Long-lagged</a:t>
            </a:r>
          </a:p>
          <a:p>
            <a:pPr algn="ctr" eaLnBrk="1" hangingPunct="1"/>
            <a:r>
              <a:rPr lang="en-US" altLang="x-none">
                <a:solidFill>
                  <a:srgbClr val="0000FF"/>
                </a:solidFill>
                <a:latin typeface="Calibri" charset="0"/>
                <a:ea typeface="ＭＳ Ｐゴシック" charset="-128"/>
                <a:sym typeface="Arial Bold" charset="0"/>
              </a:rPr>
              <a:t>repetitions</a:t>
            </a:r>
          </a:p>
        </p:txBody>
      </p:sp>
      <p:sp>
        <p:nvSpPr>
          <p:cNvPr id="102497" name="Rectangle 191"/>
          <p:cNvSpPr>
            <a:spLocks noChangeAspect="1" noChangeArrowheads="1"/>
          </p:cNvSpPr>
          <p:nvPr/>
        </p:nvSpPr>
        <p:spPr bwMode="auto">
          <a:xfrm>
            <a:off x="5711825" y="58674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Best </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102498" name="Rectangle 191"/>
          <p:cNvSpPr>
            <a:spLocks noChangeAspect="1" noChangeArrowheads="1"/>
          </p:cNvSpPr>
          <p:nvPr/>
        </p:nvSpPr>
        <p:spPr bwMode="auto">
          <a:xfrm>
            <a:off x="2892425" y="5867400"/>
            <a:ext cx="7080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600">
                <a:latin typeface="Calibri" charset="0"/>
                <a:ea typeface="ＭＳ Ｐゴシック" charset="-128"/>
              </a:rPr>
              <a:t>Worst</a:t>
            </a:r>
          </a:p>
          <a:p>
            <a:pPr algn="ctr" eaLnBrk="1" hangingPunct="1"/>
            <a:r>
              <a:rPr lang="en-US" altLang="x-none" sz="1600">
                <a:latin typeface="Calibri" charset="0"/>
                <a:ea typeface="ＭＳ Ｐゴシック" charset="-128"/>
              </a:rPr>
              <a:t>stimulus</a:t>
            </a:r>
            <a:endParaRPr lang="en-US" altLang="x-none" sz="1600">
              <a:solidFill>
                <a:schemeClr val="tx1"/>
              </a:solidFill>
              <a:latin typeface="Calibri" charset="0"/>
              <a:ea typeface="ＭＳ Ｐゴシック" charset="-128"/>
            </a:endParaRPr>
          </a:p>
        </p:txBody>
      </p:sp>
      <p:sp>
        <p:nvSpPr>
          <p:cNvPr id="132" name="Rectangle 194"/>
          <p:cNvSpPr>
            <a:spLocks noGrp="1" noChangeArrowheads="1"/>
          </p:cNvSpPr>
          <p:nvPr>
            <p:ph type="title"/>
          </p:nvPr>
        </p:nvSpPr>
        <p:spPr>
          <a:xfrm>
            <a:off x="772319" y="463550"/>
            <a:ext cx="7751762" cy="1739900"/>
          </a:xfrm>
        </p:spPr>
        <p:txBody>
          <a:bodyPr rIns="132073"/>
          <a:lstStyle/>
          <a:p>
            <a:pPr marL="39686" indent="0" eaLnBrk="1" hangingPunct="1">
              <a:defRPr/>
            </a:pPr>
            <a:r>
              <a:rPr lang="en-US" sz="2800" b="1" dirty="0">
                <a:solidFill>
                  <a:srgbClr val="5E5EB9"/>
                </a:solidFill>
                <a:latin typeface="Calibri"/>
                <a:cs typeface="Calibri"/>
                <a:sym typeface="Arial Bold" charset="0"/>
              </a:rPr>
              <a:t>Differential fMRI-A effects </a:t>
            </a:r>
            <a:r>
              <a:rPr lang="en-US" sz="2800" b="1">
                <a:solidFill>
                  <a:srgbClr val="5E5EB9"/>
                </a:solidFill>
                <a:latin typeface="Calibri"/>
                <a:cs typeface="Calibri"/>
                <a:sym typeface="Arial Bold" charset="0"/>
              </a:rPr>
              <a:t>across </a:t>
            </a:r>
            <a:r>
              <a:rPr lang="en-US" sz="2800" b="1" smtClean="0">
                <a:solidFill>
                  <a:srgbClr val="5E5EB9"/>
                </a:solidFill>
                <a:latin typeface="Calibri"/>
                <a:cs typeface="Calibri"/>
                <a:sym typeface="Arial Bold" charset="0"/>
              </a:rPr>
              <a:t>long-lagged </a:t>
            </a:r>
            <a:r>
              <a:rPr lang="en-US" sz="2800" b="1" dirty="0">
                <a:solidFill>
                  <a:srgbClr val="5E5EB9"/>
                </a:solidFill>
                <a:latin typeface="Calibri"/>
                <a:cs typeface="Calibri"/>
                <a:sym typeface="Arial Bold" charset="0"/>
              </a:rPr>
              <a:t>and short-lagged repetitions in place-selective CoS</a:t>
            </a:r>
            <a:endParaRPr lang="en-US" sz="2800" b="1" dirty="0">
              <a:solidFill>
                <a:srgbClr val="5E5EB9"/>
              </a:solidFill>
              <a:latin typeface="Calibri"/>
              <a:ea typeface="ヒラギノ角ゴ ProN W6" charset="0"/>
              <a:cs typeface="Calibri"/>
              <a:sym typeface="Arial Bold" charset="0"/>
            </a:endParaRPr>
          </a:p>
        </p:txBody>
      </p:sp>
      <p:sp>
        <p:nvSpPr>
          <p:cNvPr id="102500" name="Freeform 224"/>
          <p:cNvSpPr>
            <a:spLocks noChangeArrowheads="1"/>
          </p:cNvSpPr>
          <p:nvPr/>
        </p:nvSpPr>
        <p:spPr bwMode="auto">
          <a:xfrm>
            <a:off x="3200400" y="3810000"/>
            <a:ext cx="2895600" cy="949325"/>
          </a:xfrm>
          <a:custGeom>
            <a:avLst/>
            <a:gdLst>
              <a:gd name="T0" fmla="*/ 0 w 2530795"/>
              <a:gd name="T1" fmla="*/ 12106176 h 795736"/>
              <a:gd name="T2" fmla="*/ 18385589 w 2530795"/>
              <a:gd name="T3" fmla="*/ 13968645 h 795736"/>
              <a:gd name="T4" fmla="*/ 24971476 w 2530795"/>
              <a:gd name="T5" fmla="*/ 0 h 795736"/>
              <a:gd name="T6" fmla="*/ 24971476 w 2530795"/>
              <a:gd name="T7" fmla="*/ 0 h 795736"/>
              <a:gd name="T8" fmla="*/ 0 60000 65536"/>
              <a:gd name="T9" fmla="*/ 0 60000 65536"/>
              <a:gd name="T10" fmla="*/ 0 60000 65536"/>
              <a:gd name="T11" fmla="*/ 0 60000 65536"/>
              <a:gd name="T12" fmla="*/ 0 w 2530795"/>
              <a:gd name="T13" fmla="*/ 0 h 795736"/>
              <a:gd name="T14" fmla="*/ 2530795 w 2530795"/>
              <a:gd name="T15" fmla="*/ 795736 h 795736"/>
            </a:gdLst>
            <a:ahLst/>
            <a:cxnLst>
              <a:cxn ang="T8">
                <a:pos x="T0" y="T1"/>
              </a:cxn>
              <a:cxn ang="T9">
                <a:pos x="T2" y="T3"/>
              </a:cxn>
              <a:cxn ang="T10">
                <a:pos x="T4" y="T5"/>
              </a:cxn>
              <a:cxn ang="T11">
                <a:pos x="T6" y="T7"/>
              </a:cxn>
            </a:cxnLst>
            <a:rect l="T12" t="T13" r="T14" b="T15"/>
            <a:pathLst>
              <a:path w="2530795" h="795736">
                <a:moveTo>
                  <a:pt x="0" y="602596"/>
                </a:moveTo>
                <a:cubicBezTo>
                  <a:pt x="720766" y="699166"/>
                  <a:pt x="1441533" y="795736"/>
                  <a:pt x="1863332" y="695303"/>
                </a:cubicBezTo>
                <a:cubicBezTo>
                  <a:pt x="2285131" y="594870"/>
                  <a:pt x="2530795" y="0"/>
                  <a:pt x="2530795" y="0"/>
                </a:cubicBezTo>
              </a:path>
            </a:pathLst>
          </a:custGeom>
          <a:noFill/>
          <a:ln w="19050">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pic>
        <p:nvPicPr>
          <p:cNvPr id="102502" name="Picture 3"/>
          <p:cNvPicPr>
            <a:picLocks noChangeAspect="1" noChangeArrowheads="1"/>
          </p:cNvPicPr>
          <p:nvPr/>
        </p:nvPicPr>
        <p:blipFill>
          <a:blip r:embed="rId8">
            <a:grayscl/>
            <a:extLst>
              <a:ext uri="{28A0092B-C50C-407E-A947-70E740481C1C}">
                <a14:useLocalDpi xmlns:a14="http://schemas.microsoft.com/office/drawing/2010/main" val="0"/>
              </a:ext>
            </a:extLst>
          </a:blip>
          <a:srcRect l="36862" t="27556" r="36250" b="4443"/>
          <a:stretch>
            <a:fillRect/>
          </a:stretch>
        </p:blipFill>
        <p:spPr bwMode="auto">
          <a:xfrm>
            <a:off x="119063" y="2359025"/>
            <a:ext cx="1598612"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186"/>
          <p:cNvSpPr>
            <a:spLocks noChangeArrowheads="1"/>
          </p:cNvSpPr>
          <p:nvPr/>
        </p:nvSpPr>
        <p:spPr bwMode="auto">
          <a:xfrm>
            <a:off x="1493838" y="3917950"/>
            <a:ext cx="80962" cy="360363"/>
          </a:xfrm>
          <a:custGeom>
            <a:avLst/>
            <a:gdLst>
              <a:gd name="T0" fmla="*/ 5435 w 88900"/>
              <a:gd name="T1" fmla="*/ 0 h 402167"/>
              <a:gd name="T2" fmla="*/ 2847 w 88900"/>
              <a:gd name="T3" fmla="*/ 15060 h 402167"/>
              <a:gd name="T4" fmla="*/ 1811 w 88900"/>
              <a:gd name="T5" fmla="*/ 18116 h 402167"/>
              <a:gd name="T6" fmla="*/ 0 w 88900"/>
              <a:gd name="T7" fmla="*/ 20735 h 402167"/>
              <a:gd name="T8" fmla="*/ 0 60000 65536"/>
              <a:gd name="T9" fmla="*/ 0 60000 65536"/>
              <a:gd name="T10" fmla="*/ 0 60000 65536"/>
              <a:gd name="T11" fmla="*/ 0 60000 65536"/>
              <a:gd name="T12" fmla="*/ 0 w 88900"/>
              <a:gd name="T13" fmla="*/ 0 h 402167"/>
              <a:gd name="T14" fmla="*/ 88900 w 88900"/>
              <a:gd name="T15" fmla="*/ 402167 h 402167"/>
            </a:gdLst>
            <a:ahLst/>
            <a:cxnLst>
              <a:cxn ang="T8">
                <a:pos x="T0" y="T1"/>
              </a:cxn>
              <a:cxn ang="T9">
                <a:pos x="T2" y="T3"/>
              </a:cxn>
              <a:cxn ang="T10">
                <a:pos x="T4" y="T5"/>
              </a:cxn>
              <a:cxn ang="T11">
                <a:pos x="T6" y="T7"/>
              </a:cxn>
            </a:cxnLst>
            <a:rect l="T12" t="T13" r="T14" b="T15"/>
            <a:pathLst>
              <a:path w="88900" h="402167">
                <a:moveTo>
                  <a:pt x="88900" y="0"/>
                </a:moveTo>
                <a:cubicBezTo>
                  <a:pt x="72672" y="116769"/>
                  <a:pt x="56444" y="233539"/>
                  <a:pt x="46566" y="292100"/>
                </a:cubicBezTo>
                <a:cubicBezTo>
                  <a:pt x="36688" y="350661"/>
                  <a:pt x="37394" y="333023"/>
                  <a:pt x="29633" y="351367"/>
                </a:cubicBezTo>
                <a:cubicBezTo>
                  <a:pt x="21872" y="369711"/>
                  <a:pt x="0" y="402167"/>
                  <a:pt x="0" y="402167"/>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67" name="Freeform 184"/>
          <p:cNvSpPr>
            <a:spLocks noChangeArrowheads="1"/>
          </p:cNvSpPr>
          <p:nvPr/>
        </p:nvSpPr>
        <p:spPr bwMode="auto">
          <a:xfrm>
            <a:off x="1187450" y="3657600"/>
            <a:ext cx="206375" cy="531813"/>
          </a:xfrm>
          <a:custGeom>
            <a:avLst/>
            <a:gdLst>
              <a:gd name="T0" fmla="*/ 0 w 232128"/>
              <a:gd name="T1" fmla="*/ 29068 h 596900"/>
              <a:gd name="T2" fmla="*/ 6297 w 232128"/>
              <a:gd name="T3" fmla="*/ 25357 h 596900"/>
              <a:gd name="T4" fmla="*/ 9343 w 232128"/>
              <a:gd name="T5" fmla="*/ 22264 h 596900"/>
              <a:gd name="T6" fmla="*/ 10968 w 232128"/>
              <a:gd name="T7" fmla="*/ 19791 h 596900"/>
              <a:gd name="T8" fmla="*/ 10358 w 232128"/>
              <a:gd name="T9" fmla="*/ 13607 h 596900"/>
              <a:gd name="T10" fmla="*/ 7312 w 232128"/>
              <a:gd name="T11" fmla="*/ 7834 h 596900"/>
              <a:gd name="T12" fmla="*/ 5686 w 232128"/>
              <a:gd name="T13" fmla="*/ 1855 h 596900"/>
              <a:gd name="T14" fmla="*/ 5078 w 232128"/>
              <a:gd name="T15" fmla="*/ 0 h 596900"/>
              <a:gd name="T16" fmla="*/ 0 60000 65536"/>
              <a:gd name="T17" fmla="*/ 0 60000 65536"/>
              <a:gd name="T18" fmla="*/ 0 60000 65536"/>
              <a:gd name="T19" fmla="*/ 0 60000 65536"/>
              <a:gd name="T20" fmla="*/ 0 60000 65536"/>
              <a:gd name="T21" fmla="*/ 0 60000 65536"/>
              <a:gd name="T22" fmla="*/ 0 60000 65536"/>
              <a:gd name="T23" fmla="*/ 0 60000 65536"/>
              <a:gd name="T24" fmla="*/ 0 w 232128"/>
              <a:gd name="T25" fmla="*/ 0 h 596900"/>
              <a:gd name="T26" fmla="*/ 232128 w 232128"/>
              <a:gd name="T27" fmla="*/ 596900 h 5969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128" h="596900">
                <a:moveTo>
                  <a:pt x="0" y="596900"/>
                </a:moveTo>
                <a:cubicBezTo>
                  <a:pt x="49389" y="570441"/>
                  <a:pt x="98778" y="543983"/>
                  <a:pt x="131234" y="520700"/>
                </a:cubicBezTo>
                <a:cubicBezTo>
                  <a:pt x="163690" y="497417"/>
                  <a:pt x="178506" y="476250"/>
                  <a:pt x="194734" y="457200"/>
                </a:cubicBezTo>
                <a:cubicBezTo>
                  <a:pt x="210962" y="438150"/>
                  <a:pt x="225072" y="436033"/>
                  <a:pt x="228600" y="406400"/>
                </a:cubicBezTo>
                <a:cubicBezTo>
                  <a:pt x="232128" y="376767"/>
                  <a:pt x="228600" y="320322"/>
                  <a:pt x="215900" y="279400"/>
                </a:cubicBezTo>
                <a:cubicBezTo>
                  <a:pt x="203200" y="238478"/>
                  <a:pt x="168628" y="201084"/>
                  <a:pt x="152400" y="160867"/>
                </a:cubicBezTo>
                <a:cubicBezTo>
                  <a:pt x="136172" y="120650"/>
                  <a:pt x="126295" y="64911"/>
                  <a:pt x="118534" y="38100"/>
                </a:cubicBezTo>
                <a:cubicBezTo>
                  <a:pt x="110773" y="11289"/>
                  <a:pt x="105834" y="0"/>
                  <a:pt x="105834" y="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68" name="Freeform 185"/>
          <p:cNvSpPr>
            <a:spLocks noChangeArrowheads="1"/>
          </p:cNvSpPr>
          <p:nvPr/>
        </p:nvSpPr>
        <p:spPr bwMode="auto">
          <a:xfrm>
            <a:off x="1362075" y="3663950"/>
            <a:ext cx="125413" cy="593725"/>
          </a:xfrm>
          <a:custGeom>
            <a:avLst/>
            <a:gdLst>
              <a:gd name="T0" fmla="*/ 2877 w 138994"/>
              <a:gd name="T1" fmla="*/ 0 h 660400"/>
              <a:gd name="T2" fmla="*/ 4554 w 138994"/>
              <a:gd name="T3" fmla="*/ 7242 h 660400"/>
              <a:gd name="T4" fmla="*/ 7430 w 138994"/>
              <a:gd name="T5" fmla="*/ 19008 h 660400"/>
              <a:gd name="T6" fmla="*/ 7191 w 138994"/>
              <a:gd name="T7" fmla="*/ 23535 h 660400"/>
              <a:gd name="T8" fmla="*/ 5753 w 138994"/>
              <a:gd name="T9" fmla="*/ 30324 h 660400"/>
              <a:gd name="T10" fmla="*/ 0 w 138994"/>
              <a:gd name="T11" fmla="*/ 35302 h 660400"/>
              <a:gd name="T12" fmla="*/ 0 w 138994"/>
              <a:gd name="T13" fmla="*/ 35302 h 660400"/>
              <a:gd name="T14" fmla="*/ 0 60000 65536"/>
              <a:gd name="T15" fmla="*/ 0 60000 65536"/>
              <a:gd name="T16" fmla="*/ 0 60000 65536"/>
              <a:gd name="T17" fmla="*/ 0 60000 65536"/>
              <a:gd name="T18" fmla="*/ 0 60000 65536"/>
              <a:gd name="T19" fmla="*/ 0 60000 65536"/>
              <a:gd name="T20" fmla="*/ 0 60000 65536"/>
              <a:gd name="T21" fmla="*/ 0 w 138994"/>
              <a:gd name="T22" fmla="*/ 0 h 660400"/>
              <a:gd name="T23" fmla="*/ 138994 w 138994"/>
              <a:gd name="T24" fmla="*/ 660400 h 660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994" h="660400">
                <a:moveTo>
                  <a:pt x="50800" y="0"/>
                </a:moveTo>
                <a:cubicBezTo>
                  <a:pt x="58914" y="38100"/>
                  <a:pt x="67028" y="76200"/>
                  <a:pt x="80433" y="135467"/>
                </a:cubicBezTo>
                <a:cubicBezTo>
                  <a:pt x="93838" y="194734"/>
                  <a:pt x="123472" y="304800"/>
                  <a:pt x="131233" y="355600"/>
                </a:cubicBezTo>
                <a:cubicBezTo>
                  <a:pt x="138994" y="406400"/>
                  <a:pt x="131939" y="404989"/>
                  <a:pt x="127000" y="440267"/>
                </a:cubicBezTo>
                <a:cubicBezTo>
                  <a:pt x="122061" y="475545"/>
                  <a:pt x="122767" y="530578"/>
                  <a:pt x="101600" y="567267"/>
                </a:cubicBezTo>
                <a:cubicBezTo>
                  <a:pt x="80433" y="603956"/>
                  <a:pt x="0" y="660400"/>
                  <a:pt x="0" y="6604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69" name="Freeform 188"/>
          <p:cNvSpPr>
            <a:spLocks noChangeArrowheads="1"/>
          </p:cNvSpPr>
          <p:nvPr/>
        </p:nvSpPr>
        <p:spPr bwMode="auto">
          <a:xfrm>
            <a:off x="1031875" y="2870200"/>
            <a:ext cx="225425" cy="630238"/>
          </a:xfrm>
          <a:custGeom>
            <a:avLst/>
            <a:gdLst>
              <a:gd name="T0" fmla="*/ 1040 w 252942"/>
              <a:gd name="T1" fmla="*/ 579 h 705909"/>
              <a:gd name="T2" fmla="*/ 6967 w 252942"/>
              <a:gd name="T3" fmla="*/ 1840 h 705909"/>
              <a:gd name="T4" fmla="*/ 7591 w 252942"/>
              <a:gd name="T5" fmla="*/ 9727 h 705909"/>
              <a:gd name="T6" fmla="*/ 9463 w 252942"/>
              <a:gd name="T7" fmla="*/ 22347 h 705909"/>
              <a:gd name="T8" fmla="*/ 12271 w 252942"/>
              <a:gd name="T9" fmla="*/ 32127 h 705909"/>
              <a:gd name="T10" fmla="*/ 8528 w 252942"/>
              <a:gd name="T11" fmla="*/ 33703 h 705909"/>
              <a:gd name="T12" fmla="*/ 5407 w 252942"/>
              <a:gd name="T13" fmla="*/ 23924 h 705909"/>
              <a:gd name="T14" fmla="*/ 4784 w 252942"/>
              <a:gd name="T15" fmla="*/ 17299 h 705909"/>
              <a:gd name="T16" fmla="*/ 3535 w 252942"/>
              <a:gd name="T17" fmla="*/ 11936 h 705909"/>
              <a:gd name="T18" fmla="*/ 728 w 252942"/>
              <a:gd name="T19" fmla="*/ 5310 h 705909"/>
              <a:gd name="T20" fmla="*/ 1040 w 252942"/>
              <a:gd name="T21" fmla="*/ 579 h 7059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42"/>
              <a:gd name="T34" fmla="*/ 0 h 705909"/>
              <a:gd name="T35" fmla="*/ 252942 w 252942"/>
              <a:gd name="T36" fmla="*/ 705909 h 7059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42" h="705909">
                <a:moveTo>
                  <a:pt x="21167" y="11642"/>
                </a:moveTo>
                <a:cubicBezTo>
                  <a:pt x="42334" y="0"/>
                  <a:pt x="119592" y="6350"/>
                  <a:pt x="141817" y="37042"/>
                </a:cubicBezTo>
                <a:cubicBezTo>
                  <a:pt x="164042" y="67734"/>
                  <a:pt x="146050" y="127000"/>
                  <a:pt x="154517" y="195792"/>
                </a:cubicBezTo>
                <a:cubicBezTo>
                  <a:pt x="162984" y="264584"/>
                  <a:pt x="176742" y="374650"/>
                  <a:pt x="192617" y="449792"/>
                </a:cubicBezTo>
                <a:cubicBezTo>
                  <a:pt x="208492" y="524934"/>
                  <a:pt x="252942" y="608542"/>
                  <a:pt x="249767" y="646642"/>
                </a:cubicBezTo>
                <a:cubicBezTo>
                  <a:pt x="246592" y="684742"/>
                  <a:pt x="196850" y="705909"/>
                  <a:pt x="173567" y="678392"/>
                </a:cubicBezTo>
                <a:cubicBezTo>
                  <a:pt x="150284" y="650875"/>
                  <a:pt x="122767" y="536575"/>
                  <a:pt x="110067" y="481542"/>
                </a:cubicBezTo>
                <a:cubicBezTo>
                  <a:pt x="97367" y="426509"/>
                  <a:pt x="103717" y="388409"/>
                  <a:pt x="97367" y="348192"/>
                </a:cubicBezTo>
                <a:cubicBezTo>
                  <a:pt x="91017" y="307975"/>
                  <a:pt x="85725" y="280459"/>
                  <a:pt x="71967" y="240242"/>
                </a:cubicBezTo>
                <a:cubicBezTo>
                  <a:pt x="58209" y="200025"/>
                  <a:pt x="25400" y="141817"/>
                  <a:pt x="14817" y="106892"/>
                </a:cubicBezTo>
                <a:cubicBezTo>
                  <a:pt x="4234" y="71967"/>
                  <a:pt x="0" y="23284"/>
                  <a:pt x="21167" y="11642"/>
                </a:cubicBezTo>
                <a:close/>
              </a:path>
            </a:pathLst>
          </a:custGeom>
          <a:solidFill>
            <a:srgbClr val="00C800"/>
          </a:solidFill>
          <a:ln w="9525">
            <a:solidFill>
              <a:srgbClr val="288B09"/>
            </a:solidFill>
            <a:miter lim="800000"/>
            <a:headEnd/>
            <a:tailEnd/>
          </a:ln>
          <a:effectLst>
            <a:outerShdw dist="23000" dir="5400000" rotWithShape="0">
              <a:srgbClr val="808080">
                <a:alpha val="34998"/>
              </a:srgbClr>
            </a:outerShdw>
          </a:effectLst>
        </p:spPr>
        <p:txBody>
          <a:bodyPr lIns="91435" tIns="45718" rIns="91435" bIns="45718" anchor="ctr"/>
          <a:lstStyle/>
          <a:p>
            <a:endParaRPr lang="en-US"/>
          </a:p>
        </p:txBody>
      </p:sp>
      <p:sp>
        <p:nvSpPr>
          <p:cNvPr id="170" name="Freeform 189"/>
          <p:cNvSpPr>
            <a:spLocks noChangeArrowheads="1"/>
          </p:cNvSpPr>
          <p:nvPr/>
        </p:nvSpPr>
        <p:spPr bwMode="auto">
          <a:xfrm>
            <a:off x="1171575" y="3536950"/>
            <a:ext cx="104775" cy="214313"/>
          </a:xfrm>
          <a:custGeom>
            <a:avLst/>
            <a:gdLst>
              <a:gd name="T0" fmla="*/ 1335 w 116417"/>
              <a:gd name="T1" fmla="*/ 684 h 243417"/>
              <a:gd name="T2" fmla="*/ 5161 w 116417"/>
              <a:gd name="T3" fmla="*/ 3148 h 243417"/>
              <a:gd name="T4" fmla="*/ 5858 w 116417"/>
              <a:gd name="T5" fmla="*/ 8620 h 243417"/>
              <a:gd name="T6" fmla="*/ 2029 w 116417"/>
              <a:gd name="T7" fmla="*/ 10262 h 243417"/>
              <a:gd name="T8" fmla="*/ 290 w 116417"/>
              <a:gd name="T9" fmla="*/ 7252 h 243417"/>
              <a:gd name="T10" fmla="*/ 1335 w 116417"/>
              <a:gd name="T11" fmla="*/ 684 h 243417"/>
              <a:gd name="T12" fmla="*/ 0 60000 65536"/>
              <a:gd name="T13" fmla="*/ 0 60000 65536"/>
              <a:gd name="T14" fmla="*/ 0 60000 65536"/>
              <a:gd name="T15" fmla="*/ 0 60000 65536"/>
              <a:gd name="T16" fmla="*/ 0 60000 65536"/>
              <a:gd name="T17" fmla="*/ 0 60000 65536"/>
              <a:gd name="T18" fmla="*/ 0 w 116417"/>
              <a:gd name="T19" fmla="*/ 0 h 243417"/>
              <a:gd name="T20" fmla="*/ 116417 w 116417"/>
              <a:gd name="T21" fmla="*/ 243417 h 243417"/>
            </a:gdLst>
            <a:ahLst/>
            <a:cxnLst>
              <a:cxn ang="T12">
                <a:pos x="T0" y="T1"/>
              </a:cxn>
              <a:cxn ang="T13">
                <a:pos x="T2" y="T3"/>
              </a:cxn>
              <a:cxn ang="T14">
                <a:pos x="T4" y="T5"/>
              </a:cxn>
              <a:cxn ang="T15">
                <a:pos x="T6" y="T7"/>
              </a:cxn>
              <a:cxn ang="T16">
                <a:pos x="T8" y="T9"/>
              </a:cxn>
              <a:cxn ang="T17">
                <a:pos x="T10" y="T11"/>
              </a:cxn>
            </a:cxnLst>
            <a:rect l="T18" t="T19" r="T20" b="T21"/>
            <a:pathLst>
              <a:path w="116417" h="243417">
                <a:moveTo>
                  <a:pt x="24342" y="15875"/>
                </a:moveTo>
                <a:cubicBezTo>
                  <a:pt x="39159" y="0"/>
                  <a:pt x="80434" y="42333"/>
                  <a:pt x="94192" y="73025"/>
                </a:cubicBezTo>
                <a:cubicBezTo>
                  <a:pt x="107950" y="103717"/>
                  <a:pt x="116417" y="172508"/>
                  <a:pt x="106892" y="200025"/>
                </a:cubicBezTo>
                <a:cubicBezTo>
                  <a:pt x="97367" y="227542"/>
                  <a:pt x="53975" y="243417"/>
                  <a:pt x="37042" y="238125"/>
                </a:cubicBezTo>
                <a:cubicBezTo>
                  <a:pt x="20109" y="232833"/>
                  <a:pt x="10584" y="201083"/>
                  <a:pt x="5292" y="168275"/>
                </a:cubicBezTo>
                <a:cubicBezTo>
                  <a:pt x="0" y="135467"/>
                  <a:pt x="9525" y="31750"/>
                  <a:pt x="24342" y="15875"/>
                </a:cubicBezTo>
                <a:close/>
              </a:path>
            </a:pathLst>
          </a:custGeom>
          <a:solidFill>
            <a:srgbClr val="00C800"/>
          </a:solidFill>
          <a:ln w="9525">
            <a:solidFill>
              <a:srgbClr val="288B09"/>
            </a:solidFill>
            <a:miter lim="800000"/>
            <a:headEnd/>
            <a:tailEnd/>
          </a:ln>
          <a:effectLst>
            <a:outerShdw dist="23000" dir="5400000" rotWithShape="0">
              <a:srgbClr val="808080">
                <a:alpha val="34998"/>
              </a:srgbClr>
            </a:outerShdw>
          </a:effectLst>
        </p:spPr>
        <p:txBody>
          <a:bodyPr lIns="91435" tIns="45718" rIns="91435" bIns="45718" anchor="ctr"/>
          <a:lstStyle/>
          <a:p>
            <a:endParaRPr lang="en-US"/>
          </a:p>
        </p:txBody>
      </p:sp>
      <p:sp>
        <p:nvSpPr>
          <p:cNvPr id="171" name="Freeform 196"/>
          <p:cNvSpPr>
            <a:spLocks noChangeArrowheads="1"/>
          </p:cNvSpPr>
          <p:nvPr/>
        </p:nvSpPr>
        <p:spPr bwMode="auto">
          <a:xfrm>
            <a:off x="1011238" y="3060700"/>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72" name="Freeform 198"/>
          <p:cNvSpPr>
            <a:spLocks noChangeArrowheads="1"/>
          </p:cNvSpPr>
          <p:nvPr/>
        </p:nvSpPr>
        <p:spPr bwMode="auto">
          <a:xfrm>
            <a:off x="1004888" y="3336925"/>
            <a:ext cx="241300" cy="73025"/>
          </a:xfrm>
          <a:custGeom>
            <a:avLst/>
            <a:gdLst>
              <a:gd name="T0" fmla="*/ 0 w 270934"/>
              <a:gd name="T1" fmla="*/ 1941 h 81844"/>
              <a:gd name="T2" fmla="*/ 5126 w 270934"/>
              <a:gd name="T3" fmla="*/ 277 h 81844"/>
              <a:gd name="T4" fmla="*/ 8201 w 270934"/>
              <a:gd name="T5" fmla="*/ 277 h 81844"/>
              <a:gd name="T6" fmla="*/ 10251 w 270934"/>
              <a:gd name="T7" fmla="*/ 1526 h 81844"/>
              <a:gd name="T8" fmla="*/ 13122 w 270934"/>
              <a:gd name="T9" fmla="*/ 4022 h 81844"/>
              <a:gd name="T10" fmla="*/ 13122 w 270934"/>
              <a:gd name="T11" fmla="*/ 4022 h 81844"/>
              <a:gd name="T12" fmla="*/ 0 60000 65536"/>
              <a:gd name="T13" fmla="*/ 0 60000 65536"/>
              <a:gd name="T14" fmla="*/ 0 60000 65536"/>
              <a:gd name="T15" fmla="*/ 0 60000 65536"/>
              <a:gd name="T16" fmla="*/ 0 60000 65536"/>
              <a:gd name="T17" fmla="*/ 0 60000 65536"/>
              <a:gd name="T18" fmla="*/ 0 w 270934"/>
              <a:gd name="T19" fmla="*/ 0 h 81844"/>
              <a:gd name="T20" fmla="*/ 270934 w 270934"/>
              <a:gd name="T21" fmla="*/ 81844 h 81844"/>
            </a:gdLst>
            <a:ahLst/>
            <a:cxnLst>
              <a:cxn ang="T12">
                <a:pos x="T0" y="T1"/>
              </a:cxn>
              <a:cxn ang="T13">
                <a:pos x="T2" y="T3"/>
              </a:cxn>
              <a:cxn ang="T14">
                <a:pos x="T4" y="T5"/>
              </a:cxn>
              <a:cxn ang="T15">
                <a:pos x="T6" y="T7"/>
              </a:cxn>
              <a:cxn ang="T16">
                <a:pos x="T8" y="T9"/>
              </a:cxn>
              <a:cxn ang="T17">
                <a:pos x="T10" y="T11"/>
              </a:cxn>
            </a:cxnLst>
            <a:rect l="T18" t="T19" r="T20" b="T21"/>
            <a:pathLst>
              <a:path w="270934" h="81844">
                <a:moveTo>
                  <a:pt x="0" y="39510"/>
                </a:moveTo>
                <a:cubicBezTo>
                  <a:pt x="38806" y="25399"/>
                  <a:pt x="77612" y="11288"/>
                  <a:pt x="105834" y="5644"/>
                </a:cubicBezTo>
                <a:cubicBezTo>
                  <a:pt x="134056" y="0"/>
                  <a:pt x="151695" y="1411"/>
                  <a:pt x="169334" y="5644"/>
                </a:cubicBezTo>
                <a:cubicBezTo>
                  <a:pt x="186973" y="9877"/>
                  <a:pt x="194734" y="18344"/>
                  <a:pt x="211667" y="31044"/>
                </a:cubicBezTo>
                <a:cubicBezTo>
                  <a:pt x="228600" y="43744"/>
                  <a:pt x="270934" y="81844"/>
                  <a:pt x="270934" y="81844"/>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73" name="Freeform 199"/>
          <p:cNvSpPr>
            <a:spLocks noChangeArrowheads="1"/>
          </p:cNvSpPr>
          <p:nvPr/>
        </p:nvSpPr>
        <p:spPr bwMode="auto">
          <a:xfrm>
            <a:off x="1022350" y="3624263"/>
            <a:ext cx="234950" cy="79375"/>
          </a:xfrm>
          <a:custGeom>
            <a:avLst/>
            <a:gdLst>
              <a:gd name="T0" fmla="*/ 0 w 262467"/>
              <a:gd name="T1" fmla="*/ 4446 h 88900"/>
              <a:gd name="T2" fmla="*/ 8696 w 262467"/>
              <a:gd name="T3" fmla="*/ 636 h 88900"/>
              <a:gd name="T4" fmla="*/ 13478 w 262467"/>
              <a:gd name="T5" fmla="*/ 636 h 88900"/>
              <a:gd name="T6" fmla="*/ 0 60000 65536"/>
              <a:gd name="T7" fmla="*/ 0 60000 65536"/>
              <a:gd name="T8" fmla="*/ 0 60000 65536"/>
              <a:gd name="T9" fmla="*/ 0 w 262467"/>
              <a:gd name="T10" fmla="*/ 0 h 88900"/>
              <a:gd name="T11" fmla="*/ 262467 w 262467"/>
              <a:gd name="T12" fmla="*/ 88900 h 88900"/>
            </a:gdLst>
            <a:ahLst/>
            <a:cxnLst>
              <a:cxn ang="T6">
                <a:pos x="T0" y="T1"/>
              </a:cxn>
              <a:cxn ang="T7">
                <a:pos x="T2" y="T3"/>
              </a:cxn>
              <a:cxn ang="T8">
                <a:pos x="T4" y="T5"/>
              </a:cxn>
            </a:cxnLst>
            <a:rect l="T9" t="T10" r="T11" b="T12"/>
            <a:pathLst>
              <a:path w="262467" h="88900">
                <a:moveTo>
                  <a:pt x="0" y="88900"/>
                </a:moveTo>
                <a:cubicBezTo>
                  <a:pt x="62794" y="57150"/>
                  <a:pt x="125589" y="25400"/>
                  <a:pt x="169333" y="12700"/>
                </a:cubicBezTo>
                <a:cubicBezTo>
                  <a:pt x="213077" y="0"/>
                  <a:pt x="262467" y="12700"/>
                  <a:pt x="262467" y="12700"/>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02511" name="TextBox 71"/>
          <p:cNvSpPr txBox="1">
            <a:spLocks noChangeArrowheads="1"/>
          </p:cNvSpPr>
          <p:nvPr/>
        </p:nvSpPr>
        <p:spPr bwMode="auto">
          <a:xfrm>
            <a:off x="211138" y="2492375"/>
            <a:ext cx="488950" cy="23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900">
                <a:solidFill>
                  <a:schemeClr val="bg1"/>
                </a:solidFill>
                <a:latin typeface="Calibri" charset="0"/>
              </a:rPr>
              <a:t>OTS</a:t>
            </a:r>
          </a:p>
        </p:txBody>
      </p:sp>
      <p:sp>
        <p:nvSpPr>
          <p:cNvPr id="175" name="Freeform 201"/>
          <p:cNvSpPr>
            <a:spLocks noChangeArrowheads="1"/>
          </p:cNvSpPr>
          <p:nvPr/>
        </p:nvSpPr>
        <p:spPr bwMode="auto">
          <a:xfrm>
            <a:off x="984250" y="3830638"/>
            <a:ext cx="323850" cy="136525"/>
          </a:xfrm>
          <a:custGeom>
            <a:avLst/>
            <a:gdLst>
              <a:gd name="T0" fmla="*/ 0 w 359833"/>
              <a:gd name="T1" fmla="*/ 6558 h 155223"/>
              <a:gd name="T2" fmla="*/ 8024 w 359833"/>
              <a:gd name="T3" fmla="*/ 4949 h 155223"/>
              <a:gd name="T4" fmla="*/ 13067 w 359833"/>
              <a:gd name="T5" fmla="*/ 3159 h 155223"/>
              <a:gd name="T6" fmla="*/ 17421 w 359833"/>
              <a:gd name="T7" fmla="*/ 477 h 155223"/>
              <a:gd name="T8" fmla="*/ 19485 w 359833"/>
              <a:gd name="T9" fmla="*/ 298 h 155223"/>
              <a:gd name="T10" fmla="*/ 0 60000 65536"/>
              <a:gd name="T11" fmla="*/ 0 60000 65536"/>
              <a:gd name="T12" fmla="*/ 0 60000 65536"/>
              <a:gd name="T13" fmla="*/ 0 60000 65536"/>
              <a:gd name="T14" fmla="*/ 0 60000 65536"/>
              <a:gd name="T15" fmla="*/ 0 w 359833"/>
              <a:gd name="T16" fmla="*/ 0 h 155223"/>
              <a:gd name="T17" fmla="*/ 359833 w 359833"/>
              <a:gd name="T18" fmla="*/ 155223 h 155223"/>
            </a:gdLst>
            <a:ahLst/>
            <a:cxnLst>
              <a:cxn ang="T10">
                <a:pos x="T0" y="T1"/>
              </a:cxn>
              <a:cxn ang="T11">
                <a:pos x="T2" y="T3"/>
              </a:cxn>
              <a:cxn ang="T12">
                <a:pos x="T4" y="T5"/>
              </a:cxn>
              <a:cxn ang="T13">
                <a:pos x="T6" y="T7"/>
              </a:cxn>
              <a:cxn ang="T14">
                <a:pos x="T8" y="T9"/>
              </a:cxn>
            </a:cxnLst>
            <a:rect l="T15" t="T16" r="T17" b="T18"/>
            <a:pathLst>
              <a:path w="359833" h="155223">
                <a:moveTo>
                  <a:pt x="0" y="155223"/>
                </a:moveTo>
                <a:cubicBezTo>
                  <a:pt x="53974" y="142876"/>
                  <a:pt x="107949" y="130529"/>
                  <a:pt x="148166" y="117123"/>
                </a:cubicBezTo>
                <a:cubicBezTo>
                  <a:pt x="188383" y="103717"/>
                  <a:pt x="212372" y="92428"/>
                  <a:pt x="241300" y="74789"/>
                </a:cubicBezTo>
                <a:cubicBezTo>
                  <a:pt x="270228" y="57150"/>
                  <a:pt x="301978" y="22578"/>
                  <a:pt x="321733" y="11289"/>
                </a:cubicBezTo>
                <a:cubicBezTo>
                  <a:pt x="341489" y="0"/>
                  <a:pt x="359833" y="7056"/>
                  <a:pt x="359833" y="7056"/>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76" name="Freeform 208"/>
          <p:cNvSpPr>
            <a:spLocks noChangeArrowheads="1"/>
          </p:cNvSpPr>
          <p:nvPr/>
        </p:nvSpPr>
        <p:spPr bwMode="auto">
          <a:xfrm>
            <a:off x="822325" y="3794125"/>
            <a:ext cx="168275" cy="331788"/>
          </a:xfrm>
          <a:custGeom>
            <a:avLst/>
            <a:gdLst>
              <a:gd name="T0" fmla="*/ 611 w 189090"/>
              <a:gd name="T1" fmla="*/ 870 h 370416"/>
              <a:gd name="T2" fmla="*/ 4477 w 189090"/>
              <a:gd name="T3" fmla="*/ 870 h 370416"/>
              <a:gd name="T4" fmla="*/ 6716 w 189090"/>
              <a:gd name="T5" fmla="*/ 4565 h 370416"/>
              <a:gd name="T6" fmla="*/ 8751 w 189090"/>
              <a:gd name="T7" fmla="*/ 9346 h 370416"/>
              <a:gd name="T8" fmla="*/ 8751 w 189090"/>
              <a:gd name="T9" fmla="*/ 14997 h 370416"/>
              <a:gd name="T10" fmla="*/ 7733 w 189090"/>
              <a:gd name="T11" fmla="*/ 18475 h 370416"/>
              <a:gd name="T12" fmla="*/ 5291 w 189090"/>
              <a:gd name="T13" fmla="*/ 18257 h 370416"/>
              <a:gd name="T14" fmla="*/ 2646 w 189090"/>
              <a:gd name="T15" fmla="*/ 14127 h 370416"/>
              <a:gd name="T16" fmla="*/ 3052 w 189090"/>
              <a:gd name="T17" fmla="*/ 12605 h 370416"/>
              <a:gd name="T18" fmla="*/ 2849 w 189090"/>
              <a:gd name="T19" fmla="*/ 9780 h 370416"/>
              <a:gd name="T20" fmla="*/ 813 w 189090"/>
              <a:gd name="T21" fmla="*/ 6086 h 370416"/>
              <a:gd name="T22" fmla="*/ 611 w 189090"/>
              <a:gd name="T23" fmla="*/ 870 h 3704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090"/>
              <a:gd name="T37" fmla="*/ 0 h 370416"/>
              <a:gd name="T38" fmla="*/ 189090 w 189090"/>
              <a:gd name="T39" fmla="*/ 370416 h 3704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090" h="370416">
                <a:moveTo>
                  <a:pt x="12700" y="16933"/>
                </a:moveTo>
                <a:cubicBezTo>
                  <a:pt x="25400" y="0"/>
                  <a:pt x="71967" y="4939"/>
                  <a:pt x="93134" y="16933"/>
                </a:cubicBezTo>
                <a:cubicBezTo>
                  <a:pt x="114301" y="28927"/>
                  <a:pt x="124883" y="61382"/>
                  <a:pt x="139700" y="88899"/>
                </a:cubicBezTo>
                <a:cubicBezTo>
                  <a:pt x="154517" y="116416"/>
                  <a:pt x="174978" y="148166"/>
                  <a:pt x="182034" y="182033"/>
                </a:cubicBezTo>
                <a:cubicBezTo>
                  <a:pt x="189090" y="215900"/>
                  <a:pt x="185562" y="262466"/>
                  <a:pt x="182034" y="292099"/>
                </a:cubicBezTo>
                <a:cubicBezTo>
                  <a:pt x="178506" y="321732"/>
                  <a:pt x="172861" y="349250"/>
                  <a:pt x="160867" y="359833"/>
                </a:cubicBezTo>
                <a:cubicBezTo>
                  <a:pt x="148873" y="370416"/>
                  <a:pt x="127706" y="369710"/>
                  <a:pt x="110067" y="355599"/>
                </a:cubicBezTo>
                <a:cubicBezTo>
                  <a:pt x="92428" y="341488"/>
                  <a:pt x="62795" y="293510"/>
                  <a:pt x="55034" y="275166"/>
                </a:cubicBezTo>
                <a:cubicBezTo>
                  <a:pt x="47273" y="256822"/>
                  <a:pt x="62795" y="259644"/>
                  <a:pt x="63500" y="245533"/>
                </a:cubicBezTo>
                <a:cubicBezTo>
                  <a:pt x="64206" y="231422"/>
                  <a:pt x="67028" y="211666"/>
                  <a:pt x="59267" y="190499"/>
                </a:cubicBezTo>
                <a:cubicBezTo>
                  <a:pt x="51506" y="169332"/>
                  <a:pt x="26106" y="140405"/>
                  <a:pt x="16934" y="118533"/>
                </a:cubicBezTo>
                <a:cubicBezTo>
                  <a:pt x="7762" y="96661"/>
                  <a:pt x="0" y="33866"/>
                  <a:pt x="12700" y="16933"/>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77" name="Freeform 196"/>
          <p:cNvSpPr>
            <a:spLocks noChangeArrowheads="1"/>
          </p:cNvSpPr>
          <p:nvPr/>
        </p:nvSpPr>
        <p:spPr bwMode="auto">
          <a:xfrm>
            <a:off x="1030288" y="2889250"/>
            <a:ext cx="185737" cy="74613"/>
          </a:xfrm>
          <a:custGeom>
            <a:avLst/>
            <a:gdLst>
              <a:gd name="T0" fmla="*/ 0 w 207433"/>
              <a:gd name="T1" fmla="*/ 0 h 80433"/>
              <a:gd name="T2" fmla="*/ 6085 w 207433"/>
              <a:gd name="T3" fmla="*/ 4059 h 80433"/>
              <a:gd name="T4" fmla="*/ 10649 w 207433"/>
              <a:gd name="T5" fmla="*/ 5933 h 80433"/>
              <a:gd name="T6" fmla="*/ 10649 w 207433"/>
              <a:gd name="T7" fmla="*/ 5933 h 80433"/>
              <a:gd name="T8" fmla="*/ 0 60000 65536"/>
              <a:gd name="T9" fmla="*/ 0 60000 65536"/>
              <a:gd name="T10" fmla="*/ 0 60000 65536"/>
              <a:gd name="T11" fmla="*/ 0 60000 65536"/>
              <a:gd name="T12" fmla="*/ 0 w 207433"/>
              <a:gd name="T13" fmla="*/ 0 h 80433"/>
              <a:gd name="T14" fmla="*/ 207433 w 207433"/>
              <a:gd name="T15" fmla="*/ 80433 h 80433"/>
            </a:gdLst>
            <a:ahLst/>
            <a:cxnLst>
              <a:cxn ang="T8">
                <a:pos x="T0" y="T1"/>
              </a:cxn>
              <a:cxn ang="T9">
                <a:pos x="T2" y="T3"/>
              </a:cxn>
              <a:cxn ang="T10">
                <a:pos x="T4" y="T5"/>
              </a:cxn>
              <a:cxn ang="T11">
                <a:pos x="T6" y="T7"/>
              </a:cxn>
            </a:cxnLst>
            <a:rect l="T12" t="T13" r="T14" b="T15"/>
            <a:pathLst>
              <a:path w="207433" h="80433">
                <a:moveTo>
                  <a:pt x="0" y="0"/>
                </a:moveTo>
                <a:cubicBezTo>
                  <a:pt x="41980" y="20813"/>
                  <a:pt x="83961" y="41627"/>
                  <a:pt x="118533" y="55033"/>
                </a:cubicBezTo>
                <a:cubicBezTo>
                  <a:pt x="153105" y="68439"/>
                  <a:pt x="207433" y="80433"/>
                  <a:pt x="207433" y="80433"/>
                </a:cubicBezTo>
              </a:path>
            </a:pathLst>
          </a:custGeom>
          <a:noFill/>
          <a:ln w="12700" cmpd="sng">
            <a:solidFill>
              <a:schemeClr val="bg1"/>
            </a:solidFill>
            <a:miter lim="800000"/>
            <a:headEnd/>
            <a:tailEnd/>
          </a:ln>
          <a:effectLst>
            <a:outerShdw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lIns="91435" tIns="45718" rIns="91435" bIns="45718" anchor="ctr"/>
          <a:lstStyle/>
          <a:p>
            <a:endParaRPr lang="en-US"/>
          </a:p>
        </p:txBody>
      </p:sp>
      <p:sp>
        <p:nvSpPr>
          <p:cNvPr id="178" name="Freeform 191"/>
          <p:cNvSpPr>
            <a:spLocks noChangeArrowheads="1"/>
          </p:cNvSpPr>
          <p:nvPr/>
        </p:nvSpPr>
        <p:spPr bwMode="auto">
          <a:xfrm>
            <a:off x="698500" y="2946400"/>
            <a:ext cx="249238" cy="314325"/>
          </a:xfrm>
          <a:custGeom>
            <a:avLst/>
            <a:gdLst>
              <a:gd name="T0" fmla="*/ 646 w 278695"/>
              <a:gd name="T1" fmla="*/ 2320 h 356305"/>
              <a:gd name="T2" fmla="*/ 4732 w 278695"/>
              <a:gd name="T3" fmla="*/ 279 h 356305"/>
              <a:gd name="T4" fmla="*/ 10969 w 278695"/>
              <a:gd name="T5" fmla="*/ 3992 h 356305"/>
              <a:gd name="T6" fmla="*/ 12689 w 278695"/>
              <a:gd name="T7" fmla="*/ 6220 h 356305"/>
              <a:gd name="T8" fmla="*/ 13980 w 278695"/>
              <a:gd name="T9" fmla="*/ 9748 h 356305"/>
              <a:gd name="T10" fmla="*/ 13764 w 278695"/>
              <a:gd name="T11" fmla="*/ 12348 h 356305"/>
              <a:gd name="T12" fmla="*/ 11614 w 278695"/>
              <a:gd name="T13" fmla="*/ 14390 h 356305"/>
              <a:gd name="T14" fmla="*/ 8818 w 278695"/>
              <a:gd name="T15" fmla="*/ 14204 h 356305"/>
              <a:gd name="T16" fmla="*/ 5377 w 278695"/>
              <a:gd name="T17" fmla="*/ 15504 h 356305"/>
              <a:gd name="T18" fmla="*/ 2151 w 278695"/>
              <a:gd name="T19" fmla="*/ 13462 h 356305"/>
              <a:gd name="T20" fmla="*/ 646 w 278695"/>
              <a:gd name="T21" fmla="*/ 11233 h 356305"/>
              <a:gd name="T22" fmla="*/ 1936 w 278695"/>
              <a:gd name="T23" fmla="*/ 10119 h 356305"/>
              <a:gd name="T24" fmla="*/ 860 w 278695"/>
              <a:gd name="T25" fmla="*/ 4921 h 356305"/>
              <a:gd name="T26" fmla="*/ 646 w 278695"/>
              <a:gd name="T27" fmla="*/ 2320 h 3563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8695"/>
              <a:gd name="T43" fmla="*/ 0 h 356305"/>
              <a:gd name="T44" fmla="*/ 278695 w 278695"/>
              <a:gd name="T45" fmla="*/ 356305 h 3563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8695" h="356305">
                <a:moveTo>
                  <a:pt x="12700" y="52917"/>
                </a:moveTo>
                <a:cubicBezTo>
                  <a:pt x="25400" y="35278"/>
                  <a:pt x="59267" y="0"/>
                  <a:pt x="93134" y="6350"/>
                </a:cubicBezTo>
                <a:cubicBezTo>
                  <a:pt x="127001" y="12700"/>
                  <a:pt x="189795" y="68439"/>
                  <a:pt x="215900" y="91017"/>
                </a:cubicBezTo>
                <a:cubicBezTo>
                  <a:pt x="242005" y="113595"/>
                  <a:pt x="239889" y="119945"/>
                  <a:pt x="249767" y="141817"/>
                </a:cubicBezTo>
                <a:cubicBezTo>
                  <a:pt x="259645" y="163689"/>
                  <a:pt x="271639" y="198967"/>
                  <a:pt x="275167" y="222250"/>
                </a:cubicBezTo>
                <a:cubicBezTo>
                  <a:pt x="278695" y="245533"/>
                  <a:pt x="278695" y="263878"/>
                  <a:pt x="270934" y="281517"/>
                </a:cubicBezTo>
                <a:cubicBezTo>
                  <a:pt x="263173" y="299156"/>
                  <a:pt x="244828" y="321028"/>
                  <a:pt x="228600" y="328083"/>
                </a:cubicBezTo>
                <a:cubicBezTo>
                  <a:pt x="212372" y="335139"/>
                  <a:pt x="194028" y="319617"/>
                  <a:pt x="173567" y="323850"/>
                </a:cubicBezTo>
                <a:cubicBezTo>
                  <a:pt x="153106" y="328083"/>
                  <a:pt x="127706" y="356305"/>
                  <a:pt x="105834" y="353483"/>
                </a:cubicBezTo>
                <a:cubicBezTo>
                  <a:pt x="83962" y="350661"/>
                  <a:pt x="57856" y="323145"/>
                  <a:pt x="42334" y="306917"/>
                </a:cubicBezTo>
                <a:cubicBezTo>
                  <a:pt x="26812" y="290689"/>
                  <a:pt x="13406" y="268817"/>
                  <a:pt x="12700" y="256117"/>
                </a:cubicBezTo>
                <a:cubicBezTo>
                  <a:pt x="11994" y="243417"/>
                  <a:pt x="37394" y="254706"/>
                  <a:pt x="38100" y="230717"/>
                </a:cubicBezTo>
                <a:cubicBezTo>
                  <a:pt x="38806" y="206728"/>
                  <a:pt x="21167" y="141816"/>
                  <a:pt x="16934" y="112183"/>
                </a:cubicBezTo>
                <a:cubicBezTo>
                  <a:pt x="12701" y="82550"/>
                  <a:pt x="0" y="70556"/>
                  <a:pt x="12700" y="52917"/>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79" name="Freeform 192"/>
          <p:cNvSpPr>
            <a:spLocks noChangeArrowheads="1"/>
          </p:cNvSpPr>
          <p:nvPr/>
        </p:nvSpPr>
        <p:spPr bwMode="auto">
          <a:xfrm>
            <a:off x="755650" y="3425825"/>
            <a:ext cx="282575" cy="358775"/>
          </a:xfrm>
          <a:custGeom>
            <a:avLst/>
            <a:gdLst>
              <a:gd name="T0" fmla="*/ 682 w 317499"/>
              <a:gd name="T1" fmla="*/ 6398 h 401461"/>
              <a:gd name="T2" fmla="*/ 5797 w 317499"/>
              <a:gd name="T3" fmla="*/ 671 h 401461"/>
              <a:gd name="T4" fmla="*/ 8865 w 317499"/>
              <a:gd name="T5" fmla="*/ 2368 h 401461"/>
              <a:gd name="T6" fmla="*/ 10707 w 317499"/>
              <a:gd name="T7" fmla="*/ 6821 h 401461"/>
              <a:gd name="T8" fmla="*/ 13366 w 317499"/>
              <a:gd name="T9" fmla="*/ 9367 h 401461"/>
              <a:gd name="T10" fmla="*/ 15207 w 317499"/>
              <a:gd name="T11" fmla="*/ 15516 h 401461"/>
              <a:gd name="T12" fmla="*/ 14184 w 317499"/>
              <a:gd name="T13" fmla="*/ 19334 h 401461"/>
              <a:gd name="T14" fmla="*/ 9889 w 317499"/>
              <a:gd name="T15" fmla="*/ 19546 h 401461"/>
              <a:gd name="T16" fmla="*/ 9069 w 317499"/>
              <a:gd name="T17" fmla="*/ 15940 h 401461"/>
              <a:gd name="T18" fmla="*/ 4569 w 317499"/>
              <a:gd name="T19" fmla="*/ 12972 h 401461"/>
              <a:gd name="T20" fmla="*/ 1705 w 317499"/>
              <a:gd name="T21" fmla="*/ 15728 h 401461"/>
              <a:gd name="T22" fmla="*/ 682 w 317499"/>
              <a:gd name="T23" fmla="*/ 6398 h 4014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7499"/>
              <a:gd name="T37" fmla="*/ 0 h 401461"/>
              <a:gd name="T38" fmla="*/ 317499 w 317499"/>
              <a:gd name="T39" fmla="*/ 401461 h 4014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7499" h="401461">
                <a:moveTo>
                  <a:pt x="14111" y="127705"/>
                </a:moveTo>
                <a:cubicBezTo>
                  <a:pt x="28222" y="77611"/>
                  <a:pt x="91722" y="26810"/>
                  <a:pt x="119944" y="13405"/>
                </a:cubicBezTo>
                <a:cubicBezTo>
                  <a:pt x="148166" y="0"/>
                  <a:pt x="166511" y="26811"/>
                  <a:pt x="183444" y="47272"/>
                </a:cubicBezTo>
                <a:cubicBezTo>
                  <a:pt x="200377" y="67733"/>
                  <a:pt x="206022" y="112889"/>
                  <a:pt x="221544" y="136172"/>
                </a:cubicBezTo>
                <a:cubicBezTo>
                  <a:pt x="237066" y="159455"/>
                  <a:pt x="261055" y="158044"/>
                  <a:pt x="276577" y="186972"/>
                </a:cubicBezTo>
                <a:cubicBezTo>
                  <a:pt x="292099" y="215900"/>
                  <a:pt x="311855" y="276577"/>
                  <a:pt x="314677" y="309738"/>
                </a:cubicBezTo>
                <a:cubicBezTo>
                  <a:pt x="317499" y="342899"/>
                  <a:pt x="311855" y="372532"/>
                  <a:pt x="293511" y="385938"/>
                </a:cubicBezTo>
                <a:cubicBezTo>
                  <a:pt x="275167" y="399344"/>
                  <a:pt x="222250" y="401461"/>
                  <a:pt x="204611" y="390172"/>
                </a:cubicBezTo>
                <a:cubicBezTo>
                  <a:pt x="186972" y="378883"/>
                  <a:pt x="206021" y="340077"/>
                  <a:pt x="187677" y="318205"/>
                </a:cubicBezTo>
                <a:cubicBezTo>
                  <a:pt x="169333" y="296333"/>
                  <a:pt x="119944" y="259644"/>
                  <a:pt x="94544" y="258938"/>
                </a:cubicBezTo>
                <a:cubicBezTo>
                  <a:pt x="69144" y="258233"/>
                  <a:pt x="49388" y="335844"/>
                  <a:pt x="35277" y="313972"/>
                </a:cubicBezTo>
                <a:cubicBezTo>
                  <a:pt x="21166" y="292100"/>
                  <a:pt x="0" y="177799"/>
                  <a:pt x="14111" y="127705"/>
                </a:cubicBezTo>
                <a:close/>
              </a:path>
            </a:pathLst>
          </a:custGeom>
          <a:solidFill>
            <a:srgbClr val="FF0000">
              <a:alpha val="14902"/>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80" name="Freeform 195"/>
          <p:cNvSpPr>
            <a:spLocks noChangeArrowheads="1"/>
          </p:cNvSpPr>
          <p:nvPr/>
        </p:nvSpPr>
        <p:spPr bwMode="auto">
          <a:xfrm>
            <a:off x="684213" y="3249613"/>
            <a:ext cx="231775" cy="298450"/>
          </a:xfrm>
          <a:custGeom>
            <a:avLst/>
            <a:gdLst>
              <a:gd name="T0" fmla="*/ 1749 w 259645"/>
              <a:gd name="T1" fmla="*/ 137 h 335139"/>
              <a:gd name="T2" fmla="*/ 5106 w 259645"/>
              <a:gd name="T3" fmla="*/ 1367 h 335139"/>
              <a:gd name="T4" fmla="*/ 5735 w 259645"/>
              <a:gd name="T5" fmla="*/ 3624 h 335139"/>
              <a:gd name="T6" fmla="*/ 8673 w 259645"/>
              <a:gd name="T7" fmla="*/ 5061 h 335139"/>
              <a:gd name="T8" fmla="*/ 10142 w 259645"/>
              <a:gd name="T9" fmla="*/ 6087 h 335139"/>
              <a:gd name="T10" fmla="*/ 12239 w 259645"/>
              <a:gd name="T11" fmla="*/ 13473 h 335139"/>
              <a:gd name="T12" fmla="*/ 12869 w 259645"/>
              <a:gd name="T13" fmla="*/ 14908 h 335139"/>
              <a:gd name="T14" fmla="*/ 12239 w 259645"/>
              <a:gd name="T15" fmla="*/ 16140 h 335139"/>
              <a:gd name="T16" fmla="*/ 9512 w 259645"/>
              <a:gd name="T17" fmla="*/ 15525 h 335139"/>
              <a:gd name="T18" fmla="*/ 5735 w 259645"/>
              <a:gd name="T19" fmla="*/ 13062 h 335139"/>
              <a:gd name="T20" fmla="*/ 3637 w 259645"/>
              <a:gd name="T21" fmla="*/ 12037 h 335139"/>
              <a:gd name="T22" fmla="*/ 4895 w 259645"/>
              <a:gd name="T23" fmla="*/ 10395 h 335139"/>
              <a:gd name="T24" fmla="*/ 4686 w 259645"/>
              <a:gd name="T25" fmla="*/ 7317 h 335139"/>
              <a:gd name="T26" fmla="*/ 2588 w 259645"/>
              <a:gd name="T27" fmla="*/ 6087 h 335139"/>
              <a:gd name="T28" fmla="*/ 1119 w 259645"/>
              <a:gd name="T29" fmla="*/ 3830 h 335139"/>
              <a:gd name="T30" fmla="*/ 71 w 259645"/>
              <a:gd name="T31" fmla="*/ 2188 h 335139"/>
              <a:gd name="T32" fmla="*/ 1749 w 259645"/>
              <a:gd name="T33" fmla="*/ 137 h 335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9645"/>
              <a:gd name="T52" fmla="*/ 0 h 335139"/>
              <a:gd name="T53" fmla="*/ 259645 w 259645"/>
              <a:gd name="T54" fmla="*/ 335139 h 335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9645" h="335139">
                <a:moveTo>
                  <a:pt x="35278" y="2822"/>
                </a:moveTo>
                <a:cubicBezTo>
                  <a:pt x="52211" y="0"/>
                  <a:pt x="89606" y="16228"/>
                  <a:pt x="103011" y="28222"/>
                </a:cubicBezTo>
                <a:cubicBezTo>
                  <a:pt x="116416" y="40216"/>
                  <a:pt x="103717" y="62088"/>
                  <a:pt x="115711" y="74788"/>
                </a:cubicBezTo>
                <a:cubicBezTo>
                  <a:pt x="127706" y="87488"/>
                  <a:pt x="160161" y="95955"/>
                  <a:pt x="174978" y="104422"/>
                </a:cubicBezTo>
                <a:cubicBezTo>
                  <a:pt x="189795" y="112889"/>
                  <a:pt x="192617" y="96660"/>
                  <a:pt x="204611" y="125588"/>
                </a:cubicBezTo>
                <a:cubicBezTo>
                  <a:pt x="216605" y="154516"/>
                  <a:pt x="237773" y="247649"/>
                  <a:pt x="246945" y="277988"/>
                </a:cubicBezTo>
                <a:cubicBezTo>
                  <a:pt x="256117" y="308327"/>
                  <a:pt x="259645" y="298450"/>
                  <a:pt x="259645" y="307622"/>
                </a:cubicBezTo>
                <a:cubicBezTo>
                  <a:pt x="259645" y="316794"/>
                  <a:pt x="258234" y="330905"/>
                  <a:pt x="246945" y="333022"/>
                </a:cubicBezTo>
                <a:cubicBezTo>
                  <a:pt x="235656" y="335139"/>
                  <a:pt x="213783" y="330905"/>
                  <a:pt x="191911" y="320322"/>
                </a:cubicBezTo>
                <a:cubicBezTo>
                  <a:pt x="170039" y="309739"/>
                  <a:pt x="135466" y="281516"/>
                  <a:pt x="115711" y="269522"/>
                </a:cubicBezTo>
                <a:cubicBezTo>
                  <a:pt x="95956" y="257528"/>
                  <a:pt x="76200" y="257527"/>
                  <a:pt x="73378" y="248355"/>
                </a:cubicBezTo>
                <a:cubicBezTo>
                  <a:pt x="70556" y="239183"/>
                  <a:pt x="95250" y="230716"/>
                  <a:pt x="98778" y="214488"/>
                </a:cubicBezTo>
                <a:cubicBezTo>
                  <a:pt x="102306" y="198260"/>
                  <a:pt x="102306" y="165805"/>
                  <a:pt x="94545" y="150988"/>
                </a:cubicBezTo>
                <a:cubicBezTo>
                  <a:pt x="86784" y="136171"/>
                  <a:pt x="64206" y="137582"/>
                  <a:pt x="52211" y="125588"/>
                </a:cubicBezTo>
                <a:cubicBezTo>
                  <a:pt x="40217" y="113594"/>
                  <a:pt x="31045" y="92428"/>
                  <a:pt x="22578" y="79022"/>
                </a:cubicBezTo>
                <a:cubicBezTo>
                  <a:pt x="14111" y="65617"/>
                  <a:pt x="0" y="55738"/>
                  <a:pt x="1411" y="45155"/>
                </a:cubicBezTo>
                <a:cubicBezTo>
                  <a:pt x="2822" y="34572"/>
                  <a:pt x="18345" y="5644"/>
                  <a:pt x="35278" y="2822"/>
                </a:cubicBezTo>
                <a:close/>
              </a:path>
            </a:pathLst>
          </a:custGeom>
          <a:solidFill>
            <a:srgbClr val="FFD008">
              <a:alpha val="20000"/>
            </a:srgbClr>
          </a:solidFill>
          <a:ln>
            <a:noFill/>
          </a:ln>
          <a:effectLst>
            <a:outerShdw dist="23000" dir="5400000" rotWithShape="0">
              <a:srgbClr val="808080">
                <a:alpha val="3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nchor="ctr"/>
          <a:lstStyle/>
          <a:p>
            <a:endParaRPr lang="en-US"/>
          </a:p>
        </p:txBody>
      </p:sp>
      <p:sp>
        <p:nvSpPr>
          <p:cNvPr id="102518" name="TextBox 71"/>
          <p:cNvSpPr txBox="1">
            <a:spLocks noChangeArrowheads="1"/>
          </p:cNvSpPr>
          <p:nvPr/>
        </p:nvSpPr>
        <p:spPr bwMode="auto">
          <a:xfrm>
            <a:off x="838200" y="2590800"/>
            <a:ext cx="7620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800">
                <a:solidFill>
                  <a:srgbClr val="FFFFFF"/>
                </a:solidFill>
                <a:latin typeface="Calibri" charset="0"/>
              </a:rPr>
              <a:t>CoS-places</a:t>
            </a:r>
          </a:p>
          <a:p>
            <a:pPr algn="ctr" eaLnBrk="1" hangingPunct="1"/>
            <a:r>
              <a:rPr lang="en-US" altLang="x-none" sz="800">
                <a:solidFill>
                  <a:srgbClr val="FFFFFF"/>
                </a:solidFill>
                <a:latin typeface="Calibri" charset="0"/>
              </a:rPr>
              <a:t>PPA</a:t>
            </a:r>
          </a:p>
        </p:txBody>
      </p:sp>
      <p:sp>
        <p:nvSpPr>
          <p:cNvPr id="102519" name="Text Box 416"/>
          <p:cNvSpPr txBox="1">
            <a:spLocks noChangeArrowheads="1"/>
          </p:cNvSpPr>
          <p:nvPr/>
        </p:nvSpPr>
        <p:spPr bwMode="auto">
          <a:xfrm>
            <a:off x="7924800" y="3852863"/>
            <a:ext cx="533400" cy="338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spcBef>
                <a:spcPct val="50000"/>
              </a:spcBef>
            </a:pPr>
            <a:r>
              <a:rPr lang="en-US" altLang="x-none" sz="1600">
                <a:latin typeface="Calibri" charset="0"/>
              </a:rPr>
              <a:t>n=9</a:t>
            </a:r>
          </a:p>
        </p:txBody>
      </p:sp>
      <p:sp>
        <p:nvSpPr>
          <p:cNvPr id="121"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i="1">
                <a:solidFill>
                  <a:schemeClr val="accent2">
                    <a:lumMod val="75000"/>
                  </a:schemeClr>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
          <p:cNvSpPr>
            <a:spLocks/>
          </p:cNvSpPr>
          <p:nvPr/>
        </p:nvSpPr>
        <p:spPr bwMode="auto">
          <a:xfrm>
            <a:off x="228600" y="1447800"/>
            <a:ext cx="86741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800">
                <a:solidFill>
                  <a:schemeClr val="tx1"/>
                </a:solidFill>
                <a:latin typeface="Calibri" charset="0"/>
                <a:ea typeface="ＭＳ Ｐゴシック" charset="-128"/>
              </a:rPr>
              <a:t>Mechanisms underlying repetition effects vary across ventral stream regions and time scales.</a:t>
            </a:r>
          </a:p>
          <a:p>
            <a:pPr eaLnBrk="1" hangingPunct="1"/>
            <a:endParaRPr lang="en-US" altLang="x-none" sz="2800">
              <a:solidFill>
                <a:schemeClr val="tx1"/>
              </a:solidFill>
              <a:latin typeface="Calibri" charset="0"/>
              <a:ea typeface="ＭＳ Ｐゴシック" charset="-128"/>
            </a:endParaRPr>
          </a:p>
          <a:p>
            <a:pPr eaLnBrk="1" hangingPunct="1">
              <a:buClr>
                <a:srgbClr val="DE9BFF"/>
              </a:buClr>
              <a:buSzPct val="100000"/>
              <a:buFont typeface="Times" charset="0"/>
              <a:buChar char="•"/>
            </a:pPr>
            <a:r>
              <a:rPr lang="en-US" altLang="x-none" sz="2800" b="1">
                <a:solidFill>
                  <a:srgbClr val="5E5EB9"/>
                </a:solidFill>
                <a:latin typeface="Calibri" charset="0"/>
                <a:ea typeface="ＭＳ Ｐゴシック" charset="-128"/>
              </a:rPr>
              <a:t> lateral VTC: </a:t>
            </a:r>
            <a:r>
              <a:rPr lang="en-US" altLang="x-none" sz="2800">
                <a:solidFill>
                  <a:schemeClr val="tx1"/>
                </a:solidFill>
                <a:latin typeface="Calibri" charset="0"/>
                <a:ea typeface="ＭＳ Ｐゴシック" charset="-128"/>
              </a:rPr>
              <a:t>face and limb-selective regions show scaling for both short &amp; long-lagged repetitions.</a:t>
            </a:r>
          </a:p>
          <a:p>
            <a:pPr eaLnBrk="1" hangingPunct="1"/>
            <a:endParaRPr lang="en-US" altLang="x-none" sz="2800">
              <a:solidFill>
                <a:schemeClr val="tx1"/>
              </a:solidFill>
              <a:latin typeface="Calibri" charset="0"/>
              <a:ea typeface="ＭＳ Ｐゴシック" charset="-128"/>
            </a:endParaRPr>
          </a:p>
          <a:p>
            <a:pPr eaLnBrk="1" hangingPunct="1">
              <a:buClr>
                <a:srgbClr val="DE9BFF"/>
              </a:buClr>
              <a:buSzPct val="100000"/>
              <a:buFont typeface="Times" charset="0"/>
              <a:buChar char="•"/>
            </a:pPr>
            <a:r>
              <a:rPr lang="en-US" altLang="x-none" sz="2800">
                <a:solidFill>
                  <a:schemeClr val="tx1"/>
                </a:solidFill>
                <a:latin typeface="Calibri" charset="0"/>
                <a:ea typeface="ＭＳ Ｐゴシック" charset="-128"/>
              </a:rPr>
              <a:t> </a:t>
            </a:r>
            <a:r>
              <a:rPr lang="en-US" altLang="x-none" sz="2800" b="1">
                <a:solidFill>
                  <a:srgbClr val="5E5EB9"/>
                </a:solidFill>
                <a:latin typeface="Calibri" charset="0"/>
                <a:ea typeface="ＭＳ Ｐゴシック" charset="-128"/>
              </a:rPr>
              <a:t>medial VTC</a:t>
            </a:r>
            <a:r>
              <a:rPr lang="en-US" altLang="x-none" sz="2800">
                <a:solidFill>
                  <a:schemeClr val="tx1"/>
                </a:solidFill>
                <a:latin typeface="Calibri" charset="0"/>
                <a:ea typeface="ＭＳ Ｐゴシック" charset="-128"/>
              </a:rPr>
              <a:t>: show differential profile across short and long lagged paradigms; </a:t>
            </a:r>
          </a:p>
          <a:p>
            <a:pPr eaLnBrk="1" hangingPunct="1"/>
            <a:r>
              <a:rPr lang="en-US" altLang="x-none" sz="2800">
                <a:solidFill>
                  <a:schemeClr val="tx1"/>
                </a:solidFill>
                <a:latin typeface="Calibri" charset="0"/>
                <a:ea typeface="ＭＳ Ｐゴシック" charset="-128"/>
              </a:rPr>
              <a:t>Scaling for short-lagged repetitions</a:t>
            </a:r>
          </a:p>
          <a:p>
            <a:pPr eaLnBrk="1" hangingPunct="1"/>
            <a:r>
              <a:rPr lang="en-US" altLang="x-none" sz="2800">
                <a:solidFill>
                  <a:schemeClr val="tx1"/>
                </a:solidFill>
                <a:latin typeface="Calibri" charset="0"/>
                <a:ea typeface="ＭＳ Ｐゴシック" charset="-128"/>
              </a:rPr>
              <a:t>Sharpening for long-lagged repetitions.</a:t>
            </a:r>
          </a:p>
        </p:txBody>
      </p:sp>
      <p:sp>
        <p:nvSpPr>
          <p:cNvPr id="2" name="Rectangle 2"/>
          <p:cNvSpPr>
            <a:spLocks noGrp="1" noChangeArrowheads="1"/>
          </p:cNvSpPr>
          <p:nvPr>
            <p:ph type="title"/>
          </p:nvPr>
        </p:nvSpPr>
        <p:spPr>
          <a:xfrm>
            <a:off x="107950" y="356171"/>
            <a:ext cx="8915400" cy="1143000"/>
          </a:xfrm>
        </p:spPr>
        <p:txBody>
          <a:bodyPr rIns="132073"/>
          <a:lstStyle/>
          <a:p>
            <a:pPr marL="39686" indent="0" eaLnBrk="1" hangingPunct="1">
              <a:defRPr/>
            </a:pPr>
            <a:r>
              <a:rPr lang="en-US" sz="3000" b="1" dirty="0">
                <a:solidFill>
                  <a:srgbClr val="5E5EB9"/>
                </a:solidFill>
                <a:latin typeface="Calibri"/>
                <a:cs typeface="Calibri"/>
                <a:sym typeface="Arial Black" charset="0"/>
              </a:rPr>
              <a:t>Summary: Regional differences across time scales</a:t>
            </a:r>
            <a:endParaRPr lang="en-US" sz="3000" b="1" dirty="0">
              <a:solidFill>
                <a:srgbClr val="5E5EB9"/>
              </a:solidFill>
              <a:latin typeface="Calibri"/>
              <a:ea typeface="ヒラギノ角ゴ ProN W6" charset="0"/>
              <a:cs typeface="Calibri"/>
              <a:sym typeface="Arial Black" charset="0"/>
            </a:endParaRPr>
          </a:p>
        </p:txBody>
      </p:sp>
    </p:spTree>
  </p:cSld>
  <p:clrMapOvr>
    <a:masterClrMapping/>
  </p:clrMapOvr>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1"/>
          <p:cNvSpPr>
            <a:spLocks/>
          </p:cNvSpPr>
          <p:nvPr/>
        </p:nvSpPr>
        <p:spPr bwMode="auto">
          <a:xfrm>
            <a:off x="533400" y="1447800"/>
            <a:ext cx="8013700"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en-US" altLang="x-none" dirty="0">
              <a:latin typeface="Calibri" charset="0"/>
              <a:ea typeface="ＭＳ Ｐゴシック" charset="-128"/>
            </a:endParaRPr>
          </a:p>
          <a:p>
            <a:pPr eaLnBrk="1" hangingPunct="1"/>
            <a:r>
              <a:rPr lang="en-US" altLang="x-none" dirty="0">
                <a:latin typeface="Calibri" charset="0"/>
                <a:ea typeface="ＭＳ Ｐゴシック" charset="-128"/>
              </a:rPr>
              <a:t>Need to consider region of brain and paradigm when interpreting fMRI-A experiments</a:t>
            </a:r>
          </a:p>
          <a:p>
            <a:pPr eaLnBrk="1" hangingPunct="1">
              <a:buClr>
                <a:srgbClr val="DE9BFF"/>
              </a:buClr>
              <a:buSzPct val="100000"/>
              <a:buFont typeface="Times" charset="0"/>
              <a:buChar char="•"/>
            </a:pPr>
            <a:endParaRPr lang="en-US" altLang="x-none" dirty="0">
              <a:latin typeface="Calibri" charset="0"/>
              <a:ea typeface="ＭＳ Ｐゴシック" charset="-128"/>
            </a:endParaRPr>
          </a:p>
          <a:p>
            <a:pPr eaLnBrk="1" hangingPunct="1">
              <a:buClr>
                <a:srgbClr val="DE9BFF"/>
              </a:buClr>
              <a:buSzPct val="100000"/>
              <a:buFont typeface="Times" charset="0"/>
              <a:buChar char="•"/>
            </a:pPr>
            <a:r>
              <a:rPr lang="en-US" altLang="x-none" dirty="0">
                <a:latin typeface="Calibri" charset="0"/>
                <a:ea typeface="ＭＳ Ｐゴシック" charset="-128"/>
              </a:rPr>
              <a:t> lateral VTC: results of fMRI-A experiments should be largely paradigm independent because similar repetition effects occur at different time scales.</a:t>
            </a:r>
          </a:p>
          <a:p>
            <a:pPr eaLnBrk="1" hangingPunct="1">
              <a:buClr>
                <a:srgbClr val="DE9BFF"/>
              </a:buClr>
              <a:buSzPct val="100000"/>
              <a:buFont typeface="Times" charset="0"/>
              <a:buChar char="•"/>
            </a:pPr>
            <a:endParaRPr lang="en-US" altLang="x-none" dirty="0">
              <a:latin typeface="Calibri" charset="0"/>
              <a:ea typeface="ＭＳ Ｐゴシック" charset="-128"/>
            </a:endParaRPr>
          </a:p>
          <a:p>
            <a:pPr eaLnBrk="1" hangingPunct="1">
              <a:buClr>
                <a:srgbClr val="DE9BFF"/>
              </a:buClr>
              <a:buSzPct val="100000"/>
              <a:buFont typeface="Times" charset="0"/>
              <a:buChar char="•"/>
            </a:pPr>
            <a:r>
              <a:rPr lang="en-US" altLang="x-none" dirty="0">
                <a:latin typeface="Calibri" charset="0"/>
                <a:ea typeface="ＭＳ Ｐゴシック" charset="-128"/>
              </a:rPr>
              <a:t> medial VTC: results of fMRI-A experiments may vary by paradigm. Specifically, long-lagged repetitions may produce a change in selectivity</a:t>
            </a:r>
          </a:p>
        </p:txBody>
      </p:sp>
      <p:sp>
        <p:nvSpPr>
          <p:cNvPr id="2" name="Rectangle 2"/>
          <p:cNvSpPr>
            <a:spLocks noGrp="1" noChangeArrowheads="1"/>
          </p:cNvSpPr>
          <p:nvPr>
            <p:ph type="title"/>
          </p:nvPr>
        </p:nvSpPr>
        <p:spPr>
          <a:xfrm>
            <a:off x="533400" y="0"/>
            <a:ext cx="7772400" cy="1752600"/>
          </a:xfrm>
        </p:spPr>
        <p:txBody>
          <a:bodyPr rIns="132073"/>
          <a:lstStyle/>
          <a:p>
            <a:pPr marL="39686" indent="0" eaLnBrk="1" hangingPunct="1">
              <a:defRPr/>
            </a:pPr>
            <a:r>
              <a:rPr lang="en-US" b="1" dirty="0" smtClean="0">
                <a:solidFill>
                  <a:srgbClr val="5E5EB9"/>
                </a:solidFill>
                <a:latin typeface="Calibri"/>
                <a:cs typeface="Calibri"/>
                <a:sym typeface="Arial Black" charset="0"/>
              </a:rPr>
              <a:t>Implications</a:t>
            </a:r>
            <a:endParaRPr lang="en-US" b="1" dirty="0" smtClean="0">
              <a:solidFill>
                <a:srgbClr val="5E5EB9"/>
              </a:solidFill>
              <a:latin typeface="Calibri"/>
              <a:ea typeface="ヒラギノ角ゴ ProN W6" charset="0"/>
              <a:cs typeface="Calibri"/>
              <a:sym typeface="Arial Black" charset="0"/>
            </a:endParaRPr>
          </a:p>
        </p:txBody>
      </p:sp>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676400"/>
            <a:ext cx="8458200" cy="4876800"/>
          </a:xfrm>
        </p:spPr>
        <p:txBody>
          <a:bodyPr/>
          <a:lstStyle/>
          <a:p>
            <a:pPr marL="382569" indent="-342882" eaLnBrk="1" hangingPunct="1">
              <a:defRPr/>
            </a:pPr>
            <a:r>
              <a:rPr lang="en-US" dirty="0" smtClean="0">
                <a:solidFill>
                  <a:schemeClr val="bg1">
                    <a:lumMod val="75000"/>
                  </a:schemeClr>
                </a:solidFill>
                <a:latin typeface="Calibri"/>
                <a:cs typeface="Calibri"/>
              </a:rPr>
              <a:t>What is fMRI-adaptation (fMRI-A)?</a:t>
            </a:r>
          </a:p>
          <a:p>
            <a:pPr marL="382569" indent="-342882" eaLnBrk="1" hangingPunct="1">
              <a:defRPr/>
            </a:pPr>
            <a:r>
              <a:rPr lang="en-US" dirty="0" smtClean="0">
                <a:solidFill>
                  <a:schemeClr val="bg1">
                    <a:lumMod val="75000"/>
                  </a:schemeClr>
                </a:solidFill>
                <a:latin typeface="Calibri"/>
                <a:cs typeface="Calibri"/>
              </a:rPr>
              <a:t>Why are we interested in studying fMRI-A?</a:t>
            </a:r>
          </a:p>
          <a:p>
            <a:pPr marL="382569" indent="-342882" eaLnBrk="1" hangingPunct="1">
              <a:defRPr/>
            </a:pPr>
            <a:r>
              <a:rPr lang="en-US" dirty="0" smtClean="0">
                <a:solidFill>
                  <a:schemeClr val="bg1">
                    <a:lumMod val="75000"/>
                  </a:schemeClr>
                </a:solidFill>
                <a:latin typeface="Calibri"/>
                <a:cs typeface="Calibri"/>
              </a:rPr>
              <a:t>What are the characteristics of fMRI-A?</a:t>
            </a:r>
          </a:p>
          <a:p>
            <a:pPr marL="382569" indent="-342882" eaLnBrk="1" hangingPunct="1">
              <a:defRPr/>
            </a:pPr>
            <a:r>
              <a:rPr lang="en-US" dirty="0" smtClean="0">
                <a:solidFill>
                  <a:schemeClr val="bg1">
                    <a:lumMod val="75000"/>
                  </a:schemeClr>
                </a:solidFill>
                <a:latin typeface="Calibri"/>
                <a:cs typeface="Calibri"/>
              </a:rPr>
              <a:t>What are the proposed neural mechanisms of fMRI-A?</a:t>
            </a:r>
          </a:p>
          <a:p>
            <a:pPr marL="382569" indent="-342882" eaLnBrk="1" hangingPunct="1">
              <a:defRPr/>
            </a:pPr>
            <a:r>
              <a:rPr lang="en-US" dirty="0" smtClean="0">
                <a:solidFill>
                  <a:schemeClr val="bg1">
                    <a:lumMod val="75000"/>
                  </a:schemeClr>
                </a:solidFill>
                <a:latin typeface="Calibri"/>
                <a:cs typeface="Calibri"/>
              </a:rPr>
              <a:t>Are there differential fMRI-A mechanisms across regions and time scales? Yes!</a:t>
            </a:r>
          </a:p>
          <a:p>
            <a:pPr marL="382569" indent="-342882" eaLnBrk="1" hangingPunct="1">
              <a:defRPr/>
            </a:pPr>
            <a:r>
              <a:rPr lang="en-US" sz="3600" b="1" dirty="0">
                <a:latin typeface="Calibri"/>
                <a:cs typeface="Calibri"/>
              </a:rPr>
              <a:t>Summary: from neurons to fMRI voxels</a:t>
            </a:r>
          </a:p>
        </p:txBody>
      </p:sp>
      <p:sp>
        <p:nvSpPr>
          <p:cNvPr id="5" name="Title 1"/>
          <p:cNvSpPr>
            <a:spLocks noGrp="1"/>
          </p:cNvSpPr>
          <p:nvPr>
            <p:ph type="title"/>
          </p:nvPr>
        </p:nvSpPr>
        <p:spPr>
          <a:xfrm>
            <a:off x="-13699" y="573178"/>
            <a:ext cx="9144000" cy="1036637"/>
          </a:xfrm>
        </p:spPr>
        <p:txBody>
          <a:bodyPr/>
          <a:lstStyle/>
          <a:p>
            <a:pPr marL="39686" indent="0" eaLnBrk="1" hangingPunct="1">
              <a:defRPr/>
            </a:pPr>
            <a:r>
              <a:rPr lang="en-US" b="1" dirty="0" smtClean="0">
                <a:solidFill>
                  <a:srgbClr val="5E5EB9"/>
                </a:solidFill>
                <a:latin typeface="Calibri"/>
                <a:cs typeface="Calibri"/>
              </a:rPr>
              <a:t>What you are up for</a:t>
            </a:r>
          </a:p>
        </p:txBody>
      </p:sp>
    </p:spTree>
  </p:cSld>
  <p:clrMapOvr>
    <a:masterClrMapping/>
  </p:clrMapOv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38200"/>
            <a:ext cx="8077200" cy="4876800"/>
          </a:xfrm>
        </p:spPr>
        <p:txBody>
          <a:bodyPr/>
          <a:lstStyle/>
          <a:p>
            <a:pPr marL="39686" indent="0" eaLnBrk="1" hangingPunct="1">
              <a:defRPr/>
            </a:pPr>
            <a:r>
              <a:rPr lang="en-US" sz="4200" b="1" dirty="0">
                <a:solidFill>
                  <a:srgbClr val="5E5EB9"/>
                </a:solidFill>
                <a:latin typeface="Calibri"/>
                <a:cs typeface="Calibri"/>
              </a:rPr>
              <a:t>Are mechanisms revealed with fMRI equivalent to mechanisms at the single neuron level?</a:t>
            </a:r>
            <a:br>
              <a:rPr lang="en-US" sz="4200" b="1" dirty="0">
                <a:solidFill>
                  <a:srgbClr val="5E5EB9"/>
                </a:solidFill>
                <a:latin typeface="Calibri"/>
                <a:cs typeface="Calibri"/>
              </a:rPr>
            </a:br>
            <a:r>
              <a:rPr lang="en-US" sz="4200" b="1" dirty="0">
                <a:solidFill>
                  <a:srgbClr val="5E5EB9"/>
                </a:solidFill>
                <a:latin typeface="Calibri"/>
                <a:cs typeface="Calibri"/>
              </a:rPr>
              <a:t/>
            </a:r>
            <a:br>
              <a:rPr lang="en-US" sz="4200" b="1" dirty="0">
                <a:solidFill>
                  <a:srgbClr val="5E5EB9"/>
                </a:solidFill>
                <a:latin typeface="Calibri"/>
                <a:cs typeface="Calibri"/>
              </a:rPr>
            </a:br>
            <a:r>
              <a:rPr lang="en-US" sz="4200" b="1" dirty="0">
                <a:solidFill>
                  <a:srgbClr val="5E5EB9"/>
                </a:solidFill>
                <a:latin typeface="Calibri"/>
                <a:cs typeface="Calibri"/>
              </a:rPr>
              <a:t>In other words </a:t>
            </a:r>
            <a:br>
              <a:rPr lang="en-US" sz="4200" b="1" dirty="0">
                <a:solidFill>
                  <a:srgbClr val="5E5EB9"/>
                </a:solidFill>
                <a:latin typeface="Calibri"/>
                <a:cs typeface="Calibri"/>
              </a:rPr>
            </a:br>
            <a:r>
              <a:rPr lang="en-US" sz="4200" b="1" dirty="0">
                <a:solidFill>
                  <a:srgbClr val="5E5EB9"/>
                </a:solidFill>
                <a:latin typeface="Calibri"/>
                <a:cs typeface="Calibri"/>
              </a:rPr>
              <a:t>can neural sharpening produce fMRI scaling (and vice versa)?  </a:t>
            </a:r>
          </a:p>
        </p:txBody>
      </p:sp>
    </p:spTree>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09570"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09571"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09572"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Use computational model to test if fMRI mechanisms are equivalent to single neuron mechanisms</a:t>
            </a:r>
          </a:p>
        </p:txBody>
      </p:sp>
      <p:sp>
        <p:nvSpPr>
          <p:cNvPr id="109573" name="Rectangle 111"/>
          <p:cNvSpPr>
            <a:spLocks/>
          </p:cNvSpPr>
          <p:nvPr/>
        </p:nvSpPr>
        <p:spPr bwMode="auto">
          <a:xfrm>
            <a:off x="992188" y="1371600"/>
            <a:ext cx="2778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response</a:t>
            </a:r>
          </a:p>
        </p:txBody>
      </p:sp>
      <p:sp>
        <p:nvSpPr>
          <p:cNvPr id="109574"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sp>
        <p:nvSpPr>
          <p:cNvPr id="109575"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09576"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0594"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0595"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0596"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Use computational model to test if fMRI mechanisms are equivalent to single neuron mechanisms</a:t>
            </a:r>
          </a:p>
        </p:txBody>
      </p:sp>
      <p:sp>
        <p:nvSpPr>
          <p:cNvPr id="110597"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598"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599"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600"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601"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602"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0603"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0604"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0605"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0606"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0607"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0608"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0609"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0610"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0611"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0612"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0613"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0614"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0615"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0616"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0617"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0618"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0619"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620"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621"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622"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623"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0624"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0625" name="Rectangle 111"/>
          <p:cNvSpPr>
            <a:spLocks/>
          </p:cNvSpPr>
          <p:nvPr/>
        </p:nvSpPr>
        <p:spPr bwMode="auto">
          <a:xfrm>
            <a:off x="992188" y="1371600"/>
            <a:ext cx="2778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response</a:t>
            </a:r>
          </a:p>
        </p:txBody>
      </p:sp>
      <p:sp>
        <p:nvSpPr>
          <p:cNvPr id="110626"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sp>
        <p:nvSpPr>
          <p:cNvPr id="110627"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10628"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1618"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1619"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Use computational model to test if fMRI mechanisms are equivalent to single neuron mechanisms</a:t>
            </a:r>
          </a:p>
        </p:txBody>
      </p:sp>
      <p:grpSp>
        <p:nvGrpSpPr>
          <p:cNvPr id="111620" name="Group 1"/>
          <p:cNvGrpSpPr>
            <a:grpSpLocks/>
          </p:cNvGrpSpPr>
          <p:nvPr/>
        </p:nvGrpSpPr>
        <p:grpSpPr bwMode="auto">
          <a:xfrm>
            <a:off x="5249863" y="1873250"/>
            <a:ext cx="1624012" cy="1684338"/>
            <a:chOff x="5249863" y="1873250"/>
            <a:chExt cx="1624012" cy="1684338"/>
          </a:xfrm>
        </p:grpSpPr>
        <p:sp>
          <p:nvSpPr>
            <p:cNvPr id="111654"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1655"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1656"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11657"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1658"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11659"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60"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61"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1662"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1663"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1664"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1665"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1666"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1667"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11621"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sp>
        <p:nvSpPr>
          <p:cNvPr id="111622"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11623"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1624"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25"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26"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27"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28"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29"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1630"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1631"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1632"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1633"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1634"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1635"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1636"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1637"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1638"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1639"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1640"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1641"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1642"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1643"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1644"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1645"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1646"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47"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48"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49"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50"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1651"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1652" name="Rectangle 111"/>
          <p:cNvSpPr>
            <a:spLocks/>
          </p:cNvSpPr>
          <p:nvPr/>
        </p:nvSpPr>
        <p:spPr bwMode="auto">
          <a:xfrm>
            <a:off x="992188" y="1371600"/>
            <a:ext cx="2778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response</a:t>
            </a:r>
          </a:p>
        </p:txBody>
      </p:sp>
      <p:sp>
        <p:nvSpPr>
          <p:cNvPr id="111653"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2642"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Use computational model to test if fMRI mechanisms are equivalent to single neuron mechanisms</a:t>
            </a:r>
          </a:p>
        </p:txBody>
      </p:sp>
      <p:sp>
        <p:nvSpPr>
          <p:cNvPr id="112643"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12644"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2645"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46"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47"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48"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49"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50"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2651"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2652"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2653"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2654"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2655"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2656"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2657"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658"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2659"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2660"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2661"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2662"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2663"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2664"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2665"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2666"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2667"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68"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69"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70"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71"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72"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673" name="Rectangle 111"/>
          <p:cNvSpPr>
            <a:spLocks/>
          </p:cNvSpPr>
          <p:nvPr/>
        </p:nvSpPr>
        <p:spPr bwMode="auto">
          <a:xfrm>
            <a:off x="992188" y="1371600"/>
            <a:ext cx="2778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response</a:t>
            </a:r>
          </a:p>
        </p:txBody>
      </p:sp>
      <p:sp>
        <p:nvSpPr>
          <p:cNvPr id="112674"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grpSp>
        <p:nvGrpSpPr>
          <p:cNvPr id="112675" name="Group 201"/>
          <p:cNvGrpSpPr>
            <a:grpSpLocks/>
          </p:cNvGrpSpPr>
          <p:nvPr/>
        </p:nvGrpSpPr>
        <p:grpSpPr bwMode="auto">
          <a:xfrm>
            <a:off x="5249863" y="1873250"/>
            <a:ext cx="1624012" cy="1684338"/>
            <a:chOff x="5249863" y="1873250"/>
            <a:chExt cx="1624012" cy="1684338"/>
          </a:xfrm>
        </p:grpSpPr>
        <p:sp>
          <p:nvSpPr>
            <p:cNvPr id="112728"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2729"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2730"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12731"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2732"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12733"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734"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735"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36"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37"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38"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39"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40"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41"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12676"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12677" name="Group 217"/>
          <p:cNvGrpSpPr>
            <a:grpSpLocks/>
          </p:cNvGrpSpPr>
          <p:nvPr/>
        </p:nvGrpSpPr>
        <p:grpSpPr bwMode="auto">
          <a:xfrm>
            <a:off x="7050088" y="1903413"/>
            <a:ext cx="1679575" cy="1684337"/>
            <a:chOff x="7050088" y="1903413"/>
            <a:chExt cx="1679575" cy="1684337"/>
          </a:xfrm>
        </p:grpSpPr>
        <p:sp>
          <p:nvSpPr>
            <p:cNvPr id="112679"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2680"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12681"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12682"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12683"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12684"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85"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686"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87"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88"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89"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0"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1"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2"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3"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4"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5"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6"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7"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8"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699"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0"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1"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2"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3"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4"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5"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6"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7"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8"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09"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10"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11"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2712"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713"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14"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15"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16"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17"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718"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719"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20"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21"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22"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23"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24"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2725"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26"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2727"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2678"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1"/>
          <p:cNvSpPr>
            <a:spLocks/>
          </p:cNvSpPr>
          <p:nvPr/>
        </p:nvSpPr>
        <p:spPr bwMode="auto">
          <a:xfrm>
            <a:off x="179169" y="398876"/>
            <a:ext cx="91440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4000" b="1" dirty="0">
                <a:solidFill>
                  <a:schemeClr val="accent6">
                    <a:lumMod val="60000"/>
                    <a:lumOff val="40000"/>
                  </a:schemeClr>
                </a:solidFill>
                <a:latin typeface="Calibri" charset="0"/>
                <a:ea typeface="ＭＳ Ｐゴシック" charset="-128"/>
                <a:sym typeface="Arial Bold" charset="0"/>
              </a:rPr>
              <a:t>Standard fMRI experiment</a:t>
            </a:r>
          </a:p>
        </p:txBody>
      </p:sp>
      <p:sp>
        <p:nvSpPr>
          <p:cNvPr id="26635" name="Line 11"/>
          <p:cNvSpPr>
            <a:spLocks noChangeShapeType="1"/>
          </p:cNvSpPr>
          <p:nvPr/>
        </p:nvSpPr>
        <p:spPr bwMode="auto">
          <a:xfrm>
            <a:off x="6068638" y="5133652"/>
            <a:ext cx="0" cy="256174"/>
          </a:xfrm>
          <a:prstGeom prst="line">
            <a:avLst/>
          </a:prstGeom>
          <a:noFill/>
          <a:ln w="57150">
            <a:solidFill>
              <a:srgbClr val="FFFFFF"/>
            </a:solidFill>
            <a:round/>
            <a:headEnd/>
            <a:tailEnd type="triangle" w="med" len="med"/>
          </a:ln>
          <a:extLst>
            <a:ext uri="{909E8E84-426E-40DD-AFC4-6F175D3DCCD1}">
              <a14:hiddenFill xmlns:a14="http://schemas.microsoft.com/office/drawing/2010/main">
                <a:noFill/>
              </a14:hiddenFill>
            </a:ext>
          </a:extLst>
        </p:spPr>
        <p:txBody>
          <a:bodyPr lIns="0" tIns="0" rIns="0" bIns="0"/>
          <a:lstStyle/>
          <a:p>
            <a:endParaRPr lang="en-US"/>
          </a:p>
        </p:txBody>
      </p:sp>
      <p:sp>
        <p:nvSpPr>
          <p:cNvPr id="26636" name="Line 12"/>
          <p:cNvSpPr>
            <a:spLocks noChangeShapeType="1"/>
          </p:cNvSpPr>
          <p:nvPr/>
        </p:nvSpPr>
        <p:spPr bwMode="auto">
          <a:xfrm>
            <a:off x="5484622" y="5215993"/>
            <a:ext cx="0" cy="91948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37" name="Line 13"/>
          <p:cNvSpPr>
            <a:spLocks noChangeShapeType="1"/>
          </p:cNvSpPr>
          <p:nvPr/>
        </p:nvSpPr>
        <p:spPr bwMode="auto">
          <a:xfrm>
            <a:off x="5484622" y="6138526"/>
            <a:ext cx="2645609" cy="152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38" name="Freeform 15"/>
          <p:cNvSpPr>
            <a:spLocks/>
          </p:cNvSpPr>
          <p:nvPr/>
        </p:nvSpPr>
        <p:spPr bwMode="auto">
          <a:xfrm>
            <a:off x="5861258" y="5328832"/>
            <a:ext cx="2104289" cy="19213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0 h 21600"/>
              <a:gd name="T60" fmla="*/ 2147483647 w 21600"/>
              <a:gd name="T61" fmla="*/ 0 h 21600"/>
              <a:gd name="T62" fmla="*/ 2147483647 w 21600"/>
              <a:gd name="T63" fmla="*/ 0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458"/>
                </a:lnTo>
                <a:lnTo>
                  <a:pt x="43" y="21316"/>
                </a:lnTo>
                <a:lnTo>
                  <a:pt x="101" y="21316"/>
                </a:lnTo>
                <a:lnTo>
                  <a:pt x="101" y="21174"/>
                </a:lnTo>
                <a:lnTo>
                  <a:pt x="158" y="21174"/>
                </a:lnTo>
                <a:lnTo>
                  <a:pt x="158" y="21032"/>
                </a:lnTo>
                <a:lnTo>
                  <a:pt x="215" y="21032"/>
                </a:lnTo>
                <a:lnTo>
                  <a:pt x="259" y="20889"/>
                </a:lnTo>
                <a:lnTo>
                  <a:pt x="316" y="20747"/>
                </a:lnTo>
                <a:lnTo>
                  <a:pt x="373" y="20605"/>
                </a:lnTo>
                <a:lnTo>
                  <a:pt x="431" y="20463"/>
                </a:lnTo>
                <a:lnTo>
                  <a:pt x="488" y="20463"/>
                </a:lnTo>
                <a:lnTo>
                  <a:pt x="488" y="20321"/>
                </a:lnTo>
                <a:lnTo>
                  <a:pt x="531" y="20179"/>
                </a:lnTo>
                <a:lnTo>
                  <a:pt x="589" y="20179"/>
                </a:lnTo>
                <a:lnTo>
                  <a:pt x="589" y="20037"/>
                </a:lnTo>
                <a:lnTo>
                  <a:pt x="646" y="20037"/>
                </a:lnTo>
                <a:lnTo>
                  <a:pt x="646" y="19895"/>
                </a:lnTo>
                <a:lnTo>
                  <a:pt x="704" y="19895"/>
                </a:lnTo>
                <a:lnTo>
                  <a:pt x="704" y="19753"/>
                </a:lnTo>
                <a:lnTo>
                  <a:pt x="747" y="19753"/>
                </a:lnTo>
                <a:lnTo>
                  <a:pt x="747" y="19611"/>
                </a:lnTo>
                <a:lnTo>
                  <a:pt x="804" y="19611"/>
                </a:lnTo>
                <a:lnTo>
                  <a:pt x="862" y="19468"/>
                </a:lnTo>
                <a:lnTo>
                  <a:pt x="862" y="19326"/>
                </a:lnTo>
                <a:lnTo>
                  <a:pt x="919" y="19326"/>
                </a:lnTo>
                <a:lnTo>
                  <a:pt x="977" y="19184"/>
                </a:lnTo>
                <a:lnTo>
                  <a:pt x="977" y="19042"/>
                </a:lnTo>
                <a:lnTo>
                  <a:pt x="1020" y="19042"/>
                </a:lnTo>
                <a:lnTo>
                  <a:pt x="1077" y="18900"/>
                </a:lnTo>
                <a:lnTo>
                  <a:pt x="1077" y="18758"/>
                </a:lnTo>
                <a:lnTo>
                  <a:pt x="1135" y="18758"/>
                </a:lnTo>
                <a:lnTo>
                  <a:pt x="1192" y="18616"/>
                </a:lnTo>
                <a:lnTo>
                  <a:pt x="1192" y="18474"/>
                </a:lnTo>
                <a:lnTo>
                  <a:pt x="1249" y="18474"/>
                </a:lnTo>
                <a:lnTo>
                  <a:pt x="1293" y="18332"/>
                </a:lnTo>
                <a:lnTo>
                  <a:pt x="1293" y="18189"/>
                </a:lnTo>
                <a:lnTo>
                  <a:pt x="1350" y="18189"/>
                </a:lnTo>
                <a:lnTo>
                  <a:pt x="1407" y="18047"/>
                </a:lnTo>
                <a:lnTo>
                  <a:pt x="1407" y="17905"/>
                </a:lnTo>
                <a:lnTo>
                  <a:pt x="1465" y="17905"/>
                </a:lnTo>
                <a:lnTo>
                  <a:pt x="1508" y="17763"/>
                </a:lnTo>
                <a:lnTo>
                  <a:pt x="1508" y="17621"/>
                </a:lnTo>
                <a:lnTo>
                  <a:pt x="1565" y="17621"/>
                </a:lnTo>
                <a:lnTo>
                  <a:pt x="1623" y="17479"/>
                </a:lnTo>
                <a:lnTo>
                  <a:pt x="1623" y="17337"/>
                </a:lnTo>
                <a:lnTo>
                  <a:pt x="1680" y="17337"/>
                </a:lnTo>
                <a:lnTo>
                  <a:pt x="1738" y="17195"/>
                </a:lnTo>
                <a:lnTo>
                  <a:pt x="1738" y="17053"/>
                </a:lnTo>
                <a:lnTo>
                  <a:pt x="1781" y="17053"/>
                </a:lnTo>
                <a:lnTo>
                  <a:pt x="1838" y="16911"/>
                </a:lnTo>
                <a:lnTo>
                  <a:pt x="1838" y="16768"/>
                </a:lnTo>
                <a:lnTo>
                  <a:pt x="1896" y="16768"/>
                </a:lnTo>
                <a:lnTo>
                  <a:pt x="1953" y="16626"/>
                </a:lnTo>
                <a:lnTo>
                  <a:pt x="1953" y="16484"/>
                </a:lnTo>
                <a:lnTo>
                  <a:pt x="2011" y="16484"/>
                </a:lnTo>
                <a:lnTo>
                  <a:pt x="2054" y="16342"/>
                </a:lnTo>
                <a:lnTo>
                  <a:pt x="2054" y="16200"/>
                </a:lnTo>
                <a:lnTo>
                  <a:pt x="2111" y="16200"/>
                </a:lnTo>
                <a:lnTo>
                  <a:pt x="2169" y="16058"/>
                </a:lnTo>
                <a:lnTo>
                  <a:pt x="2169" y="15916"/>
                </a:lnTo>
                <a:lnTo>
                  <a:pt x="2226" y="15916"/>
                </a:lnTo>
                <a:lnTo>
                  <a:pt x="2226" y="15774"/>
                </a:lnTo>
                <a:lnTo>
                  <a:pt x="2269" y="15774"/>
                </a:lnTo>
                <a:lnTo>
                  <a:pt x="2269" y="15632"/>
                </a:lnTo>
                <a:lnTo>
                  <a:pt x="2327" y="15632"/>
                </a:lnTo>
                <a:lnTo>
                  <a:pt x="2327" y="15489"/>
                </a:lnTo>
                <a:lnTo>
                  <a:pt x="2384" y="15489"/>
                </a:lnTo>
                <a:lnTo>
                  <a:pt x="2384" y="15347"/>
                </a:lnTo>
                <a:lnTo>
                  <a:pt x="2441" y="15347"/>
                </a:lnTo>
                <a:lnTo>
                  <a:pt x="2441" y="15205"/>
                </a:lnTo>
                <a:lnTo>
                  <a:pt x="2499" y="15205"/>
                </a:lnTo>
                <a:lnTo>
                  <a:pt x="2499" y="15063"/>
                </a:lnTo>
                <a:lnTo>
                  <a:pt x="2542" y="15063"/>
                </a:lnTo>
                <a:lnTo>
                  <a:pt x="2542" y="14921"/>
                </a:lnTo>
                <a:lnTo>
                  <a:pt x="2599" y="14921"/>
                </a:lnTo>
                <a:lnTo>
                  <a:pt x="2599" y="14779"/>
                </a:lnTo>
                <a:lnTo>
                  <a:pt x="2657" y="14779"/>
                </a:lnTo>
                <a:lnTo>
                  <a:pt x="2657" y="14637"/>
                </a:lnTo>
                <a:lnTo>
                  <a:pt x="2714" y="14637"/>
                </a:lnTo>
                <a:lnTo>
                  <a:pt x="2714" y="14495"/>
                </a:lnTo>
                <a:lnTo>
                  <a:pt x="2772" y="14495"/>
                </a:lnTo>
                <a:lnTo>
                  <a:pt x="2772" y="14353"/>
                </a:lnTo>
                <a:lnTo>
                  <a:pt x="2815" y="14211"/>
                </a:lnTo>
                <a:lnTo>
                  <a:pt x="2872" y="14211"/>
                </a:lnTo>
                <a:lnTo>
                  <a:pt x="2872" y="14068"/>
                </a:lnTo>
                <a:lnTo>
                  <a:pt x="2930" y="13926"/>
                </a:lnTo>
                <a:lnTo>
                  <a:pt x="2987" y="13926"/>
                </a:lnTo>
                <a:lnTo>
                  <a:pt x="2987" y="13784"/>
                </a:lnTo>
                <a:lnTo>
                  <a:pt x="3030" y="13642"/>
                </a:lnTo>
                <a:lnTo>
                  <a:pt x="3088" y="13642"/>
                </a:lnTo>
                <a:lnTo>
                  <a:pt x="3088" y="13500"/>
                </a:lnTo>
                <a:lnTo>
                  <a:pt x="3145" y="13358"/>
                </a:lnTo>
                <a:lnTo>
                  <a:pt x="3203" y="13358"/>
                </a:lnTo>
                <a:lnTo>
                  <a:pt x="3203" y="13216"/>
                </a:lnTo>
                <a:lnTo>
                  <a:pt x="3260" y="13074"/>
                </a:lnTo>
                <a:lnTo>
                  <a:pt x="3303" y="13074"/>
                </a:lnTo>
                <a:lnTo>
                  <a:pt x="3303" y="12932"/>
                </a:lnTo>
                <a:lnTo>
                  <a:pt x="3361" y="12789"/>
                </a:lnTo>
                <a:lnTo>
                  <a:pt x="3418" y="12789"/>
                </a:lnTo>
                <a:lnTo>
                  <a:pt x="3418" y="12647"/>
                </a:lnTo>
                <a:lnTo>
                  <a:pt x="3476" y="12505"/>
                </a:lnTo>
                <a:lnTo>
                  <a:pt x="3533" y="12505"/>
                </a:lnTo>
                <a:lnTo>
                  <a:pt x="3533" y="12363"/>
                </a:lnTo>
                <a:lnTo>
                  <a:pt x="3533" y="12221"/>
                </a:lnTo>
                <a:lnTo>
                  <a:pt x="3576" y="12221"/>
                </a:lnTo>
                <a:lnTo>
                  <a:pt x="3634" y="12221"/>
                </a:lnTo>
                <a:lnTo>
                  <a:pt x="3634" y="12079"/>
                </a:lnTo>
                <a:lnTo>
                  <a:pt x="3634" y="11937"/>
                </a:lnTo>
                <a:lnTo>
                  <a:pt x="3691" y="11937"/>
                </a:lnTo>
                <a:lnTo>
                  <a:pt x="3748" y="11795"/>
                </a:lnTo>
                <a:lnTo>
                  <a:pt x="3748" y="11653"/>
                </a:lnTo>
                <a:lnTo>
                  <a:pt x="3791" y="11653"/>
                </a:lnTo>
                <a:lnTo>
                  <a:pt x="3849" y="11511"/>
                </a:lnTo>
                <a:lnTo>
                  <a:pt x="3849" y="11368"/>
                </a:lnTo>
                <a:lnTo>
                  <a:pt x="3906" y="11368"/>
                </a:lnTo>
                <a:lnTo>
                  <a:pt x="3964" y="11226"/>
                </a:lnTo>
                <a:lnTo>
                  <a:pt x="3964" y="11084"/>
                </a:lnTo>
                <a:lnTo>
                  <a:pt x="4021" y="11084"/>
                </a:lnTo>
                <a:lnTo>
                  <a:pt x="4064" y="10942"/>
                </a:lnTo>
                <a:lnTo>
                  <a:pt x="4064" y="10800"/>
                </a:lnTo>
                <a:lnTo>
                  <a:pt x="4122" y="10800"/>
                </a:lnTo>
                <a:lnTo>
                  <a:pt x="4122" y="10658"/>
                </a:lnTo>
                <a:lnTo>
                  <a:pt x="4179" y="10658"/>
                </a:lnTo>
                <a:lnTo>
                  <a:pt x="4237" y="10516"/>
                </a:lnTo>
                <a:lnTo>
                  <a:pt x="4237" y="10374"/>
                </a:lnTo>
                <a:lnTo>
                  <a:pt x="4294" y="10374"/>
                </a:lnTo>
                <a:lnTo>
                  <a:pt x="4337" y="10232"/>
                </a:lnTo>
                <a:lnTo>
                  <a:pt x="4337" y="10089"/>
                </a:lnTo>
                <a:lnTo>
                  <a:pt x="4395" y="10089"/>
                </a:lnTo>
                <a:lnTo>
                  <a:pt x="4452" y="9947"/>
                </a:lnTo>
                <a:lnTo>
                  <a:pt x="4452" y="9805"/>
                </a:lnTo>
                <a:lnTo>
                  <a:pt x="4510" y="9805"/>
                </a:lnTo>
                <a:lnTo>
                  <a:pt x="4553" y="9663"/>
                </a:lnTo>
                <a:lnTo>
                  <a:pt x="4553" y="9521"/>
                </a:lnTo>
                <a:lnTo>
                  <a:pt x="4610" y="9521"/>
                </a:lnTo>
                <a:lnTo>
                  <a:pt x="4668" y="9379"/>
                </a:lnTo>
                <a:lnTo>
                  <a:pt x="4668" y="9237"/>
                </a:lnTo>
                <a:lnTo>
                  <a:pt x="4725" y="9237"/>
                </a:lnTo>
                <a:lnTo>
                  <a:pt x="4782" y="9095"/>
                </a:lnTo>
                <a:lnTo>
                  <a:pt x="4782" y="8953"/>
                </a:lnTo>
                <a:lnTo>
                  <a:pt x="4826" y="8953"/>
                </a:lnTo>
                <a:lnTo>
                  <a:pt x="4883" y="8811"/>
                </a:lnTo>
                <a:lnTo>
                  <a:pt x="4883" y="8668"/>
                </a:lnTo>
                <a:lnTo>
                  <a:pt x="4926" y="8668"/>
                </a:lnTo>
                <a:lnTo>
                  <a:pt x="4984" y="8526"/>
                </a:lnTo>
                <a:lnTo>
                  <a:pt x="4984" y="8384"/>
                </a:lnTo>
                <a:lnTo>
                  <a:pt x="5041" y="8384"/>
                </a:lnTo>
                <a:lnTo>
                  <a:pt x="5098" y="8384"/>
                </a:lnTo>
                <a:lnTo>
                  <a:pt x="5098" y="8242"/>
                </a:lnTo>
                <a:lnTo>
                  <a:pt x="5098" y="8100"/>
                </a:lnTo>
                <a:lnTo>
                  <a:pt x="5141" y="8100"/>
                </a:lnTo>
                <a:lnTo>
                  <a:pt x="5199" y="8100"/>
                </a:lnTo>
                <a:lnTo>
                  <a:pt x="5199" y="7958"/>
                </a:lnTo>
                <a:lnTo>
                  <a:pt x="5256" y="7816"/>
                </a:lnTo>
                <a:lnTo>
                  <a:pt x="5314" y="7816"/>
                </a:lnTo>
                <a:lnTo>
                  <a:pt x="5314" y="7674"/>
                </a:lnTo>
                <a:lnTo>
                  <a:pt x="5371" y="7532"/>
                </a:lnTo>
                <a:lnTo>
                  <a:pt x="5414" y="7532"/>
                </a:lnTo>
                <a:lnTo>
                  <a:pt x="5414" y="7389"/>
                </a:lnTo>
                <a:lnTo>
                  <a:pt x="5472" y="7247"/>
                </a:lnTo>
                <a:lnTo>
                  <a:pt x="5529" y="7247"/>
                </a:lnTo>
                <a:lnTo>
                  <a:pt x="5529" y="7105"/>
                </a:lnTo>
                <a:lnTo>
                  <a:pt x="5587" y="7105"/>
                </a:lnTo>
                <a:lnTo>
                  <a:pt x="5587" y="6963"/>
                </a:lnTo>
                <a:lnTo>
                  <a:pt x="5644" y="6963"/>
                </a:lnTo>
                <a:lnTo>
                  <a:pt x="5644" y="6821"/>
                </a:lnTo>
                <a:lnTo>
                  <a:pt x="5687" y="6821"/>
                </a:lnTo>
                <a:lnTo>
                  <a:pt x="5687" y="6679"/>
                </a:lnTo>
                <a:lnTo>
                  <a:pt x="5745" y="6679"/>
                </a:lnTo>
                <a:lnTo>
                  <a:pt x="5802" y="6537"/>
                </a:lnTo>
                <a:lnTo>
                  <a:pt x="5860" y="6395"/>
                </a:lnTo>
                <a:lnTo>
                  <a:pt x="5903" y="6253"/>
                </a:lnTo>
                <a:lnTo>
                  <a:pt x="5960" y="6111"/>
                </a:lnTo>
                <a:lnTo>
                  <a:pt x="6018" y="6111"/>
                </a:lnTo>
                <a:lnTo>
                  <a:pt x="6018" y="5968"/>
                </a:lnTo>
                <a:lnTo>
                  <a:pt x="6075" y="5968"/>
                </a:lnTo>
                <a:lnTo>
                  <a:pt x="6075" y="5826"/>
                </a:lnTo>
                <a:lnTo>
                  <a:pt x="6132" y="5826"/>
                </a:lnTo>
                <a:lnTo>
                  <a:pt x="6176" y="5684"/>
                </a:lnTo>
                <a:lnTo>
                  <a:pt x="6176" y="5542"/>
                </a:lnTo>
                <a:lnTo>
                  <a:pt x="6233" y="5542"/>
                </a:lnTo>
                <a:lnTo>
                  <a:pt x="6290" y="5542"/>
                </a:lnTo>
                <a:lnTo>
                  <a:pt x="6290" y="5400"/>
                </a:lnTo>
                <a:lnTo>
                  <a:pt x="6348" y="5258"/>
                </a:lnTo>
                <a:lnTo>
                  <a:pt x="6405" y="5258"/>
                </a:lnTo>
                <a:lnTo>
                  <a:pt x="6405" y="5116"/>
                </a:lnTo>
                <a:lnTo>
                  <a:pt x="6448" y="4974"/>
                </a:lnTo>
                <a:lnTo>
                  <a:pt x="6506" y="4974"/>
                </a:lnTo>
                <a:lnTo>
                  <a:pt x="6563" y="4832"/>
                </a:lnTo>
                <a:lnTo>
                  <a:pt x="6621" y="4689"/>
                </a:lnTo>
                <a:lnTo>
                  <a:pt x="6664" y="4689"/>
                </a:lnTo>
                <a:lnTo>
                  <a:pt x="6664" y="4547"/>
                </a:lnTo>
                <a:lnTo>
                  <a:pt x="6721" y="4547"/>
                </a:lnTo>
                <a:lnTo>
                  <a:pt x="6721" y="4405"/>
                </a:lnTo>
                <a:lnTo>
                  <a:pt x="6779" y="4405"/>
                </a:lnTo>
                <a:lnTo>
                  <a:pt x="6779" y="4263"/>
                </a:lnTo>
                <a:lnTo>
                  <a:pt x="6836" y="4263"/>
                </a:lnTo>
                <a:lnTo>
                  <a:pt x="6836" y="4121"/>
                </a:lnTo>
                <a:lnTo>
                  <a:pt x="6894" y="4121"/>
                </a:lnTo>
                <a:lnTo>
                  <a:pt x="6937" y="4121"/>
                </a:lnTo>
                <a:lnTo>
                  <a:pt x="6937" y="3979"/>
                </a:lnTo>
                <a:lnTo>
                  <a:pt x="6994" y="3979"/>
                </a:lnTo>
                <a:lnTo>
                  <a:pt x="6994" y="3837"/>
                </a:lnTo>
                <a:lnTo>
                  <a:pt x="7052" y="3837"/>
                </a:lnTo>
                <a:lnTo>
                  <a:pt x="7109" y="3695"/>
                </a:lnTo>
                <a:lnTo>
                  <a:pt x="7166" y="3553"/>
                </a:lnTo>
                <a:lnTo>
                  <a:pt x="7210" y="3553"/>
                </a:lnTo>
                <a:lnTo>
                  <a:pt x="7210" y="3411"/>
                </a:lnTo>
                <a:lnTo>
                  <a:pt x="7267" y="3411"/>
                </a:lnTo>
                <a:lnTo>
                  <a:pt x="7324" y="3268"/>
                </a:lnTo>
                <a:lnTo>
                  <a:pt x="7382" y="3268"/>
                </a:lnTo>
                <a:lnTo>
                  <a:pt x="7382" y="3126"/>
                </a:lnTo>
                <a:lnTo>
                  <a:pt x="7425" y="3126"/>
                </a:lnTo>
                <a:lnTo>
                  <a:pt x="7425" y="2984"/>
                </a:lnTo>
                <a:lnTo>
                  <a:pt x="7482" y="2984"/>
                </a:lnTo>
                <a:lnTo>
                  <a:pt x="7540" y="2984"/>
                </a:lnTo>
                <a:lnTo>
                  <a:pt x="7540" y="2842"/>
                </a:lnTo>
                <a:lnTo>
                  <a:pt x="7597" y="2842"/>
                </a:lnTo>
                <a:lnTo>
                  <a:pt x="7597" y="2700"/>
                </a:lnTo>
                <a:lnTo>
                  <a:pt x="7655" y="2700"/>
                </a:lnTo>
                <a:lnTo>
                  <a:pt x="7698" y="2700"/>
                </a:lnTo>
                <a:lnTo>
                  <a:pt x="7698" y="2558"/>
                </a:lnTo>
                <a:lnTo>
                  <a:pt x="7755" y="2558"/>
                </a:lnTo>
                <a:lnTo>
                  <a:pt x="7755" y="2416"/>
                </a:lnTo>
                <a:lnTo>
                  <a:pt x="7813" y="2416"/>
                </a:lnTo>
                <a:lnTo>
                  <a:pt x="7870" y="2416"/>
                </a:lnTo>
                <a:lnTo>
                  <a:pt x="7870" y="2274"/>
                </a:lnTo>
                <a:lnTo>
                  <a:pt x="7928" y="2274"/>
                </a:lnTo>
                <a:lnTo>
                  <a:pt x="7971" y="2132"/>
                </a:lnTo>
                <a:lnTo>
                  <a:pt x="8028" y="2132"/>
                </a:lnTo>
                <a:lnTo>
                  <a:pt x="8086" y="2132"/>
                </a:lnTo>
                <a:lnTo>
                  <a:pt x="8086" y="1989"/>
                </a:lnTo>
                <a:lnTo>
                  <a:pt x="8143" y="1989"/>
                </a:lnTo>
                <a:lnTo>
                  <a:pt x="8143" y="1847"/>
                </a:lnTo>
                <a:lnTo>
                  <a:pt x="8186" y="1847"/>
                </a:lnTo>
                <a:lnTo>
                  <a:pt x="8244" y="1847"/>
                </a:lnTo>
                <a:lnTo>
                  <a:pt x="8301" y="1705"/>
                </a:lnTo>
                <a:lnTo>
                  <a:pt x="8359" y="1563"/>
                </a:lnTo>
                <a:lnTo>
                  <a:pt x="8416" y="1563"/>
                </a:lnTo>
                <a:lnTo>
                  <a:pt x="8459" y="1563"/>
                </a:lnTo>
                <a:lnTo>
                  <a:pt x="8516" y="1421"/>
                </a:lnTo>
                <a:lnTo>
                  <a:pt x="8574" y="1279"/>
                </a:lnTo>
                <a:lnTo>
                  <a:pt x="8631" y="1279"/>
                </a:lnTo>
                <a:lnTo>
                  <a:pt x="8689" y="1279"/>
                </a:lnTo>
                <a:lnTo>
                  <a:pt x="8732" y="1137"/>
                </a:lnTo>
                <a:lnTo>
                  <a:pt x="8789" y="1137"/>
                </a:lnTo>
                <a:lnTo>
                  <a:pt x="8789" y="995"/>
                </a:lnTo>
                <a:lnTo>
                  <a:pt x="8847" y="995"/>
                </a:lnTo>
                <a:lnTo>
                  <a:pt x="8904" y="995"/>
                </a:lnTo>
                <a:lnTo>
                  <a:pt x="8947" y="995"/>
                </a:lnTo>
                <a:lnTo>
                  <a:pt x="8947" y="853"/>
                </a:lnTo>
                <a:lnTo>
                  <a:pt x="9005" y="853"/>
                </a:lnTo>
                <a:lnTo>
                  <a:pt x="9062" y="853"/>
                </a:lnTo>
                <a:lnTo>
                  <a:pt x="9062" y="711"/>
                </a:lnTo>
                <a:lnTo>
                  <a:pt x="9120" y="711"/>
                </a:lnTo>
                <a:lnTo>
                  <a:pt x="9177" y="711"/>
                </a:lnTo>
                <a:lnTo>
                  <a:pt x="9220" y="711"/>
                </a:lnTo>
                <a:lnTo>
                  <a:pt x="9278" y="568"/>
                </a:lnTo>
                <a:lnTo>
                  <a:pt x="9335" y="568"/>
                </a:lnTo>
                <a:lnTo>
                  <a:pt x="9393" y="568"/>
                </a:lnTo>
                <a:lnTo>
                  <a:pt x="9393" y="426"/>
                </a:lnTo>
                <a:lnTo>
                  <a:pt x="9450" y="426"/>
                </a:lnTo>
                <a:lnTo>
                  <a:pt x="9493" y="426"/>
                </a:lnTo>
                <a:lnTo>
                  <a:pt x="9551" y="426"/>
                </a:lnTo>
                <a:lnTo>
                  <a:pt x="9608" y="426"/>
                </a:lnTo>
                <a:lnTo>
                  <a:pt x="9608" y="284"/>
                </a:lnTo>
                <a:lnTo>
                  <a:pt x="9665" y="284"/>
                </a:lnTo>
                <a:lnTo>
                  <a:pt x="9709" y="284"/>
                </a:lnTo>
                <a:lnTo>
                  <a:pt x="9766" y="284"/>
                </a:lnTo>
                <a:lnTo>
                  <a:pt x="9766" y="142"/>
                </a:lnTo>
                <a:lnTo>
                  <a:pt x="9823" y="142"/>
                </a:lnTo>
                <a:lnTo>
                  <a:pt x="9881" y="142"/>
                </a:lnTo>
                <a:lnTo>
                  <a:pt x="9924" y="142"/>
                </a:lnTo>
                <a:lnTo>
                  <a:pt x="9981" y="142"/>
                </a:lnTo>
                <a:lnTo>
                  <a:pt x="10039" y="142"/>
                </a:lnTo>
                <a:lnTo>
                  <a:pt x="10082" y="142"/>
                </a:lnTo>
                <a:lnTo>
                  <a:pt x="10139" y="0"/>
                </a:lnTo>
                <a:lnTo>
                  <a:pt x="10197" y="0"/>
                </a:lnTo>
                <a:lnTo>
                  <a:pt x="10254" y="0"/>
                </a:lnTo>
                <a:lnTo>
                  <a:pt x="10297" y="0"/>
                </a:lnTo>
                <a:lnTo>
                  <a:pt x="10355" y="0"/>
                </a:lnTo>
                <a:lnTo>
                  <a:pt x="10412" y="0"/>
                </a:lnTo>
                <a:lnTo>
                  <a:pt x="10470" y="0"/>
                </a:lnTo>
                <a:lnTo>
                  <a:pt x="10527" y="0"/>
                </a:lnTo>
                <a:lnTo>
                  <a:pt x="10570" y="0"/>
                </a:lnTo>
                <a:lnTo>
                  <a:pt x="10628" y="0"/>
                </a:lnTo>
                <a:lnTo>
                  <a:pt x="10685" y="0"/>
                </a:lnTo>
                <a:lnTo>
                  <a:pt x="10743" y="0"/>
                </a:lnTo>
                <a:lnTo>
                  <a:pt x="10800" y="0"/>
                </a:lnTo>
                <a:lnTo>
                  <a:pt x="10843" y="0"/>
                </a:lnTo>
                <a:lnTo>
                  <a:pt x="10901" y="0"/>
                </a:lnTo>
                <a:lnTo>
                  <a:pt x="10958" y="0"/>
                </a:lnTo>
                <a:lnTo>
                  <a:pt x="11015" y="0"/>
                </a:lnTo>
                <a:lnTo>
                  <a:pt x="11059" y="0"/>
                </a:lnTo>
                <a:lnTo>
                  <a:pt x="11116" y="0"/>
                </a:lnTo>
                <a:lnTo>
                  <a:pt x="11173" y="0"/>
                </a:lnTo>
                <a:lnTo>
                  <a:pt x="11231" y="0"/>
                </a:lnTo>
                <a:lnTo>
                  <a:pt x="11288" y="0"/>
                </a:lnTo>
                <a:lnTo>
                  <a:pt x="11331" y="0"/>
                </a:lnTo>
                <a:lnTo>
                  <a:pt x="11389" y="0"/>
                </a:lnTo>
                <a:lnTo>
                  <a:pt x="11446" y="0"/>
                </a:lnTo>
                <a:lnTo>
                  <a:pt x="11504" y="0"/>
                </a:lnTo>
                <a:lnTo>
                  <a:pt x="11504" y="142"/>
                </a:lnTo>
                <a:lnTo>
                  <a:pt x="11547" y="142"/>
                </a:lnTo>
                <a:lnTo>
                  <a:pt x="11604" y="142"/>
                </a:lnTo>
                <a:lnTo>
                  <a:pt x="11662" y="142"/>
                </a:lnTo>
                <a:lnTo>
                  <a:pt x="11719" y="142"/>
                </a:lnTo>
                <a:lnTo>
                  <a:pt x="11777" y="142"/>
                </a:lnTo>
                <a:lnTo>
                  <a:pt x="11820" y="142"/>
                </a:lnTo>
                <a:lnTo>
                  <a:pt x="11877" y="284"/>
                </a:lnTo>
                <a:lnTo>
                  <a:pt x="11935" y="284"/>
                </a:lnTo>
                <a:lnTo>
                  <a:pt x="11992" y="284"/>
                </a:lnTo>
                <a:lnTo>
                  <a:pt x="12049" y="426"/>
                </a:lnTo>
                <a:lnTo>
                  <a:pt x="12093" y="426"/>
                </a:lnTo>
                <a:lnTo>
                  <a:pt x="12150" y="426"/>
                </a:lnTo>
                <a:lnTo>
                  <a:pt x="12207" y="426"/>
                </a:lnTo>
                <a:lnTo>
                  <a:pt x="12265" y="568"/>
                </a:lnTo>
                <a:lnTo>
                  <a:pt x="12308" y="568"/>
                </a:lnTo>
                <a:lnTo>
                  <a:pt x="12365" y="568"/>
                </a:lnTo>
                <a:lnTo>
                  <a:pt x="12365" y="711"/>
                </a:lnTo>
                <a:lnTo>
                  <a:pt x="12423" y="711"/>
                </a:lnTo>
                <a:lnTo>
                  <a:pt x="12480" y="711"/>
                </a:lnTo>
                <a:lnTo>
                  <a:pt x="12538" y="711"/>
                </a:lnTo>
                <a:lnTo>
                  <a:pt x="12581" y="853"/>
                </a:lnTo>
                <a:lnTo>
                  <a:pt x="12638" y="853"/>
                </a:lnTo>
                <a:lnTo>
                  <a:pt x="12638" y="995"/>
                </a:lnTo>
                <a:lnTo>
                  <a:pt x="12696" y="995"/>
                </a:lnTo>
                <a:lnTo>
                  <a:pt x="12753" y="995"/>
                </a:lnTo>
                <a:lnTo>
                  <a:pt x="12811" y="995"/>
                </a:lnTo>
                <a:lnTo>
                  <a:pt x="12854" y="1137"/>
                </a:lnTo>
                <a:lnTo>
                  <a:pt x="12911" y="1137"/>
                </a:lnTo>
                <a:lnTo>
                  <a:pt x="12911" y="1279"/>
                </a:lnTo>
                <a:lnTo>
                  <a:pt x="12969" y="1279"/>
                </a:lnTo>
                <a:lnTo>
                  <a:pt x="13026" y="1279"/>
                </a:lnTo>
                <a:lnTo>
                  <a:pt x="13069" y="1279"/>
                </a:lnTo>
                <a:lnTo>
                  <a:pt x="13069" y="1421"/>
                </a:lnTo>
                <a:lnTo>
                  <a:pt x="13127" y="1421"/>
                </a:lnTo>
                <a:lnTo>
                  <a:pt x="13127" y="1563"/>
                </a:lnTo>
                <a:lnTo>
                  <a:pt x="13184" y="1563"/>
                </a:lnTo>
                <a:lnTo>
                  <a:pt x="13241" y="1563"/>
                </a:lnTo>
                <a:lnTo>
                  <a:pt x="13299" y="1563"/>
                </a:lnTo>
                <a:lnTo>
                  <a:pt x="13299" y="1705"/>
                </a:lnTo>
                <a:lnTo>
                  <a:pt x="13342" y="1705"/>
                </a:lnTo>
                <a:lnTo>
                  <a:pt x="13342" y="1847"/>
                </a:lnTo>
                <a:lnTo>
                  <a:pt x="13399" y="1847"/>
                </a:lnTo>
                <a:lnTo>
                  <a:pt x="13457" y="1847"/>
                </a:lnTo>
                <a:lnTo>
                  <a:pt x="13514" y="1989"/>
                </a:lnTo>
                <a:lnTo>
                  <a:pt x="13572" y="2132"/>
                </a:lnTo>
                <a:lnTo>
                  <a:pt x="13615" y="2132"/>
                </a:lnTo>
                <a:lnTo>
                  <a:pt x="13672" y="2132"/>
                </a:lnTo>
                <a:lnTo>
                  <a:pt x="13672" y="2274"/>
                </a:lnTo>
                <a:lnTo>
                  <a:pt x="13730" y="2274"/>
                </a:lnTo>
                <a:lnTo>
                  <a:pt x="13730" y="2416"/>
                </a:lnTo>
                <a:lnTo>
                  <a:pt x="13787" y="2416"/>
                </a:lnTo>
                <a:lnTo>
                  <a:pt x="13830" y="2416"/>
                </a:lnTo>
                <a:lnTo>
                  <a:pt x="13830" y="2558"/>
                </a:lnTo>
                <a:lnTo>
                  <a:pt x="13888" y="2558"/>
                </a:lnTo>
                <a:lnTo>
                  <a:pt x="13945" y="2700"/>
                </a:lnTo>
                <a:lnTo>
                  <a:pt x="14003" y="2700"/>
                </a:lnTo>
                <a:lnTo>
                  <a:pt x="14060" y="2842"/>
                </a:lnTo>
                <a:lnTo>
                  <a:pt x="14060" y="2984"/>
                </a:lnTo>
                <a:lnTo>
                  <a:pt x="14103" y="2984"/>
                </a:lnTo>
                <a:lnTo>
                  <a:pt x="14161" y="2984"/>
                </a:lnTo>
                <a:lnTo>
                  <a:pt x="14161" y="3126"/>
                </a:lnTo>
                <a:lnTo>
                  <a:pt x="14218" y="3126"/>
                </a:lnTo>
                <a:lnTo>
                  <a:pt x="14276" y="3268"/>
                </a:lnTo>
                <a:lnTo>
                  <a:pt x="14333" y="3268"/>
                </a:lnTo>
                <a:lnTo>
                  <a:pt x="14333" y="3411"/>
                </a:lnTo>
                <a:lnTo>
                  <a:pt x="14376" y="3411"/>
                </a:lnTo>
                <a:lnTo>
                  <a:pt x="14376" y="3553"/>
                </a:lnTo>
                <a:lnTo>
                  <a:pt x="14434" y="3553"/>
                </a:lnTo>
                <a:lnTo>
                  <a:pt x="14491" y="3553"/>
                </a:lnTo>
                <a:lnTo>
                  <a:pt x="14491" y="3695"/>
                </a:lnTo>
                <a:lnTo>
                  <a:pt x="14548" y="3695"/>
                </a:lnTo>
                <a:lnTo>
                  <a:pt x="14548" y="3837"/>
                </a:lnTo>
                <a:lnTo>
                  <a:pt x="14591" y="3837"/>
                </a:lnTo>
                <a:lnTo>
                  <a:pt x="14649" y="3979"/>
                </a:lnTo>
                <a:lnTo>
                  <a:pt x="14706" y="4121"/>
                </a:lnTo>
                <a:lnTo>
                  <a:pt x="14764" y="4121"/>
                </a:lnTo>
                <a:lnTo>
                  <a:pt x="14821" y="4263"/>
                </a:lnTo>
                <a:lnTo>
                  <a:pt x="14821" y="4405"/>
                </a:lnTo>
                <a:lnTo>
                  <a:pt x="14864" y="4405"/>
                </a:lnTo>
                <a:lnTo>
                  <a:pt x="14922" y="4547"/>
                </a:lnTo>
                <a:lnTo>
                  <a:pt x="14965" y="4689"/>
                </a:lnTo>
                <a:lnTo>
                  <a:pt x="15022" y="4689"/>
                </a:lnTo>
                <a:lnTo>
                  <a:pt x="15022" y="4832"/>
                </a:lnTo>
                <a:lnTo>
                  <a:pt x="15080" y="4832"/>
                </a:lnTo>
                <a:lnTo>
                  <a:pt x="15080" y="4974"/>
                </a:lnTo>
                <a:lnTo>
                  <a:pt x="15137" y="4974"/>
                </a:lnTo>
                <a:lnTo>
                  <a:pt x="15180" y="4974"/>
                </a:lnTo>
                <a:lnTo>
                  <a:pt x="15180" y="5116"/>
                </a:lnTo>
                <a:lnTo>
                  <a:pt x="15238" y="5258"/>
                </a:lnTo>
                <a:lnTo>
                  <a:pt x="15295" y="5258"/>
                </a:lnTo>
                <a:lnTo>
                  <a:pt x="15295" y="5400"/>
                </a:lnTo>
                <a:lnTo>
                  <a:pt x="15353" y="5542"/>
                </a:lnTo>
                <a:lnTo>
                  <a:pt x="15410" y="5542"/>
                </a:lnTo>
                <a:lnTo>
                  <a:pt x="15410" y="5684"/>
                </a:lnTo>
                <a:lnTo>
                  <a:pt x="15453" y="5684"/>
                </a:lnTo>
                <a:lnTo>
                  <a:pt x="15453" y="5826"/>
                </a:lnTo>
                <a:lnTo>
                  <a:pt x="15511" y="5826"/>
                </a:lnTo>
                <a:lnTo>
                  <a:pt x="15568" y="5968"/>
                </a:lnTo>
                <a:lnTo>
                  <a:pt x="15626" y="6111"/>
                </a:lnTo>
                <a:lnTo>
                  <a:pt x="15683" y="6111"/>
                </a:lnTo>
                <a:lnTo>
                  <a:pt x="15683" y="6253"/>
                </a:lnTo>
                <a:lnTo>
                  <a:pt x="15726" y="6253"/>
                </a:lnTo>
                <a:lnTo>
                  <a:pt x="15726" y="6395"/>
                </a:lnTo>
                <a:lnTo>
                  <a:pt x="15784" y="6395"/>
                </a:lnTo>
                <a:lnTo>
                  <a:pt x="15784" y="6537"/>
                </a:lnTo>
                <a:lnTo>
                  <a:pt x="15841" y="6537"/>
                </a:lnTo>
                <a:lnTo>
                  <a:pt x="15841" y="6679"/>
                </a:lnTo>
                <a:lnTo>
                  <a:pt x="15898" y="6679"/>
                </a:lnTo>
                <a:lnTo>
                  <a:pt x="15941" y="6821"/>
                </a:lnTo>
                <a:lnTo>
                  <a:pt x="15941" y="6963"/>
                </a:lnTo>
                <a:lnTo>
                  <a:pt x="15999" y="6963"/>
                </a:lnTo>
                <a:lnTo>
                  <a:pt x="16056" y="7105"/>
                </a:lnTo>
                <a:lnTo>
                  <a:pt x="16056" y="7247"/>
                </a:lnTo>
                <a:lnTo>
                  <a:pt x="16114" y="7247"/>
                </a:lnTo>
                <a:lnTo>
                  <a:pt x="16171" y="7247"/>
                </a:lnTo>
                <a:lnTo>
                  <a:pt x="16171" y="7389"/>
                </a:lnTo>
                <a:lnTo>
                  <a:pt x="16214" y="7532"/>
                </a:lnTo>
                <a:lnTo>
                  <a:pt x="16272" y="7532"/>
                </a:lnTo>
                <a:lnTo>
                  <a:pt x="16272" y="7674"/>
                </a:lnTo>
                <a:lnTo>
                  <a:pt x="16329" y="7816"/>
                </a:lnTo>
                <a:lnTo>
                  <a:pt x="16387" y="7816"/>
                </a:lnTo>
                <a:lnTo>
                  <a:pt x="16387" y="7958"/>
                </a:lnTo>
                <a:lnTo>
                  <a:pt x="16444" y="8100"/>
                </a:lnTo>
                <a:lnTo>
                  <a:pt x="16487" y="8100"/>
                </a:lnTo>
                <a:lnTo>
                  <a:pt x="16487" y="8242"/>
                </a:lnTo>
                <a:lnTo>
                  <a:pt x="16545" y="8384"/>
                </a:lnTo>
                <a:lnTo>
                  <a:pt x="16602" y="8384"/>
                </a:lnTo>
                <a:lnTo>
                  <a:pt x="16602" y="8526"/>
                </a:lnTo>
                <a:lnTo>
                  <a:pt x="16660" y="8526"/>
                </a:lnTo>
                <a:lnTo>
                  <a:pt x="16660" y="8668"/>
                </a:lnTo>
                <a:lnTo>
                  <a:pt x="16703" y="8668"/>
                </a:lnTo>
                <a:lnTo>
                  <a:pt x="16703" y="8811"/>
                </a:lnTo>
                <a:lnTo>
                  <a:pt x="16760" y="8811"/>
                </a:lnTo>
                <a:lnTo>
                  <a:pt x="16760" y="8953"/>
                </a:lnTo>
                <a:lnTo>
                  <a:pt x="16818" y="8953"/>
                </a:lnTo>
                <a:lnTo>
                  <a:pt x="16818" y="9095"/>
                </a:lnTo>
                <a:lnTo>
                  <a:pt x="16875" y="9095"/>
                </a:lnTo>
                <a:lnTo>
                  <a:pt x="16875" y="9237"/>
                </a:lnTo>
                <a:lnTo>
                  <a:pt x="16932" y="9237"/>
                </a:lnTo>
                <a:lnTo>
                  <a:pt x="16932" y="9379"/>
                </a:lnTo>
                <a:lnTo>
                  <a:pt x="16976" y="9379"/>
                </a:lnTo>
                <a:lnTo>
                  <a:pt x="16976" y="9521"/>
                </a:lnTo>
                <a:lnTo>
                  <a:pt x="17033" y="9521"/>
                </a:lnTo>
                <a:lnTo>
                  <a:pt x="17033" y="9663"/>
                </a:lnTo>
                <a:lnTo>
                  <a:pt x="17090" y="9663"/>
                </a:lnTo>
                <a:lnTo>
                  <a:pt x="17090" y="9805"/>
                </a:lnTo>
                <a:lnTo>
                  <a:pt x="17148" y="9805"/>
                </a:lnTo>
                <a:lnTo>
                  <a:pt x="17148" y="9947"/>
                </a:lnTo>
                <a:lnTo>
                  <a:pt x="17205" y="9947"/>
                </a:lnTo>
                <a:lnTo>
                  <a:pt x="17205" y="10089"/>
                </a:lnTo>
                <a:lnTo>
                  <a:pt x="17248" y="10089"/>
                </a:lnTo>
                <a:lnTo>
                  <a:pt x="17248" y="10232"/>
                </a:lnTo>
                <a:lnTo>
                  <a:pt x="17306" y="10232"/>
                </a:lnTo>
                <a:lnTo>
                  <a:pt x="17306" y="10374"/>
                </a:lnTo>
                <a:lnTo>
                  <a:pt x="17363" y="10374"/>
                </a:lnTo>
                <a:lnTo>
                  <a:pt x="17363" y="10516"/>
                </a:lnTo>
                <a:lnTo>
                  <a:pt x="17421" y="10516"/>
                </a:lnTo>
                <a:lnTo>
                  <a:pt x="17421" y="10658"/>
                </a:lnTo>
                <a:lnTo>
                  <a:pt x="17464" y="10658"/>
                </a:lnTo>
                <a:lnTo>
                  <a:pt x="17464" y="10800"/>
                </a:lnTo>
                <a:lnTo>
                  <a:pt x="17521" y="10800"/>
                </a:lnTo>
                <a:lnTo>
                  <a:pt x="17521" y="10942"/>
                </a:lnTo>
                <a:lnTo>
                  <a:pt x="17579" y="10942"/>
                </a:lnTo>
                <a:lnTo>
                  <a:pt x="17579" y="11084"/>
                </a:lnTo>
                <a:lnTo>
                  <a:pt x="17636" y="11084"/>
                </a:lnTo>
                <a:lnTo>
                  <a:pt x="17636" y="11226"/>
                </a:lnTo>
                <a:lnTo>
                  <a:pt x="17694" y="11226"/>
                </a:lnTo>
                <a:lnTo>
                  <a:pt x="17694" y="11368"/>
                </a:lnTo>
                <a:lnTo>
                  <a:pt x="17737" y="11368"/>
                </a:lnTo>
                <a:lnTo>
                  <a:pt x="17737" y="11511"/>
                </a:lnTo>
                <a:lnTo>
                  <a:pt x="17794" y="11511"/>
                </a:lnTo>
                <a:lnTo>
                  <a:pt x="17794" y="11653"/>
                </a:lnTo>
                <a:lnTo>
                  <a:pt x="17852" y="11653"/>
                </a:lnTo>
                <a:lnTo>
                  <a:pt x="17852" y="11795"/>
                </a:lnTo>
                <a:lnTo>
                  <a:pt x="17909" y="11795"/>
                </a:lnTo>
                <a:lnTo>
                  <a:pt x="17909" y="11937"/>
                </a:lnTo>
                <a:lnTo>
                  <a:pt x="17966" y="11937"/>
                </a:lnTo>
                <a:lnTo>
                  <a:pt x="17966" y="12079"/>
                </a:lnTo>
                <a:lnTo>
                  <a:pt x="18010" y="12221"/>
                </a:lnTo>
                <a:lnTo>
                  <a:pt x="18067" y="12221"/>
                </a:lnTo>
                <a:lnTo>
                  <a:pt x="18067" y="12363"/>
                </a:lnTo>
                <a:lnTo>
                  <a:pt x="18124" y="12505"/>
                </a:lnTo>
                <a:lnTo>
                  <a:pt x="18182" y="12505"/>
                </a:lnTo>
                <a:lnTo>
                  <a:pt x="18182" y="12647"/>
                </a:lnTo>
                <a:lnTo>
                  <a:pt x="18225" y="12789"/>
                </a:lnTo>
                <a:lnTo>
                  <a:pt x="18282" y="12789"/>
                </a:lnTo>
                <a:lnTo>
                  <a:pt x="18282" y="12932"/>
                </a:lnTo>
                <a:lnTo>
                  <a:pt x="18340" y="13074"/>
                </a:lnTo>
                <a:lnTo>
                  <a:pt x="18397" y="13074"/>
                </a:lnTo>
                <a:lnTo>
                  <a:pt x="18397" y="13216"/>
                </a:lnTo>
                <a:lnTo>
                  <a:pt x="18455" y="13358"/>
                </a:lnTo>
                <a:lnTo>
                  <a:pt x="18498" y="13358"/>
                </a:lnTo>
                <a:lnTo>
                  <a:pt x="18498" y="13500"/>
                </a:lnTo>
                <a:lnTo>
                  <a:pt x="18555" y="13642"/>
                </a:lnTo>
                <a:lnTo>
                  <a:pt x="18613" y="13642"/>
                </a:lnTo>
                <a:lnTo>
                  <a:pt x="18613" y="13784"/>
                </a:lnTo>
                <a:lnTo>
                  <a:pt x="18613" y="13926"/>
                </a:lnTo>
                <a:lnTo>
                  <a:pt x="18670" y="13926"/>
                </a:lnTo>
                <a:lnTo>
                  <a:pt x="18728" y="13926"/>
                </a:lnTo>
                <a:lnTo>
                  <a:pt x="18728" y="14068"/>
                </a:lnTo>
                <a:lnTo>
                  <a:pt x="18728" y="14211"/>
                </a:lnTo>
                <a:lnTo>
                  <a:pt x="18771" y="14211"/>
                </a:lnTo>
                <a:lnTo>
                  <a:pt x="18828" y="14211"/>
                </a:lnTo>
                <a:lnTo>
                  <a:pt x="18828" y="14353"/>
                </a:lnTo>
                <a:lnTo>
                  <a:pt x="18828" y="14495"/>
                </a:lnTo>
                <a:lnTo>
                  <a:pt x="18886" y="14495"/>
                </a:lnTo>
                <a:lnTo>
                  <a:pt x="18943" y="14637"/>
                </a:lnTo>
                <a:lnTo>
                  <a:pt x="18943" y="14779"/>
                </a:lnTo>
                <a:lnTo>
                  <a:pt x="18986" y="14779"/>
                </a:lnTo>
                <a:lnTo>
                  <a:pt x="19044" y="14921"/>
                </a:lnTo>
                <a:lnTo>
                  <a:pt x="19044" y="15063"/>
                </a:lnTo>
                <a:lnTo>
                  <a:pt x="19101" y="15063"/>
                </a:lnTo>
                <a:lnTo>
                  <a:pt x="19159" y="15205"/>
                </a:lnTo>
                <a:lnTo>
                  <a:pt x="19159" y="15347"/>
                </a:lnTo>
                <a:lnTo>
                  <a:pt x="19216" y="15347"/>
                </a:lnTo>
                <a:lnTo>
                  <a:pt x="19259" y="15489"/>
                </a:lnTo>
                <a:lnTo>
                  <a:pt x="19259" y="15632"/>
                </a:lnTo>
                <a:lnTo>
                  <a:pt x="19316" y="15632"/>
                </a:lnTo>
                <a:lnTo>
                  <a:pt x="19374" y="15774"/>
                </a:lnTo>
                <a:lnTo>
                  <a:pt x="19374" y="15916"/>
                </a:lnTo>
                <a:lnTo>
                  <a:pt x="19431" y="15916"/>
                </a:lnTo>
                <a:lnTo>
                  <a:pt x="19489" y="16058"/>
                </a:lnTo>
                <a:lnTo>
                  <a:pt x="19489" y="16200"/>
                </a:lnTo>
                <a:lnTo>
                  <a:pt x="19532" y="16200"/>
                </a:lnTo>
                <a:lnTo>
                  <a:pt x="19589" y="16342"/>
                </a:lnTo>
                <a:lnTo>
                  <a:pt x="19589" y="16484"/>
                </a:lnTo>
                <a:lnTo>
                  <a:pt x="19647" y="16484"/>
                </a:lnTo>
                <a:lnTo>
                  <a:pt x="19704" y="16626"/>
                </a:lnTo>
                <a:lnTo>
                  <a:pt x="19704" y="16768"/>
                </a:lnTo>
                <a:lnTo>
                  <a:pt x="19747" y="16768"/>
                </a:lnTo>
                <a:lnTo>
                  <a:pt x="19805" y="16911"/>
                </a:lnTo>
                <a:lnTo>
                  <a:pt x="19805" y="17053"/>
                </a:lnTo>
                <a:lnTo>
                  <a:pt x="19862" y="17053"/>
                </a:lnTo>
                <a:lnTo>
                  <a:pt x="19905" y="17195"/>
                </a:lnTo>
                <a:lnTo>
                  <a:pt x="19905" y="17337"/>
                </a:lnTo>
                <a:lnTo>
                  <a:pt x="19963" y="17337"/>
                </a:lnTo>
                <a:lnTo>
                  <a:pt x="20020" y="17479"/>
                </a:lnTo>
                <a:lnTo>
                  <a:pt x="20020" y="17621"/>
                </a:lnTo>
                <a:lnTo>
                  <a:pt x="20078" y="17621"/>
                </a:lnTo>
                <a:lnTo>
                  <a:pt x="20121" y="17763"/>
                </a:lnTo>
                <a:lnTo>
                  <a:pt x="20121" y="17905"/>
                </a:lnTo>
                <a:lnTo>
                  <a:pt x="20178" y="17905"/>
                </a:lnTo>
                <a:lnTo>
                  <a:pt x="20236" y="18047"/>
                </a:lnTo>
                <a:lnTo>
                  <a:pt x="20236" y="18189"/>
                </a:lnTo>
                <a:lnTo>
                  <a:pt x="20293" y="18189"/>
                </a:lnTo>
                <a:lnTo>
                  <a:pt x="20293" y="18332"/>
                </a:lnTo>
                <a:lnTo>
                  <a:pt x="20336" y="18332"/>
                </a:lnTo>
                <a:lnTo>
                  <a:pt x="20336" y="18474"/>
                </a:lnTo>
                <a:lnTo>
                  <a:pt x="20394" y="18474"/>
                </a:lnTo>
                <a:lnTo>
                  <a:pt x="20394" y="18616"/>
                </a:lnTo>
                <a:lnTo>
                  <a:pt x="20451" y="18616"/>
                </a:lnTo>
                <a:lnTo>
                  <a:pt x="20451" y="18758"/>
                </a:lnTo>
                <a:lnTo>
                  <a:pt x="20509" y="18758"/>
                </a:lnTo>
                <a:lnTo>
                  <a:pt x="20509" y="18900"/>
                </a:lnTo>
                <a:lnTo>
                  <a:pt x="20566" y="18900"/>
                </a:lnTo>
                <a:lnTo>
                  <a:pt x="20566" y="19042"/>
                </a:lnTo>
                <a:lnTo>
                  <a:pt x="20609" y="19042"/>
                </a:lnTo>
                <a:lnTo>
                  <a:pt x="20609" y="19184"/>
                </a:lnTo>
                <a:lnTo>
                  <a:pt x="20666" y="19184"/>
                </a:lnTo>
                <a:lnTo>
                  <a:pt x="20666" y="19326"/>
                </a:lnTo>
                <a:lnTo>
                  <a:pt x="20724" y="19326"/>
                </a:lnTo>
                <a:lnTo>
                  <a:pt x="20781" y="19468"/>
                </a:lnTo>
                <a:lnTo>
                  <a:pt x="20781" y="19611"/>
                </a:lnTo>
                <a:lnTo>
                  <a:pt x="20839" y="19611"/>
                </a:lnTo>
                <a:lnTo>
                  <a:pt x="20882" y="19753"/>
                </a:lnTo>
                <a:lnTo>
                  <a:pt x="20939" y="19895"/>
                </a:lnTo>
                <a:lnTo>
                  <a:pt x="20997" y="20037"/>
                </a:lnTo>
                <a:lnTo>
                  <a:pt x="21054" y="20179"/>
                </a:lnTo>
                <a:lnTo>
                  <a:pt x="21097" y="20179"/>
                </a:lnTo>
                <a:lnTo>
                  <a:pt x="21097" y="20321"/>
                </a:lnTo>
                <a:lnTo>
                  <a:pt x="21155" y="20463"/>
                </a:lnTo>
                <a:lnTo>
                  <a:pt x="21212" y="20463"/>
                </a:lnTo>
                <a:lnTo>
                  <a:pt x="21212" y="20605"/>
                </a:lnTo>
                <a:lnTo>
                  <a:pt x="21270" y="20605"/>
                </a:lnTo>
                <a:lnTo>
                  <a:pt x="21270" y="20747"/>
                </a:lnTo>
                <a:lnTo>
                  <a:pt x="21327" y="20747"/>
                </a:lnTo>
                <a:lnTo>
                  <a:pt x="21327" y="20889"/>
                </a:lnTo>
                <a:lnTo>
                  <a:pt x="21370" y="20889"/>
                </a:lnTo>
                <a:lnTo>
                  <a:pt x="21370" y="21032"/>
                </a:lnTo>
                <a:lnTo>
                  <a:pt x="21428" y="21032"/>
                </a:lnTo>
                <a:lnTo>
                  <a:pt x="21485" y="21174"/>
                </a:lnTo>
                <a:lnTo>
                  <a:pt x="21485" y="21316"/>
                </a:lnTo>
                <a:lnTo>
                  <a:pt x="21543" y="21316"/>
                </a:lnTo>
                <a:lnTo>
                  <a:pt x="21600" y="21316"/>
                </a:lnTo>
                <a:lnTo>
                  <a:pt x="21600" y="21458"/>
                </a:lnTo>
              </a:path>
            </a:pathLst>
          </a:custGeom>
          <a:noFill/>
          <a:ln w="38100" cap="rnd">
            <a:solidFill>
              <a:srgbClr val="FFCC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26639" name="Rectangle 16"/>
          <p:cNvSpPr>
            <a:spLocks/>
          </p:cNvSpPr>
          <p:nvPr/>
        </p:nvSpPr>
        <p:spPr bwMode="auto">
          <a:xfrm rot="16200000">
            <a:off x="4791627" y="5466743"/>
            <a:ext cx="1111518" cy="353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ea typeface="ＭＳ Ｐゴシック" charset="-128"/>
              </a:rPr>
              <a:t>Firing rate </a:t>
            </a:r>
          </a:p>
        </p:txBody>
      </p:sp>
      <p:sp>
        <p:nvSpPr>
          <p:cNvPr id="26640" name="Rectangle 17"/>
          <p:cNvSpPr>
            <a:spLocks/>
          </p:cNvSpPr>
          <p:nvPr/>
        </p:nvSpPr>
        <p:spPr bwMode="auto">
          <a:xfrm>
            <a:off x="6128107" y="6130902"/>
            <a:ext cx="1288495"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viewing angle</a:t>
            </a:r>
          </a:p>
        </p:txBody>
      </p:sp>
      <p:sp>
        <p:nvSpPr>
          <p:cNvPr id="26641" name="Rectangle 18"/>
          <p:cNvSpPr>
            <a:spLocks/>
          </p:cNvSpPr>
          <p:nvPr/>
        </p:nvSpPr>
        <p:spPr bwMode="auto">
          <a:xfrm>
            <a:off x="5656929" y="6118703"/>
            <a:ext cx="154010"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0</a:t>
            </a:r>
          </a:p>
        </p:txBody>
      </p:sp>
      <p:sp>
        <p:nvSpPr>
          <p:cNvPr id="26642" name="Rectangle 19"/>
          <p:cNvSpPr>
            <a:spLocks/>
          </p:cNvSpPr>
          <p:nvPr/>
        </p:nvSpPr>
        <p:spPr bwMode="auto">
          <a:xfrm>
            <a:off x="7813063" y="6118703"/>
            <a:ext cx="268373"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90</a:t>
            </a:r>
          </a:p>
        </p:txBody>
      </p:sp>
      <p:sp>
        <p:nvSpPr>
          <p:cNvPr id="26643" name="Rectangle 20"/>
          <p:cNvSpPr>
            <a:spLocks/>
          </p:cNvSpPr>
          <p:nvPr/>
        </p:nvSpPr>
        <p:spPr bwMode="auto">
          <a:xfrm>
            <a:off x="6009169" y="4850030"/>
            <a:ext cx="1500450"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high fMRI signal</a:t>
            </a:r>
          </a:p>
        </p:txBody>
      </p:sp>
      <p:sp>
        <p:nvSpPr>
          <p:cNvPr id="26653" name="Rectangle 30"/>
          <p:cNvSpPr>
            <a:spLocks/>
          </p:cNvSpPr>
          <p:nvPr/>
        </p:nvSpPr>
        <p:spPr bwMode="auto">
          <a:xfrm>
            <a:off x="6092210" y="2941314"/>
            <a:ext cx="1500450"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high fMRI signal</a:t>
            </a:r>
          </a:p>
        </p:txBody>
      </p:sp>
      <p:sp>
        <p:nvSpPr>
          <p:cNvPr id="26654" name="Line 31"/>
          <p:cNvSpPr>
            <a:spLocks noChangeShapeType="1"/>
          </p:cNvSpPr>
          <p:nvPr/>
        </p:nvSpPr>
        <p:spPr bwMode="auto">
          <a:xfrm>
            <a:off x="5484622" y="3311460"/>
            <a:ext cx="1524" cy="92100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55" name="Line 32"/>
          <p:cNvSpPr>
            <a:spLocks noChangeShapeType="1"/>
          </p:cNvSpPr>
          <p:nvPr/>
        </p:nvSpPr>
        <p:spPr bwMode="auto">
          <a:xfrm>
            <a:off x="5484622" y="4235517"/>
            <a:ext cx="2645609" cy="152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56" name="Freeform 33"/>
          <p:cNvSpPr>
            <a:spLocks/>
          </p:cNvSpPr>
          <p:nvPr/>
        </p:nvSpPr>
        <p:spPr bwMode="auto">
          <a:xfrm>
            <a:off x="5861258" y="3410574"/>
            <a:ext cx="2104289" cy="2150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0 h 21600"/>
              <a:gd name="T60" fmla="*/ 2147483647 w 21600"/>
              <a:gd name="T61" fmla="*/ 0 h 21600"/>
              <a:gd name="T62" fmla="*/ 2147483647 w 21600"/>
              <a:gd name="T63" fmla="*/ 0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458"/>
                </a:lnTo>
                <a:lnTo>
                  <a:pt x="43" y="21316"/>
                </a:lnTo>
                <a:lnTo>
                  <a:pt x="101" y="21316"/>
                </a:lnTo>
                <a:lnTo>
                  <a:pt x="101" y="21174"/>
                </a:lnTo>
                <a:lnTo>
                  <a:pt x="158" y="21174"/>
                </a:lnTo>
                <a:lnTo>
                  <a:pt x="158" y="21032"/>
                </a:lnTo>
                <a:lnTo>
                  <a:pt x="215" y="21032"/>
                </a:lnTo>
                <a:lnTo>
                  <a:pt x="259" y="20889"/>
                </a:lnTo>
                <a:lnTo>
                  <a:pt x="316" y="20747"/>
                </a:lnTo>
                <a:lnTo>
                  <a:pt x="373" y="20605"/>
                </a:lnTo>
                <a:lnTo>
                  <a:pt x="431" y="20463"/>
                </a:lnTo>
                <a:lnTo>
                  <a:pt x="488" y="20463"/>
                </a:lnTo>
                <a:lnTo>
                  <a:pt x="488" y="20321"/>
                </a:lnTo>
                <a:lnTo>
                  <a:pt x="531" y="20179"/>
                </a:lnTo>
                <a:lnTo>
                  <a:pt x="589" y="20179"/>
                </a:lnTo>
                <a:lnTo>
                  <a:pt x="589" y="20037"/>
                </a:lnTo>
                <a:lnTo>
                  <a:pt x="646" y="20037"/>
                </a:lnTo>
                <a:lnTo>
                  <a:pt x="646" y="19895"/>
                </a:lnTo>
                <a:lnTo>
                  <a:pt x="704" y="19895"/>
                </a:lnTo>
                <a:lnTo>
                  <a:pt x="704" y="19753"/>
                </a:lnTo>
                <a:lnTo>
                  <a:pt x="747" y="19753"/>
                </a:lnTo>
                <a:lnTo>
                  <a:pt x="747" y="19611"/>
                </a:lnTo>
                <a:lnTo>
                  <a:pt x="804" y="19611"/>
                </a:lnTo>
                <a:lnTo>
                  <a:pt x="862" y="19468"/>
                </a:lnTo>
                <a:lnTo>
                  <a:pt x="862" y="19326"/>
                </a:lnTo>
                <a:lnTo>
                  <a:pt x="919" y="19326"/>
                </a:lnTo>
                <a:lnTo>
                  <a:pt x="977" y="19184"/>
                </a:lnTo>
                <a:lnTo>
                  <a:pt x="977" y="19042"/>
                </a:lnTo>
                <a:lnTo>
                  <a:pt x="1020" y="19042"/>
                </a:lnTo>
                <a:lnTo>
                  <a:pt x="1077" y="18900"/>
                </a:lnTo>
                <a:lnTo>
                  <a:pt x="1077" y="18758"/>
                </a:lnTo>
                <a:lnTo>
                  <a:pt x="1135" y="18758"/>
                </a:lnTo>
                <a:lnTo>
                  <a:pt x="1192" y="18616"/>
                </a:lnTo>
                <a:lnTo>
                  <a:pt x="1192" y="18474"/>
                </a:lnTo>
                <a:lnTo>
                  <a:pt x="1249" y="18474"/>
                </a:lnTo>
                <a:lnTo>
                  <a:pt x="1293" y="18332"/>
                </a:lnTo>
                <a:lnTo>
                  <a:pt x="1293" y="18189"/>
                </a:lnTo>
                <a:lnTo>
                  <a:pt x="1350" y="18189"/>
                </a:lnTo>
                <a:lnTo>
                  <a:pt x="1407" y="18047"/>
                </a:lnTo>
                <a:lnTo>
                  <a:pt x="1407" y="17905"/>
                </a:lnTo>
                <a:lnTo>
                  <a:pt x="1465" y="17905"/>
                </a:lnTo>
                <a:lnTo>
                  <a:pt x="1508" y="17763"/>
                </a:lnTo>
                <a:lnTo>
                  <a:pt x="1508" y="17621"/>
                </a:lnTo>
                <a:lnTo>
                  <a:pt x="1565" y="17621"/>
                </a:lnTo>
                <a:lnTo>
                  <a:pt x="1623" y="17479"/>
                </a:lnTo>
                <a:lnTo>
                  <a:pt x="1623" y="17337"/>
                </a:lnTo>
                <a:lnTo>
                  <a:pt x="1680" y="17337"/>
                </a:lnTo>
                <a:lnTo>
                  <a:pt x="1738" y="17195"/>
                </a:lnTo>
                <a:lnTo>
                  <a:pt x="1738" y="17053"/>
                </a:lnTo>
                <a:lnTo>
                  <a:pt x="1781" y="17053"/>
                </a:lnTo>
                <a:lnTo>
                  <a:pt x="1838" y="16911"/>
                </a:lnTo>
                <a:lnTo>
                  <a:pt x="1838" y="16768"/>
                </a:lnTo>
                <a:lnTo>
                  <a:pt x="1896" y="16768"/>
                </a:lnTo>
                <a:lnTo>
                  <a:pt x="1953" y="16626"/>
                </a:lnTo>
                <a:lnTo>
                  <a:pt x="1953" y="16484"/>
                </a:lnTo>
                <a:lnTo>
                  <a:pt x="2011" y="16484"/>
                </a:lnTo>
                <a:lnTo>
                  <a:pt x="2054" y="16342"/>
                </a:lnTo>
                <a:lnTo>
                  <a:pt x="2054" y="16200"/>
                </a:lnTo>
                <a:lnTo>
                  <a:pt x="2111" y="16200"/>
                </a:lnTo>
                <a:lnTo>
                  <a:pt x="2169" y="16058"/>
                </a:lnTo>
                <a:lnTo>
                  <a:pt x="2169" y="15916"/>
                </a:lnTo>
                <a:lnTo>
                  <a:pt x="2226" y="15916"/>
                </a:lnTo>
                <a:lnTo>
                  <a:pt x="2226" y="15774"/>
                </a:lnTo>
                <a:lnTo>
                  <a:pt x="2269" y="15774"/>
                </a:lnTo>
                <a:lnTo>
                  <a:pt x="2269" y="15632"/>
                </a:lnTo>
                <a:lnTo>
                  <a:pt x="2327" y="15632"/>
                </a:lnTo>
                <a:lnTo>
                  <a:pt x="2327" y="15489"/>
                </a:lnTo>
                <a:lnTo>
                  <a:pt x="2384" y="15489"/>
                </a:lnTo>
                <a:lnTo>
                  <a:pt x="2384" y="15347"/>
                </a:lnTo>
                <a:lnTo>
                  <a:pt x="2441" y="15347"/>
                </a:lnTo>
                <a:lnTo>
                  <a:pt x="2441" y="15205"/>
                </a:lnTo>
                <a:lnTo>
                  <a:pt x="2499" y="15205"/>
                </a:lnTo>
                <a:lnTo>
                  <a:pt x="2499" y="15063"/>
                </a:lnTo>
                <a:lnTo>
                  <a:pt x="2542" y="15063"/>
                </a:lnTo>
                <a:lnTo>
                  <a:pt x="2542" y="14921"/>
                </a:lnTo>
                <a:lnTo>
                  <a:pt x="2599" y="14921"/>
                </a:lnTo>
                <a:lnTo>
                  <a:pt x="2599" y="14779"/>
                </a:lnTo>
                <a:lnTo>
                  <a:pt x="2657" y="14779"/>
                </a:lnTo>
                <a:lnTo>
                  <a:pt x="2657" y="14637"/>
                </a:lnTo>
                <a:lnTo>
                  <a:pt x="2714" y="14637"/>
                </a:lnTo>
                <a:lnTo>
                  <a:pt x="2714" y="14495"/>
                </a:lnTo>
                <a:lnTo>
                  <a:pt x="2772" y="14495"/>
                </a:lnTo>
                <a:lnTo>
                  <a:pt x="2772" y="14353"/>
                </a:lnTo>
                <a:lnTo>
                  <a:pt x="2815" y="14211"/>
                </a:lnTo>
                <a:lnTo>
                  <a:pt x="2872" y="14211"/>
                </a:lnTo>
                <a:lnTo>
                  <a:pt x="2872" y="14068"/>
                </a:lnTo>
                <a:lnTo>
                  <a:pt x="2930" y="13926"/>
                </a:lnTo>
                <a:lnTo>
                  <a:pt x="2987" y="13926"/>
                </a:lnTo>
                <a:lnTo>
                  <a:pt x="2987" y="13784"/>
                </a:lnTo>
                <a:lnTo>
                  <a:pt x="3030" y="13642"/>
                </a:lnTo>
                <a:lnTo>
                  <a:pt x="3088" y="13642"/>
                </a:lnTo>
                <a:lnTo>
                  <a:pt x="3088" y="13500"/>
                </a:lnTo>
                <a:lnTo>
                  <a:pt x="3145" y="13358"/>
                </a:lnTo>
                <a:lnTo>
                  <a:pt x="3203" y="13358"/>
                </a:lnTo>
                <a:lnTo>
                  <a:pt x="3203" y="13216"/>
                </a:lnTo>
                <a:lnTo>
                  <a:pt x="3260" y="13074"/>
                </a:lnTo>
                <a:lnTo>
                  <a:pt x="3303" y="13074"/>
                </a:lnTo>
                <a:lnTo>
                  <a:pt x="3303" y="12932"/>
                </a:lnTo>
                <a:lnTo>
                  <a:pt x="3361" y="12789"/>
                </a:lnTo>
                <a:lnTo>
                  <a:pt x="3418" y="12789"/>
                </a:lnTo>
                <a:lnTo>
                  <a:pt x="3418" y="12647"/>
                </a:lnTo>
                <a:lnTo>
                  <a:pt x="3476" y="12505"/>
                </a:lnTo>
                <a:lnTo>
                  <a:pt x="3533" y="12505"/>
                </a:lnTo>
                <a:lnTo>
                  <a:pt x="3533" y="12363"/>
                </a:lnTo>
                <a:lnTo>
                  <a:pt x="3533" y="12221"/>
                </a:lnTo>
                <a:lnTo>
                  <a:pt x="3576" y="12221"/>
                </a:lnTo>
                <a:lnTo>
                  <a:pt x="3634" y="12221"/>
                </a:lnTo>
                <a:lnTo>
                  <a:pt x="3634" y="12079"/>
                </a:lnTo>
                <a:lnTo>
                  <a:pt x="3634" y="11937"/>
                </a:lnTo>
                <a:lnTo>
                  <a:pt x="3691" y="11937"/>
                </a:lnTo>
                <a:lnTo>
                  <a:pt x="3748" y="11795"/>
                </a:lnTo>
                <a:lnTo>
                  <a:pt x="3748" y="11653"/>
                </a:lnTo>
                <a:lnTo>
                  <a:pt x="3791" y="11653"/>
                </a:lnTo>
                <a:lnTo>
                  <a:pt x="3849" y="11511"/>
                </a:lnTo>
                <a:lnTo>
                  <a:pt x="3849" y="11368"/>
                </a:lnTo>
                <a:lnTo>
                  <a:pt x="3906" y="11368"/>
                </a:lnTo>
                <a:lnTo>
                  <a:pt x="3964" y="11226"/>
                </a:lnTo>
                <a:lnTo>
                  <a:pt x="3964" y="11084"/>
                </a:lnTo>
                <a:lnTo>
                  <a:pt x="4021" y="11084"/>
                </a:lnTo>
                <a:lnTo>
                  <a:pt x="4064" y="10942"/>
                </a:lnTo>
                <a:lnTo>
                  <a:pt x="4064" y="10800"/>
                </a:lnTo>
                <a:lnTo>
                  <a:pt x="4122" y="10800"/>
                </a:lnTo>
                <a:lnTo>
                  <a:pt x="4122" y="10658"/>
                </a:lnTo>
                <a:lnTo>
                  <a:pt x="4179" y="10658"/>
                </a:lnTo>
                <a:lnTo>
                  <a:pt x="4237" y="10516"/>
                </a:lnTo>
                <a:lnTo>
                  <a:pt x="4237" y="10374"/>
                </a:lnTo>
                <a:lnTo>
                  <a:pt x="4294" y="10374"/>
                </a:lnTo>
                <a:lnTo>
                  <a:pt x="4337" y="10232"/>
                </a:lnTo>
                <a:lnTo>
                  <a:pt x="4337" y="10089"/>
                </a:lnTo>
                <a:lnTo>
                  <a:pt x="4395" y="10089"/>
                </a:lnTo>
                <a:lnTo>
                  <a:pt x="4452" y="9947"/>
                </a:lnTo>
                <a:lnTo>
                  <a:pt x="4452" y="9805"/>
                </a:lnTo>
                <a:lnTo>
                  <a:pt x="4510" y="9805"/>
                </a:lnTo>
                <a:lnTo>
                  <a:pt x="4553" y="9663"/>
                </a:lnTo>
                <a:lnTo>
                  <a:pt x="4553" y="9521"/>
                </a:lnTo>
                <a:lnTo>
                  <a:pt x="4610" y="9521"/>
                </a:lnTo>
                <a:lnTo>
                  <a:pt x="4668" y="9379"/>
                </a:lnTo>
                <a:lnTo>
                  <a:pt x="4668" y="9237"/>
                </a:lnTo>
                <a:lnTo>
                  <a:pt x="4725" y="9237"/>
                </a:lnTo>
                <a:lnTo>
                  <a:pt x="4782" y="9095"/>
                </a:lnTo>
                <a:lnTo>
                  <a:pt x="4782" y="8953"/>
                </a:lnTo>
                <a:lnTo>
                  <a:pt x="4826" y="8953"/>
                </a:lnTo>
                <a:lnTo>
                  <a:pt x="4883" y="8811"/>
                </a:lnTo>
                <a:lnTo>
                  <a:pt x="4883" y="8668"/>
                </a:lnTo>
                <a:lnTo>
                  <a:pt x="4926" y="8668"/>
                </a:lnTo>
                <a:lnTo>
                  <a:pt x="4984" y="8526"/>
                </a:lnTo>
                <a:lnTo>
                  <a:pt x="4984" y="8384"/>
                </a:lnTo>
                <a:lnTo>
                  <a:pt x="5041" y="8384"/>
                </a:lnTo>
                <a:lnTo>
                  <a:pt x="5098" y="8384"/>
                </a:lnTo>
                <a:lnTo>
                  <a:pt x="5098" y="8242"/>
                </a:lnTo>
                <a:lnTo>
                  <a:pt x="5098" y="8100"/>
                </a:lnTo>
                <a:lnTo>
                  <a:pt x="5141" y="8100"/>
                </a:lnTo>
                <a:lnTo>
                  <a:pt x="5199" y="8100"/>
                </a:lnTo>
                <a:lnTo>
                  <a:pt x="5199" y="7958"/>
                </a:lnTo>
                <a:lnTo>
                  <a:pt x="5256" y="7816"/>
                </a:lnTo>
                <a:lnTo>
                  <a:pt x="5314" y="7816"/>
                </a:lnTo>
                <a:lnTo>
                  <a:pt x="5314" y="7674"/>
                </a:lnTo>
                <a:lnTo>
                  <a:pt x="5371" y="7532"/>
                </a:lnTo>
                <a:lnTo>
                  <a:pt x="5414" y="7532"/>
                </a:lnTo>
                <a:lnTo>
                  <a:pt x="5414" y="7389"/>
                </a:lnTo>
                <a:lnTo>
                  <a:pt x="5472" y="7247"/>
                </a:lnTo>
                <a:lnTo>
                  <a:pt x="5529" y="7247"/>
                </a:lnTo>
                <a:lnTo>
                  <a:pt x="5529" y="7105"/>
                </a:lnTo>
                <a:lnTo>
                  <a:pt x="5587" y="7105"/>
                </a:lnTo>
                <a:lnTo>
                  <a:pt x="5587" y="6963"/>
                </a:lnTo>
                <a:lnTo>
                  <a:pt x="5644" y="6963"/>
                </a:lnTo>
                <a:lnTo>
                  <a:pt x="5644" y="6821"/>
                </a:lnTo>
                <a:lnTo>
                  <a:pt x="5687" y="6821"/>
                </a:lnTo>
                <a:lnTo>
                  <a:pt x="5687" y="6679"/>
                </a:lnTo>
                <a:lnTo>
                  <a:pt x="5745" y="6679"/>
                </a:lnTo>
                <a:lnTo>
                  <a:pt x="5802" y="6537"/>
                </a:lnTo>
                <a:lnTo>
                  <a:pt x="5860" y="6395"/>
                </a:lnTo>
                <a:lnTo>
                  <a:pt x="5903" y="6253"/>
                </a:lnTo>
                <a:lnTo>
                  <a:pt x="5960" y="6111"/>
                </a:lnTo>
                <a:lnTo>
                  <a:pt x="6018" y="6111"/>
                </a:lnTo>
                <a:lnTo>
                  <a:pt x="6018" y="5968"/>
                </a:lnTo>
                <a:lnTo>
                  <a:pt x="6075" y="5968"/>
                </a:lnTo>
                <a:lnTo>
                  <a:pt x="6075" y="5826"/>
                </a:lnTo>
                <a:lnTo>
                  <a:pt x="6132" y="5826"/>
                </a:lnTo>
                <a:lnTo>
                  <a:pt x="6176" y="5684"/>
                </a:lnTo>
                <a:lnTo>
                  <a:pt x="6176" y="5542"/>
                </a:lnTo>
                <a:lnTo>
                  <a:pt x="6233" y="5542"/>
                </a:lnTo>
                <a:lnTo>
                  <a:pt x="6290" y="5542"/>
                </a:lnTo>
                <a:lnTo>
                  <a:pt x="6290" y="5400"/>
                </a:lnTo>
                <a:lnTo>
                  <a:pt x="6348" y="5258"/>
                </a:lnTo>
                <a:lnTo>
                  <a:pt x="6405" y="5258"/>
                </a:lnTo>
                <a:lnTo>
                  <a:pt x="6405" y="5116"/>
                </a:lnTo>
                <a:lnTo>
                  <a:pt x="6448" y="4974"/>
                </a:lnTo>
                <a:lnTo>
                  <a:pt x="6506" y="4974"/>
                </a:lnTo>
                <a:lnTo>
                  <a:pt x="6563" y="4832"/>
                </a:lnTo>
                <a:lnTo>
                  <a:pt x="6621" y="4689"/>
                </a:lnTo>
                <a:lnTo>
                  <a:pt x="6664" y="4689"/>
                </a:lnTo>
                <a:lnTo>
                  <a:pt x="6664" y="4547"/>
                </a:lnTo>
                <a:lnTo>
                  <a:pt x="6721" y="4547"/>
                </a:lnTo>
                <a:lnTo>
                  <a:pt x="6721" y="4405"/>
                </a:lnTo>
                <a:lnTo>
                  <a:pt x="6779" y="4405"/>
                </a:lnTo>
                <a:lnTo>
                  <a:pt x="6779" y="4263"/>
                </a:lnTo>
                <a:lnTo>
                  <a:pt x="6836" y="4263"/>
                </a:lnTo>
                <a:lnTo>
                  <a:pt x="6836" y="4121"/>
                </a:lnTo>
                <a:lnTo>
                  <a:pt x="6894" y="4121"/>
                </a:lnTo>
                <a:lnTo>
                  <a:pt x="6937" y="4121"/>
                </a:lnTo>
                <a:lnTo>
                  <a:pt x="6937" y="3979"/>
                </a:lnTo>
                <a:lnTo>
                  <a:pt x="6994" y="3979"/>
                </a:lnTo>
                <a:lnTo>
                  <a:pt x="6994" y="3837"/>
                </a:lnTo>
                <a:lnTo>
                  <a:pt x="7052" y="3837"/>
                </a:lnTo>
                <a:lnTo>
                  <a:pt x="7109" y="3695"/>
                </a:lnTo>
                <a:lnTo>
                  <a:pt x="7166" y="3553"/>
                </a:lnTo>
                <a:lnTo>
                  <a:pt x="7210" y="3553"/>
                </a:lnTo>
                <a:lnTo>
                  <a:pt x="7210" y="3411"/>
                </a:lnTo>
                <a:lnTo>
                  <a:pt x="7267" y="3411"/>
                </a:lnTo>
                <a:lnTo>
                  <a:pt x="7324" y="3268"/>
                </a:lnTo>
                <a:lnTo>
                  <a:pt x="7382" y="3268"/>
                </a:lnTo>
                <a:lnTo>
                  <a:pt x="7382" y="3126"/>
                </a:lnTo>
                <a:lnTo>
                  <a:pt x="7425" y="3126"/>
                </a:lnTo>
                <a:lnTo>
                  <a:pt x="7425" y="2984"/>
                </a:lnTo>
                <a:lnTo>
                  <a:pt x="7482" y="2984"/>
                </a:lnTo>
                <a:lnTo>
                  <a:pt x="7540" y="2984"/>
                </a:lnTo>
                <a:lnTo>
                  <a:pt x="7540" y="2842"/>
                </a:lnTo>
                <a:lnTo>
                  <a:pt x="7597" y="2842"/>
                </a:lnTo>
                <a:lnTo>
                  <a:pt x="7597" y="2700"/>
                </a:lnTo>
                <a:lnTo>
                  <a:pt x="7655" y="2700"/>
                </a:lnTo>
                <a:lnTo>
                  <a:pt x="7698" y="2700"/>
                </a:lnTo>
                <a:lnTo>
                  <a:pt x="7698" y="2558"/>
                </a:lnTo>
                <a:lnTo>
                  <a:pt x="7755" y="2558"/>
                </a:lnTo>
                <a:lnTo>
                  <a:pt x="7755" y="2416"/>
                </a:lnTo>
                <a:lnTo>
                  <a:pt x="7813" y="2416"/>
                </a:lnTo>
                <a:lnTo>
                  <a:pt x="7870" y="2416"/>
                </a:lnTo>
                <a:lnTo>
                  <a:pt x="7870" y="2274"/>
                </a:lnTo>
                <a:lnTo>
                  <a:pt x="7928" y="2274"/>
                </a:lnTo>
                <a:lnTo>
                  <a:pt x="7971" y="2132"/>
                </a:lnTo>
                <a:lnTo>
                  <a:pt x="8028" y="2132"/>
                </a:lnTo>
                <a:lnTo>
                  <a:pt x="8086" y="2132"/>
                </a:lnTo>
                <a:lnTo>
                  <a:pt x="8086" y="1989"/>
                </a:lnTo>
                <a:lnTo>
                  <a:pt x="8143" y="1989"/>
                </a:lnTo>
                <a:lnTo>
                  <a:pt x="8143" y="1847"/>
                </a:lnTo>
                <a:lnTo>
                  <a:pt x="8186" y="1847"/>
                </a:lnTo>
                <a:lnTo>
                  <a:pt x="8244" y="1847"/>
                </a:lnTo>
                <a:lnTo>
                  <a:pt x="8301" y="1705"/>
                </a:lnTo>
                <a:lnTo>
                  <a:pt x="8359" y="1563"/>
                </a:lnTo>
                <a:lnTo>
                  <a:pt x="8416" y="1563"/>
                </a:lnTo>
                <a:lnTo>
                  <a:pt x="8459" y="1563"/>
                </a:lnTo>
                <a:lnTo>
                  <a:pt x="8516" y="1421"/>
                </a:lnTo>
                <a:lnTo>
                  <a:pt x="8574" y="1279"/>
                </a:lnTo>
                <a:lnTo>
                  <a:pt x="8631" y="1279"/>
                </a:lnTo>
                <a:lnTo>
                  <a:pt x="8689" y="1279"/>
                </a:lnTo>
                <a:lnTo>
                  <a:pt x="8732" y="1137"/>
                </a:lnTo>
                <a:lnTo>
                  <a:pt x="8789" y="1137"/>
                </a:lnTo>
                <a:lnTo>
                  <a:pt x="8789" y="995"/>
                </a:lnTo>
                <a:lnTo>
                  <a:pt x="8847" y="995"/>
                </a:lnTo>
                <a:lnTo>
                  <a:pt x="8904" y="995"/>
                </a:lnTo>
                <a:lnTo>
                  <a:pt x="8947" y="995"/>
                </a:lnTo>
                <a:lnTo>
                  <a:pt x="8947" y="853"/>
                </a:lnTo>
                <a:lnTo>
                  <a:pt x="9005" y="853"/>
                </a:lnTo>
                <a:lnTo>
                  <a:pt x="9062" y="853"/>
                </a:lnTo>
                <a:lnTo>
                  <a:pt x="9062" y="711"/>
                </a:lnTo>
                <a:lnTo>
                  <a:pt x="9120" y="711"/>
                </a:lnTo>
                <a:lnTo>
                  <a:pt x="9177" y="711"/>
                </a:lnTo>
                <a:lnTo>
                  <a:pt x="9220" y="711"/>
                </a:lnTo>
                <a:lnTo>
                  <a:pt x="9278" y="568"/>
                </a:lnTo>
                <a:lnTo>
                  <a:pt x="9335" y="568"/>
                </a:lnTo>
                <a:lnTo>
                  <a:pt x="9393" y="568"/>
                </a:lnTo>
                <a:lnTo>
                  <a:pt x="9393" y="426"/>
                </a:lnTo>
                <a:lnTo>
                  <a:pt x="9450" y="426"/>
                </a:lnTo>
                <a:lnTo>
                  <a:pt x="9493" y="426"/>
                </a:lnTo>
                <a:lnTo>
                  <a:pt x="9551" y="426"/>
                </a:lnTo>
                <a:lnTo>
                  <a:pt x="9608" y="426"/>
                </a:lnTo>
                <a:lnTo>
                  <a:pt x="9608" y="284"/>
                </a:lnTo>
                <a:lnTo>
                  <a:pt x="9665" y="284"/>
                </a:lnTo>
                <a:lnTo>
                  <a:pt x="9709" y="284"/>
                </a:lnTo>
                <a:lnTo>
                  <a:pt x="9766" y="284"/>
                </a:lnTo>
                <a:lnTo>
                  <a:pt x="9766" y="142"/>
                </a:lnTo>
                <a:lnTo>
                  <a:pt x="9823" y="142"/>
                </a:lnTo>
                <a:lnTo>
                  <a:pt x="9881" y="142"/>
                </a:lnTo>
                <a:lnTo>
                  <a:pt x="9924" y="142"/>
                </a:lnTo>
                <a:lnTo>
                  <a:pt x="9981" y="142"/>
                </a:lnTo>
                <a:lnTo>
                  <a:pt x="10039" y="142"/>
                </a:lnTo>
                <a:lnTo>
                  <a:pt x="10082" y="142"/>
                </a:lnTo>
                <a:lnTo>
                  <a:pt x="10139" y="0"/>
                </a:lnTo>
                <a:lnTo>
                  <a:pt x="10197" y="0"/>
                </a:lnTo>
                <a:lnTo>
                  <a:pt x="10254" y="0"/>
                </a:lnTo>
                <a:lnTo>
                  <a:pt x="10297" y="0"/>
                </a:lnTo>
                <a:lnTo>
                  <a:pt x="10355" y="0"/>
                </a:lnTo>
                <a:lnTo>
                  <a:pt x="10412" y="0"/>
                </a:lnTo>
                <a:lnTo>
                  <a:pt x="10470" y="0"/>
                </a:lnTo>
                <a:lnTo>
                  <a:pt x="10527" y="0"/>
                </a:lnTo>
                <a:lnTo>
                  <a:pt x="10570" y="0"/>
                </a:lnTo>
                <a:lnTo>
                  <a:pt x="10628" y="0"/>
                </a:lnTo>
                <a:lnTo>
                  <a:pt x="10685" y="0"/>
                </a:lnTo>
                <a:lnTo>
                  <a:pt x="10743" y="0"/>
                </a:lnTo>
                <a:lnTo>
                  <a:pt x="10800" y="0"/>
                </a:lnTo>
                <a:lnTo>
                  <a:pt x="10843" y="0"/>
                </a:lnTo>
                <a:lnTo>
                  <a:pt x="10901" y="0"/>
                </a:lnTo>
                <a:lnTo>
                  <a:pt x="10958" y="0"/>
                </a:lnTo>
                <a:lnTo>
                  <a:pt x="11015" y="0"/>
                </a:lnTo>
                <a:lnTo>
                  <a:pt x="11059" y="0"/>
                </a:lnTo>
                <a:lnTo>
                  <a:pt x="11116" y="0"/>
                </a:lnTo>
                <a:lnTo>
                  <a:pt x="11173" y="0"/>
                </a:lnTo>
                <a:lnTo>
                  <a:pt x="11231" y="0"/>
                </a:lnTo>
                <a:lnTo>
                  <a:pt x="11288" y="0"/>
                </a:lnTo>
                <a:lnTo>
                  <a:pt x="11331" y="0"/>
                </a:lnTo>
                <a:lnTo>
                  <a:pt x="11389" y="0"/>
                </a:lnTo>
                <a:lnTo>
                  <a:pt x="11446" y="0"/>
                </a:lnTo>
                <a:lnTo>
                  <a:pt x="11504" y="0"/>
                </a:lnTo>
                <a:lnTo>
                  <a:pt x="11504" y="142"/>
                </a:lnTo>
                <a:lnTo>
                  <a:pt x="11547" y="142"/>
                </a:lnTo>
                <a:lnTo>
                  <a:pt x="11604" y="142"/>
                </a:lnTo>
                <a:lnTo>
                  <a:pt x="11662" y="142"/>
                </a:lnTo>
                <a:lnTo>
                  <a:pt x="11719" y="142"/>
                </a:lnTo>
                <a:lnTo>
                  <a:pt x="11777" y="142"/>
                </a:lnTo>
                <a:lnTo>
                  <a:pt x="11820" y="142"/>
                </a:lnTo>
                <a:lnTo>
                  <a:pt x="11877" y="284"/>
                </a:lnTo>
                <a:lnTo>
                  <a:pt x="11935" y="284"/>
                </a:lnTo>
                <a:lnTo>
                  <a:pt x="11992" y="284"/>
                </a:lnTo>
                <a:lnTo>
                  <a:pt x="12049" y="426"/>
                </a:lnTo>
                <a:lnTo>
                  <a:pt x="12093" y="426"/>
                </a:lnTo>
                <a:lnTo>
                  <a:pt x="12150" y="426"/>
                </a:lnTo>
                <a:lnTo>
                  <a:pt x="12207" y="426"/>
                </a:lnTo>
                <a:lnTo>
                  <a:pt x="12265" y="568"/>
                </a:lnTo>
                <a:lnTo>
                  <a:pt x="12308" y="568"/>
                </a:lnTo>
                <a:lnTo>
                  <a:pt x="12365" y="568"/>
                </a:lnTo>
                <a:lnTo>
                  <a:pt x="12365" y="711"/>
                </a:lnTo>
                <a:lnTo>
                  <a:pt x="12423" y="711"/>
                </a:lnTo>
                <a:lnTo>
                  <a:pt x="12480" y="711"/>
                </a:lnTo>
                <a:lnTo>
                  <a:pt x="12538" y="711"/>
                </a:lnTo>
                <a:lnTo>
                  <a:pt x="12581" y="853"/>
                </a:lnTo>
                <a:lnTo>
                  <a:pt x="12638" y="853"/>
                </a:lnTo>
                <a:lnTo>
                  <a:pt x="12638" y="995"/>
                </a:lnTo>
                <a:lnTo>
                  <a:pt x="12696" y="995"/>
                </a:lnTo>
                <a:lnTo>
                  <a:pt x="12753" y="995"/>
                </a:lnTo>
                <a:lnTo>
                  <a:pt x="12811" y="995"/>
                </a:lnTo>
                <a:lnTo>
                  <a:pt x="12854" y="1137"/>
                </a:lnTo>
                <a:lnTo>
                  <a:pt x="12911" y="1137"/>
                </a:lnTo>
                <a:lnTo>
                  <a:pt x="12911" y="1279"/>
                </a:lnTo>
                <a:lnTo>
                  <a:pt x="12969" y="1279"/>
                </a:lnTo>
                <a:lnTo>
                  <a:pt x="13026" y="1279"/>
                </a:lnTo>
                <a:lnTo>
                  <a:pt x="13069" y="1279"/>
                </a:lnTo>
                <a:lnTo>
                  <a:pt x="13069" y="1421"/>
                </a:lnTo>
                <a:lnTo>
                  <a:pt x="13127" y="1421"/>
                </a:lnTo>
                <a:lnTo>
                  <a:pt x="13127" y="1563"/>
                </a:lnTo>
                <a:lnTo>
                  <a:pt x="13184" y="1563"/>
                </a:lnTo>
                <a:lnTo>
                  <a:pt x="13241" y="1563"/>
                </a:lnTo>
                <a:lnTo>
                  <a:pt x="13299" y="1563"/>
                </a:lnTo>
                <a:lnTo>
                  <a:pt x="13299" y="1705"/>
                </a:lnTo>
                <a:lnTo>
                  <a:pt x="13342" y="1705"/>
                </a:lnTo>
                <a:lnTo>
                  <a:pt x="13342" y="1847"/>
                </a:lnTo>
                <a:lnTo>
                  <a:pt x="13399" y="1847"/>
                </a:lnTo>
                <a:lnTo>
                  <a:pt x="13457" y="1847"/>
                </a:lnTo>
                <a:lnTo>
                  <a:pt x="13514" y="1989"/>
                </a:lnTo>
                <a:lnTo>
                  <a:pt x="13572" y="2132"/>
                </a:lnTo>
                <a:lnTo>
                  <a:pt x="13615" y="2132"/>
                </a:lnTo>
                <a:lnTo>
                  <a:pt x="13672" y="2132"/>
                </a:lnTo>
                <a:lnTo>
                  <a:pt x="13672" y="2274"/>
                </a:lnTo>
                <a:lnTo>
                  <a:pt x="13730" y="2274"/>
                </a:lnTo>
                <a:lnTo>
                  <a:pt x="13730" y="2416"/>
                </a:lnTo>
                <a:lnTo>
                  <a:pt x="13787" y="2416"/>
                </a:lnTo>
                <a:lnTo>
                  <a:pt x="13830" y="2416"/>
                </a:lnTo>
                <a:lnTo>
                  <a:pt x="13830" y="2558"/>
                </a:lnTo>
                <a:lnTo>
                  <a:pt x="13888" y="2558"/>
                </a:lnTo>
                <a:lnTo>
                  <a:pt x="13945" y="2700"/>
                </a:lnTo>
                <a:lnTo>
                  <a:pt x="14003" y="2700"/>
                </a:lnTo>
                <a:lnTo>
                  <a:pt x="14060" y="2842"/>
                </a:lnTo>
                <a:lnTo>
                  <a:pt x="14060" y="2984"/>
                </a:lnTo>
                <a:lnTo>
                  <a:pt x="14103" y="2984"/>
                </a:lnTo>
                <a:lnTo>
                  <a:pt x="14161" y="2984"/>
                </a:lnTo>
                <a:lnTo>
                  <a:pt x="14161" y="3126"/>
                </a:lnTo>
                <a:lnTo>
                  <a:pt x="14218" y="3126"/>
                </a:lnTo>
                <a:lnTo>
                  <a:pt x="14276" y="3268"/>
                </a:lnTo>
                <a:lnTo>
                  <a:pt x="14333" y="3268"/>
                </a:lnTo>
                <a:lnTo>
                  <a:pt x="14333" y="3411"/>
                </a:lnTo>
                <a:lnTo>
                  <a:pt x="14376" y="3411"/>
                </a:lnTo>
                <a:lnTo>
                  <a:pt x="14376" y="3553"/>
                </a:lnTo>
                <a:lnTo>
                  <a:pt x="14434" y="3553"/>
                </a:lnTo>
                <a:lnTo>
                  <a:pt x="14491" y="3553"/>
                </a:lnTo>
                <a:lnTo>
                  <a:pt x="14491" y="3695"/>
                </a:lnTo>
                <a:lnTo>
                  <a:pt x="14548" y="3695"/>
                </a:lnTo>
                <a:lnTo>
                  <a:pt x="14548" y="3837"/>
                </a:lnTo>
                <a:lnTo>
                  <a:pt x="14591" y="3837"/>
                </a:lnTo>
                <a:lnTo>
                  <a:pt x="14649" y="3979"/>
                </a:lnTo>
                <a:lnTo>
                  <a:pt x="14706" y="4121"/>
                </a:lnTo>
                <a:lnTo>
                  <a:pt x="14764" y="4121"/>
                </a:lnTo>
                <a:lnTo>
                  <a:pt x="14821" y="4263"/>
                </a:lnTo>
                <a:lnTo>
                  <a:pt x="14821" y="4405"/>
                </a:lnTo>
                <a:lnTo>
                  <a:pt x="14864" y="4405"/>
                </a:lnTo>
                <a:lnTo>
                  <a:pt x="14922" y="4547"/>
                </a:lnTo>
                <a:lnTo>
                  <a:pt x="14965" y="4689"/>
                </a:lnTo>
                <a:lnTo>
                  <a:pt x="15022" y="4689"/>
                </a:lnTo>
                <a:lnTo>
                  <a:pt x="15022" y="4832"/>
                </a:lnTo>
                <a:lnTo>
                  <a:pt x="15080" y="4832"/>
                </a:lnTo>
                <a:lnTo>
                  <a:pt x="15080" y="4974"/>
                </a:lnTo>
                <a:lnTo>
                  <a:pt x="15137" y="4974"/>
                </a:lnTo>
                <a:lnTo>
                  <a:pt x="15180" y="4974"/>
                </a:lnTo>
                <a:lnTo>
                  <a:pt x="15180" y="5116"/>
                </a:lnTo>
                <a:lnTo>
                  <a:pt x="15238" y="5258"/>
                </a:lnTo>
                <a:lnTo>
                  <a:pt x="15295" y="5258"/>
                </a:lnTo>
                <a:lnTo>
                  <a:pt x="15295" y="5400"/>
                </a:lnTo>
                <a:lnTo>
                  <a:pt x="15353" y="5542"/>
                </a:lnTo>
                <a:lnTo>
                  <a:pt x="15410" y="5542"/>
                </a:lnTo>
                <a:lnTo>
                  <a:pt x="15410" y="5684"/>
                </a:lnTo>
                <a:lnTo>
                  <a:pt x="15453" y="5684"/>
                </a:lnTo>
                <a:lnTo>
                  <a:pt x="15453" y="5826"/>
                </a:lnTo>
                <a:lnTo>
                  <a:pt x="15511" y="5826"/>
                </a:lnTo>
                <a:lnTo>
                  <a:pt x="15568" y="5968"/>
                </a:lnTo>
                <a:lnTo>
                  <a:pt x="15626" y="6111"/>
                </a:lnTo>
                <a:lnTo>
                  <a:pt x="15683" y="6111"/>
                </a:lnTo>
                <a:lnTo>
                  <a:pt x="15683" y="6253"/>
                </a:lnTo>
                <a:lnTo>
                  <a:pt x="15726" y="6253"/>
                </a:lnTo>
                <a:lnTo>
                  <a:pt x="15726" y="6395"/>
                </a:lnTo>
                <a:lnTo>
                  <a:pt x="15784" y="6395"/>
                </a:lnTo>
                <a:lnTo>
                  <a:pt x="15784" y="6537"/>
                </a:lnTo>
                <a:lnTo>
                  <a:pt x="15841" y="6537"/>
                </a:lnTo>
                <a:lnTo>
                  <a:pt x="15841" y="6679"/>
                </a:lnTo>
                <a:lnTo>
                  <a:pt x="15898" y="6679"/>
                </a:lnTo>
                <a:lnTo>
                  <a:pt x="15941" y="6821"/>
                </a:lnTo>
                <a:lnTo>
                  <a:pt x="15941" y="6963"/>
                </a:lnTo>
                <a:lnTo>
                  <a:pt x="15999" y="6963"/>
                </a:lnTo>
                <a:lnTo>
                  <a:pt x="16056" y="7105"/>
                </a:lnTo>
                <a:lnTo>
                  <a:pt x="16056" y="7247"/>
                </a:lnTo>
                <a:lnTo>
                  <a:pt x="16114" y="7247"/>
                </a:lnTo>
                <a:lnTo>
                  <a:pt x="16171" y="7247"/>
                </a:lnTo>
                <a:lnTo>
                  <a:pt x="16171" y="7389"/>
                </a:lnTo>
                <a:lnTo>
                  <a:pt x="16214" y="7532"/>
                </a:lnTo>
                <a:lnTo>
                  <a:pt x="16272" y="7532"/>
                </a:lnTo>
                <a:lnTo>
                  <a:pt x="16272" y="7674"/>
                </a:lnTo>
                <a:lnTo>
                  <a:pt x="16329" y="7816"/>
                </a:lnTo>
                <a:lnTo>
                  <a:pt x="16387" y="7816"/>
                </a:lnTo>
                <a:lnTo>
                  <a:pt x="16387" y="7958"/>
                </a:lnTo>
                <a:lnTo>
                  <a:pt x="16444" y="8100"/>
                </a:lnTo>
                <a:lnTo>
                  <a:pt x="16487" y="8100"/>
                </a:lnTo>
                <a:lnTo>
                  <a:pt x="16487" y="8242"/>
                </a:lnTo>
                <a:lnTo>
                  <a:pt x="16545" y="8384"/>
                </a:lnTo>
                <a:lnTo>
                  <a:pt x="16602" y="8384"/>
                </a:lnTo>
                <a:lnTo>
                  <a:pt x="16602" y="8526"/>
                </a:lnTo>
                <a:lnTo>
                  <a:pt x="16660" y="8526"/>
                </a:lnTo>
                <a:lnTo>
                  <a:pt x="16660" y="8668"/>
                </a:lnTo>
                <a:lnTo>
                  <a:pt x="16703" y="8668"/>
                </a:lnTo>
                <a:lnTo>
                  <a:pt x="16703" y="8811"/>
                </a:lnTo>
                <a:lnTo>
                  <a:pt x="16760" y="8811"/>
                </a:lnTo>
                <a:lnTo>
                  <a:pt x="16760" y="8953"/>
                </a:lnTo>
                <a:lnTo>
                  <a:pt x="16818" y="8953"/>
                </a:lnTo>
                <a:lnTo>
                  <a:pt x="16818" y="9095"/>
                </a:lnTo>
                <a:lnTo>
                  <a:pt x="16875" y="9095"/>
                </a:lnTo>
                <a:lnTo>
                  <a:pt x="16875" y="9237"/>
                </a:lnTo>
                <a:lnTo>
                  <a:pt x="16932" y="9237"/>
                </a:lnTo>
                <a:lnTo>
                  <a:pt x="16932" y="9379"/>
                </a:lnTo>
                <a:lnTo>
                  <a:pt x="16976" y="9379"/>
                </a:lnTo>
                <a:lnTo>
                  <a:pt x="16976" y="9521"/>
                </a:lnTo>
                <a:lnTo>
                  <a:pt x="17033" y="9521"/>
                </a:lnTo>
                <a:lnTo>
                  <a:pt x="17033" y="9663"/>
                </a:lnTo>
                <a:lnTo>
                  <a:pt x="17090" y="9663"/>
                </a:lnTo>
                <a:lnTo>
                  <a:pt x="17090" y="9805"/>
                </a:lnTo>
                <a:lnTo>
                  <a:pt x="17148" y="9805"/>
                </a:lnTo>
                <a:lnTo>
                  <a:pt x="17148" y="9947"/>
                </a:lnTo>
                <a:lnTo>
                  <a:pt x="17205" y="9947"/>
                </a:lnTo>
                <a:lnTo>
                  <a:pt x="17205" y="10089"/>
                </a:lnTo>
                <a:lnTo>
                  <a:pt x="17248" y="10089"/>
                </a:lnTo>
                <a:lnTo>
                  <a:pt x="17248" y="10232"/>
                </a:lnTo>
                <a:lnTo>
                  <a:pt x="17306" y="10232"/>
                </a:lnTo>
                <a:lnTo>
                  <a:pt x="17306" y="10374"/>
                </a:lnTo>
                <a:lnTo>
                  <a:pt x="17363" y="10374"/>
                </a:lnTo>
                <a:lnTo>
                  <a:pt x="17363" y="10516"/>
                </a:lnTo>
                <a:lnTo>
                  <a:pt x="17421" y="10516"/>
                </a:lnTo>
                <a:lnTo>
                  <a:pt x="17421" y="10658"/>
                </a:lnTo>
                <a:lnTo>
                  <a:pt x="17464" y="10658"/>
                </a:lnTo>
                <a:lnTo>
                  <a:pt x="17464" y="10800"/>
                </a:lnTo>
                <a:lnTo>
                  <a:pt x="17521" y="10800"/>
                </a:lnTo>
                <a:lnTo>
                  <a:pt x="17521" y="10942"/>
                </a:lnTo>
                <a:lnTo>
                  <a:pt x="17579" y="10942"/>
                </a:lnTo>
                <a:lnTo>
                  <a:pt x="17579" y="11084"/>
                </a:lnTo>
                <a:lnTo>
                  <a:pt x="17636" y="11084"/>
                </a:lnTo>
                <a:lnTo>
                  <a:pt x="17636" y="11226"/>
                </a:lnTo>
                <a:lnTo>
                  <a:pt x="17694" y="11226"/>
                </a:lnTo>
                <a:lnTo>
                  <a:pt x="17694" y="11368"/>
                </a:lnTo>
                <a:lnTo>
                  <a:pt x="17737" y="11368"/>
                </a:lnTo>
                <a:lnTo>
                  <a:pt x="17737" y="11511"/>
                </a:lnTo>
                <a:lnTo>
                  <a:pt x="17794" y="11511"/>
                </a:lnTo>
                <a:lnTo>
                  <a:pt x="17794" y="11653"/>
                </a:lnTo>
                <a:lnTo>
                  <a:pt x="17852" y="11653"/>
                </a:lnTo>
                <a:lnTo>
                  <a:pt x="17852" y="11795"/>
                </a:lnTo>
                <a:lnTo>
                  <a:pt x="17909" y="11795"/>
                </a:lnTo>
                <a:lnTo>
                  <a:pt x="17909" y="11937"/>
                </a:lnTo>
                <a:lnTo>
                  <a:pt x="17966" y="11937"/>
                </a:lnTo>
                <a:lnTo>
                  <a:pt x="17966" y="12079"/>
                </a:lnTo>
                <a:lnTo>
                  <a:pt x="18010" y="12221"/>
                </a:lnTo>
                <a:lnTo>
                  <a:pt x="18067" y="12221"/>
                </a:lnTo>
                <a:lnTo>
                  <a:pt x="18067" y="12363"/>
                </a:lnTo>
                <a:lnTo>
                  <a:pt x="18124" y="12505"/>
                </a:lnTo>
                <a:lnTo>
                  <a:pt x="18182" y="12505"/>
                </a:lnTo>
                <a:lnTo>
                  <a:pt x="18182" y="12647"/>
                </a:lnTo>
                <a:lnTo>
                  <a:pt x="18225" y="12789"/>
                </a:lnTo>
                <a:lnTo>
                  <a:pt x="18282" y="12789"/>
                </a:lnTo>
                <a:lnTo>
                  <a:pt x="18282" y="12932"/>
                </a:lnTo>
                <a:lnTo>
                  <a:pt x="18340" y="13074"/>
                </a:lnTo>
                <a:lnTo>
                  <a:pt x="18397" y="13074"/>
                </a:lnTo>
                <a:lnTo>
                  <a:pt x="18397" y="13216"/>
                </a:lnTo>
                <a:lnTo>
                  <a:pt x="18455" y="13358"/>
                </a:lnTo>
                <a:lnTo>
                  <a:pt x="18498" y="13358"/>
                </a:lnTo>
                <a:lnTo>
                  <a:pt x="18498" y="13500"/>
                </a:lnTo>
                <a:lnTo>
                  <a:pt x="18555" y="13642"/>
                </a:lnTo>
                <a:lnTo>
                  <a:pt x="18613" y="13642"/>
                </a:lnTo>
                <a:lnTo>
                  <a:pt x="18613" y="13784"/>
                </a:lnTo>
                <a:lnTo>
                  <a:pt x="18613" y="13926"/>
                </a:lnTo>
                <a:lnTo>
                  <a:pt x="18670" y="13926"/>
                </a:lnTo>
                <a:lnTo>
                  <a:pt x="18728" y="13926"/>
                </a:lnTo>
                <a:lnTo>
                  <a:pt x="18728" y="14068"/>
                </a:lnTo>
                <a:lnTo>
                  <a:pt x="18728" y="14211"/>
                </a:lnTo>
                <a:lnTo>
                  <a:pt x="18771" y="14211"/>
                </a:lnTo>
                <a:lnTo>
                  <a:pt x="18828" y="14211"/>
                </a:lnTo>
                <a:lnTo>
                  <a:pt x="18828" y="14353"/>
                </a:lnTo>
                <a:lnTo>
                  <a:pt x="18828" y="14495"/>
                </a:lnTo>
                <a:lnTo>
                  <a:pt x="18886" y="14495"/>
                </a:lnTo>
                <a:lnTo>
                  <a:pt x="18943" y="14637"/>
                </a:lnTo>
                <a:lnTo>
                  <a:pt x="18943" y="14779"/>
                </a:lnTo>
                <a:lnTo>
                  <a:pt x="18986" y="14779"/>
                </a:lnTo>
                <a:lnTo>
                  <a:pt x="19044" y="14921"/>
                </a:lnTo>
                <a:lnTo>
                  <a:pt x="19044" y="15063"/>
                </a:lnTo>
                <a:lnTo>
                  <a:pt x="19101" y="15063"/>
                </a:lnTo>
                <a:lnTo>
                  <a:pt x="19159" y="15205"/>
                </a:lnTo>
                <a:lnTo>
                  <a:pt x="19159" y="15347"/>
                </a:lnTo>
                <a:lnTo>
                  <a:pt x="19216" y="15347"/>
                </a:lnTo>
                <a:lnTo>
                  <a:pt x="19259" y="15489"/>
                </a:lnTo>
                <a:lnTo>
                  <a:pt x="19259" y="15632"/>
                </a:lnTo>
                <a:lnTo>
                  <a:pt x="19316" y="15632"/>
                </a:lnTo>
                <a:lnTo>
                  <a:pt x="19374" y="15774"/>
                </a:lnTo>
                <a:lnTo>
                  <a:pt x="19374" y="15916"/>
                </a:lnTo>
                <a:lnTo>
                  <a:pt x="19431" y="15916"/>
                </a:lnTo>
                <a:lnTo>
                  <a:pt x="19489" y="16058"/>
                </a:lnTo>
                <a:lnTo>
                  <a:pt x="19489" y="16200"/>
                </a:lnTo>
                <a:lnTo>
                  <a:pt x="19532" y="16200"/>
                </a:lnTo>
                <a:lnTo>
                  <a:pt x="19589" y="16342"/>
                </a:lnTo>
                <a:lnTo>
                  <a:pt x="19589" y="16484"/>
                </a:lnTo>
                <a:lnTo>
                  <a:pt x="19647" y="16484"/>
                </a:lnTo>
                <a:lnTo>
                  <a:pt x="19704" y="16626"/>
                </a:lnTo>
                <a:lnTo>
                  <a:pt x="19704" y="16768"/>
                </a:lnTo>
                <a:lnTo>
                  <a:pt x="19747" y="16768"/>
                </a:lnTo>
                <a:lnTo>
                  <a:pt x="19805" y="16911"/>
                </a:lnTo>
                <a:lnTo>
                  <a:pt x="19805" y="17053"/>
                </a:lnTo>
                <a:lnTo>
                  <a:pt x="19862" y="17053"/>
                </a:lnTo>
                <a:lnTo>
                  <a:pt x="19905" y="17195"/>
                </a:lnTo>
                <a:lnTo>
                  <a:pt x="19905" y="17337"/>
                </a:lnTo>
                <a:lnTo>
                  <a:pt x="19963" y="17337"/>
                </a:lnTo>
                <a:lnTo>
                  <a:pt x="20020" y="17479"/>
                </a:lnTo>
                <a:lnTo>
                  <a:pt x="20020" y="17621"/>
                </a:lnTo>
                <a:lnTo>
                  <a:pt x="20078" y="17621"/>
                </a:lnTo>
                <a:lnTo>
                  <a:pt x="20121" y="17763"/>
                </a:lnTo>
                <a:lnTo>
                  <a:pt x="20121" y="17905"/>
                </a:lnTo>
                <a:lnTo>
                  <a:pt x="20178" y="17905"/>
                </a:lnTo>
                <a:lnTo>
                  <a:pt x="20236" y="18047"/>
                </a:lnTo>
                <a:lnTo>
                  <a:pt x="20236" y="18189"/>
                </a:lnTo>
                <a:lnTo>
                  <a:pt x="20293" y="18189"/>
                </a:lnTo>
                <a:lnTo>
                  <a:pt x="20293" y="18332"/>
                </a:lnTo>
                <a:lnTo>
                  <a:pt x="20336" y="18332"/>
                </a:lnTo>
                <a:lnTo>
                  <a:pt x="20336" y="18474"/>
                </a:lnTo>
                <a:lnTo>
                  <a:pt x="20394" y="18474"/>
                </a:lnTo>
                <a:lnTo>
                  <a:pt x="20394" y="18616"/>
                </a:lnTo>
                <a:lnTo>
                  <a:pt x="20451" y="18616"/>
                </a:lnTo>
                <a:lnTo>
                  <a:pt x="20451" y="18758"/>
                </a:lnTo>
                <a:lnTo>
                  <a:pt x="20509" y="18758"/>
                </a:lnTo>
                <a:lnTo>
                  <a:pt x="20509" y="18900"/>
                </a:lnTo>
                <a:lnTo>
                  <a:pt x="20566" y="18900"/>
                </a:lnTo>
                <a:lnTo>
                  <a:pt x="20566" y="19042"/>
                </a:lnTo>
                <a:lnTo>
                  <a:pt x="20609" y="19042"/>
                </a:lnTo>
                <a:lnTo>
                  <a:pt x="20609" y="19184"/>
                </a:lnTo>
                <a:lnTo>
                  <a:pt x="20666" y="19184"/>
                </a:lnTo>
                <a:lnTo>
                  <a:pt x="20666" y="19326"/>
                </a:lnTo>
                <a:lnTo>
                  <a:pt x="20724" y="19326"/>
                </a:lnTo>
                <a:lnTo>
                  <a:pt x="20781" y="19468"/>
                </a:lnTo>
                <a:lnTo>
                  <a:pt x="20781" y="19611"/>
                </a:lnTo>
                <a:lnTo>
                  <a:pt x="20839" y="19611"/>
                </a:lnTo>
                <a:lnTo>
                  <a:pt x="20882" y="19753"/>
                </a:lnTo>
                <a:lnTo>
                  <a:pt x="20939" y="19895"/>
                </a:lnTo>
                <a:lnTo>
                  <a:pt x="20997" y="20037"/>
                </a:lnTo>
                <a:lnTo>
                  <a:pt x="21054" y="20179"/>
                </a:lnTo>
                <a:lnTo>
                  <a:pt x="21097" y="20179"/>
                </a:lnTo>
                <a:lnTo>
                  <a:pt x="21097" y="20321"/>
                </a:lnTo>
                <a:lnTo>
                  <a:pt x="21155" y="20463"/>
                </a:lnTo>
                <a:lnTo>
                  <a:pt x="21212" y="20463"/>
                </a:lnTo>
                <a:lnTo>
                  <a:pt x="21212" y="20605"/>
                </a:lnTo>
                <a:lnTo>
                  <a:pt x="21270" y="20605"/>
                </a:lnTo>
                <a:lnTo>
                  <a:pt x="21270" y="20747"/>
                </a:lnTo>
                <a:lnTo>
                  <a:pt x="21327" y="20747"/>
                </a:lnTo>
                <a:lnTo>
                  <a:pt x="21327" y="20889"/>
                </a:lnTo>
                <a:lnTo>
                  <a:pt x="21370" y="20889"/>
                </a:lnTo>
                <a:lnTo>
                  <a:pt x="21370" y="21032"/>
                </a:lnTo>
                <a:lnTo>
                  <a:pt x="21428" y="21032"/>
                </a:lnTo>
                <a:lnTo>
                  <a:pt x="21485" y="21174"/>
                </a:lnTo>
                <a:lnTo>
                  <a:pt x="21485" y="21316"/>
                </a:lnTo>
                <a:lnTo>
                  <a:pt x="21543" y="21316"/>
                </a:lnTo>
                <a:lnTo>
                  <a:pt x="21600" y="21316"/>
                </a:lnTo>
                <a:lnTo>
                  <a:pt x="21600" y="21458"/>
                </a:lnTo>
              </a:path>
            </a:pathLst>
          </a:custGeom>
          <a:noFill/>
          <a:ln w="38100" cap="rnd">
            <a:solidFill>
              <a:srgbClr val="FFCC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26657" name="Rectangle 34"/>
          <p:cNvSpPr>
            <a:spLocks/>
          </p:cNvSpPr>
          <p:nvPr/>
        </p:nvSpPr>
        <p:spPr bwMode="auto">
          <a:xfrm rot="16200000">
            <a:off x="4791627" y="3480630"/>
            <a:ext cx="1111518" cy="353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ea typeface="ＭＳ Ｐゴシック" charset="-128"/>
              </a:rPr>
              <a:t>Firing rate </a:t>
            </a:r>
          </a:p>
        </p:txBody>
      </p:sp>
      <p:sp>
        <p:nvSpPr>
          <p:cNvPr id="26658" name="Rectangle 35"/>
          <p:cNvSpPr>
            <a:spLocks/>
          </p:cNvSpPr>
          <p:nvPr/>
        </p:nvSpPr>
        <p:spPr bwMode="auto">
          <a:xfrm>
            <a:off x="6128107" y="4227892"/>
            <a:ext cx="1288495"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viewing angle</a:t>
            </a:r>
          </a:p>
        </p:txBody>
      </p:sp>
      <p:sp>
        <p:nvSpPr>
          <p:cNvPr id="26659" name="Rectangle 36"/>
          <p:cNvSpPr>
            <a:spLocks/>
          </p:cNvSpPr>
          <p:nvPr/>
        </p:nvSpPr>
        <p:spPr bwMode="auto">
          <a:xfrm>
            <a:off x="5656929" y="4220269"/>
            <a:ext cx="154010" cy="269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0</a:t>
            </a:r>
          </a:p>
        </p:txBody>
      </p:sp>
      <p:sp>
        <p:nvSpPr>
          <p:cNvPr id="26660" name="Rectangle 37"/>
          <p:cNvSpPr>
            <a:spLocks/>
          </p:cNvSpPr>
          <p:nvPr/>
        </p:nvSpPr>
        <p:spPr bwMode="auto">
          <a:xfrm>
            <a:off x="7813063" y="4220269"/>
            <a:ext cx="268373" cy="269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90</a:t>
            </a:r>
          </a:p>
        </p:txBody>
      </p:sp>
      <p:sp>
        <p:nvSpPr>
          <p:cNvPr id="26661" name="Line 38"/>
          <p:cNvSpPr>
            <a:spLocks noChangeShapeType="1"/>
          </p:cNvSpPr>
          <p:nvPr/>
        </p:nvSpPr>
        <p:spPr bwMode="auto">
          <a:xfrm>
            <a:off x="6398004" y="3117804"/>
            <a:ext cx="0" cy="292771"/>
          </a:xfrm>
          <a:prstGeom prst="line">
            <a:avLst/>
          </a:prstGeom>
          <a:noFill/>
          <a:ln w="57150">
            <a:solidFill>
              <a:srgbClr val="FFFFFF"/>
            </a:solidFill>
            <a:round/>
            <a:headEnd/>
            <a:tailEnd type="triangle" w="med" len="med"/>
          </a:ln>
          <a:extLst>
            <a:ext uri="{909E8E84-426E-40DD-AFC4-6F175D3DCCD1}">
              <a14:hiddenFill xmlns:a14="http://schemas.microsoft.com/office/drawing/2010/main">
                <a:noFill/>
              </a14:hiddenFill>
            </a:ext>
          </a:extLst>
        </p:spPr>
        <p:txBody>
          <a:bodyPr lIns="0" tIns="0" rIns="0" bIns="0"/>
          <a:lstStyle/>
          <a:p>
            <a:endParaRPr lang="en-US"/>
          </a:p>
        </p:txBody>
      </p:sp>
      <p:sp>
        <p:nvSpPr>
          <p:cNvPr id="26662" name="Rectangle 39"/>
          <p:cNvSpPr>
            <a:spLocks/>
          </p:cNvSpPr>
          <p:nvPr/>
        </p:nvSpPr>
        <p:spPr bwMode="auto">
          <a:xfrm>
            <a:off x="4476697" y="1588891"/>
            <a:ext cx="548945" cy="902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1273" bIns="0"/>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0">
                <a:latin typeface="Calibri" charset="0"/>
                <a:ea typeface="ＭＳ Ｐゴシック" charset="-128"/>
              </a:rPr>
              <a:t>?</a:t>
            </a:r>
          </a:p>
        </p:txBody>
      </p:sp>
      <p:sp>
        <p:nvSpPr>
          <p:cNvPr id="26663" name="Rectangle 40"/>
          <p:cNvSpPr>
            <a:spLocks/>
          </p:cNvSpPr>
          <p:nvPr/>
        </p:nvSpPr>
        <p:spPr bwMode="auto">
          <a:xfrm>
            <a:off x="5565438" y="1122288"/>
            <a:ext cx="2987176" cy="288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sym typeface="Arial Bold" charset="0"/>
              </a:rPr>
              <a:t>Viewpoint-invariant neurons</a:t>
            </a:r>
          </a:p>
        </p:txBody>
      </p:sp>
      <p:sp>
        <p:nvSpPr>
          <p:cNvPr id="26664" name="Rectangle 41"/>
          <p:cNvSpPr>
            <a:spLocks/>
          </p:cNvSpPr>
          <p:nvPr/>
        </p:nvSpPr>
        <p:spPr bwMode="auto">
          <a:xfrm>
            <a:off x="1427080" y="1122452"/>
            <a:ext cx="2993995" cy="288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dirty="0">
                <a:latin typeface="Calibri" charset="0"/>
                <a:ea typeface="ＭＳ Ｐゴシック" charset="-128"/>
                <a:sym typeface="Arial Bold" charset="0"/>
              </a:rPr>
              <a:t>Viewpoint-selective neurons</a:t>
            </a:r>
          </a:p>
        </p:txBody>
      </p:sp>
      <p:grpSp>
        <p:nvGrpSpPr>
          <p:cNvPr id="3" name="Group 2"/>
          <p:cNvGrpSpPr/>
          <p:nvPr/>
        </p:nvGrpSpPr>
        <p:grpSpPr>
          <a:xfrm>
            <a:off x="2157405" y="1418108"/>
            <a:ext cx="1128847" cy="1097280"/>
            <a:chOff x="2157405" y="1418108"/>
            <a:chExt cx="1363213" cy="1325092"/>
          </a:xfrm>
        </p:grpSpPr>
        <p:sp>
          <p:nvSpPr>
            <p:cNvPr id="26665" name="Rectangle 42"/>
            <p:cNvSpPr>
              <a:spLocks/>
            </p:cNvSpPr>
            <p:nvPr/>
          </p:nvSpPr>
          <p:spPr bwMode="auto">
            <a:xfrm>
              <a:off x="2157405" y="1418108"/>
              <a:ext cx="1363213" cy="1325092"/>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6" name="Oval 43"/>
            <p:cNvSpPr>
              <a:spLocks/>
            </p:cNvSpPr>
            <p:nvPr/>
          </p:nvSpPr>
          <p:spPr bwMode="auto">
            <a:xfrm>
              <a:off x="2756670" y="2055494"/>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7" name="Oval 44"/>
            <p:cNvSpPr>
              <a:spLocks/>
            </p:cNvSpPr>
            <p:nvPr/>
          </p:nvSpPr>
          <p:spPr bwMode="auto">
            <a:xfrm>
              <a:off x="3139407" y="2300994"/>
              <a:ext cx="96065"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8" name="Oval 45"/>
            <p:cNvSpPr>
              <a:spLocks/>
            </p:cNvSpPr>
            <p:nvPr/>
          </p:nvSpPr>
          <p:spPr bwMode="auto">
            <a:xfrm>
              <a:off x="2648406" y="1515699"/>
              <a:ext cx="96065"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9" name="Oval 46"/>
            <p:cNvSpPr>
              <a:spLocks/>
            </p:cNvSpPr>
            <p:nvPr/>
          </p:nvSpPr>
          <p:spPr bwMode="auto">
            <a:xfrm>
              <a:off x="3192776" y="1909109"/>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0" name="Oval 47"/>
            <p:cNvSpPr>
              <a:spLocks/>
            </p:cNvSpPr>
            <p:nvPr/>
          </p:nvSpPr>
          <p:spPr bwMode="auto">
            <a:xfrm>
              <a:off x="2811564" y="1809994"/>
              <a:ext cx="96066"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1" name="Oval 48"/>
            <p:cNvSpPr>
              <a:spLocks/>
            </p:cNvSpPr>
            <p:nvPr/>
          </p:nvSpPr>
          <p:spPr bwMode="auto">
            <a:xfrm>
              <a:off x="3029618" y="1761198"/>
              <a:ext cx="96065"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2" name="Oval 49"/>
            <p:cNvSpPr>
              <a:spLocks/>
            </p:cNvSpPr>
            <p:nvPr/>
          </p:nvSpPr>
          <p:spPr bwMode="auto">
            <a:xfrm>
              <a:off x="2866458" y="1466903"/>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3" name="Oval 50"/>
            <p:cNvSpPr>
              <a:spLocks/>
            </p:cNvSpPr>
            <p:nvPr/>
          </p:nvSpPr>
          <p:spPr bwMode="auto">
            <a:xfrm>
              <a:off x="3029618" y="1578217"/>
              <a:ext cx="96065"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4" name="Oval 51"/>
            <p:cNvSpPr>
              <a:spLocks/>
            </p:cNvSpPr>
            <p:nvPr/>
          </p:nvSpPr>
          <p:spPr bwMode="auto">
            <a:xfrm>
              <a:off x="3192776" y="1515699"/>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5" name="Oval 52"/>
            <p:cNvSpPr>
              <a:spLocks/>
            </p:cNvSpPr>
            <p:nvPr/>
          </p:nvSpPr>
          <p:spPr bwMode="auto">
            <a:xfrm>
              <a:off x="3139407" y="2104290"/>
              <a:ext cx="96065"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6" name="Oval 53"/>
            <p:cNvSpPr>
              <a:spLocks/>
            </p:cNvSpPr>
            <p:nvPr/>
          </p:nvSpPr>
          <p:spPr bwMode="auto">
            <a:xfrm>
              <a:off x="2648406" y="1663608"/>
              <a:ext cx="96065" cy="96066"/>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7" name="Oval 54"/>
            <p:cNvSpPr>
              <a:spLocks/>
            </p:cNvSpPr>
            <p:nvPr/>
          </p:nvSpPr>
          <p:spPr bwMode="auto">
            <a:xfrm>
              <a:off x="2210774" y="1761198"/>
              <a:ext cx="96066" cy="96066"/>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8" name="Oval 55"/>
            <p:cNvSpPr>
              <a:spLocks/>
            </p:cNvSpPr>
            <p:nvPr/>
          </p:nvSpPr>
          <p:spPr bwMode="auto">
            <a:xfrm>
              <a:off x="2538617" y="1858789"/>
              <a:ext cx="96065" cy="96066"/>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9" name="Oval 56"/>
            <p:cNvSpPr>
              <a:spLocks/>
            </p:cNvSpPr>
            <p:nvPr/>
          </p:nvSpPr>
          <p:spPr bwMode="auto">
            <a:xfrm>
              <a:off x="2320563" y="1564494"/>
              <a:ext cx="96066" cy="96065"/>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0" name="Oval 57"/>
            <p:cNvSpPr>
              <a:spLocks/>
            </p:cNvSpPr>
            <p:nvPr/>
          </p:nvSpPr>
          <p:spPr bwMode="auto">
            <a:xfrm>
              <a:off x="2483722" y="2055494"/>
              <a:ext cx="96065" cy="96065"/>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1" name="Oval 58"/>
            <p:cNvSpPr>
              <a:spLocks/>
            </p:cNvSpPr>
            <p:nvPr/>
          </p:nvSpPr>
          <p:spPr bwMode="auto">
            <a:xfrm>
              <a:off x="2265669" y="1957904"/>
              <a:ext cx="96066" cy="96065"/>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2" name="Oval 59"/>
            <p:cNvSpPr>
              <a:spLocks/>
            </p:cNvSpPr>
            <p:nvPr/>
          </p:nvSpPr>
          <p:spPr bwMode="auto">
            <a:xfrm>
              <a:off x="2375458" y="2349789"/>
              <a:ext cx="96066" cy="96066"/>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3" name="Oval 60"/>
            <p:cNvSpPr>
              <a:spLocks/>
            </p:cNvSpPr>
            <p:nvPr/>
          </p:nvSpPr>
          <p:spPr bwMode="auto">
            <a:xfrm>
              <a:off x="2811564" y="2252199"/>
              <a:ext cx="96066" cy="96066"/>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4" name="Oval 61"/>
            <p:cNvSpPr>
              <a:spLocks/>
            </p:cNvSpPr>
            <p:nvPr/>
          </p:nvSpPr>
          <p:spPr bwMode="auto">
            <a:xfrm>
              <a:off x="2974723" y="2497700"/>
              <a:ext cx="96065"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5" name="Oval 62"/>
            <p:cNvSpPr>
              <a:spLocks/>
            </p:cNvSpPr>
            <p:nvPr/>
          </p:nvSpPr>
          <p:spPr bwMode="auto">
            <a:xfrm>
              <a:off x="2210774" y="2180532"/>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6" name="Oval 63"/>
            <p:cNvSpPr>
              <a:spLocks/>
            </p:cNvSpPr>
            <p:nvPr/>
          </p:nvSpPr>
          <p:spPr bwMode="auto">
            <a:xfrm>
              <a:off x="2538617" y="2252199"/>
              <a:ext cx="96065" cy="96066"/>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7" name="Oval 64"/>
            <p:cNvSpPr>
              <a:spLocks/>
            </p:cNvSpPr>
            <p:nvPr/>
          </p:nvSpPr>
          <p:spPr bwMode="auto">
            <a:xfrm>
              <a:off x="2265669" y="2595290"/>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8" name="Oval 65"/>
            <p:cNvSpPr>
              <a:spLocks/>
            </p:cNvSpPr>
            <p:nvPr/>
          </p:nvSpPr>
          <p:spPr bwMode="auto">
            <a:xfrm>
              <a:off x="3247670" y="2546495"/>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9" name="Oval 66"/>
            <p:cNvSpPr>
              <a:spLocks/>
            </p:cNvSpPr>
            <p:nvPr/>
          </p:nvSpPr>
          <p:spPr bwMode="auto">
            <a:xfrm>
              <a:off x="2701775" y="2400110"/>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0" name="Oval 67"/>
            <p:cNvSpPr>
              <a:spLocks/>
            </p:cNvSpPr>
            <p:nvPr/>
          </p:nvSpPr>
          <p:spPr bwMode="auto">
            <a:xfrm>
              <a:off x="3299515" y="1782546"/>
              <a:ext cx="96066"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1" name="Oval 68"/>
            <p:cNvSpPr>
              <a:spLocks/>
            </p:cNvSpPr>
            <p:nvPr/>
          </p:nvSpPr>
          <p:spPr bwMode="auto">
            <a:xfrm>
              <a:off x="3328488" y="2050919"/>
              <a:ext cx="96065"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2" name="Oval 69"/>
            <p:cNvSpPr>
              <a:spLocks/>
            </p:cNvSpPr>
            <p:nvPr/>
          </p:nvSpPr>
          <p:spPr bwMode="auto">
            <a:xfrm>
              <a:off x="2925928" y="1954855"/>
              <a:ext cx="96065" cy="96065"/>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3" name="Oval 70"/>
            <p:cNvSpPr>
              <a:spLocks/>
            </p:cNvSpPr>
            <p:nvPr/>
          </p:nvSpPr>
          <p:spPr bwMode="auto">
            <a:xfrm>
              <a:off x="2973198" y="2175957"/>
              <a:ext cx="96066"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4" name="Oval 71"/>
            <p:cNvSpPr>
              <a:spLocks/>
            </p:cNvSpPr>
            <p:nvPr/>
          </p:nvSpPr>
          <p:spPr bwMode="auto">
            <a:xfrm>
              <a:off x="3310189" y="2233901"/>
              <a:ext cx="96065"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5" name="Oval 72"/>
            <p:cNvSpPr>
              <a:spLocks/>
            </p:cNvSpPr>
            <p:nvPr/>
          </p:nvSpPr>
          <p:spPr bwMode="auto">
            <a:xfrm>
              <a:off x="3290366" y="2416883"/>
              <a:ext cx="96066"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grpSp>
      <p:grpSp>
        <p:nvGrpSpPr>
          <p:cNvPr id="4" name="Group 3"/>
          <p:cNvGrpSpPr/>
          <p:nvPr/>
        </p:nvGrpSpPr>
        <p:grpSpPr>
          <a:xfrm>
            <a:off x="6019830" y="1448355"/>
            <a:ext cx="2078392" cy="1097280"/>
            <a:chOff x="6042716" y="1418108"/>
            <a:chExt cx="2509898" cy="1325092"/>
          </a:xfrm>
        </p:grpSpPr>
        <p:sp>
          <p:nvSpPr>
            <p:cNvPr id="26696" name="Rectangle 74"/>
            <p:cNvSpPr>
              <a:spLocks/>
            </p:cNvSpPr>
            <p:nvPr/>
          </p:nvSpPr>
          <p:spPr bwMode="auto">
            <a:xfrm>
              <a:off x="6042716" y="1418108"/>
              <a:ext cx="1364738" cy="1325092"/>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7" name="Oval 75"/>
            <p:cNvSpPr>
              <a:spLocks/>
            </p:cNvSpPr>
            <p:nvPr/>
          </p:nvSpPr>
          <p:spPr bwMode="auto">
            <a:xfrm>
              <a:off x="6638930" y="205091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8" name="Oval 76"/>
            <p:cNvSpPr>
              <a:spLocks/>
            </p:cNvSpPr>
            <p:nvPr/>
          </p:nvSpPr>
          <p:spPr bwMode="auto">
            <a:xfrm>
              <a:off x="7023192" y="2300994"/>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9" name="Oval 77"/>
            <p:cNvSpPr>
              <a:spLocks/>
            </p:cNvSpPr>
            <p:nvPr/>
          </p:nvSpPr>
          <p:spPr bwMode="auto">
            <a:xfrm>
              <a:off x="6533716" y="1514173"/>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0" name="Oval 78"/>
            <p:cNvSpPr>
              <a:spLocks/>
            </p:cNvSpPr>
            <p:nvPr/>
          </p:nvSpPr>
          <p:spPr bwMode="auto">
            <a:xfrm>
              <a:off x="7081136" y="1907584"/>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1" name="Oval 79"/>
            <p:cNvSpPr>
              <a:spLocks/>
            </p:cNvSpPr>
            <p:nvPr/>
          </p:nvSpPr>
          <p:spPr bwMode="auto">
            <a:xfrm>
              <a:off x="6696875" y="1811519"/>
              <a:ext cx="96066"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2" name="Oval 80"/>
            <p:cNvSpPr>
              <a:spLocks/>
            </p:cNvSpPr>
            <p:nvPr/>
          </p:nvSpPr>
          <p:spPr bwMode="auto">
            <a:xfrm>
              <a:off x="6917978" y="176272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3" name="Oval 81"/>
            <p:cNvSpPr>
              <a:spLocks/>
            </p:cNvSpPr>
            <p:nvPr/>
          </p:nvSpPr>
          <p:spPr bwMode="auto">
            <a:xfrm>
              <a:off x="6754819" y="1465378"/>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4" name="Oval 82"/>
            <p:cNvSpPr>
              <a:spLocks/>
            </p:cNvSpPr>
            <p:nvPr/>
          </p:nvSpPr>
          <p:spPr bwMode="auto">
            <a:xfrm>
              <a:off x="6917978" y="1581267"/>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5" name="Oval 83"/>
            <p:cNvSpPr>
              <a:spLocks/>
            </p:cNvSpPr>
            <p:nvPr/>
          </p:nvSpPr>
          <p:spPr bwMode="auto">
            <a:xfrm>
              <a:off x="7081136" y="1514173"/>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6" name="Oval 84"/>
            <p:cNvSpPr>
              <a:spLocks/>
            </p:cNvSpPr>
            <p:nvPr/>
          </p:nvSpPr>
          <p:spPr bwMode="auto">
            <a:xfrm>
              <a:off x="7023192" y="2108864"/>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7" name="Oval 85"/>
            <p:cNvSpPr>
              <a:spLocks/>
            </p:cNvSpPr>
            <p:nvPr/>
          </p:nvSpPr>
          <p:spPr bwMode="auto">
            <a:xfrm>
              <a:off x="6533716" y="1666658"/>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8" name="Oval 86"/>
            <p:cNvSpPr>
              <a:spLocks/>
            </p:cNvSpPr>
            <p:nvPr/>
          </p:nvSpPr>
          <p:spPr bwMode="auto">
            <a:xfrm>
              <a:off x="6100660" y="176272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9" name="Oval 87"/>
            <p:cNvSpPr>
              <a:spLocks/>
            </p:cNvSpPr>
            <p:nvPr/>
          </p:nvSpPr>
          <p:spPr bwMode="auto">
            <a:xfrm>
              <a:off x="6426977" y="1858789"/>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0" name="Oval 88"/>
            <p:cNvSpPr>
              <a:spLocks/>
            </p:cNvSpPr>
            <p:nvPr/>
          </p:nvSpPr>
          <p:spPr bwMode="auto">
            <a:xfrm>
              <a:off x="6207399" y="156144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1" name="Oval 89"/>
            <p:cNvSpPr>
              <a:spLocks/>
            </p:cNvSpPr>
            <p:nvPr/>
          </p:nvSpPr>
          <p:spPr bwMode="auto">
            <a:xfrm>
              <a:off x="6370557" y="205091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2" name="Oval 90"/>
            <p:cNvSpPr>
              <a:spLocks/>
            </p:cNvSpPr>
            <p:nvPr/>
          </p:nvSpPr>
          <p:spPr bwMode="auto">
            <a:xfrm>
              <a:off x="6149455" y="1954855"/>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3" name="Oval 91"/>
            <p:cNvSpPr>
              <a:spLocks/>
            </p:cNvSpPr>
            <p:nvPr/>
          </p:nvSpPr>
          <p:spPr bwMode="auto">
            <a:xfrm>
              <a:off x="6263818" y="234978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4" name="Oval 92"/>
            <p:cNvSpPr>
              <a:spLocks/>
            </p:cNvSpPr>
            <p:nvPr/>
          </p:nvSpPr>
          <p:spPr bwMode="auto">
            <a:xfrm>
              <a:off x="6696875" y="2253725"/>
              <a:ext cx="96066"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5" name="Oval 93"/>
            <p:cNvSpPr>
              <a:spLocks/>
            </p:cNvSpPr>
            <p:nvPr/>
          </p:nvSpPr>
          <p:spPr bwMode="auto">
            <a:xfrm>
              <a:off x="6860034" y="2493125"/>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6" name="Oval 94"/>
            <p:cNvSpPr>
              <a:spLocks/>
            </p:cNvSpPr>
            <p:nvPr/>
          </p:nvSpPr>
          <p:spPr bwMode="auto">
            <a:xfrm>
              <a:off x="6100660" y="2175957"/>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7" name="Oval 95"/>
            <p:cNvSpPr>
              <a:spLocks/>
            </p:cNvSpPr>
            <p:nvPr/>
          </p:nvSpPr>
          <p:spPr bwMode="auto">
            <a:xfrm>
              <a:off x="6426977" y="2253725"/>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8" name="Oval 96"/>
            <p:cNvSpPr>
              <a:spLocks/>
            </p:cNvSpPr>
            <p:nvPr/>
          </p:nvSpPr>
          <p:spPr bwMode="auto">
            <a:xfrm>
              <a:off x="6149455" y="2599864"/>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9" name="Oval 97"/>
            <p:cNvSpPr>
              <a:spLocks/>
            </p:cNvSpPr>
            <p:nvPr/>
          </p:nvSpPr>
          <p:spPr bwMode="auto">
            <a:xfrm>
              <a:off x="7139080" y="255106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0" name="Oval 98"/>
            <p:cNvSpPr>
              <a:spLocks/>
            </p:cNvSpPr>
            <p:nvPr/>
          </p:nvSpPr>
          <p:spPr bwMode="auto">
            <a:xfrm>
              <a:off x="6591661" y="2397060"/>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1" name="Oval 99"/>
            <p:cNvSpPr>
              <a:spLocks/>
            </p:cNvSpPr>
            <p:nvPr/>
          </p:nvSpPr>
          <p:spPr bwMode="auto">
            <a:xfrm>
              <a:off x="7186351" y="1782546"/>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2" name="Oval 100"/>
            <p:cNvSpPr>
              <a:spLocks/>
            </p:cNvSpPr>
            <p:nvPr/>
          </p:nvSpPr>
          <p:spPr bwMode="auto">
            <a:xfrm>
              <a:off x="7215323" y="205091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3" name="Oval 101"/>
            <p:cNvSpPr>
              <a:spLocks/>
            </p:cNvSpPr>
            <p:nvPr/>
          </p:nvSpPr>
          <p:spPr bwMode="auto">
            <a:xfrm>
              <a:off x="6812763" y="1954855"/>
              <a:ext cx="96066"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4" name="Oval 102"/>
            <p:cNvSpPr>
              <a:spLocks/>
            </p:cNvSpPr>
            <p:nvPr/>
          </p:nvSpPr>
          <p:spPr bwMode="auto">
            <a:xfrm>
              <a:off x="6860034" y="2175957"/>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5" name="Oval 103"/>
            <p:cNvSpPr>
              <a:spLocks/>
            </p:cNvSpPr>
            <p:nvPr/>
          </p:nvSpPr>
          <p:spPr bwMode="auto">
            <a:xfrm>
              <a:off x="7197024" y="2233901"/>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6" name="Oval 104"/>
            <p:cNvSpPr>
              <a:spLocks/>
            </p:cNvSpPr>
            <p:nvPr/>
          </p:nvSpPr>
          <p:spPr bwMode="auto">
            <a:xfrm>
              <a:off x="7177202" y="2416883"/>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7" name="Oval 105"/>
            <p:cNvSpPr>
              <a:spLocks/>
            </p:cNvSpPr>
            <p:nvPr/>
          </p:nvSpPr>
          <p:spPr bwMode="auto">
            <a:xfrm>
              <a:off x="7619408" y="176272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8" name="Rectangle 106"/>
            <p:cNvSpPr>
              <a:spLocks/>
            </p:cNvSpPr>
            <p:nvPr/>
          </p:nvSpPr>
          <p:spPr bwMode="auto">
            <a:xfrm>
              <a:off x="7695650" y="1683432"/>
              <a:ext cx="856964" cy="353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Neuron</a:t>
              </a:r>
            </a:p>
          </p:txBody>
        </p:sp>
      </p:grpSp>
      <p:pic>
        <p:nvPicPr>
          <p:cNvPr id="110" name="Picture 2"/>
          <p:cNvPicPr>
            <a:picLocks noChangeArrowheads="1"/>
          </p:cNvPicPr>
          <p:nvPr/>
        </p:nvPicPr>
        <p:blipFill>
          <a:blip r:embed="rId2">
            <a:extLst>
              <a:ext uri="{28A0092B-C50C-407E-A947-70E740481C1C}">
                <a14:useLocalDpi xmlns:a14="http://schemas.microsoft.com/office/drawing/2010/main" val="0"/>
              </a:ext>
            </a:extLst>
          </a:blip>
          <a:srcRect l="14656" t="6250" r="13542" b="10938"/>
          <a:stretch>
            <a:fillRect/>
          </a:stretch>
        </p:blipFill>
        <p:spPr bwMode="auto">
          <a:xfrm>
            <a:off x="4679502" y="5320445"/>
            <a:ext cx="524547" cy="646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1" name="Picture 21"/>
          <p:cNvPicPr>
            <a:picLocks noChangeArrowheads="1"/>
          </p:cNvPicPr>
          <p:nvPr/>
        </p:nvPicPr>
        <p:blipFill>
          <a:blip r:embed="rId3">
            <a:extLst>
              <a:ext uri="{28A0092B-C50C-407E-A947-70E740481C1C}">
                <a14:useLocalDpi xmlns:a14="http://schemas.microsoft.com/office/drawing/2010/main" val="0"/>
              </a:ext>
            </a:extLst>
          </a:blip>
          <a:srcRect l="18298" t="4688" r="15157" b="7813"/>
          <a:stretch>
            <a:fillRect/>
          </a:stretch>
        </p:blipFill>
        <p:spPr bwMode="auto">
          <a:xfrm>
            <a:off x="4703900" y="3316033"/>
            <a:ext cx="487951" cy="683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28826263"/>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3666"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Use computational model to test if fMRI mechanisms are equivalent to single neuron mechanisms</a:t>
            </a:r>
          </a:p>
        </p:txBody>
      </p:sp>
      <p:sp>
        <p:nvSpPr>
          <p:cNvPr id="113667"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pic>
        <p:nvPicPr>
          <p:cNvPr id="113668" name="Picture 11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5032375"/>
            <a:ext cx="3903663"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3669"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grpSp>
        <p:nvGrpSpPr>
          <p:cNvPr id="113670" name="Group 122"/>
          <p:cNvGrpSpPr>
            <a:grpSpLocks/>
          </p:cNvGrpSpPr>
          <p:nvPr/>
        </p:nvGrpSpPr>
        <p:grpSpPr bwMode="auto">
          <a:xfrm>
            <a:off x="5249863" y="1873250"/>
            <a:ext cx="1624012" cy="1684338"/>
            <a:chOff x="5249863" y="1873250"/>
            <a:chExt cx="1624012" cy="1684338"/>
          </a:xfrm>
        </p:grpSpPr>
        <p:sp>
          <p:nvSpPr>
            <p:cNvPr id="113753"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3754"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3755"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13756"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3757"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13758"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59"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60"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61"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62"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63"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64"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65"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66"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13671"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13672" name="Group 138"/>
          <p:cNvGrpSpPr>
            <a:grpSpLocks/>
          </p:cNvGrpSpPr>
          <p:nvPr/>
        </p:nvGrpSpPr>
        <p:grpSpPr bwMode="auto">
          <a:xfrm>
            <a:off x="7050088" y="1903413"/>
            <a:ext cx="1679575" cy="1684337"/>
            <a:chOff x="7050088" y="1903413"/>
            <a:chExt cx="1679575" cy="1684337"/>
          </a:xfrm>
        </p:grpSpPr>
        <p:sp>
          <p:nvSpPr>
            <p:cNvPr id="113704"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3705"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13706"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13707"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13708"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13709"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10"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11"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12"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13"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14"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15"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16"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17"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18"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19"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0"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1"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2"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3"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4"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5"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6"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7"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8"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29"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30"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31"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32"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33"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34"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35"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36"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3737"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38"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39"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40"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41"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42"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43"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44"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45"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46"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47"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48"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49"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50"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51"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52"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3673"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3674"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675"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676"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677"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678"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679"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3680"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3681"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3682"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3683"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3684"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3685"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3686"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687"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3688"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3689"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3690"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3691"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3692"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3693"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3694"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3695"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3696"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697"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698"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699"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00"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3701"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3702" name="Rectangle 111"/>
          <p:cNvSpPr>
            <a:spLocks/>
          </p:cNvSpPr>
          <p:nvPr/>
        </p:nvSpPr>
        <p:spPr bwMode="auto">
          <a:xfrm>
            <a:off x="992188" y="1371600"/>
            <a:ext cx="2778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response</a:t>
            </a:r>
          </a:p>
        </p:txBody>
      </p:sp>
      <p:sp>
        <p:nvSpPr>
          <p:cNvPr id="113703"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4690"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4691"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Use computational model to test if fMRI mechanisms are equivalent to single neuron mechanisms</a:t>
            </a:r>
          </a:p>
        </p:txBody>
      </p:sp>
      <p:grpSp>
        <p:nvGrpSpPr>
          <p:cNvPr id="114692" name="Group 6"/>
          <p:cNvGrpSpPr>
            <a:grpSpLocks/>
          </p:cNvGrpSpPr>
          <p:nvPr/>
        </p:nvGrpSpPr>
        <p:grpSpPr bwMode="auto">
          <a:xfrm>
            <a:off x="4038600" y="2203450"/>
            <a:ext cx="896938" cy="311150"/>
            <a:chOff x="0" y="0"/>
            <a:chExt cx="565" cy="196"/>
          </a:xfrm>
        </p:grpSpPr>
        <p:grpSp>
          <p:nvGrpSpPr>
            <p:cNvPr id="114794" name="Group 3"/>
            <p:cNvGrpSpPr>
              <a:grpSpLocks/>
            </p:cNvGrpSpPr>
            <p:nvPr/>
          </p:nvGrpSpPr>
          <p:grpSpPr bwMode="auto">
            <a:xfrm>
              <a:off x="85" y="0"/>
              <a:ext cx="480" cy="196"/>
              <a:chOff x="0" y="0"/>
              <a:chExt cx="480" cy="196"/>
            </a:xfrm>
          </p:grpSpPr>
          <p:sp>
            <p:nvSpPr>
              <p:cNvPr id="114797"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14798"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14795"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96"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4693"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694"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695"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696"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697"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698"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4699"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4700"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4701"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4702"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4703"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4704"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4705"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06" name="Freeform 21"/>
          <p:cNvSpPr>
            <a:spLocks/>
          </p:cNvSpPr>
          <p:nvPr/>
        </p:nvSpPr>
        <p:spPr bwMode="auto">
          <a:xfrm>
            <a:off x="1003300" y="2208213"/>
            <a:ext cx="1050925" cy="9890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516"/>
                </a:lnTo>
                <a:lnTo>
                  <a:pt x="1859" y="21516"/>
                </a:lnTo>
                <a:lnTo>
                  <a:pt x="2147" y="21516"/>
                </a:lnTo>
                <a:lnTo>
                  <a:pt x="2356" y="21516"/>
                </a:lnTo>
                <a:lnTo>
                  <a:pt x="2540" y="21516"/>
                </a:lnTo>
                <a:lnTo>
                  <a:pt x="2749" y="21516"/>
                </a:lnTo>
                <a:lnTo>
                  <a:pt x="2932" y="21516"/>
                </a:lnTo>
                <a:lnTo>
                  <a:pt x="3220" y="21516"/>
                </a:lnTo>
                <a:lnTo>
                  <a:pt x="3430" y="21516"/>
                </a:lnTo>
                <a:lnTo>
                  <a:pt x="3613" y="21516"/>
                </a:lnTo>
                <a:lnTo>
                  <a:pt x="3823" y="21516"/>
                </a:lnTo>
                <a:lnTo>
                  <a:pt x="4006" y="21516"/>
                </a:lnTo>
                <a:lnTo>
                  <a:pt x="4320" y="21516"/>
                </a:lnTo>
                <a:lnTo>
                  <a:pt x="4503" y="21516"/>
                </a:lnTo>
                <a:lnTo>
                  <a:pt x="4713" y="21516"/>
                </a:lnTo>
                <a:lnTo>
                  <a:pt x="4896" y="21516"/>
                </a:lnTo>
                <a:lnTo>
                  <a:pt x="5105" y="21516"/>
                </a:lnTo>
                <a:lnTo>
                  <a:pt x="5393" y="21516"/>
                </a:lnTo>
                <a:lnTo>
                  <a:pt x="5577" y="21516"/>
                </a:lnTo>
                <a:lnTo>
                  <a:pt x="5786" y="21516"/>
                </a:lnTo>
                <a:lnTo>
                  <a:pt x="5969" y="21516"/>
                </a:lnTo>
                <a:lnTo>
                  <a:pt x="6179" y="21516"/>
                </a:lnTo>
                <a:lnTo>
                  <a:pt x="6467" y="21516"/>
                </a:lnTo>
                <a:lnTo>
                  <a:pt x="6676" y="21516"/>
                </a:lnTo>
                <a:lnTo>
                  <a:pt x="6860" y="21516"/>
                </a:lnTo>
                <a:lnTo>
                  <a:pt x="7069" y="21516"/>
                </a:lnTo>
                <a:lnTo>
                  <a:pt x="7252" y="21405"/>
                </a:lnTo>
                <a:lnTo>
                  <a:pt x="7540" y="21294"/>
                </a:lnTo>
                <a:lnTo>
                  <a:pt x="7750" y="21099"/>
                </a:lnTo>
                <a:lnTo>
                  <a:pt x="7933" y="20765"/>
                </a:lnTo>
                <a:lnTo>
                  <a:pt x="8143" y="20347"/>
                </a:lnTo>
                <a:lnTo>
                  <a:pt x="8326" y="19624"/>
                </a:lnTo>
                <a:lnTo>
                  <a:pt x="8640" y="18594"/>
                </a:lnTo>
                <a:lnTo>
                  <a:pt x="8823" y="17341"/>
                </a:lnTo>
                <a:lnTo>
                  <a:pt x="9033" y="15560"/>
                </a:lnTo>
                <a:lnTo>
                  <a:pt x="9216" y="13472"/>
                </a:lnTo>
                <a:lnTo>
                  <a:pt x="9425" y="11078"/>
                </a:lnTo>
                <a:lnTo>
                  <a:pt x="9713" y="8462"/>
                </a:lnTo>
                <a:lnTo>
                  <a:pt x="9897" y="5845"/>
                </a:lnTo>
                <a:lnTo>
                  <a:pt x="10106" y="3563"/>
                </a:lnTo>
                <a:lnTo>
                  <a:pt x="10289" y="1559"/>
                </a:lnTo>
                <a:lnTo>
                  <a:pt x="10499" y="418"/>
                </a:lnTo>
                <a:lnTo>
                  <a:pt x="10787" y="0"/>
                </a:lnTo>
                <a:lnTo>
                  <a:pt x="10996" y="418"/>
                </a:lnTo>
                <a:lnTo>
                  <a:pt x="11180" y="1559"/>
                </a:lnTo>
                <a:lnTo>
                  <a:pt x="11389" y="3563"/>
                </a:lnTo>
                <a:lnTo>
                  <a:pt x="11572" y="5845"/>
                </a:lnTo>
                <a:lnTo>
                  <a:pt x="11860" y="8462"/>
                </a:lnTo>
                <a:lnTo>
                  <a:pt x="12070" y="11078"/>
                </a:lnTo>
                <a:lnTo>
                  <a:pt x="12253" y="13472"/>
                </a:lnTo>
                <a:lnTo>
                  <a:pt x="12463" y="15560"/>
                </a:lnTo>
                <a:lnTo>
                  <a:pt x="12646" y="17341"/>
                </a:lnTo>
                <a:lnTo>
                  <a:pt x="12960" y="18594"/>
                </a:lnTo>
                <a:lnTo>
                  <a:pt x="13143" y="19624"/>
                </a:lnTo>
                <a:lnTo>
                  <a:pt x="13353" y="20347"/>
                </a:lnTo>
                <a:lnTo>
                  <a:pt x="13536" y="20765"/>
                </a:lnTo>
                <a:lnTo>
                  <a:pt x="13745" y="21099"/>
                </a:lnTo>
                <a:lnTo>
                  <a:pt x="14033" y="21294"/>
                </a:lnTo>
                <a:lnTo>
                  <a:pt x="14217" y="21405"/>
                </a:lnTo>
                <a:lnTo>
                  <a:pt x="14426" y="21516"/>
                </a:lnTo>
                <a:lnTo>
                  <a:pt x="14609" y="21516"/>
                </a:lnTo>
                <a:lnTo>
                  <a:pt x="14819" y="21516"/>
                </a:lnTo>
                <a:lnTo>
                  <a:pt x="15107" y="21516"/>
                </a:lnTo>
                <a:lnTo>
                  <a:pt x="15316" y="21516"/>
                </a:lnTo>
                <a:lnTo>
                  <a:pt x="15500" y="21516"/>
                </a:lnTo>
                <a:lnTo>
                  <a:pt x="15709" y="21516"/>
                </a:lnTo>
                <a:lnTo>
                  <a:pt x="15892" y="21516"/>
                </a:lnTo>
                <a:lnTo>
                  <a:pt x="16180" y="21516"/>
                </a:lnTo>
                <a:lnTo>
                  <a:pt x="16390" y="21516"/>
                </a:lnTo>
                <a:lnTo>
                  <a:pt x="16573" y="21516"/>
                </a:lnTo>
                <a:lnTo>
                  <a:pt x="16783" y="21516"/>
                </a:lnTo>
                <a:lnTo>
                  <a:pt x="16966" y="21516"/>
                </a:lnTo>
                <a:lnTo>
                  <a:pt x="17280" y="21516"/>
                </a:lnTo>
                <a:lnTo>
                  <a:pt x="17463" y="21516"/>
                </a:lnTo>
                <a:lnTo>
                  <a:pt x="17673" y="21516"/>
                </a:lnTo>
                <a:lnTo>
                  <a:pt x="17856" y="21516"/>
                </a:lnTo>
                <a:lnTo>
                  <a:pt x="18065" y="21516"/>
                </a:lnTo>
                <a:lnTo>
                  <a:pt x="18353" y="21516"/>
                </a:lnTo>
                <a:lnTo>
                  <a:pt x="18537" y="21516"/>
                </a:lnTo>
                <a:lnTo>
                  <a:pt x="18746" y="21516"/>
                </a:lnTo>
                <a:lnTo>
                  <a:pt x="18929" y="21516"/>
                </a:lnTo>
                <a:lnTo>
                  <a:pt x="19139" y="21516"/>
                </a:lnTo>
                <a:lnTo>
                  <a:pt x="19427" y="21516"/>
                </a:lnTo>
                <a:lnTo>
                  <a:pt x="19636" y="21516"/>
                </a:lnTo>
                <a:lnTo>
                  <a:pt x="19820" y="21516"/>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07"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4708"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4709"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4710"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4711"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4712"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4713"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4714"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4715"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16"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17"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18"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19"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20"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21" name="Rectangle 111"/>
          <p:cNvSpPr>
            <a:spLocks/>
          </p:cNvSpPr>
          <p:nvPr/>
        </p:nvSpPr>
        <p:spPr bwMode="auto">
          <a:xfrm>
            <a:off x="992188" y="1371600"/>
            <a:ext cx="2981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adaptation</a:t>
            </a:r>
          </a:p>
        </p:txBody>
      </p:sp>
      <p:sp>
        <p:nvSpPr>
          <p:cNvPr id="114722"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14723" name="Rectangle 118"/>
          <p:cNvSpPr>
            <a:spLocks/>
          </p:cNvSpPr>
          <p:nvPr/>
        </p:nvSpPr>
        <p:spPr bwMode="auto">
          <a:xfrm>
            <a:off x="1036638" y="1782763"/>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sp>
        <p:nvSpPr>
          <p:cNvPr id="114724"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Symbol" charset="2"/>
              </a:rPr>
              <a:t>m,</a:t>
            </a:r>
            <a:r>
              <a:rPr lang="en-US" altLang="x-none" sz="1600" i="1">
                <a:latin typeface="Times New Roman" charset="0"/>
              </a:rPr>
              <a:t>c</a:t>
            </a:r>
            <a:r>
              <a:rPr lang="en-US" altLang="x-none" sz="1600">
                <a:latin typeface="Symbol" charset="2"/>
              </a:rPr>
              <a:t>s</a:t>
            </a:r>
            <a:r>
              <a:rPr lang="en-US" altLang="x-none" sz="1600"/>
              <a:t>)</a:t>
            </a:r>
          </a:p>
          <a:p>
            <a:pPr eaLnBrk="1" hangingPunct="1"/>
            <a:r>
              <a:rPr lang="en-US" altLang="x-none" sz="1600" i="1">
                <a:latin typeface="Times" charset="0"/>
              </a:rPr>
              <a:t>            0&lt;c&lt;1</a:t>
            </a:r>
          </a:p>
        </p:txBody>
      </p:sp>
      <p:pic>
        <p:nvPicPr>
          <p:cNvPr id="114725" name="Picture 11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5032375"/>
            <a:ext cx="3903663"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4726"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grpSp>
        <p:nvGrpSpPr>
          <p:cNvPr id="114727" name="Group 122"/>
          <p:cNvGrpSpPr>
            <a:grpSpLocks/>
          </p:cNvGrpSpPr>
          <p:nvPr/>
        </p:nvGrpSpPr>
        <p:grpSpPr bwMode="auto">
          <a:xfrm>
            <a:off x="5249863" y="1873250"/>
            <a:ext cx="1624012" cy="1684338"/>
            <a:chOff x="5249863" y="1873250"/>
            <a:chExt cx="1624012" cy="1684338"/>
          </a:xfrm>
        </p:grpSpPr>
        <p:sp>
          <p:nvSpPr>
            <p:cNvPr id="114780"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4781"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4782"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14783"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4784"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14785"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86"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87"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88"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89"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90"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91"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92"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93"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14728"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14729" name="Group 138"/>
          <p:cNvGrpSpPr>
            <a:grpSpLocks/>
          </p:cNvGrpSpPr>
          <p:nvPr/>
        </p:nvGrpSpPr>
        <p:grpSpPr bwMode="auto">
          <a:xfrm>
            <a:off x="7050088" y="1903413"/>
            <a:ext cx="1679575" cy="1684337"/>
            <a:chOff x="7050088" y="1903413"/>
            <a:chExt cx="1679575" cy="1684337"/>
          </a:xfrm>
        </p:grpSpPr>
        <p:sp>
          <p:nvSpPr>
            <p:cNvPr id="114731"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4732"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14733"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14734"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14735"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14736"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37"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38"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39"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0"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1"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2"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3"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4"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5"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6"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7"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8"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49"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0"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1"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2"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3"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4"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5"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6"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7"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8"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59"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60"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61"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62"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63"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4764"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65"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66"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67"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68"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69"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70"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71"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72"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73"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74"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75"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76"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4777"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78"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4779"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4730"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5714"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5715"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Use computational model to test if fMRI mechanisms are equivalent to single neuron mechanisms</a:t>
            </a:r>
          </a:p>
        </p:txBody>
      </p:sp>
      <p:grpSp>
        <p:nvGrpSpPr>
          <p:cNvPr id="115716" name="Group 6"/>
          <p:cNvGrpSpPr>
            <a:grpSpLocks/>
          </p:cNvGrpSpPr>
          <p:nvPr/>
        </p:nvGrpSpPr>
        <p:grpSpPr bwMode="auto">
          <a:xfrm>
            <a:off x="4038600" y="2203450"/>
            <a:ext cx="896938" cy="311150"/>
            <a:chOff x="0" y="0"/>
            <a:chExt cx="565" cy="196"/>
          </a:xfrm>
        </p:grpSpPr>
        <p:grpSp>
          <p:nvGrpSpPr>
            <p:cNvPr id="115822" name="Group 3"/>
            <p:cNvGrpSpPr>
              <a:grpSpLocks/>
            </p:cNvGrpSpPr>
            <p:nvPr/>
          </p:nvGrpSpPr>
          <p:grpSpPr bwMode="auto">
            <a:xfrm>
              <a:off x="85" y="0"/>
              <a:ext cx="480" cy="196"/>
              <a:chOff x="0" y="0"/>
              <a:chExt cx="480" cy="196"/>
            </a:xfrm>
          </p:grpSpPr>
          <p:sp>
            <p:nvSpPr>
              <p:cNvPr id="115825"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15826"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15823"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824"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5717"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18"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19"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20"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21"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22"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5723"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5724"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5725"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5726"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5727"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5728"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5729"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730" name="Freeform 21"/>
          <p:cNvSpPr>
            <a:spLocks/>
          </p:cNvSpPr>
          <p:nvPr/>
        </p:nvSpPr>
        <p:spPr bwMode="auto">
          <a:xfrm>
            <a:off x="1003300" y="2208213"/>
            <a:ext cx="1050925" cy="9890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516"/>
                </a:lnTo>
                <a:lnTo>
                  <a:pt x="1859" y="21516"/>
                </a:lnTo>
                <a:lnTo>
                  <a:pt x="2147" y="21516"/>
                </a:lnTo>
                <a:lnTo>
                  <a:pt x="2356" y="21516"/>
                </a:lnTo>
                <a:lnTo>
                  <a:pt x="2540" y="21516"/>
                </a:lnTo>
                <a:lnTo>
                  <a:pt x="2749" y="21516"/>
                </a:lnTo>
                <a:lnTo>
                  <a:pt x="2932" y="21516"/>
                </a:lnTo>
                <a:lnTo>
                  <a:pt x="3220" y="21516"/>
                </a:lnTo>
                <a:lnTo>
                  <a:pt x="3430" y="21516"/>
                </a:lnTo>
                <a:lnTo>
                  <a:pt x="3613" y="21516"/>
                </a:lnTo>
                <a:lnTo>
                  <a:pt x="3823" y="21516"/>
                </a:lnTo>
                <a:lnTo>
                  <a:pt x="4006" y="21516"/>
                </a:lnTo>
                <a:lnTo>
                  <a:pt x="4320" y="21516"/>
                </a:lnTo>
                <a:lnTo>
                  <a:pt x="4503" y="21516"/>
                </a:lnTo>
                <a:lnTo>
                  <a:pt x="4713" y="21516"/>
                </a:lnTo>
                <a:lnTo>
                  <a:pt x="4896" y="21516"/>
                </a:lnTo>
                <a:lnTo>
                  <a:pt x="5105" y="21516"/>
                </a:lnTo>
                <a:lnTo>
                  <a:pt x="5393" y="21516"/>
                </a:lnTo>
                <a:lnTo>
                  <a:pt x="5577" y="21516"/>
                </a:lnTo>
                <a:lnTo>
                  <a:pt x="5786" y="21516"/>
                </a:lnTo>
                <a:lnTo>
                  <a:pt x="5969" y="21516"/>
                </a:lnTo>
                <a:lnTo>
                  <a:pt x="6179" y="21516"/>
                </a:lnTo>
                <a:lnTo>
                  <a:pt x="6467" y="21516"/>
                </a:lnTo>
                <a:lnTo>
                  <a:pt x="6676" y="21516"/>
                </a:lnTo>
                <a:lnTo>
                  <a:pt x="6860" y="21516"/>
                </a:lnTo>
                <a:lnTo>
                  <a:pt x="7069" y="21516"/>
                </a:lnTo>
                <a:lnTo>
                  <a:pt x="7252" y="21405"/>
                </a:lnTo>
                <a:lnTo>
                  <a:pt x="7540" y="21294"/>
                </a:lnTo>
                <a:lnTo>
                  <a:pt x="7750" y="21099"/>
                </a:lnTo>
                <a:lnTo>
                  <a:pt x="7933" y="20765"/>
                </a:lnTo>
                <a:lnTo>
                  <a:pt x="8143" y="20347"/>
                </a:lnTo>
                <a:lnTo>
                  <a:pt x="8326" y="19624"/>
                </a:lnTo>
                <a:lnTo>
                  <a:pt x="8640" y="18594"/>
                </a:lnTo>
                <a:lnTo>
                  <a:pt x="8823" y="17341"/>
                </a:lnTo>
                <a:lnTo>
                  <a:pt x="9033" y="15560"/>
                </a:lnTo>
                <a:lnTo>
                  <a:pt x="9216" y="13472"/>
                </a:lnTo>
                <a:lnTo>
                  <a:pt x="9425" y="11078"/>
                </a:lnTo>
                <a:lnTo>
                  <a:pt x="9713" y="8462"/>
                </a:lnTo>
                <a:lnTo>
                  <a:pt x="9897" y="5845"/>
                </a:lnTo>
                <a:lnTo>
                  <a:pt x="10106" y="3563"/>
                </a:lnTo>
                <a:lnTo>
                  <a:pt x="10289" y="1559"/>
                </a:lnTo>
                <a:lnTo>
                  <a:pt x="10499" y="418"/>
                </a:lnTo>
                <a:lnTo>
                  <a:pt x="10787" y="0"/>
                </a:lnTo>
                <a:lnTo>
                  <a:pt x="10996" y="418"/>
                </a:lnTo>
                <a:lnTo>
                  <a:pt x="11180" y="1559"/>
                </a:lnTo>
                <a:lnTo>
                  <a:pt x="11389" y="3563"/>
                </a:lnTo>
                <a:lnTo>
                  <a:pt x="11572" y="5845"/>
                </a:lnTo>
                <a:lnTo>
                  <a:pt x="11860" y="8462"/>
                </a:lnTo>
                <a:lnTo>
                  <a:pt x="12070" y="11078"/>
                </a:lnTo>
                <a:lnTo>
                  <a:pt x="12253" y="13472"/>
                </a:lnTo>
                <a:lnTo>
                  <a:pt x="12463" y="15560"/>
                </a:lnTo>
                <a:lnTo>
                  <a:pt x="12646" y="17341"/>
                </a:lnTo>
                <a:lnTo>
                  <a:pt x="12960" y="18594"/>
                </a:lnTo>
                <a:lnTo>
                  <a:pt x="13143" y="19624"/>
                </a:lnTo>
                <a:lnTo>
                  <a:pt x="13353" y="20347"/>
                </a:lnTo>
                <a:lnTo>
                  <a:pt x="13536" y="20765"/>
                </a:lnTo>
                <a:lnTo>
                  <a:pt x="13745" y="21099"/>
                </a:lnTo>
                <a:lnTo>
                  <a:pt x="14033" y="21294"/>
                </a:lnTo>
                <a:lnTo>
                  <a:pt x="14217" y="21405"/>
                </a:lnTo>
                <a:lnTo>
                  <a:pt x="14426" y="21516"/>
                </a:lnTo>
                <a:lnTo>
                  <a:pt x="14609" y="21516"/>
                </a:lnTo>
                <a:lnTo>
                  <a:pt x="14819" y="21516"/>
                </a:lnTo>
                <a:lnTo>
                  <a:pt x="15107" y="21516"/>
                </a:lnTo>
                <a:lnTo>
                  <a:pt x="15316" y="21516"/>
                </a:lnTo>
                <a:lnTo>
                  <a:pt x="15500" y="21516"/>
                </a:lnTo>
                <a:lnTo>
                  <a:pt x="15709" y="21516"/>
                </a:lnTo>
                <a:lnTo>
                  <a:pt x="15892" y="21516"/>
                </a:lnTo>
                <a:lnTo>
                  <a:pt x="16180" y="21516"/>
                </a:lnTo>
                <a:lnTo>
                  <a:pt x="16390" y="21516"/>
                </a:lnTo>
                <a:lnTo>
                  <a:pt x="16573" y="21516"/>
                </a:lnTo>
                <a:lnTo>
                  <a:pt x="16783" y="21516"/>
                </a:lnTo>
                <a:lnTo>
                  <a:pt x="16966" y="21516"/>
                </a:lnTo>
                <a:lnTo>
                  <a:pt x="17280" y="21516"/>
                </a:lnTo>
                <a:lnTo>
                  <a:pt x="17463" y="21516"/>
                </a:lnTo>
                <a:lnTo>
                  <a:pt x="17673" y="21516"/>
                </a:lnTo>
                <a:lnTo>
                  <a:pt x="17856" y="21516"/>
                </a:lnTo>
                <a:lnTo>
                  <a:pt x="18065" y="21516"/>
                </a:lnTo>
                <a:lnTo>
                  <a:pt x="18353" y="21516"/>
                </a:lnTo>
                <a:lnTo>
                  <a:pt x="18537" y="21516"/>
                </a:lnTo>
                <a:lnTo>
                  <a:pt x="18746" y="21516"/>
                </a:lnTo>
                <a:lnTo>
                  <a:pt x="18929" y="21516"/>
                </a:lnTo>
                <a:lnTo>
                  <a:pt x="19139" y="21516"/>
                </a:lnTo>
                <a:lnTo>
                  <a:pt x="19427" y="21516"/>
                </a:lnTo>
                <a:lnTo>
                  <a:pt x="19636" y="21516"/>
                </a:lnTo>
                <a:lnTo>
                  <a:pt x="19820" y="21516"/>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731"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5732"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5733"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5734"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5735"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5736"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5737"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5738"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5739"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5740"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41"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42"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43"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44"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45"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746" name="Freeform 110"/>
          <p:cNvSpPr>
            <a:spLocks/>
          </p:cNvSpPr>
          <p:nvPr/>
        </p:nvSpPr>
        <p:spPr bwMode="auto">
          <a:xfrm>
            <a:off x="3024188" y="2727325"/>
            <a:ext cx="1050925" cy="49371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747" name="Rectangle 111"/>
          <p:cNvSpPr>
            <a:spLocks/>
          </p:cNvSpPr>
          <p:nvPr/>
        </p:nvSpPr>
        <p:spPr bwMode="auto">
          <a:xfrm>
            <a:off x="992188" y="1371600"/>
            <a:ext cx="2981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adaptation</a:t>
            </a:r>
          </a:p>
        </p:txBody>
      </p:sp>
      <p:sp>
        <p:nvSpPr>
          <p:cNvPr id="115748"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15749" name="Rectangle 118"/>
          <p:cNvSpPr>
            <a:spLocks/>
          </p:cNvSpPr>
          <p:nvPr/>
        </p:nvSpPr>
        <p:spPr bwMode="auto">
          <a:xfrm>
            <a:off x="1036638" y="1782763"/>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sp>
        <p:nvSpPr>
          <p:cNvPr id="115750" name="Rectangle 119"/>
          <p:cNvSpPr>
            <a:spLocks/>
          </p:cNvSpPr>
          <p:nvPr/>
        </p:nvSpPr>
        <p:spPr bwMode="auto">
          <a:xfrm>
            <a:off x="3309938" y="1812925"/>
            <a:ext cx="5857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scaling</a:t>
            </a:r>
          </a:p>
        </p:txBody>
      </p:sp>
      <p:sp>
        <p:nvSpPr>
          <p:cNvPr id="115751"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Times" charset="0"/>
              </a:rPr>
              <a:t>c</a:t>
            </a:r>
            <a:r>
              <a:rPr lang="en-US" altLang="x-none" sz="1600">
                <a:latin typeface="Symbol" charset="2"/>
              </a:rPr>
              <a:t>m,s</a:t>
            </a:r>
            <a:r>
              <a:rPr lang="en-US" altLang="x-none" sz="1600"/>
              <a:t>)</a:t>
            </a:r>
          </a:p>
          <a:p>
            <a:pPr eaLnBrk="1" hangingPunct="1"/>
            <a:r>
              <a:rPr lang="en-US" altLang="x-none" sz="1600" i="1">
                <a:latin typeface="Times" charset="0"/>
              </a:rPr>
              <a:t>            0&lt;c&lt;1</a:t>
            </a:r>
          </a:p>
        </p:txBody>
      </p:sp>
      <p:sp>
        <p:nvSpPr>
          <p:cNvPr id="115752" name="TextBox 201"/>
          <p:cNvSpPr txBox="1">
            <a:spLocks noChangeArrowheads="1"/>
          </p:cNvSpPr>
          <p:nvPr/>
        </p:nvSpPr>
        <p:spPr bwMode="auto">
          <a:xfrm>
            <a:off x="2701925"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(x)=cG(x</a:t>
            </a:r>
            <a:r>
              <a:rPr lang="en-US" altLang="x-none" sz="1600"/>
              <a:t>,</a:t>
            </a:r>
            <a:r>
              <a:rPr lang="en-US" altLang="x-none" sz="1600">
                <a:latin typeface="Symbol" charset="2"/>
              </a:rPr>
              <a:t>m,s</a:t>
            </a:r>
            <a:r>
              <a:rPr lang="en-US" altLang="x-none" sz="1600"/>
              <a:t>)</a:t>
            </a:r>
          </a:p>
          <a:p>
            <a:pPr eaLnBrk="1" hangingPunct="1"/>
            <a:r>
              <a:rPr lang="en-US" altLang="x-none" sz="1600" i="1">
                <a:latin typeface="Times" charset="0"/>
              </a:rPr>
              <a:t>            0&lt;c&lt;1</a:t>
            </a:r>
          </a:p>
        </p:txBody>
      </p:sp>
      <p:pic>
        <p:nvPicPr>
          <p:cNvPr id="115753" name="Picture 11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5032375"/>
            <a:ext cx="3903663"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5754"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grpSp>
        <p:nvGrpSpPr>
          <p:cNvPr id="115755" name="Group 122"/>
          <p:cNvGrpSpPr>
            <a:grpSpLocks/>
          </p:cNvGrpSpPr>
          <p:nvPr/>
        </p:nvGrpSpPr>
        <p:grpSpPr bwMode="auto">
          <a:xfrm>
            <a:off x="5249863" y="1873250"/>
            <a:ext cx="1624012" cy="1684338"/>
            <a:chOff x="5249863" y="1873250"/>
            <a:chExt cx="1624012" cy="1684338"/>
          </a:xfrm>
        </p:grpSpPr>
        <p:sp>
          <p:nvSpPr>
            <p:cNvPr id="115808"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5809"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5810"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15811"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5812"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15813"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814"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815"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16"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17"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18"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19"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20"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21"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15756"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15757" name="Group 138"/>
          <p:cNvGrpSpPr>
            <a:grpSpLocks/>
          </p:cNvGrpSpPr>
          <p:nvPr/>
        </p:nvGrpSpPr>
        <p:grpSpPr bwMode="auto">
          <a:xfrm>
            <a:off x="7050088" y="1903413"/>
            <a:ext cx="1679575" cy="1684337"/>
            <a:chOff x="7050088" y="1903413"/>
            <a:chExt cx="1679575" cy="1684337"/>
          </a:xfrm>
        </p:grpSpPr>
        <p:sp>
          <p:nvSpPr>
            <p:cNvPr id="115759"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5760"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15761"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15762"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15763"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15764"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65"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66"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67"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68"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69"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0"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1"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2"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3"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4"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5"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6"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7"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8"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79"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0"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1"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2"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3"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4"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5"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6"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7"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8"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89"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90"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91"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5792"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93"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794"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795"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796"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797"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98"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799"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00"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01"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02"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03"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04"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5805"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06"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5807"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5758"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6738"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6739"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Use computational model to test if fMRI mechanisms are equivalent to single neuron mechanisms</a:t>
            </a:r>
          </a:p>
        </p:txBody>
      </p:sp>
      <p:grpSp>
        <p:nvGrpSpPr>
          <p:cNvPr id="116740" name="Group 6"/>
          <p:cNvGrpSpPr>
            <a:grpSpLocks/>
          </p:cNvGrpSpPr>
          <p:nvPr/>
        </p:nvGrpSpPr>
        <p:grpSpPr bwMode="auto">
          <a:xfrm>
            <a:off x="4038600" y="2203450"/>
            <a:ext cx="896938" cy="311150"/>
            <a:chOff x="0" y="0"/>
            <a:chExt cx="565" cy="196"/>
          </a:xfrm>
        </p:grpSpPr>
        <p:grpSp>
          <p:nvGrpSpPr>
            <p:cNvPr id="116847" name="Group 3"/>
            <p:cNvGrpSpPr>
              <a:grpSpLocks/>
            </p:cNvGrpSpPr>
            <p:nvPr/>
          </p:nvGrpSpPr>
          <p:grpSpPr bwMode="auto">
            <a:xfrm>
              <a:off x="85" y="0"/>
              <a:ext cx="480" cy="196"/>
              <a:chOff x="0" y="0"/>
              <a:chExt cx="480" cy="196"/>
            </a:xfrm>
          </p:grpSpPr>
          <p:sp>
            <p:nvSpPr>
              <p:cNvPr id="116850"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16851"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16848"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849"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6741"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42"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43"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44"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45"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46"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6747"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6748"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6749"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6750"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6751"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6752"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6753"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754" name="Freeform 21"/>
          <p:cNvSpPr>
            <a:spLocks/>
          </p:cNvSpPr>
          <p:nvPr/>
        </p:nvSpPr>
        <p:spPr bwMode="auto">
          <a:xfrm>
            <a:off x="1003300" y="2208213"/>
            <a:ext cx="1050925" cy="9890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516"/>
                </a:lnTo>
                <a:lnTo>
                  <a:pt x="1859" y="21516"/>
                </a:lnTo>
                <a:lnTo>
                  <a:pt x="2147" y="21516"/>
                </a:lnTo>
                <a:lnTo>
                  <a:pt x="2356" y="21516"/>
                </a:lnTo>
                <a:lnTo>
                  <a:pt x="2540" y="21516"/>
                </a:lnTo>
                <a:lnTo>
                  <a:pt x="2749" y="21516"/>
                </a:lnTo>
                <a:lnTo>
                  <a:pt x="2932" y="21516"/>
                </a:lnTo>
                <a:lnTo>
                  <a:pt x="3220" y="21516"/>
                </a:lnTo>
                <a:lnTo>
                  <a:pt x="3430" y="21516"/>
                </a:lnTo>
                <a:lnTo>
                  <a:pt x="3613" y="21516"/>
                </a:lnTo>
                <a:lnTo>
                  <a:pt x="3823" y="21516"/>
                </a:lnTo>
                <a:lnTo>
                  <a:pt x="4006" y="21516"/>
                </a:lnTo>
                <a:lnTo>
                  <a:pt x="4320" y="21516"/>
                </a:lnTo>
                <a:lnTo>
                  <a:pt x="4503" y="21516"/>
                </a:lnTo>
                <a:lnTo>
                  <a:pt x="4713" y="21516"/>
                </a:lnTo>
                <a:lnTo>
                  <a:pt x="4896" y="21516"/>
                </a:lnTo>
                <a:lnTo>
                  <a:pt x="5105" y="21516"/>
                </a:lnTo>
                <a:lnTo>
                  <a:pt x="5393" y="21516"/>
                </a:lnTo>
                <a:lnTo>
                  <a:pt x="5577" y="21516"/>
                </a:lnTo>
                <a:lnTo>
                  <a:pt x="5786" y="21516"/>
                </a:lnTo>
                <a:lnTo>
                  <a:pt x="5969" y="21516"/>
                </a:lnTo>
                <a:lnTo>
                  <a:pt x="6179" y="21516"/>
                </a:lnTo>
                <a:lnTo>
                  <a:pt x="6467" y="21516"/>
                </a:lnTo>
                <a:lnTo>
                  <a:pt x="6676" y="21516"/>
                </a:lnTo>
                <a:lnTo>
                  <a:pt x="6860" y="21516"/>
                </a:lnTo>
                <a:lnTo>
                  <a:pt x="7069" y="21516"/>
                </a:lnTo>
                <a:lnTo>
                  <a:pt x="7252" y="21405"/>
                </a:lnTo>
                <a:lnTo>
                  <a:pt x="7540" y="21294"/>
                </a:lnTo>
                <a:lnTo>
                  <a:pt x="7750" y="21099"/>
                </a:lnTo>
                <a:lnTo>
                  <a:pt x="7933" y="20765"/>
                </a:lnTo>
                <a:lnTo>
                  <a:pt x="8143" y="20347"/>
                </a:lnTo>
                <a:lnTo>
                  <a:pt x="8326" y="19624"/>
                </a:lnTo>
                <a:lnTo>
                  <a:pt x="8640" y="18594"/>
                </a:lnTo>
                <a:lnTo>
                  <a:pt x="8823" y="17341"/>
                </a:lnTo>
                <a:lnTo>
                  <a:pt x="9033" y="15560"/>
                </a:lnTo>
                <a:lnTo>
                  <a:pt x="9216" y="13472"/>
                </a:lnTo>
                <a:lnTo>
                  <a:pt x="9425" y="11078"/>
                </a:lnTo>
                <a:lnTo>
                  <a:pt x="9713" y="8462"/>
                </a:lnTo>
                <a:lnTo>
                  <a:pt x="9897" y="5845"/>
                </a:lnTo>
                <a:lnTo>
                  <a:pt x="10106" y="3563"/>
                </a:lnTo>
                <a:lnTo>
                  <a:pt x="10289" y="1559"/>
                </a:lnTo>
                <a:lnTo>
                  <a:pt x="10499" y="418"/>
                </a:lnTo>
                <a:lnTo>
                  <a:pt x="10787" y="0"/>
                </a:lnTo>
                <a:lnTo>
                  <a:pt x="10996" y="418"/>
                </a:lnTo>
                <a:lnTo>
                  <a:pt x="11180" y="1559"/>
                </a:lnTo>
                <a:lnTo>
                  <a:pt x="11389" y="3563"/>
                </a:lnTo>
                <a:lnTo>
                  <a:pt x="11572" y="5845"/>
                </a:lnTo>
                <a:lnTo>
                  <a:pt x="11860" y="8462"/>
                </a:lnTo>
                <a:lnTo>
                  <a:pt x="12070" y="11078"/>
                </a:lnTo>
                <a:lnTo>
                  <a:pt x="12253" y="13472"/>
                </a:lnTo>
                <a:lnTo>
                  <a:pt x="12463" y="15560"/>
                </a:lnTo>
                <a:lnTo>
                  <a:pt x="12646" y="17341"/>
                </a:lnTo>
                <a:lnTo>
                  <a:pt x="12960" y="18594"/>
                </a:lnTo>
                <a:lnTo>
                  <a:pt x="13143" y="19624"/>
                </a:lnTo>
                <a:lnTo>
                  <a:pt x="13353" y="20347"/>
                </a:lnTo>
                <a:lnTo>
                  <a:pt x="13536" y="20765"/>
                </a:lnTo>
                <a:lnTo>
                  <a:pt x="13745" y="21099"/>
                </a:lnTo>
                <a:lnTo>
                  <a:pt x="14033" y="21294"/>
                </a:lnTo>
                <a:lnTo>
                  <a:pt x="14217" y="21405"/>
                </a:lnTo>
                <a:lnTo>
                  <a:pt x="14426" y="21516"/>
                </a:lnTo>
                <a:lnTo>
                  <a:pt x="14609" y="21516"/>
                </a:lnTo>
                <a:lnTo>
                  <a:pt x="14819" y="21516"/>
                </a:lnTo>
                <a:lnTo>
                  <a:pt x="15107" y="21516"/>
                </a:lnTo>
                <a:lnTo>
                  <a:pt x="15316" y="21516"/>
                </a:lnTo>
                <a:lnTo>
                  <a:pt x="15500" y="21516"/>
                </a:lnTo>
                <a:lnTo>
                  <a:pt x="15709" y="21516"/>
                </a:lnTo>
                <a:lnTo>
                  <a:pt x="15892" y="21516"/>
                </a:lnTo>
                <a:lnTo>
                  <a:pt x="16180" y="21516"/>
                </a:lnTo>
                <a:lnTo>
                  <a:pt x="16390" y="21516"/>
                </a:lnTo>
                <a:lnTo>
                  <a:pt x="16573" y="21516"/>
                </a:lnTo>
                <a:lnTo>
                  <a:pt x="16783" y="21516"/>
                </a:lnTo>
                <a:lnTo>
                  <a:pt x="16966" y="21516"/>
                </a:lnTo>
                <a:lnTo>
                  <a:pt x="17280" y="21516"/>
                </a:lnTo>
                <a:lnTo>
                  <a:pt x="17463" y="21516"/>
                </a:lnTo>
                <a:lnTo>
                  <a:pt x="17673" y="21516"/>
                </a:lnTo>
                <a:lnTo>
                  <a:pt x="17856" y="21516"/>
                </a:lnTo>
                <a:lnTo>
                  <a:pt x="18065" y="21516"/>
                </a:lnTo>
                <a:lnTo>
                  <a:pt x="18353" y="21516"/>
                </a:lnTo>
                <a:lnTo>
                  <a:pt x="18537" y="21516"/>
                </a:lnTo>
                <a:lnTo>
                  <a:pt x="18746" y="21516"/>
                </a:lnTo>
                <a:lnTo>
                  <a:pt x="18929" y="21516"/>
                </a:lnTo>
                <a:lnTo>
                  <a:pt x="19139" y="21516"/>
                </a:lnTo>
                <a:lnTo>
                  <a:pt x="19427" y="21516"/>
                </a:lnTo>
                <a:lnTo>
                  <a:pt x="19636" y="21516"/>
                </a:lnTo>
                <a:lnTo>
                  <a:pt x="19820" y="21516"/>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755"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6756"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6757"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6758"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6759"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6760"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6761"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6762"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6763"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6764"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65"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66"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67"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68"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69"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770" name="Freeform 110"/>
          <p:cNvSpPr>
            <a:spLocks/>
          </p:cNvSpPr>
          <p:nvPr/>
        </p:nvSpPr>
        <p:spPr bwMode="auto">
          <a:xfrm>
            <a:off x="3024188" y="2727325"/>
            <a:ext cx="1050925" cy="49371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771" name="Rectangle 111"/>
          <p:cNvSpPr>
            <a:spLocks/>
          </p:cNvSpPr>
          <p:nvPr/>
        </p:nvSpPr>
        <p:spPr bwMode="auto">
          <a:xfrm>
            <a:off x="992188" y="1371600"/>
            <a:ext cx="2981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adaptation</a:t>
            </a:r>
          </a:p>
        </p:txBody>
      </p:sp>
      <p:sp>
        <p:nvSpPr>
          <p:cNvPr id="116772"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16773" name="Rectangle 118"/>
          <p:cNvSpPr>
            <a:spLocks/>
          </p:cNvSpPr>
          <p:nvPr/>
        </p:nvSpPr>
        <p:spPr bwMode="auto">
          <a:xfrm>
            <a:off x="1036638" y="1782763"/>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sp>
        <p:nvSpPr>
          <p:cNvPr id="116774" name="Rectangle 119"/>
          <p:cNvSpPr>
            <a:spLocks/>
          </p:cNvSpPr>
          <p:nvPr/>
        </p:nvSpPr>
        <p:spPr bwMode="auto">
          <a:xfrm>
            <a:off x="3309938" y="1812925"/>
            <a:ext cx="5857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scaling</a:t>
            </a:r>
          </a:p>
        </p:txBody>
      </p:sp>
      <p:sp>
        <p:nvSpPr>
          <p:cNvPr id="116775"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Times" charset="0"/>
              </a:rPr>
              <a:t>c</a:t>
            </a:r>
            <a:r>
              <a:rPr lang="en-US" altLang="x-none" sz="1600">
                <a:latin typeface="Symbol" charset="2"/>
              </a:rPr>
              <a:t>m,s</a:t>
            </a:r>
            <a:r>
              <a:rPr lang="en-US" altLang="x-none" sz="1600"/>
              <a:t>)</a:t>
            </a:r>
          </a:p>
          <a:p>
            <a:pPr eaLnBrk="1" hangingPunct="1"/>
            <a:r>
              <a:rPr lang="en-US" altLang="x-none" sz="1600" i="1">
                <a:latin typeface="Times" charset="0"/>
              </a:rPr>
              <a:t>            0&lt;c&lt;1</a:t>
            </a:r>
          </a:p>
        </p:txBody>
      </p:sp>
      <p:sp>
        <p:nvSpPr>
          <p:cNvPr id="116776" name="TextBox 201"/>
          <p:cNvSpPr txBox="1">
            <a:spLocks noChangeArrowheads="1"/>
          </p:cNvSpPr>
          <p:nvPr/>
        </p:nvSpPr>
        <p:spPr bwMode="auto">
          <a:xfrm>
            <a:off x="2701925"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(x)=cG(x</a:t>
            </a:r>
            <a:r>
              <a:rPr lang="en-US" altLang="x-none" sz="1600"/>
              <a:t>,</a:t>
            </a:r>
            <a:r>
              <a:rPr lang="en-US" altLang="x-none" sz="1600">
                <a:latin typeface="Symbol" charset="2"/>
              </a:rPr>
              <a:t>m,s</a:t>
            </a:r>
            <a:r>
              <a:rPr lang="en-US" altLang="x-none" sz="1600"/>
              <a:t>)</a:t>
            </a:r>
          </a:p>
          <a:p>
            <a:pPr eaLnBrk="1" hangingPunct="1"/>
            <a:r>
              <a:rPr lang="en-US" altLang="x-none" sz="1600" i="1">
                <a:latin typeface="Times" charset="0"/>
              </a:rPr>
              <a:t>            0&lt;c&lt;1</a:t>
            </a:r>
          </a:p>
        </p:txBody>
      </p:sp>
      <p:pic>
        <p:nvPicPr>
          <p:cNvPr id="116777" name="Picture 11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5032375"/>
            <a:ext cx="3903663"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6778"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grpSp>
        <p:nvGrpSpPr>
          <p:cNvPr id="116779" name="Group 122"/>
          <p:cNvGrpSpPr>
            <a:grpSpLocks/>
          </p:cNvGrpSpPr>
          <p:nvPr/>
        </p:nvGrpSpPr>
        <p:grpSpPr bwMode="auto">
          <a:xfrm>
            <a:off x="5249863" y="1873250"/>
            <a:ext cx="1624012" cy="1684338"/>
            <a:chOff x="5249863" y="1873250"/>
            <a:chExt cx="1624012" cy="1684338"/>
          </a:xfrm>
        </p:grpSpPr>
        <p:sp>
          <p:nvSpPr>
            <p:cNvPr id="116833"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6834"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6835"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16836"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6837"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16838"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839"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840"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41"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42"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43"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44"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45"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46"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16780"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16781" name="Group 138"/>
          <p:cNvGrpSpPr>
            <a:grpSpLocks/>
          </p:cNvGrpSpPr>
          <p:nvPr/>
        </p:nvGrpSpPr>
        <p:grpSpPr bwMode="auto">
          <a:xfrm>
            <a:off x="7050088" y="1903413"/>
            <a:ext cx="1679575" cy="1684337"/>
            <a:chOff x="7050088" y="1903413"/>
            <a:chExt cx="1679575" cy="1684337"/>
          </a:xfrm>
        </p:grpSpPr>
        <p:sp>
          <p:nvSpPr>
            <p:cNvPr id="116784"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6785"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16786"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16787"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16788"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16789"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90"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791"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792"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793"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794"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795"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796"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797"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798"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799"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0"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1"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2"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3"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4"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5"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6"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7"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8"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09"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10"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11"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12"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13"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14"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15"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16"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6817"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818"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19"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20"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21"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22"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823"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824"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25"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26"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27"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28"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29"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6830"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31"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6832"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6782" name="Rectangle 117"/>
          <p:cNvSpPr>
            <a:spLocks/>
          </p:cNvSpPr>
          <p:nvPr/>
        </p:nvSpPr>
        <p:spPr bwMode="auto">
          <a:xfrm>
            <a:off x="1752600" y="5638800"/>
            <a:ext cx="5943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ts val="1600"/>
              </a:lnSpc>
              <a:spcBef>
                <a:spcPts val="1150"/>
              </a:spcBef>
            </a:pPr>
            <a:endParaRPr lang="en-US" altLang="x-none" sz="2000">
              <a:solidFill>
                <a:schemeClr val="tx1"/>
              </a:solidFill>
              <a:latin typeface="Calibri" charset="0"/>
              <a:ea typeface="ＭＳ Ｐゴシック" charset="-128"/>
            </a:endParaRPr>
          </a:p>
          <a:p>
            <a:pPr algn="ctr" eaLnBrk="1" hangingPunct="1">
              <a:lnSpc>
                <a:spcPts val="1600"/>
              </a:lnSpc>
              <a:spcBef>
                <a:spcPts val="1150"/>
              </a:spcBef>
            </a:pPr>
            <a:r>
              <a:rPr lang="en-US" altLang="x-none" sz="2000">
                <a:solidFill>
                  <a:schemeClr val="tx1"/>
                </a:solidFill>
                <a:latin typeface="Calibri" charset="0"/>
                <a:ea typeface="ＭＳ Ｐゴシック" charset="-128"/>
              </a:rPr>
              <a:t>Estimate fMRI responses for repeated and non repeated </a:t>
            </a:r>
          </a:p>
          <a:p>
            <a:pPr algn="ctr" eaLnBrk="1" hangingPunct="1">
              <a:lnSpc>
                <a:spcPts val="1600"/>
              </a:lnSpc>
              <a:spcBef>
                <a:spcPts val="1150"/>
              </a:spcBef>
            </a:pPr>
            <a:r>
              <a:rPr lang="en-US" altLang="x-none" sz="2000">
                <a:solidFill>
                  <a:schemeClr val="tx1"/>
                </a:solidFill>
                <a:latin typeface="Calibri" charset="0"/>
                <a:ea typeface="ＭＳ Ｐゴシック" charset="-128"/>
              </a:rPr>
              <a:t>Calculate fMRI-a ratio: repeated/nonrepeated</a:t>
            </a:r>
          </a:p>
        </p:txBody>
      </p:sp>
      <p:sp>
        <p:nvSpPr>
          <p:cNvPr id="116783"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7762"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7763"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Examining the effects of model parameters: </a:t>
            </a:r>
          </a:p>
          <a:p>
            <a:pPr algn="ctr" eaLnBrk="1" hangingPunct="1"/>
            <a:r>
              <a:rPr lang="en-US" altLang="x-none" sz="2800" b="1">
                <a:solidFill>
                  <a:srgbClr val="5E5EB9"/>
                </a:solidFill>
                <a:latin typeface="Calibri" charset="0"/>
              </a:rPr>
              <a:t>Degree of adaptation</a:t>
            </a:r>
          </a:p>
        </p:txBody>
      </p:sp>
      <p:grpSp>
        <p:nvGrpSpPr>
          <p:cNvPr id="117764" name="Group 6"/>
          <p:cNvGrpSpPr>
            <a:grpSpLocks/>
          </p:cNvGrpSpPr>
          <p:nvPr/>
        </p:nvGrpSpPr>
        <p:grpSpPr bwMode="auto">
          <a:xfrm>
            <a:off x="4038600" y="2203450"/>
            <a:ext cx="896938" cy="311150"/>
            <a:chOff x="0" y="0"/>
            <a:chExt cx="565" cy="196"/>
          </a:xfrm>
        </p:grpSpPr>
        <p:grpSp>
          <p:nvGrpSpPr>
            <p:cNvPr id="117871" name="Group 3"/>
            <p:cNvGrpSpPr>
              <a:grpSpLocks/>
            </p:cNvGrpSpPr>
            <p:nvPr/>
          </p:nvGrpSpPr>
          <p:grpSpPr bwMode="auto">
            <a:xfrm>
              <a:off x="85" y="0"/>
              <a:ext cx="480" cy="196"/>
              <a:chOff x="0" y="0"/>
              <a:chExt cx="480" cy="196"/>
            </a:xfrm>
          </p:grpSpPr>
          <p:sp>
            <p:nvSpPr>
              <p:cNvPr id="117874"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17875"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17872"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873"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7765"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66"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67"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68"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69"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70"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7771"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7772"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7773"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7774"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7775"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7776"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7777"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778" name="Freeform 21"/>
          <p:cNvSpPr>
            <a:spLocks/>
          </p:cNvSpPr>
          <p:nvPr/>
        </p:nvSpPr>
        <p:spPr bwMode="auto">
          <a:xfrm>
            <a:off x="1003300" y="2208213"/>
            <a:ext cx="1050925" cy="9890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516"/>
                </a:lnTo>
                <a:lnTo>
                  <a:pt x="1859" y="21516"/>
                </a:lnTo>
                <a:lnTo>
                  <a:pt x="2147" y="21516"/>
                </a:lnTo>
                <a:lnTo>
                  <a:pt x="2356" y="21516"/>
                </a:lnTo>
                <a:lnTo>
                  <a:pt x="2540" y="21516"/>
                </a:lnTo>
                <a:lnTo>
                  <a:pt x="2749" y="21516"/>
                </a:lnTo>
                <a:lnTo>
                  <a:pt x="2932" y="21516"/>
                </a:lnTo>
                <a:lnTo>
                  <a:pt x="3220" y="21516"/>
                </a:lnTo>
                <a:lnTo>
                  <a:pt x="3430" y="21516"/>
                </a:lnTo>
                <a:lnTo>
                  <a:pt x="3613" y="21516"/>
                </a:lnTo>
                <a:lnTo>
                  <a:pt x="3823" y="21516"/>
                </a:lnTo>
                <a:lnTo>
                  <a:pt x="4006" y="21516"/>
                </a:lnTo>
                <a:lnTo>
                  <a:pt x="4320" y="21516"/>
                </a:lnTo>
                <a:lnTo>
                  <a:pt x="4503" y="21516"/>
                </a:lnTo>
                <a:lnTo>
                  <a:pt x="4713" y="21516"/>
                </a:lnTo>
                <a:lnTo>
                  <a:pt x="4896" y="21516"/>
                </a:lnTo>
                <a:lnTo>
                  <a:pt x="5105" y="21516"/>
                </a:lnTo>
                <a:lnTo>
                  <a:pt x="5393" y="21516"/>
                </a:lnTo>
                <a:lnTo>
                  <a:pt x="5577" y="21516"/>
                </a:lnTo>
                <a:lnTo>
                  <a:pt x="5786" y="21516"/>
                </a:lnTo>
                <a:lnTo>
                  <a:pt x="5969" y="21516"/>
                </a:lnTo>
                <a:lnTo>
                  <a:pt x="6179" y="21516"/>
                </a:lnTo>
                <a:lnTo>
                  <a:pt x="6467" y="21516"/>
                </a:lnTo>
                <a:lnTo>
                  <a:pt x="6676" y="21516"/>
                </a:lnTo>
                <a:lnTo>
                  <a:pt x="6860" y="21516"/>
                </a:lnTo>
                <a:lnTo>
                  <a:pt x="7069" y="21516"/>
                </a:lnTo>
                <a:lnTo>
                  <a:pt x="7252" y="21405"/>
                </a:lnTo>
                <a:lnTo>
                  <a:pt x="7540" y="21294"/>
                </a:lnTo>
                <a:lnTo>
                  <a:pt x="7750" y="21099"/>
                </a:lnTo>
                <a:lnTo>
                  <a:pt x="7933" y="20765"/>
                </a:lnTo>
                <a:lnTo>
                  <a:pt x="8143" y="20347"/>
                </a:lnTo>
                <a:lnTo>
                  <a:pt x="8326" y="19624"/>
                </a:lnTo>
                <a:lnTo>
                  <a:pt x="8640" y="18594"/>
                </a:lnTo>
                <a:lnTo>
                  <a:pt x="8823" y="17341"/>
                </a:lnTo>
                <a:lnTo>
                  <a:pt x="9033" y="15560"/>
                </a:lnTo>
                <a:lnTo>
                  <a:pt x="9216" y="13472"/>
                </a:lnTo>
                <a:lnTo>
                  <a:pt x="9425" y="11078"/>
                </a:lnTo>
                <a:lnTo>
                  <a:pt x="9713" y="8462"/>
                </a:lnTo>
                <a:lnTo>
                  <a:pt x="9897" y="5845"/>
                </a:lnTo>
                <a:lnTo>
                  <a:pt x="10106" y="3563"/>
                </a:lnTo>
                <a:lnTo>
                  <a:pt x="10289" y="1559"/>
                </a:lnTo>
                <a:lnTo>
                  <a:pt x="10499" y="418"/>
                </a:lnTo>
                <a:lnTo>
                  <a:pt x="10787" y="0"/>
                </a:lnTo>
                <a:lnTo>
                  <a:pt x="10996" y="418"/>
                </a:lnTo>
                <a:lnTo>
                  <a:pt x="11180" y="1559"/>
                </a:lnTo>
                <a:lnTo>
                  <a:pt x="11389" y="3563"/>
                </a:lnTo>
                <a:lnTo>
                  <a:pt x="11572" y="5845"/>
                </a:lnTo>
                <a:lnTo>
                  <a:pt x="11860" y="8462"/>
                </a:lnTo>
                <a:lnTo>
                  <a:pt x="12070" y="11078"/>
                </a:lnTo>
                <a:lnTo>
                  <a:pt x="12253" y="13472"/>
                </a:lnTo>
                <a:lnTo>
                  <a:pt x="12463" y="15560"/>
                </a:lnTo>
                <a:lnTo>
                  <a:pt x="12646" y="17341"/>
                </a:lnTo>
                <a:lnTo>
                  <a:pt x="12960" y="18594"/>
                </a:lnTo>
                <a:lnTo>
                  <a:pt x="13143" y="19624"/>
                </a:lnTo>
                <a:lnTo>
                  <a:pt x="13353" y="20347"/>
                </a:lnTo>
                <a:lnTo>
                  <a:pt x="13536" y="20765"/>
                </a:lnTo>
                <a:lnTo>
                  <a:pt x="13745" y="21099"/>
                </a:lnTo>
                <a:lnTo>
                  <a:pt x="14033" y="21294"/>
                </a:lnTo>
                <a:lnTo>
                  <a:pt x="14217" y="21405"/>
                </a:lnTo>
                <a:lnTo>
                  <a:pt x="14426" y="21516"/>
                </a:lnTo>
                <a:lnTo>
                  <a:pt x="14609" y="21516"/>
                </a:lnTo>
                <a:lnTo>
                  <a:pt x="14819" y="21516"/>
                </a:lnTo>
                <a:lnTo>
                  <a:pt x="15107" y="21516"/>
                </a:lnTo>
                <a:lnTo>
                  <a:pt x="15316" y="21516"/>
                </a:lnTo>
                <a:lnTo>
                  <a:pt x="15500" y="21516"/>
                </a:lnTo>
                <a:lnTo>
                  <a:pt x="15709" y="21516"/>
                </a:lnTo>
                <a:lnTo>
                  <a:pt x="15892" y="21516"/>
                </a:lnTo>
                <a:lnTo>
                  <a:pt x="16180" y="21516"/>
                </a:lnTo>
                <a:lnTo>
                  <a:pt x="16390" y="21516"/>
                </a:lnTo>
                <a:lnTo>
                  <a:pt x="16573" y="21516"/>
                </a:lnTo>
                <a:lnTo>
                  <a:pt x="16783" y="21516"/>
                </a:lnTo>
                <a:lnTo>
                  <a:pt x="16966" y="21516"/>
                </a:lnTo>
                <a:lnTo>
                  <a:pt x="17280" y="21516"/>
                </a:lnTo>
                <a:lnTo>
                  <a:pt x="17463" y="21516"/>
                </a:lnTo>
                <a:lnTo>
                  <a:pt x="17673" y="21516"/>
                </a:lnTo>
                <a:lnTo>
                  <a:pt x="17856" y="21516"/>
                </a:lnTo>
                <a:lnTo>
                  <a:pt x="18065" y="21516"/>
                </a:lnTo>
                <a:lnTo>
                  <a:pt x="18353" y="21516"/>
                </a:lnTo>
                <a:lnTo>
                  <a:pt x="18537" y="21516"/>
                </a:lnTo>
                <a:lnTo>
                  <a:pt x="18746" y="21516"/>
                </a:lnTo>
                <a:lnTo>
                  <a:pt x="18929" y="21516"/>
                </a:lnTo>
                <a:lnTo>
                  <a:pt x="19139" y="21516"/>
                </a:lnTo>
                <a:lnTo>
                  <a:pt x="19427" y="21516"/>
                </a:lnTo>
                <a:lnTo>
                  <a:pt x="19636" y="21516"/>
                </a:lnTo>
                <a:lnTo>
                  <a:pt x="19820" y="21516"/>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779"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7780"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7781"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7782"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7783"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7784"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7785"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7786"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7787"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7788"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89"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90"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91"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92"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793"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794" name="Freeform 110"/>
          <p:cNvSpPr>
            <a:spLocks/>
          </p:cNvSpPr>
          <p:nvPr/>
        </p:nvSpPr>
        <p:spPr bwMode="auto">
          <a:xfrm>
            <a:off x="3024188" y="2727325"/>
            <a:ext cx="1050925" cy="49371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795" name="Rectangle 111"/>
          <p:cNvSpPr>
            <a:spLocks/>
          </p:cNvSpPr>
          <p:nvPr/>
        </p:nvSpPr>
        <p:spPr bwMode="auto">
          <a:xfrm>
            <a:off x="992188" y="1371600"/>
            <a:ext cx="2981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adaptation</a:t>
            </a:r>
          </a:p>
        </p:txBody>
      </p:sp>
      <p:sp>
        <p:nvSpPr>
          <p:cNvPr id="117796"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17797" name="Rectangle 118"/>
          <p:cNvSpPr>
            <a:spLocks/>
          </p:cNvSpPr>
          <p:nvPr/>
        </p:nvSpPr>
        <p:spPr bwMode="auto">
          <a:xfrm>
            <a:off x="1036638" y="1782763"/>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sp>
        <p:nvSpPr>
          <p:cNvPr id="117798" name="Rectangle 119"/>
          <p:cNvSpPr>
            <a:spLocks/>
          </p:cNvSpPr>
          <p:nvPr/>
        </p:nvSpPr>
        <p:spPr bwMode="auto">
          <a:xfrm>
            <a:off x="3309938" y="1812925"/>
            <a:ext cx="5857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scaling</a:t>
            </a:r>
          </a:p>
        </p:txBody>
      </p:sp>
      <p:sp>
        <p:nvSpPr>
          <p:cNvPr id="117799" name="TextBox 201"/>
          <p:cNvSpPr txBox="1">
            <a:spLocks noChangeArrowheads="1"/>
          </p:cNvSpPr>
          <p:nvPr/>
        </p:nvSpPr>
        <p:spPr bwMode="auto">
          <a:xfrm>
            <a:off x="2701925"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(x)=cG(x</a:t>
            </a:r>
            <a:r>
              <a:rPr lang="en-US" altLang="x-none" sz="1600"/>
              <a:t>,</a:t>
            </a:r>
            <a:r>
              <a:rPr lang="en-US" altLang="x-none" sz="1600">
                <a:latin typeface="Symbol" charset="2"/>
              </a:rPr>
              <a:t>m,s</a:t>
            </a:r>
            <a:r>
              <a:rPr lang="en-US" altLang="x-none" sz="1600"/>
              <a:t>)</a:t>
            </a:r>
          </a:p>
          <a:p>
            <a:pPr eaLnBrk="1" hangingPunct="1"/>
            <a:r>
              <a:rPr lang="en-US" altLang="x-none" sz="1600" i="1">
                <a:latin typeface="Times" charset="0"/>
              </a:rPr>
              <a:t>            0&lt;c&lt;1</a:t>
            </a:r>
          </a:p>
        </p:txBody>
      </p:sp>
      <p:pic>
        <p:nvPicPr>
          <p:cNvPr id="117800" name="Picture 11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5032375"/>
            <a:ext cx="3903663"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7801"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grpSp>
        <p:nvGrpSpPr>
          <p:cNvPr id="117802" name="Group 122"/>
          <p:cNvGrpSpPr>
            <a:grpSpLocks/>
          </p:cNvGrpSpPr>
          <p:nvPr/>
        </p:nvGrpSpPr>
        <p:grpSpPr bwMode="auto">
          <a:xfrm>
            <a:off x="5249863" y="1873250"/>
            <a:ext cx="1624012" cy="1684338"/>
            <a:chOff x="5249863" y="1873250"/>
            <a:chExt cx="1624012" cy="1684338"/>
          </a:xfrm>
        </p:grpSpPr>
        <p:sp>
          <p:nvSpPr>
            <p:cNvPr id="117857"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7858"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7859"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17860"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7861"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17862"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863"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864"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65"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66"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67"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68"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69"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70"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17803"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17804" name="Group 138"/>
          <p:cNvGrpSpPr>
            <a:grpSpLocks/>
          </p:cNvGrpSpPr>
          <p:nvPr/>
        </p:nvGrpSpPr>
        <p:grpSpPr bwMode="auto">
          <a:xfrm>
            <a:off x="7050088" y="1903413"/>
            <a:ext cx="1679575" cy="1684337"/>
            <a:chOff x="7050088" y="1903413"/>
            <a:chExt cx="1679575" cy="1684337"/>
          </a:xfrm>
        </p:grpSpPr>
        <p:sp>
          <p:nvSpPr>
            <p:cNvPr id="117808"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7809"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17810"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17811"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17812"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17813"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814"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815"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16"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17"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18"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19"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0"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1"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2"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3"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4"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5"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6"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7"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8"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29"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0"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1"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2"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3"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4"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5"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6"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7"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8"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39"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40"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7841"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842"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43"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44"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45"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46"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847"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848"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49"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50"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51"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52"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53"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7854"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55"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7856"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7805" name="Rectangle 117"/>
          <p:cNvSpPr>
            <a:spLocks/>
          </p:cNvSpPr>
          <p:nvPr/>
        </p:nvSpPr>
        <p:spPr bwMode="auto">
          <a:xfrm>
            <a:off x="1752600" y="5638800"/>
            <a:ext cx="5943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ts val="1600"/>
              </a:lnSpc>
              <a:spcBef>
                <a:spcPts val="1150"/>
              </a:spcBef>
            </a:pPr>
            <a:endParaRPr lang="en-US" altLang="x-none" sz="2000">
              <a:solidFill>
                <a:schemeClr val="tx1"/>
              </a:solidFill>
              <a:latin typeface="Calibri" charset="0"/>
              <a:ea typeface="ＭＳ Ｐゴシック" charset="-128"/>
            </a:endParaRPr>
          </a:p>
          <a:p>
            <a:pPr algn="ctr" eaLnBrk="1" hangingPunct="1">
              <a:lnSpc>
                <a:spcPts val="1600"/>
              </a:lnSpc>
              <a:spcBef>
                <a:spcPts val="1150"/>
              </a:spcBef>
            </a:pPr>
            <a:r>
              <a:rPr lang="en-US" altLang="x-none" sz="2000">
                <a:solidFill>
                  <a:schemeClr val="tx1"/>
                </a:solidFill>
                <a:latin typeface="Calibri" charset="0"/>
                <a:ea typeface="ＭＳ Ｐゴシック" charset="-128"/>
              </a:rPr>
              <a:t>Estimate fMRI responses for repeated and non repeated </a:t>
            </a:r>
          </a:p>
          <a:p>
            <a:pPr algn="ctr" eaLnBrk="1" hangingPunct="1">
              <a:lnSpc>
                <a:spcPts val="1600"/>
              </a:lnSpc>
              <a:spcBef>
                <a:spcPts val="1150"/>
              </a:spcBef>
            </a:pPr>
            <a:r>
              <a:rPr lang="en-US" altLang="x-none" sz="2000">
                <a:solidFill>
                  <a:schemeClr val="tx1"/>
                </a:solidFill>
                <a:latin typeface="Calibri" charset="0"/>
                <a:ea typeface="ＭＳ Ｐゴシック" charset="-128"/>
              </a:rPr>
              <a:t>Calculate fMRI-a ratio: repeated/nonrepeated</a:t>
            </a:r>
          </a:p>
        </p:txBody>
      </p:sp>
      <p:sp>
        <p:nvSpPr>
          <p:cNvPr id="117806"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Symbol" charset="2"/>
              </a:rPr>
              <a:t>m,</a:t>
            </a:r>
            <a:r>
              <a:rPr lang="en-US" altLang="x-none" sz="1600" i="1">
                <a:latin typeface="Times New Roman" charset="0"/>
              </a:rPr>
              <a:t>c</a:t>
            </a:r>
            <a:r>
              <a:rPr lang="en-US" altLang="x-none" sz="1600">
                <a:latin typeface="Symbol" charset="2"/>
              </a:rPr>
              <a:t>s</a:t>
            </a:r>
            <a:r>
              <a:rPr lang="en-US" altLang="x-none" sz="1600"/>
              <a:t>)</a:t>
            </a:r>
          </a:p>
          <a:p>
            <a:pPr eaLnBrk="1" hangingPunct="1"/>
            <a:r>
              <a:rPr lang="en-US" altLang="x-none" sz="1600" i="1">
                <a:latin typeface="Times" charset="0"/>
              </a:rPr>
              <a:t>            0&lt;c&lt;1</a:t>
            </a:r>
          </a:p>
        </p:txBody>
      </p:sp>
      <p:sp>
        <p:nvSpPr>
          <p:cNvPr id="117807"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8786"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8787"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Examining the effects of model parameters: </a:t>
            </a:r>
          </a:p>
          <a:p>
            <a:pPr algn="ctr" eaLnBrk="1" hangingPunct="1"/>
            <a:r>
              <a:rPr lang="en-US" altLang="x-none" sz="2800" b="1">
                <a:solidFill>
                  <a:srgbClr val="5E5EB9"/>
                </a:solidFill>
                <a:latin typeface="Calibri" charset="0"/>
              </a:rPr>
              <a:t>Degree of adaptation</a:t>
            </a:r>
          </a:p>
        </p:txBody>
      </p:sp>
      <p:grpSp>
        <p:nvGrpSpPr>
          <p:cNvPr id="118788" name="Group 6"/>
          <p:cNvGrpSpPr>
            <a:grpSpLocks/>
          </p:cNvGrpSpPr>
          <p:nvPr/>
        </p:nvGrpSpPr>
        <p:grpSpPr bwMode="auto">
          <a:xfrm>
            <a:off x="4038600" y="2203450"/>
            <a:ext cx="896938" cy="311150"/>
            <a:chOff x="0" y="0"/>
            <a:chExt cx="565" cy="196"/>
          </a:xfrm>
        </p:grpSpPr>
        <p:grpSp>
          <p:nvGrpSpPr>
            <p:cNvPr id="118895" name="Group 3"/>
            <p:cNvGrpSpPr>
              <a:grpSpLocks/>
            </p:cNvGrpSpPr>
            <p:nvPr/>
          </p:nvGrpSpPr>
          <p:grpSpPr bwMode="auto">
            <a:xfrm>
              <a:off x="85" y="0"/>
              <a:ext cx="480" cy="196"/>
              <a:chOff x="0" y="0"/>
              <a:chExt cx="480" cy="196"/>
            </a:xfrm>
          </p:grpSpPr>
          <p:sp>
            <p:nvSpPr>
              <p:cNvPr id="118898"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18899"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18896"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97"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8789"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790"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791"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792"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793"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794"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8795"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8796"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8797"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8798"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8799"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8800"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8801"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02" name="Freeform 21"/>
          <p:cNvSpPr>
            <a:spLocks/>
          </p:cNvSpPr>
          <p:nvPr/>
        </p:nvSpPr>
        <p:spPr bwMode="auto">
          <a:xfrm>
            <a:off x="1143000" y="2208213"/>
            <a:ext cx="762000" cy="9890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516"/>
                </a:lnTo>
                <a:lnTo>
                  <a:pt x="1859" y="21516"/>
                </a:lnTo>
                <a:lnTo>
                  <a:pt x="2147" y="21516"/>
                </a:lnTo>
                <a:lnTo>
                  <a:pt x="2356" y="21516"/>
                </a:lnTo>
                <a:lnTo>
                  <a:pt x="2540" y="21516"/>
                </a:lnTo>
                <a:lnTo>
                  <a:pt x="2749" y="21516"/>
                </a:lnTo>
                <a:lnTo>
                  <a:pt x="2932" y="21516"/>
                </a:lnTo>
                <a:lnTo>
                  <a:pt x="3220" y="21516"/>
                </a:lnTo>
                <a:lnTo>
                  <a:pt x="3430" y="21516"/>
                </a:lnTo>
                <a:lnTo>
                  <a:pt x="3613" y="21516"/>
                </a:lnTo>
                <a:lnTo>
                  <a:pt x="3823" y="21516"/>
                </a:lnTo>
                <a:lnTo>
                  <a:pt x="4006" y="21516"/>
                </a:lnTo>
                <a:lnTo>
                  <a:pt x="4320" y="21516"/>
                </a:lnTo>
                <a:lnTo>
                  <a:pt x="4503" y="21516"/>
                </a:lnTo>
                <a:lnTo>
                  <a:pt x="4713" y="21516"/>
                </a:lnTo>
                <a:lnTo>
                  <a:pt x="4896" y="21516"/>
                </a:lnTo>
                <a:lnTo>
                  <a:pt x="5105" y="21516"/>
                </a:lnTo>
                <a:lnTo>
                  <a:pt x="5393" y="21516"/>
                </a:lnTo>
                <a:lnTo>
                  <a:pt x="5577" y="21516"/>
                </a:lnTo>
                <a:lnTo>
                  <a:pt x="5786" y="21516"/>
                </a:lnTo>
                <a:lnTo>
                  <a:pt x="5969" y="21516"/>
                </a:lnTo>
                <a:lnTo>
                  <a:pt x="6179" y="21516"/>
                </a:lnTo>
                <a:lnTo>
                  <a:pt x="6467" y="21516"/>
                </a:lnTo>
                <a:lnTo>
                  <a:pt x="6676" y="21516"/>
                </a:lnTo>
                <a:lnTo>
                  <a:pt x="6860" y="21516"/>
                </a:lnTo>
                <a:lnTo>
                  <a:pt x="7069" y="21516"/>
                </a:lnTo>
                <a:lnTo>
                  <a:pt x="7252" y="21405"/>
                </a:lnTo>
                <a:lnTo>
                  <a:pt x="7540" y="21294"/>
                </a:lnTo>
                <a:lnTo>
                  <a:pt x="7750" y="21099"/>
                </a:lnTo>
                <a:lnTo>
                  <a:pt x="7933" y="20765"/>
                </a:lnTo>
                <a:lnTo>
                  <a:pt x="8143" y="20347"/>
                </a:lnTo>
                <a:lnTo>
                  <a:pt x="8326" y="19624"/>
                </a:lnTo>
                <a:lnTo>
                  <a:pt x="8640" y="18594"/>
                </a:lnTo>
                <a:lnTo>
                  <a:pt x="8823" y="17341"/>
                </a:lnTo>
                <a:lnTo>
                  <a:pt x="9033" y="15560"/>
                </a:lnTo>
                <a:lnTo>
                  <a:pt x="9216" y="13472"/>
                </a:lnTo>
                <a:lnTo>
                  <a:pt x="9425" y="11078"/>
                </a:lnTo>
                <a:lnTo>
                  <a:pt x="9713" y="8462"/>
                </a:lnTo>
                <a:lnTo>
                  <a:pt x="9897" y="5845"/>
                </a:lnTo>
                <a:lnTo>
                  <a:pt x="10106" y="3563"/>
                </a:lnTo>
                <a:lnTo>
                  <a:pt x="10289" y="1559"/>
                </a:lnTo>
                <a:lnTo>
                  <a:pt x="10499" y="418"/>
                </a:lnTo>
                <a:lnTo>
                  <a:pt x="10787" y="0"/>
                </a:lnTo>
                <a:lnTo>
                  <a:pt x="10996" y="418"/>
                </a:lnTo>
                <a:lnTo>
                  <a:pt x="11180" y="1559"/>
                </a:lnTo>
                <a:lnTo>
                  <a:pt x="11389" y="3563"/>
                </a:lnTo>
                <a:lnTo>
                  <a:pt x="11572" y="5845"/>
                </a:lnTo>
                <a:lnTo>
                  <a:pt x="11860" y="8462"/>
                </a:lnTo>
                <a:lnTo>
                  <a:pt x="12070" y="11078"/>
                </a:lnTo>
                <a:lnTo>
                  <a:pt x="12253" y="13472"/>
                </a:lnTo>
                <a:lnTo>
                  <a:pt x="12463" y="15560"/>
                </a:lnTo>
                <a:lnTo>
                  <a:pt x="12646" y="17341"/>
                </a:lnTo>
                <a:lnTo>
                  <a:pt x="12960" y="18594"/>
                </a:lnTo>
                <a:lnTo>
                  <a:pt x="13143" y="19624"/>
                </a:lnTo>
                <a:lnTo>
                  <a:pt x="13353" y="20347"/>
                </a:lnTo>
                <a:lnTo>
                  <a:pt x="13536" y="20765"/>
                </a:lnTo>
                <a:lnTo>
                  <a:pt x="13745" y="21099"/>
                </a:lnTo>
                <a:lnTo>
                  <a:pt x="14033" y="21294"/>
                </a:lnTo>
                <a:lnTo>
                  <a:pt x="14217" y="21405"/>
                </a:lnTo>
                <a:lnTo>
                  <a:pt x="14426" y="21516"/>
                </a:lnTo>
                <a:lnTo>
                  <a:pt x="14609" y="21516"/>
                </a:lnTo>
                <a:lnTo>
                  <a:pt x="14819" y="21516"/>
                </a:lnTo>
                <a:lnTo>
                  <a:pt x="15107" y="21516"/>
                </a:lnTo>
                <a:lnTo>
                  <a:pt x="15316" y="21516"/>
                </a:lnTo>
                <a:lnTo>
                  <a:pt x="15500" y="21516"/>
                </a:lnTo>
                <a:lnTo>
                  <a:pt x="15709" y="21516"/>
                </a:lnTo>
                <a:lnTo>
                  <a:pt x="15892" y="21516"/>
                </a:lnTo>
                <a:lnTo>
                  <a:pt x="16180" y="21516"/>
                </a:lnTo>
                <a:lnTo>
                  <a:pt x="16390" y="21516"/>
                </a:lnTo>
                <a:lnTo>
                  <a:pt x="16573" y="21516"/>
                </a:lnTo>
                <a:lnTo>
                  <a:pt x="16783" y="21516"/>
                </a:lnTo>
                <a:lnTo>
                  <a:pt x="16966" y="21516"/>
                </a:lnTo>
                <a:lnTo>
                  <a:pt x="17280" y="21516"/>
                </a:lnTo>
                <a:lnTo>
                  <a:pt x="17463" y="21516"/>
                </a:lnTo>
                <a:lnTo>
                  <a:pt x="17673" y="21516"/>
                </a:lnTo>
                <a:lnTo>
                  <a:pt x="17856" y="21516"/>
                </a:lnTo>
                <a:lnTo>
                  <a:pt x="18065" y="21516"/>
                </a:lnTo>
                <a:lnTo>
                  <a:pt x="18353" y="21516"/>
                </a:lnTo>
                <a:lnTo>
                  <a:pt x="18537" y="21516"/>
                </a:lnTo>
                <a:lnTo>
                  <a:pt x="18746" y="21516"/>
                </a:lnTo>
                <a:lnTo>
                  <a:pt x="18929" y="21516"/>
                </a:lnTo>
                <a:lnTo>
                  <a:pt x="19139" y="21516"/>
                </a:lnTo>
                <a:lnTo>
                  <a:pt x="19427" y="21516"/>
                </a:lnTo>
                <a:lnTo>
                  <a:pt x="19636" y="21516"/>
                </a:lnTo>
                <a:lnTo>
                  <a:pt x="19820" y="21516"/>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03"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8804"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8805"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8806"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8807"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8808"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8809"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8810"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8811"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8812"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13"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14"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15"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16"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17"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18" name="Freeform 110"/>
          <p:cNvSpPr>
            <a:spLocks/>
          </p:cNvSpPr>
          <p:nvPr/>
        </p:nvSpPr>
        <p:spPr bwMode="auto">
          <a:xfrm>
            <a:off x="3024188" y="3048000"/>
            <a:ext cx="1050925" cy="1730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19" name="Rectangle 111"/>
          <p:cNvSpPr>
            <a:spLocks/>
          </p:cNvSpPr>
          <p:nvPr/>
        </p:nvSpPr>
        <p:spPr bwMode="auto">
          <a:xfrm>
            <a:off x="992188" y="1371600"/>
            <a:ext cx="2981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adaptation</a:t>
            </a:r>
          </a:p>
        </p:txBody>
      </p:sp>
      <p:sp>
        <p:nvSpPr>
          <p:cNvPr id="118820"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18821" name="Rectangle 118"/>
          <p:cNvSpPr>
            <a:spLocks/>
          </p:cNvSpPr>
          <p:nvPr/>
        </p:nvSpPr>
        <p:spPr bwMode="auto">
          <a:xfrm>
            <a:off x="1036638" y="1782763"/>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sp>
        <p:nvSpPr>
          <p:cNvPr id="118822" name="Rectangle 119"/>
          <p:cNvSpPr>
            <a:spLocks/>
          </p:cNvSpPr>
          <p:nvPr/>
        </p:nvSpPr>
        <p:spPr bwMode="auto">
          <a:xfrm>
            <a:off x="3309938" y="1812925"/>
            <a:ext cx="5857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scaling</a:t>
            </a:r>
          </a:p>
        </p:txBody>
      </p:sp>
      <p:sp>
        <p:nvSpPr>
          <p:cNvPr id="118823" name="TextBox 201"/>
          <p:cNvSpPr txBox="1">
            <a:spLocks noChangeArrowheads="1"/>
          </p:cNvSpPr>
          <p:nvPr/>
        </p:nvSpPr>
        <p:spPr bwMode="auto">
          <a:xfrm>
            <a:off x="2701925"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(x)=cG(x</a:t>
            </a:r>
            <a:r>
              <a:rPr lang="en-US" altLang="x-none" sz="1600"/>
              <a:t>,</a:t>
            </a:r>
            <a:r>
              <a:rPr lang="en-US" altLang="x-none" sz="1600">
                <a:latin typeface="Symbol" charset="2"/>
              </a:rPr>
              <a:t>m,s</a:t>
            </a:r>
            <a:r>
              <a:rPr lang="en-US" altLang="x-none" sz="1600"/>
              <a:t>)</a:t>
            </a:r>
          </a:p>
          <a:p>
            <a:pPr eaLnBrk="1" hangingPunct="1"/>
            <a:r>
              <a:rPr lang="en-US" altLang="x-none" sz="1600" i="1">
                <a:latin typeface="Times" charset="0"/>
              </a:rPr>
              <a:t>            </a:t>
            </a:r>
            <a:r>
              <a:rPr lang="en-US" altLang="x-none" sz="1600" b="1" i="1">
                <a:latin typeface="Times" charset="0"/>
              </a:rPr>
              <a:t>0&lt;c&lt;1</a:t>
            </a:r>
          </a:p>
        </p:txBody>
      </p:sp>
      <p:pic>
        <p:nvPicPr>
          <p:cNvPr id="118824" name="Picture 11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5032375"/>
            <a:ext cx="3903663"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8825"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grpSp>
        <p:nvGrpSpPr>
          <p:cNvPr id="118826" name="Group 122"/>
          <p:cNvGrpSpPr>
            <a:grpSpLocks/>
          </p:cNvGrpSpPr>
          <p:nvPr/>
        </p:nvGrpSpPr>
        <p:grpSpPr bwMode="auto">
          <a:xfrm>
            <a:off x="5249863" y="1873250"/>
            <a:ext cx="1624012" cy="1684338"/>
            <a:chOff x="5249863" y="1873250"/>
            <a:chExt cx="1624012" cy="1684338"/>
          </a:xfrm>
        </p:grpSpPr>
        <p:sp>
          <p:nvSpPr>
            <p:cNvPr id="118881"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8882"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8883"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18884"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8885"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18886"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87"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88"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89"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90"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91"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92"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93"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94"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18827"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18828" name="Group 138"/>
          <p:cNvGrpSpPr>
            <a:grpSpLocks/>
          </p:cNvGrpSpPr>
          <p:nvPr/>
        </p:nvGrpSpPr>
        <p:grpSpPr bwMode="auto">
          <a:xfrm>
            <a:off x="7050088" y="1903413"/>
            <a:ext cx="1679575" cy="1684337"/>
            <a:chOff x="7050088" y="1903413"/>
            <a:chExt cx="1679575" cy="1684337"/>
          </a:xfrm>
        </p:grpSpPr>
        <p:sp>
          <p:nvSpPr>
            <p:cNvPr id="118832"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8833"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18834"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18835"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18836"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18837"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38"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39"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0"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1"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2"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3"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4"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5"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6"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7"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8"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49"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0"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1"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2"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3"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4"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5"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6"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7"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8"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59"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60"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61"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62"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63"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64"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8865"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66"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67"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68"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69"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70"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71"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72"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73"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74"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75"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76"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77"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8878"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79"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8880"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8829" name="Rectangle 117"/>
          <p:cNvSpPr>
            <a:spLocks/>
          </p:cNvSpPr>
          <p:nvPr/>
        </p:nvSpPr>
        <p:spPr bwMode="auto">
          <a:xfrm>
            <a:off x="1752600" y="5638800"/>
            <a:ext cx="5943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ts val="1600"/>
              </a:lnSpc>
              <a:spcBef>
                <a:spcPts val="1150"/>
              </a:spcBef>
            </a:pPr>
            <a:endParaRPr lang="en-US" altLang="x-none" sz="2000">
              <a:solidFill>
                <a:schemeClr val="tx1"/>
              </a:solidFill>
              <a:latin typeface="Calibri" charset="0"/>
              <a:ea typeface="ＭＳ Ｐゴシック" charset="-128"/>
            </a:endParaRPr>
          </a:p>
          <a:p>
            <a:pPr algn="ctr" eaLnBrk="1" hangingPunct="1">
              <a:lnSpc>
                <a:spcPts val="1600"/>
              </a:lnSpc>
              <a:spcBef>
                <a:spcPts val="1150"/>
              </a:spcBef>
            </a:pPr>
            <a:r>
              <a:rPr lang="en-US" altLang="x-none" sz="2000">
                <a:solidFill>
                  <a:schemeClr val="tx1"/>
                </a:solidFill>
                <a:latin typeface="Calibri" charset="0"/>
                <a:ea typeface="ＭＳ Ｐゴシック" charset="-128"/>
              </a:rPr>
              <a:t>Estimate fMRI responses for repeated and non repeated </a:t>
            </a:r>
          </a:p>
          <a:p>
            <a:pPr algn="ctr" eaLnBrk="1" hangingPunct="1">
              <a:lnSpc>
                <a:spcPts val="1600"/>
              </a:lnSpc>
              <a:spcBef>
                <a:spcPts val="1150"/>
              </a:spcBef>
            </a:pPr>
            <a:r>
              <a:rPr lang="en-US" altLang="x-none" sz="2000">
                <a:solidFill>
                  <a:schemeClr val="tx1"/>
                </a:solidFill>
                <a:latin typeface="Calibri" charset="0"/>
                <a:ea typeface="ＭＳ Ｐゴシック" charset="-128"/>
              </a:rPr>
              <a:t>Calculate fMRI-a ratio: repeated/nonrepeated</a:t>
            </a:r>
          </a:p>
        </p:txBody>
      </p:sp>
      <p:sp>
        <p:nvSpPr>
          <p:cNvPr id="118830"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Symbol" charset="2"/>
              </a:rPr>
              <a:t>m,</a:t>
            </a:r>
            <a:r>
              <a:rPr lang="en-US" altLang="x-none" sz="1600" i="1">
                <a:latin typeface="Times New Roman" charset="0"/>
              </a:rPr>
              <a:t>c</a:t>
            </a:r>
            <a:r>
              <a:rPr lang="en-US" altLang="x-none" sz="1600">
                <a:latin typeface="Symbol" charset="2"/>
              </a:rPr>
              <a:t>s</a:t>
            </a:r>
            <a:r>
              <a:rPr lang="en-US" altLang="x-none" sz="1600"/>
              <a:t>)</a:t>
            </a:r>
          </a:p>
          <a:p>
            <a:pPr eaLnBrk="1" hangingPunct="1"/>
            <a:r>
              <a:rPr lang="en-US" altLang="x-none" sz="1600" i="1">
                <a:latin typeface="Times" charset="0"/>
              </a:rPr>
              <a:t>            </a:t>
            </a:r>
            <a:r>
              <a:rPr lang="en-US" altLang="x-none" sz="1600" b="1" i="1">
                <a:latin typeface="Times" charset="0"/>
              </a:rPr>
              <a:t>0&lt;c&lt;1</a:t>
            </a:r>
          </a:p>
        </p:txBody>
      </p:sp>
      <p:sp>
        <p:nvSpPr>
          <p:cNvPr id="118831"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9810"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19811"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Examining the effects of model parameters: </a:t>
            </a:r>
          </a:p>
          <a:p>
            <a:pPr algn="ctr" eaLnBrk="1" hangingPunct="1"/>
            <a:r>
              <a:rPr lang="en-US" altLang="x-none" sz="2800" b="1">
                <a:solidFill>
                  <a:srgbClr val="5E5EB9"/>
                </a:solidFill>
                <a:latin typeface="Calibri" charset="0"/>
              </a:rPr>
              <a:t>Distribution of neuronal populations in a voxel</a:t>
            </a:r>
          </a:p>
        </p:txBody>
      </p:sp>
      <p:grpSp>
        <p:nvGrpSpPr>
          <p:cNvPr id="119812" name="Group 6"/>
          <p:cNvGrpSpPr>
            <a:grpSpLocks/>
          </p:cNvGrpSpPr>
          <p:nvPr/>
        </p:nvGrpSpPr>
        <p:grpSpPr bwMode="auto">
          <a:xfrm>
            <a:off x="4038600" y="2203450"/>
            <a:ext cx="896938" cy="311150"/>
            <a:chOff x="0" y="0"/>
            <a:chExt cx="565" cy="196"/>
          </a:xfrm>
        </p:grpSpPr>
        <p:grpSp>
          <p:nvGrpSpPr>
            <p:cNvPr id="119919" name="Group 3"/>
            <p:cNvGrpSpPr>
              <a:grpSpLocks/>
            </p:cNvGrpSpPr>
            <p:nvPr/>
          </p:nvGrpSpPr>
          <p:grpSpPr bwMode="auto">
            <a:xfrm>
              <a:off x="85" y="0"/>
              <a:ext cx="480" cy="196"/>
              <a:chOff x="0" y="0"/>
              <a:chExt cx="480" cy="196"/>
            </a:xfrm>
          </p:grpSpPr>
          <p:sp>
            <p:nvSpPr>
              <p:cNvPr id="119922"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19923"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19920"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921"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9813"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14"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15"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16"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17"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18"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9819"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9820"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9821"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9822"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9823"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9824"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9825"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26" name="Freeform 21"/>
          <p:cNvSpPr>
            <a:spLocks/>
          </p:cNvSpPr>
          <p:nvPr/>
        </p:nvSpPr>
        <p:spPr bwMode="auto">
          <a:xfrm>
            <a:off x="1143000" y="2208213"/>
            <a:ext cx="762000" cy="9890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516"/>
                </a:lnTo>
                <a:lnTo>
                  <a:pt x="1859" y="21516"/>
                </a:lnTo>
                <a:lnTo>
                  <a:pt x="2147" y="21516"/>
                </a:lnTo>
                <a:lnTo>
                  <a:pt x="2356" y="21516"/>
                </a:lnTo>
                <a:lnTo>
                  <a:pt x="2540" y="21516"/>
                </a:lnTo>
                <a:lnTo>
                  <a:pt x="2749" y="21516"/>
                </a:lnTo>
                <a:lnTo>
                  <a:pt x="2932" y="21516"/>
                </a:lnTo>
                <a:lnTo>
                  <a:pt x="3220" y="21516"/>
                </a:lnTo>
                <a:lnTo>
                  <a:pt x="3430" y="21516"/>
                </a:lnTo>
                <a:lnTo>
                  <a:pt x="3613" y="21516"/>
                </a:lnTo>
                <a:lnTo>
                  <a:pt x="3823" y="21516"/>
                </a:lnTo>
                <a:lnTo>
                  <a:pt x="4006" y="21516"/>
                </a:lnTo>
                <a:lnTo>
                  <a:pt x="4320" y="21516"/>
                </a:lnTo>
                <a:lnTo>
                  <a:pt x="4503" y="21516"/>
                </a:lnTo>
                <a:lnTo>
                  <a:pt x="4713" y="21516"/>
                </a:lnTo>
                <a:lnTo>
                  <a:pt x="4896" y="21516"/>
                </a:lnTo>
                <a:lnTo>
                  <a:pt x="5105" y="21516"/>
                </a:lnTo>
                <a:lnTo>
                  <a:pt x="5393" y="21516"/>
                </a:lnTo>
                <a:lnTo>
                  <a:pt x="5577" y="21516"/>
                </a:lnTo>
                <a:lnTo>
                  <a:pt x="5786" y="21516"/>
                </a:lnTo>
                <a:lnTo>
                  <a:pt x="5969" y="21516"/>
                </a:lnTo>
                <a:lnTo>
                  <a:pt x="6179" y="21516"/>
                </a:lnTo>
                <a:lnTo>
                  <a:pt x="6467" y="21516"/>
                </a:lnTo>
                <a:lnTo>
                  <a:pt x="6676" y="21516"/>
                </a:lnTo>
                <a:lnTo>
                  <a:pt x="6860" y="21516"/>
                </a:lnTo>
                <a:lnTo>
                  <a:pt x="7069" y="21516"/>
                </a:lnTo>
                <a:lnTo>
                  <a:pt x="7252" y="21405"/>
                </a:lnTo>
                <a:lnTo>
                  <a:pt x="7540" y="21294"/>
                </a:lnTo>
                <a:lnTo>
                  <a:pt x="7750" y="21099"/>
                </a:lnTo>
                <a:lnTo>
                  <a:pt x="7933" y="20765"/>
                </a:lnTo>
                <a:lnTo>
                  <a:pt x="8143" y="20347"/>
                </a:lnTo>
                <a:lnTo>
                  <a:pt x="8326" y="19624"/>
                </a:lnTo>
                <a:lnTo>
                  <a:pt x="8640" y="18594"/>
                </a:lnTo>
                <a:lnTo>
                  <a:pt x="8823" y="17341"/>
                </a:lnTo>
                <a:lnTo>
                  <a:pt x="9033" y="15560"/>
                </a:lnTo>
                <a:lnTo>
                  <a:pt x="9216" y="13472"/>
                </a:lnTo>
                <a:lnTo>
                  <a:pt x="9425" y="11078"/>
                </a:lnTo>
                <a:lnTo>
                  <a:pt x="9713" y="8462"/>
                </a:lnTo>
                <a:lnTo>
                  <a:pt x="9897" y="5845"/>
                </a:lnTo>
                <a:lnTo>
                  <a:pt x="10106" y="3563"/>
                </a:lnTo>
                <a:lnTo>
                  <a:pt x="10289" y="1559"/>
                </a:lnTo>
                <a:lnTo>
                  <a:pt x="10499" y="418"/>
                </a:lnTo>
                <a:lnTo>
                  <a:pt x="10787" y="0"/>
                </a:lnTo>
                <a:lnTo>
                  <a:pt x="10996" y="418"/>
                </a:lnTo>
                <a:lnTo>
                  <a:pt x="11180" y="1559"/>
                </a:lnTo>
                <a:lnTo>
                  <a:pt x="11389" y="3563"/>
                </a:lnTo>
                <a:lnTo>
                  <a:pt x="11572" y="5845"/>
                </a:lnTo>
                <a:lnTo>
                  <a:pt x="11860" y="8462"/>
                </a:lnTo>
                <a:lnTo>
                  <a:pt x="12070" y="11078"/>
                </a:lnTo>
                <a:lnTo>
                  <a:pt x="12253" y="13472"/>
                </a:lnTo>
                <a:lnTo>
                  <a:pt x="12463" y="15560"/>
                </a:lnTo>
                <a:lnTo>
                  <a:pt x="12646" y="17341"/>
                </a:lnTo>
                <a:lnTo>
                  <a:pt x="12960" y="18594"/>
                </a:lnTo>
                <a:lnTo>
                  <a:pt x="13143" y="19624"/>
                </a:lnTo>
                <a:lnTo>
                  <a:pt x="13353" y="20347"/>
                </a:lnTo>
                <a:lnTo>
                  <a:pt x="13536" y="20765"/>
                </a:lnTo>
                <a:lnTo>
                  <a:pt x="13745" y="21099"/>
                </a:lnTo>
                <a:lnTo>
                  <a:pt x="14033" y="21294"/>
                </a:lnTo>
                <a:lnTo>
                  <a:pt x="14217" y="21405"/>
                </a:lnTo>
                <a:lnTo>
                  <a:pt x="14426" y="21516"/>
                </a:lnTo>
                <a:lnTo>
                  <a:pt x="14609" y="21516"/>
                </a:lnTo>
                <a:lnTo>
                  <a:pt x="14819" y="21516"/>
                </a:lnTo>
                <a:lnTo>
                  <a:pt x="15107" y="21516"/>
                </a:lnTo>
                <a:lnTo>
                  <a:pt x="15316" y="21516"/>
                </a:lnTo>
                <a:lnTo>
                  <a:pt x="15500" y="21516"/>
                </a:lnTo>
                <a:lnTo>
                  <a:pt x="15709" y="21516"/>
                </a:lnTo>
                <a:lnTo>
                  <a:pt x="15892" y="21516"/>
                </a:lnTo>
                <a:lnTo>
                  <a:pt x="16180" y="21516"/>
                </a:lnTo>
                <a:lnTo>
                  <a:pt x="16390" y="21516"/>
                </a:lnTo>
                <a:lnTo>
                  <a:pt x="16573" y="21516"/>
                </a:lnTo>
                <a:lnTo>
                  <a:pt x="16783" y="21516"/>
                </a:lnTo>
                <a:lnTo>
                  <a:pt x="16966" y="21516"/>
                </a:lnTo>
                <a:lnTo>
                  <a:pt x="17280" y="21516"/>
                </a:lnTo>
                <a:lnTo>
                  <a:pt x="17463" y="21516"/>
                </a:lnTo>
                <a:lnTo>
                  <a:pt x="17673" y="21516"/>
                </a:lnTo>
                <a:lnTo>
                  <a:pt x="17856" y="21516"/>
                </a:lnTo>
                <a:lnTo>
                  <a:pt x="18065" y="21516"/>
                </a:lnTo>
                <a:lnTo>
                  <a:pt x="18353" y="21516"/>
                </a:lnTo>
                <a:lnTo>
                  <a:pt x="18537" y="21516"/>
                </a:lnTo>
                <a:lnTo>
                  <a:pt x="18746" y="21516"/>
                </a:lnTo>
                <a:lnTo>
                  <a:pt x="18929" y="21516"/>
                </a:lnTo>
                <a:lnTo>
                  <a:pt x="19139" y="21516"/>
                </a:lnTo>
                <a:lnTo>
                  <a:pt x="19427" y="21516"/>
                </a:lnTo>
                <a:lnTo>
                  <a:pt x="19636" y="21516"/>
                </a:lnTo>
                <a:lnTo>
                  <a:pt x="19820" y="21516"/>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27"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9828"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9829"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19830"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19831"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19832"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19833"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9834"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19835"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9836"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37"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38"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39"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40"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41"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42" name="Freeform 110"/>
          <p:cNvSpPr>
            <a:spLocks/>
          </p:cNvSpPr>
          <p:nvPr/>
        </p:nvSpPr>
        <p:spPr bwMode="auto">
          <a:xfrm>
            <a:off x="3024188" y="3048000"/>
            <a:ext cx="1050925" cy="1730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43" name="Rectangle 111"/>
          <p:cNvSpPr>
            <a:spLocks/>
          </p:cNvSpPr>
          <p:nvPr/>
        </p:nvSpPr>
        <p:spPr bwMode="auto">
          <a:xfrm>
            <a:off x="992188" y="1371600"/>
            <a:ext cx="2981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adaptation</a:t>
            </a:r>
          </a:p>
        </p:txBody>
      </p:sp>
      <p:sp>
        <p:nvSpPr>
          <p:cNvPr id="119844"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19845" name="Rectangle 118"/>
          <p:cNvSpPr>
            <a:spLocks/>
          </p:cNvSpPr>
          <p:nvPr/>
        </p:nvSpPr>
        <p:spPr bwMode="auto">
          <a:xfrm>
            <a:off x="1036638" y="1782763"/>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sp>
        <p:nvSpPr>
          <p:cNvPr id="119846" name="Rectangle 119"/>
          <p:cNvSpPr>
            <a:spLocks/>
          </p:cNvSpPr>
          <p:nvPr/>
        </p:nvSpPr>
        <p:spPr bwMode="auto">
          <a:xfrm>
            <a:off x="3309938" y="1812925"/>
            <a:ext cx="5857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scaling</a:t>
            </a:r>
          </a:p>
        </p:txBody>
      </p:sp>
      <p:sp>
        <p:nvSpPr>
          <p:cNvPr id="119847" name="TextBox 201"/>
          <p:cNvSpPr txBox="1">
            <a:spLocks noChangeArrowheads="1"/>
          </p:cNvSpPr>
          <p:nvPr/>
        </p:nvSpPr>
        <p:spPr bwMode="auto">
          <a:xfrm>
            <a:off x="2701925"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(x)=cG(x</a:t>
            </a:r>
            <a:r>
              <a:rPr lang="en-US" altLang="x-none" sz="1600"/>
              <a:t>,</a:t>
            </a:r>
            <a:r>
              <a:rPr lang="en-US" altLang="x-none" sz="1600">
                <a:latin typeface="Symbol" charset="2"/>
              </a:rPr>
              <a:t>m,s</a:t>
            </a:r>
            <a:r>
              <a:rPr lang="en-US" altLang="x-none" sz="1600"/>
              <a:t>)</a:t>
            </a:r>
          </a:p>
          <a:p>
            <a:pPr eaLnBrk="1" hangingPunct="1"/>
            <a:r>
              <a:rPr lang="en-US" altLang="x-none" sz="1600" i="1">
                <a:latin typeface="Times" charset="0"/>
              </a:rPr>
              <a:t>            0&lt;c&lt;1</a:t>
            </a:r>
          </a:p>
        </p:txBody>
      </p:sp>
      <p:pic>
        <p:nvPicPr>
          <p:cNvPr id="119848" name="Picture 11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5032375"/>
            <a:ext cx="3903663"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9849"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grpSp>
        <p:nvGrpSpPr>
          <p:cNvPr id="119850" name="Group 122"/>
          <p:cNvGrpSpPr>
            <a:grpSpLocks/>
          </p:cNvGrpSpPr>
          <p:nvPr/>
        </p:nvGrpSpPr>
        <p:grpSpPr bwMode="auto">
          <a:xfrm>
            <a:off x="5249863" y="1873250"/>
            <a:ext cx="1624012" cy="1684338"/>
            <a:chOff x="5249863" y="1873250"/>
            <a:chExt cx="1624012" cy="1684338"/>
          </a:xfrm>
        </p:grpSpPr>
        <p:sp>
          <p:nvSpPr>
            <p:cNvPr id="119905"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9906"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19907"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19908"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19909"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19910"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911"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912"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13"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14"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15"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16"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17"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18"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19851"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sp>
        <p:nvSpPr>
          <p:cNvPr id="119852"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19853"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19854"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19855"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19856"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grpSp>
        <p:nvGrpSpPr>
          <p:cNvPr id="119857" name="Group 1"/>
          <p:cNvGrpSpPr>
            <a:grpSpLocks/>
          </p:cNvGrpSpPr>
          <p:nvPr/>
        </p:nvGrpSpPr>
        <p:grpSpPr bwMode="auto">
          <a:xfrm>
            <a:off x="7569200" y="2170113"/>
            <a:ext cx="1143000" cy="1087437"/>
            <a:chOff x="7569200" y="2170113"/>
            <a:chExt cx="1143000" cy="1087437"/>
          </a:xfrm>
        </p:grpSpPr>
        <p:sp>
          <p:nvSpPr>
            <p:cNvPr id="119861"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62"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63"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64"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65"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66"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67"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68"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69"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0"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1"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2"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3"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4"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5"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6"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7"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8"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79"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0"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1"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2"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3"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4"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5"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6"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7"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8"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19889"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90"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91"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92"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93"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94"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95"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896"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97"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98"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899"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00"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01"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19902"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03"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19904"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19858" name="Rectangle 117"/>
          <p:cNvSpPr>
            <a:spLocks/>
          </p:cNvSpPr>
          <p:nvPr/>
        </p:nvSpPr>
        <p:spPr bwMode="auto">
          <a:xfrm>
            <a:off x="1752600" y="5638800"/>
            <a:ext cx="5943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ts val="1600"/>
              </a:lnSpc>
              <a:spcBef>
                <a:spcPts val="1150"/>
              </a:spcBef>
            </a:pPr>
            <a:endParaRPr lang="en-US" altLang="x-none" sz="2000">
              <a:solidFill>
                <a:schemeClr val="tx1"/>
              </a:solidFill>
              <a:latin typeface="Calibri" charset="0"/>
              <a:ea typeface="ＭＳ Ｐゴシック" charset="-128"/>
            </a:endParaRPr>
          </a:p>
          <a:p>
            <a:pPr algn="ctr" eaLnBrk="1" hangingPunct="1">
              <a:lnSpc>
                <a:spcPts val="1600"/>
              </a:lnSpc>
              <a:spcBef>
                <a:spcPts val="1150"/>
              </a:spcBef>
            </a:pPr>
            <a:r>
              <a:rPr lang="en-US" altLang="x-none" sz="2000">
                <a:solidFill>
                  <a:schemeClr val="tx1"/>
                </a:solidFill>
                <a:latin typeface="Calibri" charset="0"/>
                <a:ea typeface="ＭＳ Ｐゴシック" charset="-128"/>
              </a:rPr>
              <a:t>Estimate fMRI responses for repeated and non repeated </a:t>
            </a:r>
          </a:p>
          <a:p>
            <a:pPr algn="ctr" eaLnBrk="1" hangingPunct="1">
              <a:lnSpc>
                <a:spcPts val="1600"/>
              </a:lnSpc>
              <a:spcBef>
                <a:spcPts val="1150"/>
              </a:spcBef>
            </a:pPr>
            <a:r>
              <a:rPr lang="en-US" altLang="x-none" sz="2000">
                <a:solidFill>
                  <a:schemeClr val="tx1"/>
                </a:solidFill>
                <a:latin typeface="Calibri" charset="0"/>
                <a:ea typeface="ＭＳ Ｐゴシック" charset="-128"/>
              </a:rPr>
              <a:t>Calculate fMRI-a ratio: repeated/nonrepeated</a:t>
            </a:r>
          </a:p>
        </p:txBody>
      </p:sp>
      <p:sp>
        <p:nvSpPr>
          <p:cNvPr id="119859"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Symbol" charset="2"/>
              </a:rPr>
              <a:t>m,</a:t>
            </a:r>
            <a:r>
              <a:rPr lang="en-US" altLang="x-none" sz="1600" i="1">
                <a:latin typeface="Times New Roman" charset="0"/>
              </a:rPr>
              <a:t>c</a:t>
            </a:r>
            <a:r>
              <a:rPr lang="en-US" altLang="x-none" sz="1600">
                <a:latin typeface="Symbol" charset="2"/>
              </a:rPr>
              <a:t>s</a:t>
            </a:r>
            <a:r>
              <a:rPr lang="en-US" altLang="x-none" sz="1600"/>
              <a:t>)</a:t>
            </a:r>
          </a:p>
          <a:p>
            <a:pPr eaLnBrk="1" hangingPunct="1"/>
            <a:r>
              <a:rPr lang="en-US" altLang="x-none" sz="1600" i="1">
                <a:latin typeface="Times" charset="0"/>
              </a:rPr>
              <a:t>            0&lt;c&lt;1</a:t>
            </a:r>
          </a:p>
        </p:txBody>
      </p:sp>
      <p:sp>
        <p:nvSpPr>
          <p:cNvPr id="119860"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ounded Rectangle 204"/>
          <p:cNvSpPr>
            <a:spLocks noChangeArrowheads="1"/>
          </p:cNvSpPr>
          <p:nvPr/>
        </p:nvSpPr>
        <p:spPr bwMode="auto">
          <a:xfrm>
            <a:off x="1714500" y="4416425"/>
            <a:ext cx="6019800" cy="2209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0834" name="Rounded Rectangle 4"/>
          <p:cNvSpPr>
            <a:spLocks noChangeArrowheads="1"/>
          </p:cNvSpPr>
          <p:nvPr/>
        </p:nvSpPr>
        <p:spPr bwMode="auto">
          <a:xfrm>
            <a:off x="228600" y="1295400"/>
            <a:ext cx="4876800" cy="2895600"/>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0835"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Examining the effects of model parameters: </a:t>
            </a:r>
          </a:p>
          <a:p>
            <a:pPr algn="ctr" eaLnBrk="1" hangingPunct="1"/>
            <a:r>
              <a:rPr lang="en-US" altLang="x-none" sz="2800" b="1">
                <a:solidFill>
                  <a:srgbClr val="5E5EB9"/>
                </a:solidFill>
                <a:latin typeface="Calibri" charset="0"/>
              </a:rPr>
              <a:t>Distribution of neuronal populations in a voxel</a:t>
            </a:r>
          </a:p>
        </p:txBody>
      </p:sp>
      <p:grpSp>
        <p:nvGrpSpPr>
          <p:cNvPr id="120836" name="Group 6"/>
          <p:cNvGrpSpPr>
            <a:grpSpLocks/>
          </p:cNvGrpSpPr>
          <p:nvPr/>
        </p:nvGrpSpPr>
        <p:grpSpPr bwMode="auto">
          <a:xfrm>
            <a:off x="4038600" y="2203450"/>
            <a:ext cx="896938" cy="311150"/>
            <a:chOff x="0" y="0"/>
            <a:chExt cx="565" cy="196"/>
          </a:xfrm>
        </p:grpSpPr>
        <p:grpSp>
          <p:nvGrpSpPr>
            <p:cNvPr id="120964" name="Group 3"/>
            <p:cNvGrpSpPr>
              <a:grpSpLocks/>
            </p:cNvGrpSpPr>
            <p:nvPr/>
          </p:nvGrpSpPr>
          <p:grpSpPr bwMode="auto">
            <a:xfrm>
              <a:off x="85" y="0"/>
              <a:ext cx="480" cy="196"/>
              <a:chOff x="0" y="0"/>
              <a:chExt cx="480" cy="196"/>
            </a:xfrm>
          </p:grpSpPr>
          <p:sp>
            <p:nvSpPr>
              <p:cNvPr id="120967"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20968"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20965"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66"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0837" name="Line 8"/>
          <p:cNvSpPr>
            <a:spLocks noChangeShapeType="1"/>
          </p:cNvSpPr>
          <p:nvPr/>
        </p:nvSpPr>
        <p:spPr bwMode="auto">
          <a:xfrm>
            <a:off x="1003300" y="3195638"/>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38" name="Line 9"/>
          <p:cNvSpPr>
            <a:spLocks noChangeShapeType="1"/>
          </p:cNvSpPr>
          <p:nvPr/>
        </p:nvSpPr>
        <p:spPr bwMode="auto">
          <a:xfrm rot="10800000" flipH="1">
            <a:off x="1003300" y="2208213"/>
            <a:ext cx="1588"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39" name="Line 10"/>
          <p:cNvSpPr>
            <a:spLocks noChangeShapeType="1"/>
          </p:cNvSpPr>
          <p:nvPr/>
        </p:nvSpPr>
        <p:spPr bwMode="auto">
          <a:xfrm rot="10800000" flipH="1">
            <a:off x="1003300"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40" name="Line 11"/>
          <p:cNvSpPr>
            <a:spLocks noChangeShapeType="1"/>
          </p:cNvSpPr>
          <p:nvPr/>
        </p:nvSpPr>
        <p:spPr bwMode="auto">
          <a:xfrm rot="10800000" flipH="1">
            <a:off x="1528763" y="318293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41" name="Line 12"/>
          <p:cNvSpPr>
            <a:spLocks noChangeShapeType="1"/>
          </p:cNvSpPr>
          <p:nvPr/>
        </p:nvSpPr>
        <p:spPr bwMode="auto">
          <a:xfrm rot="10800000" flipH="1">
            <a:off x="2054225" y="318293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42" name="Rectangle 13"/>
          <p:cNvSpPr>
            <a:spLocks/>
          </p:cNvSpPr>
          <p:nvPr/>
        </p:nvSpPr>
        <p:spPr bwMode="auto">
          <a:xfrm>
            <a:off x="836613" y="312420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0843" name="Rectangle 14"/>
          <p:cNvSpPr>
            <a:spLocks/>
          </p:cNvSpPr>
          <p:nvPr/>
        </p:nvSpPr>
        <p:spPr bwMode="auto">
          <a:xfrm>
            <a:off x="760413" y="2924175"/>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20844" name="Rectangle 15"/>
          <p:cNvSpPr>
            <a:spLocks/>
          </p:cNvSpPr>
          <p:nvPr/>
        </p:nvSpPr>
        <p:spPr bwMode="auto">
          <a:xfrm>
            <a:off x="760413" y="2728913"/>
            <a:ext cx="1666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20845" name="Rectangle 16"/>
          <p:cNvSpPr>
            <a:spLocks/>
          </p:cNvSpPr>
          <p:nvPr/>
        </p:nvSpPr>
        <p:spPr bwMode="auto">
          <a:xfrm>
            <a:off x="760413" y="2527300"/>
            <a:ext cx="1666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20846" name="Rectangle 17"/>
          <p:cNvSpPr>
            <a:spLocks/>
          </p:cNvSpPr>
          <p:nvPr/>
        </p:nvSpPr>
        <p:spPr bwMode="auto">
          <a:xfrm>
            <a:off x="760413" y="2332038"/>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20847" name="Rectangle 18"/>
          <p:cNvSpPr>
            <a:spLocks/>
          </p:cNvSpPr>
          <p:nvPr/>
        </p:nvSpPr>
        <p:spPr bwMode="auto">
          <a:xfrm>
            <a:off x="836613" y="2135188"/>
            <a:ext cx="650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0848" name="Rectangle 19"/>
          <p:cNvSpPr>
            <a:spLocks/>
          </p:cNvSpPr>
          <p:nvPr/>
        </p:nvSpPr>
        <p:spPr bwMode="auto">
          <a:xfrm>
            <a:off x="1249363" y="3216275"/>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20849" name="Freeform 20"/>
          <p:cNvSpPr>
            <a:spLocks/>
          </p:cNvSpPr>
          <p:nvPr/>
        </p:nvSpPr>
        <p:spPr bwMode="auto">
          <a:xfrm>
            <a:off x="1003300" y="2211388"/>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600"/>
                </a:lnTo>
                <a:lnTo>
                  <a:pt x="1859" y="21600"/>
                </a:lnTo>
                <a:lnTo>
                  <a:pt x="2147" y="21600"/>
                </a:lnTo>
                <a:lnTo>
                  <a:pt x="2356" y="21600"/>
                </a:lnTo>
                <a:lnTo>
                  <a:pt x="2540" y="21600"/>
                </a:lnTo>
                <a:lnTo>
                  <a:pt x="2749" y="21600"/>
                </a:lnTo>
                <a:lnTo>
                  <a:pt x="2932" y="21600"/>
                </a:lnTo>
                <a:lnTo>
                  <a:pt x="3220" y="21600"/>
                </a:lnTo>
                <a:lnTo>
                  <a:pt x="3430" y="21600"/>
                </a:lnTo>
                <a:lnTo>
                  <a:pt x="3613" y="21600"/>
                </a:lnTo>
                <a:lnTo>
                  <a:pt x="3823" y="21488"/>
                </a:lnTo>
                <a:lnTo>
                  <a:pt x="4006" y="21488"/>
                </a:lnTo>
                <a:lnTo>
                  <a:pt x="4320" y="21376"/>
                </a:lnTo>
                <a:lnTo>
                  <a:pt x="4503" y="21265"/>
                </a:lnTo>
                <a:lnTo>
                  <a:pt x="4713" y="21181"/>
                </a:lnTo>
                <a:lnTo>
                  <a:pt x="4896" y="21069"/>
                </a:lnTo>
                <a:lnTo>
                  <a:pt x="5105" y="20846"/>
                </a:lnTo>
                <a:lnTo>
                  <a:pt x="5393" y="20650"/>
                </a:lnTo>
                <a:lnTo>
                  <a:pt x="5577" y="20426"/>
                </a:lnTo>
                <a:lnTo>
                  <a:pt x="5786" y="20119"/>
                </a:lnTo>
                <a:lnTo>
                  <a:pt x="5969" y="19700"/>
                </a:lnTo>
                <a:lnTo>
                  <a:pt x="6179" y="19281"/>
                </a:lnTo>
                <a:lnTo>
                  <a:pt x="6467" y="18666"/>
                </a:lnTo>
                <a:lnTo>
                  <a:pt x="6676" y="18023"/>
                </a:lnTo>
                <a:lnTo>
                  <a:pt x="6860" y="17409"/>
                </a:lnTo>
                <a:lnTo>
                  <a:pt x="7069" y="16570"/>
                </a:lnTo>
                <a:lnTo>
                  <a:pt x="7252" y="15620"/>
                </a:lnTo>
                <a:lnTo>
                  <a:pt x="7540" y="14558"/>
                </a:lnTo>
                <a:lnTo>
                  <a:pt x="7750" y="13524"/>
                </a:lnTo>
                <a:lnTo>
                  <a:pt x="7933" y="12379"/>
                </a:lnTo>
                <a:lnTo>
                  <a:pt x="8143" y="11121"/>
                </a:lnTo>
                <a:lnTo>
                  <a:pt x="8326" y="9752"/>
                </a:lnTo>
                <a:lnTo>
                  <a:pt x="8640" y="8495"/>
                </a:lnTo>
                <a:lnTo>
                  <a:pt x="8823" y="7125"/>
                </a:lnTo>
                <a:lnTo>
                  <a:pt x="9033" y="5868"/>
                </a:lnTo>
                <a:lnTo>
                  <a:pt x="9216" y="4611"/>
                </a:lnTo>
                <a:lnTo>
                  <a:pt x="9425" y="3577"/>
                </a:lnTo>
                <a:lnTo>
                  <a:pt x="9713" y="2515"/>
                </a:lnTo>
                <a:lnTo>
                  <a:pt x="9897" y="1565"/>
                </a:lnTo>
                <a:lnTo>
                  <a:pt x="10106" y="950"/>
                </a:lnTo>
                <a:lnTo>
                  <a:pt x="10289" y="419"/>
                </a:lnTo>
                <a:lnTo>
                  <a:pt x="10499" y="112"/>
                </a:lnTo>
                <a:lnTo>
                  <a:pt x="10787" y="0"/>
                </a:lnTo>
                <a:lnTo>
                  <a:pt x="10996" y="112"/>
                </a:lnTo>
                <a:lnTo>
                  <a:pt x="11180" y="419"/>
                </a:lnTo>
                <a:lnTo>
                  <a:pt x="11389" y="950"/>
                </a:lnTo>
                <a:lnTo>
                  <a:pt x="11572" y="1565"/>
                </a:lnTo>
                <a:lnTo>
                  <a:pt x="11860" y="2515"/>
                </a:lnTo>
                <a:lnTo>
                  <a:pt x="12070" y="3577"/>
                </a:lnTo>
                <a:lnTo>
                  <a:pt x="12253" y="4611"/>
                </a:lnTo>
                <a:lnTo>
                  <a:pt x="12463" y="5868"/>
                </a:lnTo>
                <a:lnTo>
                  <a:pt x="12646" y="7125"/>
                </a:lnTo>
                <a:lnTo>
                  <a:pt x="12960" y="8495"/>
                </a:lnTo>
                <a:lnTo>
                  <a:pt x="13143" y="9752"/>
                </a:lnTo>
                <a:lnTo>
                  <a:pt x="13353" y="11121"/>
                </a:lnTo>
                <a:lnTo>
                  <a:pt x="13536" y="12379"/>
                </a:lnTo>
                <a:lnTo>
                  <a:pt x="13745" y="13524"/>
                </a:lnTo>
                <a:lnTo>
                  <a:pt x="14033" y="14558"/>
                </a:lnTo>
                <a:lnTo>
                  <a:pt x="14217" y="15620"/>
                </a:lnTo>
                <a:lnTo>
                  <a:pt x="14426" y="16570"/>
                </a:lnTo>
                <a:lnTo>
                  <a:pt x="14609" y="17409"/>
                </a:lnTo>
                <a:lnTo>
                  <a:pt x="14819" y="18023"/>
                </a:lnTo>
                <a:lnTo>
                  <a:pt x="15107" y="18666"/>
                </a:lnTo>
                <a:lnTo>
                  <a:pt x="15316" y="19281"/>
                </a:lnTo>
                <a:lnTo>
                  <a:pt x="15500" y="19700"/>
                </a:lnTo>
                <a:lnTo>
                  <a:pt x="15709" y="20119"/>
                </a:lnTo>
                <a:lnTo>
                  <a:pt x="15892" y="20426"/>
                </a:lnTo>
                <a:lnTo>
                  <a:pt x="16180" y="20650"/>
                </a:lnTo>
                <a:lnTo>
                  <a:pt x="16390" y="20846"/>
                </a:lnTo>
                <a:lnTo>
                  <a:pt x="16573" y="21069"/>
                </a:lnTo>
                <a:lnTo>
                  <a:pt x="16783" y="21181"/>
                </a:lnTo>
                <a:lnTo>
                  <a:pt x="16966" y="21265"/>
                </a:lnTo>
                <a:lnTo>
                  <a:pt x="17280" y="21376"/>
                </a:lnTo>
                <a:lnTo>
                  <a:pt x="17463" y="21488"/>
                </a:lnTo>
                <a:lnTo>
                  <a:pt x="17673" y="21488"/>
                </a:lnTo>
                <a:lnTo>
                  <a:pt x="17856" y="21600"/>
                </a:lnTo>
                <a:lnTo>
                  <a:pt x="18065" y="21600"/>
                </a:lnTo>
                <a:lnTo>
                  <a:pt x="18353" y="21600"/>
                </a:lnTo>
                <a:lnTo>
                  <a:pt x="18537" y="21600"/>
                </a:lnTo>
                <a:lnTo>
                  <a:pt x="18746" y="21600"/>
                </a:lnTo>
                <a:lnTo>
                  <a:pt x="18929" y="21600"/>
                </a:lnTo>
                <a:lnTo>
                  <a:pt x="19139" y="21600"/>
                </a:lnTo>
                <a:lnTo>
                  <a:pt x="19427" y="21600"/>
                </a:lnTo>
                <a:lnTo>
                  <a:pt x="19636" y="21600"/>
                </a:lnTo>
                <a:lnTo>
                  <a:pt x="19820" y="21600"/>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850" name="Freeform 21"/>
          <p:cNvSpPr>
            <a:spLocks/>
          </p:cNvSpPr>
          <p:nvPr/>
        </p:nvSpPr>
        <p:spPr bwMode="auto">
          <a:xfrm>
            <a:off x="1143000" y="2208213"/>
            <a:ext cx="762000" cy="9890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57" y="21600"/>
                </a:lnTo>
                <a:lnTo>
                  <a:pt x="1466" y="21600"/>
                </a:lnTo>
                <a:lnTo>
                  <a:pt x="1649" y="21516"/>
                </a:lnTo>
                <a:lnTo>
                  <a:pt x="1859" y="21516"/>
                </a:lnTo>
                <a:lnTo>
                  <a:pt x="2147" y="21516"/>
                </a:lnTo>
                <a:lnTo>
                  <a:pt x="2356" y="21516"/>
                </a:lnTo>
                <a:lnTo>
                  <a:pt x="2540" y="21516"/>
                </a:lnTo>
                <a:lnTo>
                  <a:pt x="2749" y="21516"/>
                </a:lnTo>
                <a:lnTo>
                  <a:pt x="2932" y="21516"/>
                </a:lnTo>
                <a:lnTo>
                  <a:pt x="3220" y="21516"/>
                </a:lnTo>
                <a:lnTo>
                  <a:pt x="3430" y="21516"/>
                </a:lnTo>
                <a:lnTo>
                  <a:pt x="3613" y="21516"/>
                </a:lnTo>
                <a:lnTo>
                  <a:pt x="3823" y="21516"/>
                </a:lnTo>
                <a:lnTo>
                  <a:pt x="4006" y="21516"/>
                </a:lnTo>
                <a:lnTo>
                  <a:pt x="4320" y="21516"/>
                </a:lnTo>
                <a:lnTo>
                  <a:pt x="4503" y="21516"/>
                </a:lnTo>
                <a:lnTo>
                  <a:pt x="4713" y="21516"/>
                </a:lnTo>
                <a:lnTo>
                  <a:pt x="4896" y="21516"/>
                </a:lnTo>
                <a:lnTo>
                  <a:pt x="5105" y="21516"/>
                </a:lnTo>
                <a:lnTo>
                  <a:pt x="5393" y="21516"/>
                </a:lnTo>
                <a:lnTo>
                  <a:pt x="5577" y="21516"/>
                </a:lnTo>
                <a:lnTo>
                  <a:pt x="5786" y="21516"/>
                </a:lnTo>
                <a:lnTo>
                  <a:pt x="5969" y="21516"/>
                </a:lnTo>
                <a:lnTo>
                  <a:pt x="6179" y="21516"/>
                </a:lnTo>
                <a:lnTo>
                  <a:pt x="6467" y="21516"/>
                </a:lnTo>
                <a:lnTo>
                  <a:pt x="6676" y="21516"/>
                </a:lnTo>
                <a:lnTo>
                  <a:pt x="6860" y="21516"/>
                </a:lnTo>
                <a:lnTo>
                  <a:pt x="7069" y="21516"/>
                </a:lnTo>
                <a:lnTo>
                  <a:pt x="7252" y="21405"/>
                </a:lnTo>
                <a:lnTo>
                  <a:pt x="7540" y="21294"/>
                </a:lnTo>
                <a:lnTo>
                  <a:pt x="7750" y="21099"/>
                </a:lnTo>
                <a:lnTo>
                  <a:pt x="7933" y="20765"/>
                </a:lnTo>
                <a:lnTo>
                  <a:pt x="8143" y="20347"/>
                </a:lnTo>
                <a:lnTo>
                  <a:pt x="8326" y="19624"/>
                </a:lnTo>
                <a:lnTo>
                  <a:pt x="8640" y="18594"/>
                </a:lnTo>
                <a:lnTo>
                  <a:pt x="8823" y="17341"/>
                </a:lnTo>
                <a:lnTo>
                  <a:pt x="9033" y="15560"/>
                </a:lnTo>
                <a:lnTo>
                  <a:pt x="9216" y="13472"/>
                </a:lnTo>
                <a:lnTo>
                  <a:pt x="9425" y="11078"/>
                </a:lnTo>
                <a:lnTo>
                  <a:pt x="9713" y="8462"/>
                </a:lnTo>
                <a:lnTo>
                  <a:pt x="9897" y="5845"/>
                </a:lnTo>
                <a:lnTo>
                  <a:pt x="10106" y="3563"/>
                </a:lnTo>
                <a:lnTo>
                  <a:pt x="10289" y="1559"/>
                </a:lnTo>
                <a:lnTo>
                  <a:pt x="10499" y="418"/>
                </a:lnTo>
                <a:lnTo>
                  <a:pt x="10787" y="0"/>
                </a:lnTo>
                <a:lnTo>
                  <a:pt x="10996" y="418"/>
                </a:lnTo>
                <a:lnTo>
                  <a:pt x="11180" y="1559"/>
                </a:lnTo>
                <a:lnTo>
                  <a:pt x="11389" y="3563"/>
                </a:lnTo>
                <a:lnTo>
                  <a:pt x="11572" y="5845"/>
                </a:lnTo>
                <a:lnTo>
                  <a:pt x="11860" y="8462"/>
                </a:lnTo>
                <a:lnTo>
                  <a:pt x="12070" y="11078"/>
                </a:lnTo>
                <a:lnTo>
                  <a:pt x="12253" y="13472"/>
                </a:lnTo>
                <a:lnTo>
                  <a:pt x="12463" y="15560"/>
                </a:lnTo>
                <a:lnTo>
                  <a:pt x="12646" y="17341"/>
                </a:lnTo>
                <a:lnTo>
                  <a:pt x="12960" y="18594"/>
                </a:lnTo>
                <a:lnTo>
                  <a:pt x="13143" y="19624"/>
                </a:lnTo>
                <a:lnTo>
                  <a:pt x="13353" y="20347"/>
                </a:lnTo>
                <a:lnTo>
                  <a:pt x="13536" y="20765"/>
                </a:lnTo>
                <a:lnTo>
                  <a:pt x="13745" y="21099"/>
                </a:lnTo>
                <a:lnTo>
                  <a:pt x="14033" y="21294"/>
                </a:lnTo>
                <a:lnTo>
                  <a:pt x="14217" y="21405"/>
                </a:lnTo>
                <a:lnTo>
                  <a:pt x="14426" y="21516"/>
                </a:lnTo>
                <a:lnTo>
                  <a:pt x="14609" y="21516"/>
                </a:lnTo>
                <a:lnTo>
                  <a:pt x="14819" y="21516"/>
                </a:lnTo>
                <a:lnTo>
                  <a:pt x="15107" y="21516"/>
                </a:lnTo>
                <a:lnTo>
                  <a:pt x="15316" y="21516"/>
                </a:lnTo>
                <a:lnTo>
                  <a:pt x="15500" y="21516"/>
                </a:lnTo>
                <a:lnTo>
                  <a:pt x="15709" y="21516"/>
                </a:lnTo>
                <a:lnTo>
                  <a:pt x="15892" y="21516"/>
                </a:lnTo>
                <a:lnTo>
                  <a:pt x="16180" y="21516"/>
                </a:lnTo>
                <a:lnTo>
                  <a:pt x="16390" y="21516"/>
                </a:lnTo>
                <a:lnTo>
                  <a:pt x="16573" y="21516"/>
                </a:lnTo>
                <a:lnTo>
                  <a:pt x="16783" y="21516"/>
                </a:lnTo>
                <a:lnTo>
                  <a:pt x="16966" y="21516"/>
                </a:lnTo>
                <a:lnTo>
                  <a:pt x="17280" y="21516"/>
                </a:lnTo>
                <a:lnTo>
                  <a:pt x="17463" y="21516"/>
                </a:lnTo>
                <a:lnTo>
                  <a:pt x="17673" y="21516"/>
                </a:lnTo>
                <a:lnTo>
                  <a:pt x="17856" y="21516"/>
                </a:lnTo>
                <a:lnTo>
                  <a:pt x="18065" y="21516"/>
                </a:lnTo>
                <a:lnTo>
                  <a:pt x="18353" y="21516"/>
                </a:lnTo>
                <a:lnTo>
                  <a:pt x="18537" y="21516"/>
                </a:lnTo>
                <a:lnTo>
                  <a:pt x="18746" y="21516"/>
                </a:lnTo>
                <a:lnTo>
                  <a:pt x="18929" y="21516"/>
                </a:lnTo>
                <a:lnTo>
                  <a:pt x="19139" y="21516"/>
                </a:lnTo>
                <a:lnTo>
                  <a:pt x="19427" y="21516"/>
                </a:lnTo>
                <a:lnTo>
                  <a:pt x="19636" y="21516"/>
                </a:lnTo>
                <a:lnTo>
                  <a:pt x="19820" y="21516"/>
                </a:lnTo>
                <a:lnTo>
                  <a:pt x="20029" y="21600"/>
                </a:lnTo>
                <a:lnTo>
                  <a:pt x="20212" y="21600"/>
                </a:lnTo>
                <a:lnTo>
                  <a:pt x="20500" y="21600"/>
                </a:lnTo>
                <a:lnTo>
                  <a:pt x="20710" y="21600"/>
                </a:lnTo>
                <a:lnTo>
                  <a:pt x="20893" y="21600"/>
                </a:lnTo>
                <a:lnTo>
                  <a:pt x="21103" y="21600"/>
                </a:lnTo>
                <a:lnTo>
                  <a:pt x="21286"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851" name="Rectangle 22"/>
          <p:cNvSpPr>
            <a:spLocks/>
          </p:cNvSpPr>
          <p:nvPr/>
        </p:nvSpPr>
        <p:spPr bwMode="auto">
          <a:xfrm rot="-5400000">
            <a:off x="115094" y="2423319"/>
            <a:ext cx="700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0852" name="Rectangle 95"/>
          <p:cNvSpPr>
            <a:spLocks/>
          </p:cNvSpPr>
          <p:nvPr/>
        </p:nvSpPr>
        <p:spPr bwMode="auto">
          <a:xfrm>
            <a:off x="2867025" y="315436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0853" name="Rectangle 96"/>
          <p:cNvSpPr>
            <a:spLocks/>
          </p:cNvSpPr>
          <p:nvPr/>
        </p:nvSpPr>
        <p:spPr bwMode="auto">
          <a:xfrm>
            <a:off x="2790825" y="29543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20854" name="Rectangle 97"/>
          <p:cNvSpPr>
            <a:spLocks/>
          </p:cNvSpPr>
          <p:nvPr/>
        </p:nvSpPr>
        <p:spPr bwMode="auto">
          <a:xfrm>
            <a:off x="2790825" y="275907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20855" name="Rectangle 98"/>
          <p:cNvSpPr>
            <a:spLocks/>
          </p:cNvSpPr>
          <p:nvPr/>
        </p:nvSpPr>
        <p:spPr bwMode="auto">
          <a:xfrm>
            <a:off x="2790825" y="2557463"/>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20856" name="Rectangle 99"/>
          <p:cNvSpPr>
            <a:spLocks/>
          </p:cNvSpPr>
          <p:nvPr/>
        </p:nvSpPr>
        <p:spPr bwMode="auto">
          <a:xfrm>
            <a:off x="2790825" y="2362200"/>
            <a:ext cx="161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20857" name="Rectangle 100"/>
          <p:cNvSpPr>
            <a:spLocks/>
          </p:cNvSpPr>
          <p:nvPr/>
        </p:nvSpPr>
        <p:spPr bwMode="auto">
          <a:xfrm>
            <a:off x="2867025" y="21653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0858" name="Rectangle 101"/>
          <p:cNvSpPr>
            <a:spLocks/>
          </p:cNvSpPr>
          <p:nvPr/>
        </p:nvSpPr>
        <p:spPr bwMode="auto">
          <a:xfrm>
            <a:off x="3279775" y="3246438"/>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20859" name="Rectangle 102"/>
          <p:cNvSpPr>
            <a:spLocks/>
          </p:cNvSpPr>
          <p:nvPr/>
        </p:nvSpPr>
        <p:spPr bwMode="auto">
          <a:xfrm rot="-5400000">
            <a:off x="2146300" y="2544763"/>
            <a:ext cx="700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0860" name="Line 104"/>
          <p:cNvSpPr>
            <a:spLocks noChangeShapeType="1"/>
          </p:cNvSpPr>
          <p:nvPr/>
        </p:nvSpPr>
        <p:spPr bwMode="auto">
          <a:xfrm>
            <a:off x="3024188" y="3224213"/>
            <a:ext cx="105092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61" name="Line 105"/>
          <p:cNvSpPr>
            <a:spLocks noChangeShapeType="1"/>
          </p:cNvSpPr>
          <p:nvPr/>
        </p:nvSpPr>
        <p:spPr bwMode="auto">
          <a:xfrm rot="10800000" flipH="1">
            <a:off x="3024188" y="2235200"/>
            <a:ext cx="1587" cy="9890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62" name="Line 106"/>
          <p:cNvSpPr>
            <a:spLocks noChangeShapeType="1"/>
          </p:cNvSpPr>
          <p:nvPr/>
        </p:nvSpPr>
        <p:spPr bwMode="auto">
          <a:xfrm rot="10800000" flipH="1">
            <a:off x="3024188"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63" name="Line 107"/>
          <p:cNvSpPr>
            <a:spLocks noChangeShapeType="1"/>
          </p:cNvSpPr>
          <p:nvPr/>
        </p:nvSpPr>
        <p:spPr bwMode="auto">
          <a:xfrm rot="10800000" flipH="1">
            <a:off x="3549650" y="3209925"/>
            <a:ext cx="1588"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64" name="Line 108"/>
          <p:cNvSpPr>
            <a:spLocks noChangeShapeType="1"/>
          </p:cNvSpPr>
          <p:nvPr/>
        </p:nvSpPr>
        <p:spPr bwMode="auto">
          <a:xfrm rot="10800000" flipH="1">
            <a:off x="4075113" y="3209925"/>
            <a:ext cx="1587"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65" name="Freeform 109"/>
          <p:cNvSpPr>
            <a:spLocks/>
          </p:cNvSpPr>
          <p:nvPr/>
        </p:nvSpPr>
        <p:spPr bwMode="auto">
          <a:xfrm>
            <a:off x="3024188" y="2235200"/>
            <a:ext cx="1050925" cy="9858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866" name="Freeform 110"/>
          <p:cNvSpPr>
            <a:spLocks/>
          </p:cNvSpPr>
          <p:nvPr/>
        </p:nvSpPr>
        <p:spPr bwMode="auto">
          <a:xfrm>
            <a:off x="3024188" y="3048000"/>
            <a:ext cx="1050925" cy="1730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867" name="Rectangle 111"/>
          <p:cNvSpPr>
            <a:spLocks/>
          </p:cNvSpPr>
          <p:nvPr/>
        </p:nvSpPr>
        <p:spPr bwMode="auto">
          <a:xfrm>
            <a:off x="992188" y="1371600"/>
            <a:ext cx="2981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neural adaptation</a:t>
            </a:r>
          </a:p>
        </p:txBody>
      </p:sp>
      <p:sp>
        <p:nvSpPr>
          <p:cNvPr id="120868" name="Rectangle 113"/>
          <p:cNvSpPr>
            <a:spLocks/>
          </p:cNvSpPr>
          <p:nvPr/>
        </p:nvSpPr>
        <p:spPr bwMode="auto">
          <a:xfrm>
            <a:off x="1752600" y="4489450"/>
            <a:ext cx="594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fMRI response:</a:t>
            </a:r>
          </a:p>
          <a:p>
            <a:pPr algn="ctr" eaLnBrk="1" hangingPunct="1"/>
            <a:r>
              <a:rPr lang="en-US" altLang="x-none" sz="2000" b="1">
                <a:solidFill>
                  <a:srgbClr val="7A1ADA"/>
                </a:solidFill>
                <a:latin typeface="Calibri" charset="0"/>
                <a:ea typeface="ＭＳ Ｐゴシック" charset="-128"/>
                <a:sym typeface="Helvetica" charset="0"/>
              </a:rPr>
              <a:t>weighted sum of neural responses in a voxel</a:t>
            </a:r>
          </a:p>
        </p:txBody>
      </p:sp>
      <p:sp>
        <p:nvSpPr>
          <p:cNvPr id="120869" name="Rectangle 118"/>
          <p:cNvSpPr>
            <a:spLocks/>
          </p:cNvSpPr>
          <p:nvPr/>
        </p:nvSpPr>
        <p:spPr bwMode="auto">
          <a:xfrm>
            <a:off x="1036638" y="1782763"/>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sp>
        <p:nvSpPr>
          <p:cNvPr id="120870" name="Rectangle 119"/>
          <p:cNvSpPr>
            <a:spLocks/>
          </p:cNvSpPr>
          <p:nvPr/>
        </p:nvSpPr>
        <p:spPr bwMode="auto">
          <a:xfrm>
            <a:off x="3309938" y="1812925"/>
            <a:ext cx="5857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scaling</a:t>
            </a:r>
          </a:p>
        </p:txBody>
      </p:sp>
      <p:sp>
        <p:nvSpPr>
          <p:cNvPr id="120871" name="TextBox 201"/>
          <p:cNvSpPr txBox="1">
            <a:spLocks noChangeArrowheads="1"/>
          </p:cNvSpPr>
          <p:nvPr/>
        </p:nvSpPr>
        <p:spPr bwMode="auto">
          <a:xfrm>
            <a:off x="2701925"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(x)=cG(x</a:t>
            </a:r>
            <a:r>
              <a:rPr lang="en-US" altLang="x-none" sz="1600"/>
              <a:t>,</a:t>
            </a:r>
            <a:r>
              <a:rPr lang="en-US" altLang="x-none" sz="1600">
                <a:latin typeface="Symbol" charset="2"/>
              </a:rPr>
              <a:t>m,s</a:t>
            </a:r>
            <a:r>
              <a:rPr lang="en-US" altLang="x-none" sz="1600"/>
              <a:t>)</a:t>
            </a:r>
          </a:p>
          <a:p>
            <a:pPr eaLnBrk="1" hangingPunct="1"/>
            <a:r>
              <a:rPr lang="en-US" altLang="x-none" sz="1600" i="1">
                <a:latin typeface="Times" charset="0"/>
              </a:rPr>
              <a:t>            0&lt;c&lt;1</a:t>
            </a:r>
          </a:p>
        </p:txBody>
      </p:sp>
      <p:pic>
        <p:nvPicPr>
          <p:cNvPr id="120872" name="Picture 11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5032375"/>
            <a:ext cx="3903663"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0873" name="Rounded Rectangle 203"/>
          <p:cNvSpPr>
            <a:spLocks noChangeArrowheads="1"/>
          </p:cNvSpPr>
          <p:nvPr/>
        </p:nvSpPr>
        <p:spPr bwMode="auto">
          <a:xfrm>
            <a:off x="5257800" y="1295400"/>
            <a:ext cx="3657600" cy="2895600"/>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0874"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0875"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0876"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0877"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0878"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20879"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80"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881" name="Rectangle 112"/>
          <p:cNvSpPr>
            <a:spLocks/>
          </p:cNvSpPr>
          <p:nvPr/>
        </p:nvSpPr>
        <p:spPr bwMode="auto">
          <a:xfrm>
            <a:off x="6103938" y="1398588"/>
            <a:ext cx="18208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20882" name="Group 2"/>
          <p:cNvGrpSpPr>
            <a:grpSpLocks/>
          </p:cNvGrpSpPr>
          <p:nvPr/>
        </p:nvGrpSpPr>
        <p:grpSpPr bwMode="auto">
          <a:xfrm>
            <a:off x="7570788" y="2166938"/>
            <a:ext cx="1143000" cy="1089025"/>
            <a:chOff x="7524687" y="2198815"/>
            <a:chExt cx="1143000" cy="1089025"/>
          </a:xfrm>
        </p:grpSpPr>
        <p:sp>
          <p:nvSpPr>
            <p:cNvPr id="120909"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0"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1"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2"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3"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4"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5"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6"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7"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8"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19"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20"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21"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22"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23"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24"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25"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26"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27"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28"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29"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0"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1"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2"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3"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4"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5"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6"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7"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8"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39"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0"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1"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2"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3"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4"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5"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6"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7"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8"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49"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0950"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0951"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52"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53"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54"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55"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56"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57"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58"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59"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60"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61"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62"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0963"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0883"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0884"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0885"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0886"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0887"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0888" name="Rectangle 117"/>
          <p:cNvSpPr>
            <a:spLocks/>
          </p:cNvSpPr>
          <p:nvPr/>
        </p:nvSpPr>
        <p:spPr bwMode="auto">
          <a:xfrm>
            <a:off x="1752600" y="5638800"/>
            <a:ext cx="5943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lnSpc>
                <a:spcPts val="1600"/>
              </a:lnSpc>
              <a:spcBef>
                <a:spcPts val="1150"/>
              </a:spcBef>
            </a:pPr>
            <a:endParaRPr lang="en-US" altLang="x-none" sz="2000">
              <a:solidFill>
                <a:schemeClr val="tx1"/>
              </a:solidFill>
              <a:latin typeface="Calibri" charset="0"/>
              <a:ea typeface="ＭＳ Ｐゴシック" charset="-128"/>
            </a:endParaRPr>
          </a:p>
          <a:p>
            <a:pPr algn="ctr" eaLnBrk="1" hangingPunct="1">
              <a:lnSpc>
                <a:spcPts val="1600"/>
              </a:lnSpc>
              <a:spcBef>
                <a:spcPts val="1150"/>
              </a:spcBef>
            </a:pPr>
            <a:r>
              <a:rPr lang="en-US" altLang="x-none" sz="2000">
                <a:solidFill>
                  <a:schemeClr val="tx1"/>
                </a:solidFill>
                <a:latin typeface="Calibri" charset="0"/>
                <a:ea typeface="ＭＳ Ｐゴシック" charset="-128"/>
              </a:rPr>
              <a:t>Estimate fMRI responses for repeated and non repeated </a:t>
            </a:r>
          </a:p>
          <a:p>
            <a:pPr algn="ctr" eaLnBrk="1" hangingPunct="1">
              <a:lnSpc>
                <a:spcPts val="1600"/>
              </a:lnSpc>
              <a:spcBef>
                <a:spcPts val="1150"/>
              </a:spcBef>
            </a:pPr>
            <a:r>
              <a:rPr lang="en-US" altLang="x-none" sz="2000">
                <a:solidFill>
                  <a:schemeClr val="tx1"/>
                </a:solidFill>
                <a:latin typeface="Calibri" charset="0"/>
                <a:ea typeface="ＭＳ Ｐゴシック" charset="-128"/>
              </a:rPr>
              <a:t>Calculate fMRI-a ratio: repeated/nonrepeated</a:t>
            </a:r>
          </a:p>
        </p:txBody>
      </p:sp>
      <p:sp>
        <p:nvSpPr>
          <p:cNvPr id="120889" name="Freeform 1029"/>
          <p:cNvSpPr>
            <a:spLocks/>
          </p:cNvSpPr>
          <p:nvPr/>
        </p:nvSpPr>
        <p:spPr bwMode="auto">
          <a:xfrm>
            <a:off x="5741988" y="2212975"/>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0 h 1408"/>
              <a:gd name="T16" fmla="*/ 2147483647 w 1487"/>
              <a:gd name="T17" fmla="*/ 0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2147483647 h 1408"/>
              <a:gd name="T46" fmla="*/ 2147483647 w 1487"/>
              <a:gd name="T47" fmla="*/ 2147483647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560"/>
                </a:moveTo>
                <a:lnTo>
                  <a:pt x="48" y="448"/>
                </a:lnTo>
                <a:lnTo>
                  <a:pt x="96" y="336"/>
                </a:lnTo>
                <a:lnTo>
                  <a:pt x="152" y="232"/>
                </a:lnTo>
                <a:lnTo>
                  <a:pt x="200" y="144"/>
                </a:lnTo>
                <a:lnTo>
                  <a:pt x="248" y="80"/>
                </a:lnTo>
                <a:lnTo>
                  <a:pt x="296" y="24"/>
                </a:lnTo>
                <a:lnTo>
                  <a:pt x="344" y="0"/>
                </a:lnTo>
                <a:lnTo>
                  <a:pt x="400" y="0"/>
                </a:lnTo>
                <a:lnTo>
                  <a:pt x="448" y="24"/>
                </a:lnTo>
                <a:lnTo>
                  <a:pt x="496" y="80"/>
                </a:lnTo>
                <a:lnTo>
                  <a:pt x="544" y="144"/>
                </a:lnTo>
                <a:lnTo>
                  <a:pt x="592" y="232"/>
                </a:lnTo>
                <a:lnTo>
                  <a:pt x="648" y="336"/>
                </a:lnTo>
                <a:lnTo>
                  <a:pt x="696" y="448"/>
                </a:lnTo>
                <a:lnTo>
                  <a:pt x="744" y="560"/>
                </a:lnTo>
                <a:lnTo>
                  <a:pt x="792" y="672"/>
                </a:lnTo>
                <a:lnTo>
                  <a:pt x="840" y="784"/>
                </a:lnTo>
                <a:lnTo>
                  <a:pt x="896" y="888"/>
                </a:lnTo>
                <a:lnTo>
                  <a:pt x="943" y="984"/>
                </a:lnTo>
                <a:lnTo>
                  <a:pt x="991" y="1064"/>
                </a:lnTo>
                <a:lnTo>
                  <a:pt x="1039" y="1136"/>
                </a:lnTo>
                <a:lnTo>
                  <a:pt x="1087" y="1200"/>
                </a:lnTo>
                <a:lnTo>
                  <a:pt x="1143" y="1256"/>
                </a:lnTo>
                <a:lnTo>
                  <a:pt x="1191" y="1296"/>
                </a:lnTo>
                <a:lnTo>
                  <a:pt x="1239" y="1328"/>
                </a:lnTo>
                <a:lnTo>
                  <a:pt x="1287" y="1352"/>
                </a:lnTo>
                <a:lnTo>
                  <a:pt x="1335" y="1368"/>
                </a:lnTo>
                <a:lnTo>
                  <a:pt x="1391" y="1384"/>
                </a:lnTo>
                <a:lnTo>
                  <a:pt x="1439" y="1400"/>
                </a:lnTo>
                <a:lnTo>
                  <a:pt x="1487" y="1408"/>
                </a:lnTo>
              </a:path>
            </a:pathLst>
          </a:custGeom>
          <a:noFill/>
          <a:ln w="254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0890" name="Freeform 1039"/>
          <p:cNvSpPr>
            <a:spLocks/>
          </p:cNvSpPr>
          <p:nvPr/>
        </p:nvSpPr>
        <p:spPr bwMode="auto">
          <a:xfrm>
            <a:off x="5741988" y="2212975"/>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0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08"/>
                </a:lnTo>
                <a:lnTo>
                  <a:pt x="296" y="1392"/>
                </a:lnTo>
                <a:lnTo>
                  <a:pt x="344" y="1376"/>
                </a:lnTo>
                <a:lnTo>
                  <a:pt x="400" y="1344"/>
                </a:lnTo>
                <a:lnTo>
                  <a:pt x="448" y="1304"/>
                </a:lnTo>
                <a:lnTo>
                  <a:pt x="496" y="1232"/>
                </a:lnTo>
                <a:lnTo>
                  <a:pt x="544" y="1144"/>
                </a:lnTo>
                <a:lnTo>
                  <a:pt x="592" y="1032"/>
                </a:lnTo>
                <a:lnTo>
                  <a:pt x="648" y="896"/>
                </a:lnTo>
                <a:lnTo>
                  <a:pt x="696" y="736"/>
                </a:lnTo>
                <a:lnTo>
                  <a:pt x="744" y="560"/>
                </a:lnTo>
                <a:lnTo>
                  <a:pt x="792" y="384"/>
                </a:lnTo>
                <a:lnTo>
                  <a:pt x="840" y="232"/>
                </a:lnTo>
                <a:lnTo>
                  <a:pt x="896" y="104"/>
                </a:lnTo>
                <a:lnTo>
                  <a:pt x="943" y="24"/>
                </a:lnTo>
                <a:lnTo>
                  <a:pt x="991" y="0"/>
                </a:lnTo>
                <a:lnTo>
                  <a:pt x="1039" y="40"/>
                </a:lnTo>
                <a:lnTo>
                  <a:pt x="1087" y="128"/>
                </a:lnTo>
                <a:lnTo>
                  <a:pt x="1143" y="256"/>
                </a:lnTo>
                <a:lnTo>
                  <a:pt x="1191" y="424"/>
                </a:lnTo>
                <a:lnTo>
                  <a:pt x="1239" y="592"/>
                </a:lnTo>
                <a:lnTo>
                  <a:pt x="1287" y="768"/>
                </a:lnTo>
                <a:lnTo>
                  <a:pt x="1335" y="920"/>
                </a:lnTo>
                <a:lnTo>
                  <a:pt x="1391" y="1056"/>
                </a:lnTo>
                <a:lnTo>
                  <a:pt x="1439" y="1168"/>
                </a:lnTo>
                <a:lnTo>
                  <a:pt x="1487" y="1248"/>
                </a:lnTo>
              </a:path>
            </a:pathLst>
          </a:custGeom>
          <a:noFill/>
          <a:ln w="25400">
            <a:solidFill>
              <a:srgbClr val="B6B6B6"/>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0891" name="Line 1018"/>
          <p:cNvSpPr>
            <a:spLocks noChangeShapeType="1"/>
          </p:cNvSpPr>
          <p:nvPr/>
        </p:nvSpPr>
        <p:spPr bwMode="auto">
          <a:xfrm>
            <a:off x="5741988" y="3254375"/>
            <a:ext cx="11430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892" name="Line 1019"/>
          <p:cNvSpPr>
            <a:spLocks noChangeShapeType="1"/>
          </p:cNvSpPr>
          <p:nvPr/>
        </p:nvSpPr>
        <p:spPr bwMode="auto">
          <a:xfrm flipV="1">
            <a:off x="5741988" y="2166938"/>
            <a:ext cx="0" cy="10874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893" name="Line 1020"/>
          <p:cNvSpPr>
            <a:spLocks noChangeShapeType="1"/>
          </p:cNvSpPr>
          <p:nvPr/>
        </p:nvSpPr>
        <p:spPr bwMode="auto">
          <a:xfrm flipV="1">
            <a:off x="5932488" y="3241675"/>
            <a:ext cx="1587"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894" name="Line 1021"/>
          <p:cNvSpPr>
            <a:spLocks noChangeShapeType="1"/>
          </p:cNvSpPr>
          <p:nvPr/>
        </p:nvSpPr>
        <p:spPr bwMode="auto">
          <a:xfrm flipV="1">
            <a:off x="6313488" y="3241675"/>
            <a:ext cx="1587"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895" name="Line 1022"/>
          <p:cNvSpPr>
            <a:spLocks noChangeShapeType="1"/>
          </p:cNvSpPr>
          <p:nvPr/>
        </p:nvSpPr>
        <p:spPr bwMode="auto">
          <a:xfrm flipV="1">
            <a:off x="6694488" y="3241675"/>
            <a:ext cx="0"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896" name="Line 1023"/>
          <p:cNvSpPr>
            <a:spLocks noChangeShapeType="1"/>
          </p:cNvSpPr>
          <p:nvPr/>
        </p:nvSpPr>
        <p:spPr bwMode="auto">
          <a:xfrm>
            <a:off x="5741988" y="3254375"/>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897" name="Line 1024"/>
          <p:cNvSpPr>
            <a:spLocks noChangeShapeType="1"/>
          </p:cNvSpPr>
          <p:nvPr/>
        </p:nvSpPr>
        <p:spPr bwMode="auto">
          <a:xfrm>
            <a:off x="5741988" y="3043238"/>
            <a:ext cx="127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898" name="Line 1025"/>
          <p:cNvSpPr>
            <a:spLocks noChangeShapeType="1"/>
          </p:cNvSpPr>
          <p:nvPr/>
        </p:nvSpPr>
        <p:spPr bwMode="auto">
          <a:xfrm>
            <a:off x="5741988" y="2838450"/>
            <a:ext cx="127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899" name="Line 1026"/>
          <p:cNvSpPr>
            <a:spLocks noChangeShapeType="1"/>
          </p:cNvSpPr>
          <p:nvPr/>
        </p:nvSpPr>
        <p:spPr bwMode="auto">
          <a:xfrm>
            <a:off x="5741988" y="2628900"/>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900" name="Line 1027"/>
          <p:cNvSpPr>
            <a:spLocks noChangeShapeType="1"/>
          </p:cNvSpPr>
          <p:nvPr/>
        </p:nvSpPr>
        <p:spPr bwMode="auto">
          <a:xfrm>
            <a:off x="5741988" y="2424113"/>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901" name="Line 1028"/>
          <p:cNvSpPr>
            <a:spLocks noChangeShapeType="1"/>
          </p:cNvSpPr>
          <p:nvPr/>
        </p:nvSpPr>
        <p:spPr bwMode="auto">
          <a:xfrm>
            <a:off x="5741988" y="2212975"/>
            <a:ext cx="127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0902" name="Freeform 1031"/>
          <p:cNvSpPr>
            <a:spLocks/>
          </p:cNvSpPr>
          <p:nvPr/>
        </p:nvSpPr>
        <p:spPr bwMode="auto">
          <a:xfrm>
            <a:off x="5741988" y="2212975"/>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0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248"/>
                </a:moveTo>
                <a:lnTo>
                  <a:pt x="48" y="1168"/>
                </a:lnTo>
                <a:lnTo>
                  <a:pt x="96" y="1056"/>
                </a:lnTo>
                <a:lnTo>
                  <a:pt x="152" y="920"/>
                </a:lnTo>
                <a:lnTo>
                  <a:pt x="200" y="768"/>
                </a:lnTo>
                <a:lnTo>
                  <a:pt x="248" y="592"/>
                </a:lnTo>
                <a:lnTo>
                  <a:pt x="296" y="424"/>
                </a:lnTo>
                <a:lnTo>
                  <a:pt x="344" y="256"/>
                </a:lnTo>
                <a:lnTo>
                  <a:pt x="400" y="128"/>
                </a:lnTo>
                <a:lnTo>
                  <a:pt x="448" y="40"/>
                </a:lnTo>
                <a:lnTo>
                  <a:pt x="496" y="0"/>
                </a:lnTo>
                <a:lnTo>
                  <a:pt x="544" y="24"/>
                </a:lnTo>
                <a:lnTo>
                  <a:pt x="592" y="104"/>
                </a:lnTo>
                <a:lnTo>
                  <a:pt x="648" y="232"/>
                </a:lnTo>
                <a:lnTo>
                  <a:pt x="696" y="384"/>
                </a:lnTo>
                <a:lnTo>
                  <a:pt x="744" y="560"/>
                </a:lnTo>
                <a:lnTo>
                  <a:pt x="792" y="736"/>
                </a:lnTo>
                <a:lnTo>
                  <a:pt x="840" y="896"/>
                </a:lnTo>
                <a:lnTo>
                  <a:pt x="896" y="1032"/>
                </a:lnTo>
                <a:lnTo>
                  <a:pt x="943" y="1144"/>
                </a:lnTo>
                <a:lnTo>
                  <a:pt x="991" y="1232"/>
                </a:lnTo>
                <a:lnTo>
                  <a:pt x="1039" y="1304"/>
                </a:lnTo>
                <a:lnTo>
                  <a:pt x="1087" y="1344"/>
                </a:lnTo>
                <a:lnTo>
                  <a:pt x="1143" y="1376"/>
                </a:lnTo>
                <a:lnTo>
                  <a:pt x="1191" y="1392"/>
                </a:lnTo>
                <a:lnTo>
                  <a:pt x="1239" y="1408"/>
                </a:lnTo>
                <a:lnTo>
                  <a:pt x="1287" y="1416"/>
                </a:lnTo>
                <a:lnTo>
                  <a:pt x="1335" y="1416"/>
                </a:lnTo>
                <a:lnTo>
                  <a:pt x="1391" y="1416"/>
                </a:lnTo>
                <a:lnTo>
                  <a:pt x="1439" y="1416"/>
                </a:lnTo>
                <a:lnTo>
                  <a:pt x="1487" y="1416"/>
                </a:lnTo>
              </a:path>
            </a:pathLst>
          </a:custGeom>
          <a:noFill/>
          <a:ln w="25400">
            <a:solidFill>
              <a:srgbClr val="242424"/>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0903" name="Freeform 1033"/>
          <p:cNvSpPr>
            <a:spLocks/>
          </p:cNvSpPr>
          <p:nvPr/>
        </p:nvSpPr>
        <p:spPr bwMode="auto">
          <a:xfrm>
            <a:off x="5741988" y="2212975"/>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0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00"/>
                </a:lnTo>
                <a:lnTo>
                  <a:pt x="344" y="1352"/>
                </a:lnTo>
                <a:lnTo>
                  <a:pt x="400" y="1240"/>
                </a:lnTo>
                <a:lnTo>
                  <a:pt x="448" y="1032"/>
                </a:lnTo>
                <a:lnTo>
                  <a:pt x="496" y="704"/>
                </a:lnTo>
                <a:lnTo>
                  <a:pt x="544" y="336"/>
                </a:lnTo>
                <a:lnTo>
                  <a:pt x="592" y="56"/>
                </a:lnTo>
                <a:lnTo>
                  <a:pt x="648" y="0"/>
                </a:lnTo>
                <a:lnTo>
                  <a:pt x="696" y="200"/>
                </a:lnTo>
                <a:lnTo>
                  <a:pt x="744" y="552"/>
                </a:lnTo>
                <a:lnTo>
                  <a:pt x="792" y="912"/>
                </a:lnTo>
                <a:lnTo>
                  <a:pt x="840" y="1168"/>
                </a:lnTo>
                <a:lnTo>
                  <a:pt x="896" y="1320"/>
                </a:lnTo>
                <a:lnTo>
                  <a:pt x="943" y="1384"/>
                </a:lnTo>
                <a:lnTo>
                  <a:pt x="991" y="1408"/>
                </a:lnTo>
                <a:lnTo>
                  <a:pt x="1039" y="1416"/>
                </a:lnTo>
                <a:lnTo>
                  <a:pt x="1087" y="1416"/>
                </a:lnTo>
                <a:lnTo>
                  <a:pt x="1143" y="1416"/>
                </a:lnTo>
                <a:lnTo>
                  <a:pt x="1191" y="1416"/>
                </a:lnTo>
                <a:lnTo>
                  <a:pt x="1239" y="1416"/>
                </a:lnTo>
                <a:lnTo>
                  <a:pt x="1287" y="1416"/>
                </a:lnTo>
                <a:lnTo>
                  <a:pt x="1335" y="1416"/>
                </a:lnTo>
                <a:lnTo>
                  <a:pt x="1391" y="1416"/>
                </a:lnTo>
                <a:lnTo>
                  <a:pt x="1439" y="1416"/>
                </a:lnTo>
                <a:lnTo>
                  <a:pt x="1487" y="1416"/>
                </a:lnTo>
              </a:path>
            </a:pathLst>
          </a:custGeom>
          <a:noFill/>
          <a:ln w="25400">
            <a:solidFill>
              <a:srgbClr val="484848"/>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0904" name="Freeform 1041"/>
          <p:cNvSpPr>
            <a:spLocks/>
          </p:cNvSpPr>
          <p:nvPr/>
        </p:nvSpPr>
        <p:spPr bwMode="auto">
          <a:xfrm>
            <a:off x="5741988" y="2212975"/>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2147483647 h 1408"/>
              <a:gd name="T16" fmla="*/ 2147483647 w 1487"/>
              <a:gd name="T17" fmla="*/ 2147483647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0 h 1408"/>
              <a:gd name="T46" fmla="*/ 2147483647 w 1487"/>
              <a:gd name="T47" fmla="*/ 0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1408"/>
                </a:moveTo>
                <a:lnTo>
                  <a:pt x="48" y="1400"/>
                </a:lnTo>
                <a:lnTo>
                  <a:pt x="96" y="1384"/>
                </a:lnTo>
                <a:lnTo>
                  <a:pt x="152" y="1368"/>
                </a:lnTo>
                <a:lnTo>
                  <a:pt x="200" y="1352"/>
                </a:lnTo>
                <a:lnTo>
                  <a:pt x="248" y="1328"/>
                </a:lnTo>
                <a:lnTo>
                  <a:pt x="296" y="1296"/>
                </a:lnTo>
                <a:lnTo>
                  <a:pt x="344" y="1256"/>
                </a:lnTo>
                <a:lnTo>
                  <a:pt x="400" y="1200"/>
                </a:lnTo>
                <a:lnTo>
                  <a:pt x="448" y="1136"/>
                </a:lnTo>
                <a:lnTo>
                  <a:pt x="496" y="1064"/>
                </a:lnTo>
                <a:lnTo>
                  <a:pt x="544" y="984"/>
                </a:lnTo>
                <a:lnTo>
                  <a:pt x="592" y="888"/>
                </a:lnTo>
                <a:lnTo>
                  <a:pt x="648" y="784"/>
                </a:lnTo>
                <a:lnTo>
                  <a:pt x="696" y="672"/>
                </a:lnTo>
                <a:lnTo>
                  <a:pt x="744" y="560"/>
                </a:lnTo>
                <a:lnTo>
                  <a:pt x="792" y="448"/>
                </a:lnTo>
                <a:lnTo>
                  <a:pt x="840" y="336"/>
                </a:lnTo>
                <a:lnTo>
                  <a:pt x="896" y="232"/>
                </a:lnTo>
                <a:lnTo>
                  <a:pt x="943" y="144"/>
                </a:lnTo>
                <a:lnTo>
                  <a:pt x="991" y="80"/>
                </a:lnTo>
                <a:lnTo>
                  <a:pt x="1039" y="24"/>
                </a:lnTo>
                <a:lnTo>
                  <a:pt x="1087" y="0"/>
                </a:lnTo>
                <a:lnTo>
                  <a:pt x="1143" y="0"/>
                </a:lnTo>
                <a:lnTo>
                  <a:pt x="1191" y="24"/>
                </a:lnTo>
                <a:lnTo>
                  <a:pt x="1239" y="80"/>
                </a:lnTo>
                <a:lnTo>
                  <a:pt x="1287" y="144"/>
                </a:lnTo>
                <a:lnTo>
                  <a:pt x="1335" y="232"/>
                </a:lnTo>
                <a:lnTo>
                  <a:pt x="1391" y="336"/>
                </a:lnTo>
                <a:lnTo>
                  <a:pt x="1439" y="448"/>
                </a:lnTo>
                <a:lnTo>
                  <a:pt x="1487" y="560"/>
                </a:lnTo>
              </a:path>
            </a:pathLst>
          </a:custGeom>
          <a:noFill/>
          <a:ln w="25400">
            <a:solidFill>
              <a:srgbClr val="DADADA"/>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0905" name="Freeform 1037"/>
          <p:cNvSpPr>
            <a:spLocks/>
          </p:cNvSpPr>
          <p:nvPr/>
        </p:nvSpPr>
        <p:spPr bwMode="auto">
          <a:xfrm>
            <a:off x="5741988" y="2212975"/>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0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16"/>
                </a:lnTo>
                <a:lnTo>
                  <a:pt x="344" y="1416"/>
                </a:lnTo>
                <a:lnTo>
                  <a:pt x="400" y="1416"/>
                </a:lnTo>
                <a:lnTo>
                  <a:pt x="448" y="1416"/>
                </a:lnTo>
                <a:lnTo>
                  <a:pt x="496" y="1408"/>
                </a:lnTo>
                <a:lnTo>
                  <a:pt x="544" y="1384"/>
                </a:lnTo>
                <a:lnTo>
                  <a:pt x="592" y="1320"/>
                </a:lnTo>
                <a:lnTo>
                  <a:pt x="648" y="1168"/>
                </a:lnTo>
                <a:lnTo>
                  <a:pt x="696" y="912"/>
                </a:lnTo>
                <a:lnTo>
                  <a:pt x="744" y="552"/>
                </a:lnTo>
                <a:lnTo>
                  <a:pt x="792" y="200"/>
                </a:lnTo>
                <a:lnTo>
                  <a:pt x="840" y="0"/>
                </a:lnTo>
                <a:lnTo>
                  <a:pt x="896" y="56"/>
                </a:lnTo>
                <a:lnTo>
                  <a:pt x="943" y="336"/>
                </a:lnTo>
                <a:lnTo>
                  <a:pt x="991" y="704"/>
                </a:lnTo>
                <a:lnTo>
                  <a:pt x="1039" y="1032"/>
                </a:lnTo>
                <a:lnTo>
                  <a:pt x="1087" y="1240"/>
                </a:lnTo>
                <a:lnTo>
                  <a:pt x="1143" y="1352"/>
                </a:lnTo>
                <a:lnTo>
                  <a:pt x="1191" y="1400"/>
                </a:lnTo>
                <a:lnTo>
                  <a:pt x="1239" y="1416"/>
                </a:lnTo>
                <a:lnTo>
                  <a:pt x="1287" y="1416"/>
                </a:lnTo>
                <a:lnTo>
                  <a:pt x="1335" y="1416"/>
                </a:lnTo>
                <a:lnTo>
                  <a:pt x="1391" y="1416"/>
                </a:lnTo>
                <a:lnTo>
                  <a:pt x="1439" y="1416"/>
                </a:lnTo>
                <a:lnTo>
                  <a:pt x="1487" y="1416"/>
                </a:lnTo>
              </a:path>
            </a:pathLst>
          </a:custGeom>
          <a:noFill/>
          <a:ln w="25400">
            <a:solidFill>
              <a:srgbClr val="919191"/>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0906" name="Freeform 1035"/>
          <p:cNvSpPr>
            <a:spLocks/>
          </p:cNvSpPr>
          <p:nvPr/>
        </p:nvSpPr>
        <p:spPr bwMode="auto">
          <a:xfrm>
            <a:off x="5741988" y="2212975"/>
            <a:ext cx="1143000" cy="1041400"/>
          </a:xfrm>
          <a:custGeom>
            <a:avLst/>
            <a:gdLst>
              <a:gd name="T0" fmla="*/ 0 w 1487"/>
              <a:gd name="T1" fmla="*/ 2147483647 h 1424"/>
              <a:gd name="T2" fmla="*/ 2147483647 w 1487"/>
              <a:gd name="T3" fmla="*/ 2147483647 h 1424"/>
              <a:gd name="T4" fmla="*/ 2147483647 w 1487"/>
              <a:gd name="T5" fmla="*/ 2147483647 h 1424"/>
              <a:gd name="T6" fmla="*/ 2147483647 w 1487"/>
              <a:gd name="T7" fmla="*/ 2147483647 h 1424"/>
              <a:gd name="T8" fmla="*/ 2147483647 w 1487"/>
              <a:gd name="T9" fmla="*/ 2147483647 h 1424"/>
              <a:gd name="T10" fmla="*/ 2147483647 w 1487"/>
              <a:gd name="T11" fmla="*/ 2147483647 h 1424"/>
              <a:gd name="T12" fmla="*/ 2147483647 w 1487"/>
              <a:gd name="T13" fmla="*/ 2147483647 h 1424"/>
              <a:gd name="T14" fmla="*/ 2147483647 w 1487"/>
              <a:gd name="T15" fmla="*/ 2147483647 h 1424"/>
              <a:gd name="T16" fmla="*/ 2147483647 w 1487"/>
              <a:gd name="T17" fmla="*/ 2147483647 h 1424"/>
              <a:gd name="T18" fmla="*/ 2147483647 w 1487"/>
              <a:gd name="T19" fmla="*/ 2147483647 h 1424"/>
              <a:gd name="T20" fmla="*/ 2147483647 w 1487"/>
              <a:gd name="T21" fmla="*/ 2147483647 h 1424"/>
              <a:gd name="T22" fmla="*/ 2147483647 w 1487"/>
              <a:gd name="T23" fmla="*/ 2147483647 h 1424"/>
              <a:gd name="T24" fmla="*/ 2147483647 w 1487"/>
              <a:gd name="T25" fmla="*/ 2147483647 h 1424"/>
              <a:gd name="T26" fmla="*/ 2147483647 w 1487"/>
              <a:gd name="T27" fmla="*/ 2147483647 h 1424"/>
              <a:gd name="T28" fmla="*/ 2147483647 w 1487"/>
              <a:gd name="T29" fmla="*/ 2147483647 h 1424"/>
              <a:gd name="T30" fmla="*/ 2147483647 w 1487"/>
              <a:gd name="T31" fmla="*/ 0 h 1424"/>
              <a:gd name="T32" fmla="*/ 2147483647 w 1487"/>
              <a:gd name="T33" fmla="*/ 2147483647 h 1424"/>
              <a:gd name="T34" fmla="*/ 2147483647 w 1487"/>
              <a:gd name="T35" fmla="*/ 2147483647 h 1424"/>
              <a:gd name="T36" fmla="*/ 2147483647 w 1487"/>
              <a:gd name="T37" fmla="*/ 2147483647 h 1424"/>
              <a:gd name="T38" fmla="*/ 2147483647 w 1487"/>
              <a:gd name="T39" fmla="*/ 2147483647 h 1424"/>
              <a:gd name="T40" fmla="*/ 2147483647 w 1487"/>
              <a:gd name="T41" fmla="*/ 2147483647 h 1424"/>
              <a:gd name="T42" fmla="*/ 2147483647 w 1487"/>
              <a:gd name="T43" fmla="*/ 2147483647 h 1424"/>
              <a:gd name="T44" fmla="*/ 2147483647 w 1487"/>
              <a:gd name="T45" fmla="*/ 2147483647 h 1424"/>
              <a:gd name="T46" fmla="*/ 2147483647 w 1487"/>
              <a:gd name="T47" fmla="*/ 2147483647 h 1424"/>
              <a:gd name="T48" fmla="*/ 2147483647 w 1487"/>
              <a:gd name="T49" fmla="*/ 2147483647 h 1424"/>
              <a:gd name="T50" fmla="*/ 2147483647 w 1487"/>
              <a:gd name="T51" fmla="*/ 2147483647 h 1424"/>
              <a:gd name="T52" fmla="*/ 2147483647 w 1487"/>
              <a:gd name="T53" fmla="*/ 2147483647 h 1424"/>
              <a:gd name="T54" fmla="*/ 2147483647 w 1487"/>
              <a:gd name="T55" fmla="*/ 2147483647 h 1424"/>
              <a:gd name="T56" fmla="*/ 2147483647 w 1487"/>
              <a:gd name="T57" fmla="*/ 2147483647 h 1424"/>
              <a:gd name="T58" fmla="*/ 2147483647 w 1487"/>
              <a:gd name="T59" fmla="*/ 2147483647 h 1424"/>
              <a:gd name="T60" fmla="*/ 2147483647 w 1487"/>
              <a:gd name="T61" fmla="*/ 2147483647 h 14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24"/>
              <a:gd name="T95" fmla="*/ 1487 w 1487"/>
              <a:gd name="T96" fmla="*/ 1424 h 14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24">
                <a:moveTo>
                  <a:pt x="0" y="1424"/>
                </a:moveTo>
                <a:lnTo>
                  <a:pt x="48" y="1424"/>
                </a:lnTo>
                <a:lnTo>
                  <a:pt x="96" y="1424"/>
                </a:lnTo>
                <a:lnTo>
                  <a:pt x="152" y="1424"/>
                </a:lnTo>
                <a:lnTo>
                  <a:pt x="200" y="1424"/>
                </a:lnTo>
                <a:lnTo>
                  <a:pt x="248" y="1424"/>
                </a:lnTo>
                <a:lnTo>
                  <a:pt x="296" y="1424"/>
                </a:lnTo>
                <a:lnTo>
                  <a:pt x="344" y="1416"/>
                </a:lnTo>
                <a:lnTo>
                  <a:pt x="400" y="1416"/>
                </a:lnTo>
                <a:lnTo>
                  <a:pt x="448" y="1416"/>
                </a:lnTo>
                <a:lnTo>
                  <a:pt x="496" y="1416"/>
                </a:lnTo>
                <a:lnTo>
                  <a:pt x="544" y="1416"/>
                </a:lnTo>
                <a:lnTo>
                  <a:pt x="592" y="1408"/>
                </a:lnTo>
                <a:lnTo>
                  <a:pt x="648" y="1232"/>
                </a:lnTo>
                <a:lnTo>
                  <a:pt x="696" y="560"/>
                </a:lnTo>
                <a:lnTo>
                  <a:pt x="744" y="0"/>
                </a:lnTo>
                <a:lnTo>
                  <a:pt x="792" y="560"/>
                </a:lnTo>
                <a:lnTo>
                  <a:pt x="840" y="1232"/>
                </a:lnTo>
                <a:lnTo>
                  <a:pt x="896" y="1408"/>
                </a:lnTo>
                <a:lnTo>
                  <a:pt x="943" y="1416"/>
                </a:lnTo>
                <a:lnTo>
                  <a:pt x="991" y="1416"/>
                </a:lnTo>
                <a:lnTo>
                  <a:pt x="1039" y="1416"/>
                </a:lnTo>
                <a:lnTo>
                  <a:pt x="1087" y="1416"/>
                </a:lnTo>
                <a:lnTo>
                  <a:pt x="1143" y="1416"/>
                </a:lnTo>
                <a:lnTo>
                  <a:pt x="1191" y="1424"/>
                </a:lnTo>
                <a:lnTo>
                  <a:pt x="1239" y="1424"/>
                </a:lnTo>
                <a:lnTo>
                  <a:pt x="1287" y="1424"/>
                </a:lnTo>
                <a:lnTo>
                  <a:pt x="1335" y="1424"/>
                </a:lnTo>
                <a:lnTo>
                  <a:pt x="1391" y="1424"/>
                </a:lnTo>
                <a:lnTo>
                  <a:pt x="1439" y="1424"/>
                </a:lnTo>
                <a:lnTo>
                  <a:pt x="1487" y="1424"/>
                </a:lnTo>
              </a:path>
            </a:pathLst>
          </a:custGeom>
          <a:noFill/>
          <a:ln w="25400">
            <a:solidFill>
              <a:srgbClr val="6D6D6D"/>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0907"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Symbol" charset="2"/>
              </a:rPr>
              <a:t>m,</a:t>
            </a:r>
            <a:r>
              <a:rPr lang="en-US" altLang="x-none" sz="1600" i="1">
                <a:latin typeface="Times New Roman" charset="0"/>
              </a:rPr>
              <a:t>c</a:t>
            </a:r>
            <a:r>
              <a:rPr lang="en-US" altLang="x-none" sz="1600">
                <a:latin typeface="Symbol" charset="2"/>
              </a:rPr>
              <a:t>s</a:t>
            </a:r>
            <a:r>
              <a:rPr lang="en-US" altLang="x-none" sz="1600"/>
              <a:t>)</a:t>
            </a:r>
          </a:p>
          <a:p>
            <a:pPr eaLnBrk="1" hangingPunct="1"/>
            <a:r>
              <a:rPr lang="en-US" altLang="x-none" sz="1600" i="1">
                <a:latin typeface="Times" charset="0"/>
              </a:rPr>
              <a:t>            0&lt;c&lt;1</a:t>
            </a:r>
          </a:p>
        </p:txBody>
      </p:sp>
      <p:sp>
        <p:nvSpPr>
          <p:cNvPr id="120908" name="Rectangle 100"/>
          <p:cNvSpPr>
            <a:spLocks/>
          </p:cNvSpPr>
          <p:nvPr/>
        </p:nvSpPr>
        <p:spPr bwMode="auto">
          <a:xfrm>
            <a:off x="5943600" y="662940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857" name="Group 1"/>
          <p:cNvGrpSpPr>
            <a:grpSpLocks/>
          </p:cNvGrpSpPr>
          <p:nvPr/>
        </p:nvGrpSpPr>
        <p:grpSpPr bwMode="auto">
          <a:xfrm>
            <a:off x="152400" y="1338263"/>
            <a:ext cx="8763000" cy="4605337"/>
            <a:chOff x="152400" y="1338263"/>
            <a:chExt cx="8763000" cy="4605337"/>
          </a:xfrm>
        </p:grpSpPr>
        <p:sp>
          <p:nvSpPr>
            <p:cNvPr id="122098" name="Rounded Rectangle 4"/>
            <p:cNvSpPr>
              <a:spLocks noChangeArrowheads="1"/>
            </p:cNvSpPr>
            <p:nvPr/>
          </p:nvSpPr>
          <p:spPr bwMode="auto">
            <a:xfrm>
              <a:off x="152400" y="1338263"/>
              <a:ext cx="2590800" cy="4605337"/>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2099" name="Rounded Rectangle 203"/>
            <p:cNvSpPr>
              <a:spLocks noChangeArrowheads="1"/>
            </p:cNvSpPr>
            <p:nvPr/>
          </p:nvSpPr>
          <p:spPr bwMode="auto">
            <a:xfrm>
              <a:off x="2987675" y="1338263"/>
              <a:ext cx="3352800" cy="4605336"/>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2100" name="Rounded Rectangle 4"/>
            <p:cNvSpPr>
              <a:spLocks noChangeArrowheads="1"/>
            </p:cNvSpPr>
            <p:nvPr/>
          </p:nvSpPr>
          <p:spPr bwMode="auto">
            <a:xfrm>
              <a:off x="6553200" y="1372165"/>
              <a:ext cx="2362200" cy="4495245"/>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b="1">
                <a:solidFill>
                  <a:srgbClr val="7A1ADA"/>
                </a:solidFill>
                <a:latin typeface="Calibri" charset="0"/>
                <a:ea typeface="ＭＳ Ｐゴシック" charset="-128"/>
                <a:sym typeface="Helvetica" charset="0"/>
              </a:endParaRPr>
            </a:p>
          </p:txBody>
        </p:sp>
      </p:grpSp>
      <p:sp>
        <p:nvSpPr>
          <p:cNvPr id="121858"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Results I: Neural scaling always leads to fMRI scaling irrespective of model parameters </a:t>
            </a:r>
          </a:p>
        </p:txBody>
      </p:sp>
      <p:grpSp>
        <p:nvGrpSpPr>
          <p:cNvPr id="121859" name="Group 50"/>
          <p:cNvGrpSpPr>
            <a:grpSpLocks/>
          </p:cNvGrpSpPr>
          <p:nvPr/>
        </p:nvGrpSpPr>
        <p:grpSpPr bwMode="auto">
          <a:xfrm>
            <a:off x="2879725" y="1916113"/>
            <a:ext cx="1624013" cy="1684337"/>
            <a:chOff x="5249863" y="1873250"/>
            <a:chExt cx="1624012" cy="1684338"/>
          </a:xfrm>
        </p:grpSpPr>
        <p:sp>
          <p:nvSpPr>
            <p:cNvPr id="122084"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2085"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2086"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2087"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2088"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22089"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090"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091"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92"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93"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94"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95"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96"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97"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1860" name="Rectangle 112"/>
          <p:cNvSpPr>
            <a:spLocks/>
          </p:cNvSpPr>
          <p:nvPr/>
        </p:nvSpPr>
        <p:spPr bwMode="auto">
          <a:xfrm>
            <a:off x="3830638" y="1441450"/>
            <a:ext cx="18192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21861" name="Group 269"/>
          <p:cNvGrpSpPr>
            <a:grpSpLocks/>
          </p:cNvGrpSpPr>
          <p:nvPr/>
        </p:nvGrpSpPr>
        <p:grpSpPr bwMode="auto">
          <a:xfrm>
            <a:off x="4511675" y="1981200"/>
            <a:ext cx="1679575" cy="1684338"/>
            <a:chOff x="7050088" y="1903413"/>
            <a:chExt cx="1679575" cy="1684337"/>
          </a:xfrm>
        </p:grpSpPr>
        <p:sp>
          <p:nvSpPr>
            <p:cNvPr id="122035"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2036"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2037"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2038"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2039"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2040"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041"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042"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43"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44"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45"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46"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47"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48"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49"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0"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1"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2"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3"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4"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5"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6"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7"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8"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59"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60"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61"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62"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63"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64"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65"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66"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67"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2068"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069"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70"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71"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72"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73"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074"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075"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76"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77"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78"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79"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80"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081"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82"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083"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1862" name="Rectangle 112"/>
          <p:cNvSpPr>
            <a:spLocks/>
          </p:cNvSpPr>
          <p:nvPr/>
        </p:nvSpPr>
        <p:spPr bwMode="auto">
          <a:xfrm>
            <a:off x="7208838" y="1441450"/>
            <a:ext cx="13557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fMRI-A ratio</a:t>
            </a:r>
          </a:p>
        </p:txBody>
      </p:sp>
      <p:grpSp>
        <p:nvGrpSpPr>
          <p:cNvPr id="121863" name="Group 551"/>
          <p:cNvGrpSpPr>
            <a:grpSpLocks/>
          </p:cNvGrpSpPr>
          <p:nvPr/>
        </p:nvGrpSpPr>
        <p:grpSpPr bwMode="auto">
          <a:xfrm>
            <a:off x="6753225" y="2090738"/>
            <a:ext cx="1822450" cy="3551237"/>
            <a:chOff x="6752768" y="2090737"/>
            <a:chExt cx="1822336" cy="3551754"/>
          </a:xfrm>
        </p:grpSpPr>
        <p:sp>
          <p:nvSpPr>
            <p:cNvPr id="121993" name="Rectangle 39"/>
            <p:cNvSpPr>
              <a:spLocks noChangeArrowheads="1"/>
            </p:cNvSpPr>
            <p:nvPr/>
          </p:nvSpPr>
          <p:spPr bwMode="auto">
            <a:xfrm>
              <a:off x="7169150" y="3155950"/>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1994" name="Rectangle 40"/>
            <p:cNvSpPr>
              <a:spLocks noChangeArrowheads="1"/>
            </p:cNvSpPr>
            <p:nvPr/>
          </p:nvSpPr>
          <p:spPr bwMode="auto">
            <a:xfrm>
              <a:off x="7169150" y="2090737"/>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1995" name="Rectangle 173"/>
            <p:cNvSpPr>
              <a:spLocks noChangeArrowheads="1"/>
            </p:cNvSpPr>
            <p:nvPr/>
          </p:nvSpPr>
          <p:spPr bwMode="auto">
            <a:xfrm>
              <a:off x="7169150" y="5262562"/>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1996" name="Rectangle 174"/>
            <p:cNvSpPr>
              <a:spLocks noChangeArrowheads="1"/>
            </p:cNvSpPr>
            <p:nvPr/>
          </p:nvSpPr>
          <p:spPr bwMode="auto">
            <a:xfrm>
              <a:off x="7169150" y="4187825"/>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1997" name="Line 490"/>
            <p:cNvSpPr>
              <a:spLocks noChangeShapeType="1"/>
            </p:cNvSpPr>
            <p:nvPr/>
          </p:nvSpPr>
          <p:spPr bwMode="auto">
            <a:xfrm>
              <a:off x="7315200" y="5339624"/>
              <a:ext cx="1113059"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8" name="Line 491"/>
            <p:cNvSpPr>
              <a:spLocks noChangeShapeType="1"/>
            </p:cNvSpPr>
            <p:nvPr/>
          </p:nvSpPr>
          <p:spPr bwMode="auto">
            <a:xfrm flipV="1">
              <a:off x="7315200" y="4252912"/>
              <a:ext cx="749" cy="10867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9" name="Line 492"/>
            <p:cNvSpPr>
              <a:spLocks noChangeShapeType="1"/>
            </p:cNvSpPr>
            <p:nvPr/>
          </p:nvSpPr>
          <p:spPr bwMode="auto">
            <a:xfrm flipV="1">
              <a:off x="7315200" y="5328001"/>
              <a:ext cx="749" cy="1162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00" name="Line 493"/>
            <p:cNvSpPr>
              <a:spLocks noChangeShapeType="1"/>
            </p:cNvSpPr>
            <p:nvPr/>
          </p:nvSpPr>
          <p:spPr bwMode="auto">
            <a:xfrm>
              <a:off x="7315200" y="5339624"/>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01" name="Line 494"/>
            <p:cNvSpPr>
              <a:spLocks noChangeShapeType="1"/>
            </p:cNvSpPr>
            <p:nvPr/>
          </p:nvSpPr>
          <p:spPr bwMode="auto">
            <a:xfrm>
              <a:off x="7315200" y="5118794"/>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02" name="Line 495"/>
            <p:cNvSpPr>
              <a:spLocks noChangeShapeType="1"/>
            </p:cNvSpPr>
            <p:nvPr/>
          </p:nvSpPr>
          <p:spPr bwMode="auto">
            <a:xfrm>
              <a:off x="7315200" y="4903777"/>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03" name="Line 496"/>
            <p:cNvSpPr>
              <a:spLocks noChangeShapeType="1"/>
            </p:cNvSpPr>
            <p:nvPr/>
          </p:nvSpPr>
          <p:spPr bwMode="auto">
            <a:xfrm>
              <a:off x="7315200" y="4688759"/>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04" name="Line 497"/>
            <p:cNvSpPr>
              <a:spLocks noChangeShapeType="1"/>
            </p:cNvSpPr>
            <p:nvPr/>
          </p:nvSpPr>
          <p:spPr bwMode="auto">
            <a:xfrm>
              <a:off x="7315200" y="4473741"/>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05" name="Line 498"/>
            <p:cNvSpPr>
              <a:spLocks noChangeShapeType="1"/>
            </p:cNvSpPr>
            <p:nvPr/>
          </p:nvSpPr>
          <p:spPr bwMode="auto">
            <a:xfrm>
              <a:off x="7315200" y="4252912"/>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06" name="Oval 508"/>
            <p:cNvSpPr>
              <a:spLocks noChangeArrowheads="1"/>
            </p:cNvSpPr>
            <p:nvPr/>
          </p:nvSpPr>
          <p:spPr bwMode="auto">
            <a:xfrm>
              <a:off x="7446192"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07" name="Oval 509"/>
            <p:cNvSpPr>
              <a:spLocks noChangeArrowheads="1"/>
            </p:cNvSpPr>
            <p:nvPr/>
          </p:nvSpPr>
          <p:spPr bwMode="auto">
            <a:xfrm>
              <a:off x="7607874"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08" name="Oval 510"/>
            <p:cNvSpPr>
              <a:spLocks noChangeArrowheads="1"/>
            </p:cNvSpPr>
            <p:nvPr/>
          </p:nvSpPr>
          <p:spPr bwMode="auto">
            <a:xfrm>
              <a:off x="7763567"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09" name="Oval 511"/>
            <p:cNvSpPr>
              <a:spLocks noChangeArrowheads="1"/>
            </p:cNvSpPr>
            <p:nvPr/>
          </p:nvSpPr>
          <p:spPr bwMode="auto">
            <a:xfrm>
              <a:off x="7925249"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10" name="Oval 512"/>
            <p:cNvSpPr>
              <a:spLocks noChangeArrowheads="1"/>
            </p:cNvSpPr>
            <p:nvPr/>
          </p:nvSpPr>
          <p:spPr bwMode="auto">
            <a:xfrm>
              <a:off x="8080943"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11" name="Oval 513"/>
            <p:cNvSpPr>
              <a:spLocks noChangeArrowheads="1"/>
            </p:cNvSpPr>
            <p:nvPr/>
          </p:nvSpPr>
          <p:spPr bwMode="auto">
            <a:xfrm>
              <a:off x="8242624"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12" name="Oval 514"/>
            <p:cNvSpPr>
              <a:spLocks noChangeArrowheads="1"/>
            </p:cNvSpPr>
            <p:nvPr/>
          </p:nvSpPr>
          <p:spPr bwMode="auto">
            <a:xfrm>
              <a:off x="8404306"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13" name="Line 516"/>
            <p:cNvSpPr>
              <a:spLocks noChangeShapeType="1"/>
            </p:cNvSpPr>
            <p:nvPr/>
          </p:nvSpPr>
          <p:spPr bwMode="auto">
            <a:xfrm>
              <a:off x="7315200" y="3206024"/>
              <a:ext cx="1113059"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14" name="Line 517"/>
            <p:cNvSpPr>
              <a:spLocks noChangeShapeType="1"/>
            </p:cNvSpPr>
            <p:nvPr/>
          </p:nvSpPr>
          <p:spPr bwMode="auto">
            <a:xfrm flipV="1">
              <a:off x="7315200" y="2119312"/>
              <a:ext cx="749" cy="10867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15" name="Line 518"/>
            <p:cNvSpPr>
              <a:spLocks noChangeShapeType="1"/>
            </p:cNvSpPr>
            <p:nvPr/>
          </p:nvSpPr>
          <p:spPr bwMode="auto">
            <a:xfrm flipV="1">
              <a:off x="7315200" y="3194401"/>
              <a:ext cx="749" cy="1162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16" name="Line 519"/>
            <p:cNvSpPr>
              <a:spLocks noChangeShapeType="1"/>
            </p:cNvSpPr>
            <p:nvPr/>
          </p:nvSpPr>
          <p:spPr bwMode="auto">
            <a:xfrm>
              <a:off x="7315200" y="3206024"/>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17" name="Line 520"/>
            <p:cNvSpPr>
              <a:spLocks noChangeShapeType="1"/>
            </p:cNvSpPr>
            <p:nvPr/>
          </p:nvSpPr>
          <p:spPr bwMode="auto">
            <a:xfrm>
              <a:off x="7315200" y="2985194"/>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18" name="Line 521"/>
            <p:cNvSpPr>
              <a:spLocks noChangeShapeType="1"/>
            </p:cNvSpPr>
            <p:nvPr/>
          </p:nvSpPr>
          <p:spPr bwMode="auto">
            <a:xfrm>
              <a:off x="7315200" y="2770177"/>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19" name="Line 522"/>
            <p:cNvSpPr>
              <a:spLocks noChangeShapeType="1"/>
            </p:cNvSpPr>
            <p:nvPr/>
          </p:nvSpPr>
          <p:spPr bwMode="auto">
            <a:xfrm>
              <a:off x="7315200" y="2555159"/>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20" name="Line 523"/>
            <p:cNvSpPr>
              <a:spLocks noChangeShapeType="1"/>
            </p:cNvSpPr>
            <p:nvPr/>
          </p:nvSpPr>
          <p:spPr bwMode="auto">
            <a:xfrm>
              <a:off x="7315200" y="2340141"/>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21" name="Line 524"/>
            <p:cNvSpPr>
              <a:spLocks noChangeShapeType="1"/>
            </p:cNvSpPr>
            <p:nvPr/>
          </p:nvSpPr>
          <p:spPr bwMode="auto">
            <a:xfrm>
              <a:off x="7315200" y="2119312"/>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022" name="Oval 534"/>
            <p:cNvSpPr>
              <a:spLocks noChangeArrowheads="1"/>
            </p:cNvSpPr>
            <p:nvPr/>
          </p:nvSpPr>
          <p:spPr bwMode="auto">
            <a:xfrm>
              <a:off x="7446192"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23" name="Oval 535"/>
            <p:cNvSpPr>
              <a:spLocks noChangeArrowheads="1"/>
            </p:cNvSpPr>
            <p:nvPr/>
          </p:nvSpPr>
          <p:spPr bwMode="auto">
            <a:xfrm>
              <a:off x="7607874"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24" name="Oval 536"/>
            <p:cNvSpPr>
              <a:spLocks noChangeArrowheads="1"/>
            </p:cNvSpPr>
            <p:nvPr/>
          </p:nvSpPr>
          <p:spPr bwMode="auto">
            <a:xfrm>
              <a:off x="7763567"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25" name="Oval 537"/>
            <p:cNvSpPr>
              <a:spLocks noChangeArrowheads="1"/>
            </p:cNvSpPr>
            <p:nvPr/>
          </p:nvSpPr>
          <p:spPr bwMode="auto">
            <a:xfrm>
              <a:off x="7925249"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26" name="Oval 538"/>
            <p:cNvSpPr>
              <a:spLocks noChangeArrowheads="1"/>
            </p:cNvSpPr>
            <p:nvPr/>
          </p:nvSpPr>
          <p:spPr bwMode="auto">
            <a:xfrm>
              <a:off x="8080943"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27" name="Oval 539"/>
            <p:cNvSpPr>
              <a:spLocks noChangeArrowheads="1"/>
            </p:cNvSpPr>
            <p:nvPr/>
          </p:nvSpPr>
          <p:spPr bwMode="auto">
            <a:xfrm>
              <a:off x="8242624"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28" name="Oval 540"/>
            <p:cNvSpPr>
              <a:spLocks noChangeArrowheads="1"/>
            </p:cNvSpPr>
            <p:nvPr/>
          </p:nvSpPr>
          <p:spPr bwMode="auto">
            <a:xfrm>
              <a:off x="8404306"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029" name="Rectangle 147"/>
            <p:cNvSpPr>
              <a:spLocks noChangeArrowheads="1"/>
            </p:cNvSpPr>
            <p:nvPr/>
          </p:nvSpPr>
          <p:spPr bwMode="auto">
            <a:xfrm>
              <a:off x="7338124" y="3354387"/>
              <a:ext cx="102730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stimulus ranking</a:t>
              </a:r>
            </a:p>
          </p:txBody>
        </p:sp>
        <p:sp>
          <p:nvSpPr>
            <p:cNvPr id="122030" name="Rectangle 119"/>
            <p:cNvSpPr>
              <a:spLocks noChangeAspect="1" noChangeArrowheads="1"/>
            </p:cNvSpPr>
            <p:nvPr/>
          </p:nvSpPr>
          <p:spPr bwMode="auto">
            <a:xfrm rot="-5400000">
              <a:off x="6363494" y="2505411"/>
              <a:ext cx="1147763" cy="369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fMRI-adaptation</a:t>
              </a:r>
            </a:p>
            <a:p>
              <a:pPr algn="ctr" eaLnBrk="1" hangingPunct="1"/>
              <a:r>
                <a:rPr lang="en-US" altLang="x-none" sz="1200">
                  <a:latin typeface="Calibri" charset="0"/>
                  <a:ea typeface="ＭＳ Ｐゴシック" charset="-128"/>
                </a:rPr>
                <a:t> ratio</a:t>
              </a:r>
            </a:p>
          </p:txBody>
        </p:sp>
        <p:sp>
          <p:nvSpPr>
            <p:cNvPr id="122031" name="Rectangle 147"/>
            <p:cNvSpPr>
              <a:spLocks noChangeArrowheads="1"/>
            </p:cNvSpPr>
            <p:nvPr/>
          </p:nvSpPr>
          <p:spPr bwMode="auto">
            <a:xfrm>
              <a:off x="7338124" y="5457825"/>
              <a:ext cx="102730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stimulus ranking</a:t>
              </a:r>
            </a:p>
          </p:txBody>
        </p:sp>
        <p:sp>
          <p:nvSpPr>
            <p:cNvPr id="122032" name="Rectangle 119"/>
            <p:cNvSpPr>
              <a:spLocks noChangeAspect="1" noChangeArrowheads="1"/>
            </p:cNvSpPr>
            <p:nvPr/>
          </p:nvSpPr>
          <p:spPr bwMode="auto">
            <a:xfrm rot="-5400000">
              <a:off x="6363494" y="4732674"/>
              <a:ext cx="1147763" cy="369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fMRI-adaptation</a:t>
              </a:r>
            </a:p>
            <a:p>
              <a:pPr algn="ctr" eaLnBrk="1" hangingPunct="1"/>
              <a:r>
                <a:rPr lang="en-US" altLang="x-none" sz="1200">
                  <a:latin typeface="Calibri" charset="0"/>
                  <a:ea typeface="ＭＳ Ｐゴシック" charset="-128"/>
                </a:rPr>
                <a:t> ratio</a:t>
              </a:r>
            </a:p>
          </p:txBody>
        </p:sp>
        <p:sp>
          <p:nvSpPr>
            <p:cNvPr id="122033" name="Rectangle 147"/>
            <p:cNvSpPr>
              <a:spLocks noChangeArrowheads="1"/>
            </p:cNvSpPr>
            <p:nvPr/>
          </p:nvSpPr>
          <p:spPr bwMode="auto">
            <a:xfrm>
              <a:off x="8305800" y="3200399"/>
              <a:ext cx="2693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best</a:t>
              </a:r>
            </a:p>
          </p:txBody>
        </p:sp>
        <p:sp>
          <p:nvSpPr>
            <p:cNvPr id="122034" name="Rectangle 147"/>
            <p:cNvSpPr>
              <a:spLocks noChangeArrowheads="1"/>
            </p:cNvSpPr>
            <p:nvPr/>
          </p:nvSpPr>
          <p:spPr bwMode="auto">
            <a:xfrm>
              <a:off x="7260927" y="3200399"/>
              <a:ext cx="3590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worst</a:t>
              </a:r>
            </a:p>
          </p:txBody>
        </p:sp>
      </p:grpSp>
      <p:grpSp>
        <p:nvGrpSpPr>
          <p:cNvPr id="121864" name="Group 562"/>
          <p:cNvGrpSpPr>
            <a:grpSpLocks/>
          </p:cNvGrpSpPr>
          <p:nvPr/>
        </p:nvGrpSpPr>
        <p:grpSpPr bwMode="auto">
          <a:xfrm>
            <a:off x="1100138" y="4191000"/>
            <a:ext cx="896937" cy="311150"/>
            <a:chOff x="0" y="0"/>
            <a:chExt cx="565" cy="196"/>
          </a:xfrm>
        </p:grpSpPr>
        <p:grpSp>
          <p:nvGrpSpPr>
            <p:cNvPr id="121988" name="Group 3"/>
            <p:cNvGrpSpPr>
              <a:grpSpLocks/>
            </p:cNvGrpSpPr>
            <p:nvPr/>
          </p:nvGrpSpPr>
          <p:grpSpPr bwMode="auto">
            <a:xfrm>
              <a:off x="85" y="0"/>
              <a:ext cx="480" cy="196"/>
              <a:chOff x="0" y="0"/>
              <a:chExt cx="480" cy="196"/>
            </a:xfrm>
          </p:grpSpPr>
          <p:sp>
            <p:nvSpPr>
              <p:cNvPr id="121991"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21992"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21989"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90"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1865" name="Rectangle 95"/>
          <p:cNvSpPr>
            <a:spLocks/>
          </p:cNvSpPr>
          <p:nvPr/>
        </p:nvSpPr>
        <p:spPr bwMode="auto">
          <a:xfrm>
            <a:off x="885825" y="3197225"/>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1866" name="Rectangle 96"/>
          <p:cNvSpPr>
            <a:spLocks/>
          </p:cNvSpPr>
          <p:nvPr/>
        </p:nvSpPr>
        <p:spPr bwMode="auto">
          <a:xfrm>
            <a:off x="809625" y="2997200"/>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21867" name="Rectangle 97"/>
          <p:cNvSpPr>
            <a:spLocks/>
          </p:cNvSpPr>
          <p:nvPr/>
        </p:nvSpPr>
        <p:spPr bwMode="auto">
          <a:xfrm>
            <a:off x="809625" y="28019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21868" name="Rectangle 98"/>
          <p:cNvSpPr>
            <a:spLocks/>
          </p:cNvSpPr>
          <p:nvPr/>
        </p:nvSpPr>
        <p:spPr bwMode="auto">
          <a:xfrm>
            <a:off x="809625" y="260032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21869" name="Rectangle 99"/>
          <p:cNvSpPr>
            <a:spLocks/>
          </p:cNvSpPr>
          <p:nvPr/>
        </p:nvSpPr>
        <p:spPr bwMode="auto">
          <a:xfrm>
            <a:off x="809625" y="2405063"/>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21870" name="Rectangle 100"/>
          <p:cNvSpPr>
            <a:spLocks/>
          </p:cNvSpPr>
          <p:nvPr/>
        </p:nvSpPr>
        <p:spPr bwMode="auto">
          <a:xfrm>
            <a:off x="885825" y="220821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1871" name="Rectangle 101"/>
          <p:cNvSpPr>
            <a:spLocks/>
          </p:cNvSpPr>
          <p:nvPr/>
        </p:nvSpPr>
        <p:spPr bwMode="auto">
          <a:xfrm>
            <a:off x="1298575" y="3289300"/>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21872" name="Rectangle 102"/>
          <p:cNvSpPr>
            <a:spLocks/>
          </p:cNvSpPr>
          <p:nvPr/>
        </p:nvSpPr>
        <p:spPr bwMode="auto">
          <a:xfrm rot="-5400000">
            <a:off x="165100" y="2587625"/>
            <a:ext cx="700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1873" name="Line 104"/>
          <p:cNvSpPr>
            <a:spLocks noChangeShapeType="1"/>
          </p:cNvSpPr>
          <p:nvPr/>
        </p:nvSpPr>
        <p:spPr bwMode="auto">
          <a:xfrm>
            <a:off x="1042988" y="3267075"/>
            <a:ext cx="105092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874" name="Line 105"/>
          <p:cNvSpPr>
            <a:spLocks noChangeShapeType="1"/>
          </p:cNvSpPr>
          <p:nvPr/>
        </p:nvSpPr>
        <p:spPr bwMode="auto">
          <a:xfrm rot="10800000" flipH="1">
            <a:off x="1042988" y="2278063"/>
            <a:ext cx="1587"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875" name="Line 106"/>
          <p:cNvSpPr>
            <a:spLocks noChangeShapeType="1"/>
          </p:cNvSpPr>
          <p:nvPr/>
        </p:nvSpPr>
        <p:spPr bwMode="auto">
          <a:xfrm rot="10800000" flipH="1">
            <a:off x="1042988"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876" name="Line 107"/>
          <p:cNvSpPr>
            <a:spLocks noChangeShapeType="1"/>
          </p:cNvSpPr>
          <p:nvPr/>
        </p:nvSpPr>
        <p:spPr bwMode="auto">
          <a:xfrm rot="10800000" flipH="1">
            <a:off x="1568450" y="325278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877" name="Line 108"/>
          <p:cNvSpPr>
            <a:spLocks noChangeShapeType="1"/>
          </p:cNvSpPr>
          <p:nvPr/>
        </p:nvSpPr>
        <p:spPr bwMode="auto">
          <a:xfrm rot="10800000" flipH="1">
            <a:off x="2093913"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878" name="Freeform 109"/>
          <p:cNvSpPr>
            <a:spLocks/>
          </p:cNvSpPr>
          <p:nvPr/>
        </p:nvSpPr>
        <p:spPr bwMode="auto">
          <a:xfrm>
            <a:off x="1042988" y="2278063"/>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879" name="Freeform 110"/>
          <p:cNvSpPr>
            <a:spLocks/>
          </p:cNvSpPr>
          <p:nvPr/>
        </p:nvSpPr>
        <p:spPr bwMode="auto">
          <a:xfrm>
            <a:off x="1042988" y="3090863"/>
            <a:ext cx="1050925" cy="1730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880" name="Rectangle 111"/>
          <p:cNvSpPr>
            <a:spLocks/>
          </p:cNvSpPr>
          <p:nvPr/>
        </p:nvSpPr>
        <p:spPr bwMode="auto">
          <a:xfrm>
            <a:off x="342900" y="1441450"/>
            <a:ext cx="22098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Neural adaptation</a:t>
            </a:r>
          </a:p>
        </p:txBody>
      </p:sp>
      <p:sp>
        <p:nvSpPr>
          <p:cNvPr id="121881" name="Rectangle 119"/>
          <p:cNvSpPr>
            <a:spLocks/>
          </p:cNvSpPr>
          <p:nvPr/>
        </p:nvSpPr>
        <p:spPr bwMode="auto">
          <a:xfrm>
            <a:off x="1328738" y="1855788"/>
            <a:ext cx="585787"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scaling</a:t>
            </a:r>
          </a:p>
        </p:txBody>
      </p:sp>
      <p:sp>
        <p:nvSpPr>
          <p:cNvPr id="121882" name="TextBox 201"/>
          <p:cNvSpPr txBox="1">
            <a:spLocks noChangeArrowheads="1"/>
          </p:cNvSpPr>
          <p:nvPr/>
        </p:nvSpPr>
        <p:spPr bwMode="auto">
          <a:xfrm>
            <a:off x="720725" y="3471863"/>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(x)=cG(x</a:t>
            </a:r>
            <a:r>
              <a:rPr lang="en-US" altLang="x-none" sz="1600"/>
              <a:t>,</a:t>
            </a:r>
            <a:r>
              <a:rPr lang="en-US" altLang="x-none" sz="1600">
                <a:latin typeface="Symbol" charset="2"/>
              </a:rPr>
              <a:t>m,s</a:t>
            </a:r>
            <a:r>
              <a:rPr lang="en-US" altLang="x-none" sz="1600"/>
              <a:t>)</a:t>
            </a:r>
          </a:p>
          <a:p>
            <a:pPr eaLnBrk="1" hangingPunct="1"/>
            <a:r>
              <a:rPr lang="en-US" altLang="x-none" sz="1600" i="1">
                <a:latin typeface="Times" charset="0"/>
              </a:rPr>
              <a:t>            0&lt;c&lt;1</a:t>
            </a:r>
          </a:p>
        </p:txBody>
      </p:sp>
      <p:grpSp>
        <p:nvGrpSpPr>
          <p:cNvPr id="121883" name="Group 146"/>
          <p:cNvGrpSpPr>
            <a:grpSpLocks/>
          </p:cNvGrpSpPr>
          <p:nvPr/>
        </p:nvGrpSpPr>
        <p:grpSpPr bwMode="auto">
          <a:xfrm>
            <a:off x="5040313" y="4332288"/>
            <a:ext cx="1143000" cy="1089025"/>
            <a:chOff x="7524687" y="2198815"/>
            <a:chExt cx="1143000" cy="1089025"/>
          </a:xfrm>
        </p:grpSpPr>
        <p:sp>
          <p:nvSpPr>
            <p:cNvPr id="121933"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34"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35"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36"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37"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38"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39"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40"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41"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42"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43"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44"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45"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46"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47"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48"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49"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0"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1"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2"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3"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4"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5"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6"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7"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8"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59"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0"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1"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2"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3"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4"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5"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6"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7"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8"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69"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70"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71"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72"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73"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1974"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1975"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76"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77"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78"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79"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80"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81"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82"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83"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84"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85"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86"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1987"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1884" name="Rectangle 25"/>
          <p:cNvSpPr>
            <a:spLocks/>
          </p:cNvSpPr>
          <p:nvPr/>
        </p:nvSpPr>
        <p:spPr bwMode="auto">
          <a:xfrm>
            <a:off x="4924425" y="537210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1885" name="Rectangle 26"/>
          <p:cNvSpPr>
            <a:spLocks/>
          </p:cNvSpPr>
          <p:nvPr/>
        </p:nvSpPr>
        <p:spPr bwMode="auto">
          <a:xfrm>
            <a:off x="4784725" y="430688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1886" name="Rectangle 30"/>
          <p:cNvSpPr>
            <a:spLocks/>
          </p:cNvSpPr>
          <p:nvPr/>
        </p:nvSpPr>
        <p:spPr bwMode="auto">
          <a:xfrm rot="-5400000">
            <a:off x="4350544" y="472201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1887" name="Rectangle 31"/>
          <p:cNvSpPr>
            <a:spLocks/>
          </p:cNvSpPr>
          <p:nvPr/>
        </p:nvSpPr>
        <p:spPr bwMode="auto">
          <a:xfrm>
            <a:off x="5167313" y="406876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1888" name="Rectangle 32"/>
          <p:cNvSpPr>
            <a:spLocks/>
          </p:cNvSpPr>
          <p:nvPr/>
        </p:nvSpPr>
        <p:spPr bwMode="auto">
          <a:xfrm>
            <a:off x="5032375" y="556895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1889" name="Rectangle 27"/>
          <p:cNvSpPr>
            <a:spLocks/>
          </p:cNvSpPr>
          <p:nvPr/>
        </p:nvSpPr>
        <p:spPr bwMode="auto">
          <a:xfrm>
            <a:off x="3767138" y="553878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1890" name="Rectangle 28"/>
          <p:cNvSpPr>
            <a:spLocks/>
          </p:cNvSpPr>
          <p:nvPr/>
        </p:nvSpPr>
        <p:spPr bwMode="auto">
          <a:xfrm rot="-5400000">
            <a:off x="2840038" y="461803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1891" name="Rectangle 29"/>
          <p:cNvSpPr>
            <a:spLocks/>
          </p:cNvSpPr>
          <p:nvPr/>
        </p:nvSpPr>
        <p:spPr bwMode="auto">
          <a:xfrm>
            <a:off x="3497263" y="403860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21892" name="Freeform 1029"/>
          <p:cNvSpPr>
            <a:spLocks/>
          </p:cNvSpPr>
          <p:nvPr/>
        </p:nvSpPr>
        <p:spPr bwMode="auto">
          <a:xfrm>
            <a:off x="3429000" y="4465638"/>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0 h 1408"/>
              <a:gd name="T16" fmla="*/ 2147483647 w 1487"/>
              <a:gd name="T17" fmla="*/ 0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2147483647 h 1408"/>
              <a:gd name="T46" fmla="*/ 2147483647 w 1487"/>
              <a:gd name="T47" fmla="*/ 2147483647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560"/>
                </a:moveTo>
                <a:lnTo>
                  <a:pt x="48" y="448"/>
                </a:lnTo>
                <a:lnTo>
                  <a:pt x="96" y="336"/>
                </a:lnTo>
                <a:lnTo>
                  <a:pt x="152" y="232"/>
                </a:lnTo>
                <a:lnTo>
                  <a:pt x="200" y="144"/>
                </a:lnTo>
                <a:lnTo>
                  <a:pt x="248" y="80"/>
                </a:lnTo>
                <a:lnTo>
                  <a:pt x="296" y="24"/>
                </a:lnTo>
                <a:lnTo>
                  <a:pt x="344" y="0"/>
                </a:lnTo>
                <a:lnTo>
                  <a:pt x="400" y="0"/>
                </a:lnTo>
                <a:lnTo>
                  <a:pt x="448" y="24"/>
                </a:lnTo>
                <a:lnTo>
                  <a:pt x="496" y="80"/>
                </a:lnTo>
                <a:lnTo>
                  <a:pt x="544" y="144"/>
                </a:lnTo>
                <a:lnTo>
                  <a:pt x="592" y="232"/>
                </a:lnTo>
                <a:lnTo>
                  <a:pt x="648" y="336"/>
                </a:lnTo>
                <a:lnTo>
                  <a:pt x="696" y="448"/>
                </a:lnTo>
                <a:lnTo>
                  <a:pt x="744" y="560"/>
                </a:lnTo>
                <a:lnTo>
                  <a:pt x="792" y="672"/>
                </a:lnTo>
                <a:lnTo>
                  <a:pt x="840" y="784"/>
                </a:lnTo>
                <a:lnTo>
                  <a:pt x="896" y="888"/>
                </a:lnTo>
                <a:lnTo>
                  <a:pt x="943" y="984"/>
                </a:lnTo>
                <a:lnTo>
                  <a:pt x="991" y="1064"/>
                </a:lnTo>
                <a:lnTo>
                  <a:pt x="1039" y="1136"/>
                </a:lnTo>
                <a:lnTo>
                  <a:pt x="1087" y="1200"/>
                </a:lnTo>
                <a:lnTo>
                  <a:pt x="1143" y="1256"/>
                </a:lnTo>
                <a:lnTo>
                  <a:pt x="1191" y="1296"/>
                </a:lnTo>
                <a:lnTo>
                  <a:pt x="1239" y="1328"/>
                </a:lnTo>
                <a:lnTo>
                  <a:pt x="1287" y="1352"/>
                </a:lnTo>
                <a:lnTo>
                  <a:pt x="1335" y="1368"/>
                </a:lnTo>
                <a:lnTo>
                  <a:pt x="1391" y="1384"/>
                </a:lnTo>
                <a:lnTo>
                  <a:pt x="1439" y="1400"/>
                </a:lnTo>
                <a:lnTo>
                  <a:pt x="1487" y="1408"/>
                </a:lnTo>
              </a:path>
            </a:pathLst>
          </a:custGeom>
          <a:noFill/>
          <a:ln w="254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1893" name="Freeform 1039"/>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0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08"/>
                </a:lnTo>
                <a:lnTo>
                  <a:pt x="296" y="1392"/>
                </a:lnTo>
                <a:lnTo>
                  <a:pt x="344" y="1376"/>
                </a:lnTo>
                <a:lnTo>
                  <a:pt x="400" y="1344"/>
                </a:lnTo>
                <a:lnTo>
                  <a:pt x="448" y="1304"/>
                </a:lnTo>
                <a:lnTo>
                  <a:pt x="496" y="1232"/>
                </a:lnTo>
                <a:lnTo>
                  <a:pt x="544" y="1144"/>
                </a:lnTo>
                <a:lnTo>
                  <a:pt x="592" y="1032"/>
                </a:lnTo>
                <a:lnTo>
                  <a:pt x="648" y="896"/>
                </a:lnTo>
                <a:lnTo>
                  <a:pt x="696" y="736"/>
                </a:lnTo>
                <a:lnTo>
                  <a:pt x="744" y="560"/>
                </a:lnTo>
                <a:lnTo>
                  <a:pt x="792" y="384"/>
                </a:lnTo>
                <a:lnTo>
                  <a:pt x="840" y="232"/>
                </a:lnTo>
                <a:lnTo>
                  <a:pt x="896" y="104"/>
                </a:lnTo>
                <a:lnTo>
                  <a:pt x="943" y="24"/>
                </a:lnTo>
                <a:lnTo>
                  <a:pt x="991" y="0"/>
                </a:lnTo>
                <a:lnTo>
                  <a:pt x="1039" y="40"/>
                </a:lnTo>
                <a:lnTo>
                  <a:pt x="1087" y="128"/>
                </a:lnTo>
                <a:lnTo>
                  <a:pt x="1143" y="256"/>
                </a:lnTo>
                <a:lnTo>
                  <a:pt x="1191" y="424"/>
                </a:lnTo>
                <a:lnTo>
                  <a:pt x="1239" y="592"/>
                </a:lnTo>
                <a:lnTo>
                  <a:pt x="1287" y="768"/>
                </a:lnTo>
                <a:lnTo>
                  <a:pt x="1335" y="920"/>
                </a:lnTo>
                <a:lnTo>
                  <a:pt x="1391" y="1056"/>
                </a:lnTo>
                <a:lnTo>
                  <a:pt x="1439" y="1168"/>
                </a:lnTo>
                <a:lnTo>
                  <a:pt x="1487" y="1248"/>
                </a:lnTo>
              </a:path>
            </a:pathLst>
          </a:custGeom>
          <a:noFill/>
          <a:ln w="25400">
            <a:solidFill>
              <a:srgbClr val="B6B6B6"/>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1894" name="Rectangle 906"/>
          <p:cNvSpPr>
            <a:spLocks noChangeArrowheads="1"/>
          </p:cNvSpPr>
          <p:nvPr/>
        </p:nvSpPr>
        <p:spPr bwMode="auto">
          <a:xfrm>
            <a:off x="3279775" y="5418138"/>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1895" name="Rectangle 907"/>
          <p:cNvSpPr>
            <a:spLocks noChangeArrowheads="1"/>
          </p:cNvSpPr>
          <p:nvPr/>
        </p:nvSpPr>
        <p:spPr bwMode="auto">
          <a:xfrm>
            <a:off x="3255963" y="4440238"/>
            <a:ext cx="650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1896" name="Line 1018"/>
          <p:cNvSpPr>
            <a:spLocks noChangeShapeType="1"/>
          </p:cNvSpPr>
          <p:nvPr/>
        </p:nvSpPr>
        <p:spPr bwMode="auto">
          <a:xfrm>
            <a:off x="3429000" y="5507038"/>
            <a:ext cx="11430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897" name="Line 1019"/>
          <p:cNvSpPr>
            <a:spLocks noChangeShapeType="1"/>
          </p:cNvSpPr>
          <p:nvPr/>
        </p:nvSpPr>
        <p:spPr bwMode="auto">
          <a:xfrm flipV="1">
            <a:off x="3429000" y="4419600"/>
            <a:ext cx="0" cy="1087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898" name="Line 1020"/>
          <p:cNvSpPr>
            <a:spLocks noChangeShapeType="1"/>
          </p:cNvSpPr>
          <p:nvPr/>
        </p:nvSpPr>
        <p:spPr bwMode="auto">
          <a:xfrm flipV="1">
            <a:off x="3619500" y="5494338"/>
            <a:ext cx="1588"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899" name="Line 1021"/>
          <p:cNvSpPr>
            <a:spLocks noChangeShapeType="1"/>
          </p:cNvSpPr>
          <p:nvPr/>
        </p:nvSpPr>
        <p:spPr bwMode="auto">
          <a:xfrm flipV="1">
            <a:off x="4000500" y="5494338"/>
            <a:ext cx="1588"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900" name="Line 1022"/>
          <p:cNvSpPr>
            <a:spLocks noChangeShapeType="1"/>
          </p:cNvSpPr>
          <p:nvPr/>
        </p:nvSpPr>
        <p:spPr bwMode="auto">
          <a:xfrm flipV="1">
            <a:off x="4381500" y="5494338"/>
            <a:ext cx="0"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901" name="Line 1023"/>
          <p:cNvSpPr>
            <a:spLocks noChangeShapeType="1"/>
          </p:cNvSpPr>
          <p:nvPr/>
        </p:nvSpPr>
        <p:spPr bwMode="auto">
          <a:xfrm>
            <a:off x="3429000" y="5507038"/>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902" name="Line 1024"/>
          <p:cNvSpPr>
            <a:spLocks noChangeShapeType="1"/>
          </p:cNvSpPr>
          <p:nvPr/>
        </p:nvSpPr>
        <p:spPr bwMode="auto">
          <a:xfrm>
            <a:off x="3429000" y="5295900"/>
            <a:ext cx="127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903" name="Line 1025"/>
          <p:cNvSpPr>
            <a:spLocks noChangeShapeType="1"/>
          </p:cNvSpPr>
          <p:nvPr/>
        </p:nvSpPr>
        <p:spPr bwMode="auto">
          <a:xfrm>
            <a:off x="3429000" y="5091113"/>
            <a:ext cx="127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904" name="Line 1026"/>
          <p:cNvSpPr>
            <a:spLocks noChangeShapeType="1"/>
          </p:cNvSpPr>
          <p:nvPr/>
        </p:nvSpPr>
        <p:spPr bwMode="auto">
          <a:xfrm>
            <a:off x="3429000" y="4881563"/>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905" name="Line 1027"/>
          <p:cNvSpPr>
            <a:spLocks noChangeShapeType="1"/>
          </p:cNvSpPr>
          <p:nvPr/>
        </p:nvSpPr>
        <p:spPr bwMode="auto">
          <a:xfrm>
            <a:off x="3429000" y="4676775"/>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906" name="Line 1028"/>
          <p:cNvSpPr>
            <a:spLocks noChangeShapeType="1"/>
          </p:cNvSpPr>
          <p:nvPr/>
        </p:nvSpPr>
        <p:spPr bwMode="auto">
          <a:xfrm>
            <a:off x="3429000" y="4465638"/>
            <a:ext cx="127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1907" name="Freeform 1031"/>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0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248"/>
                </a:moveTo>
                <a:lnTo>
                  <a:pt x="48" y="1168"/>
                </a:lnTo>
                <a:lnTo>
                  <a:pt x="96" y="1056"/>
                </a:lnTo>
                <a:lnTo>
                  <a:pt x="152" y="920"/>
                </a:lnTo>
                <a:lnTo>
                  <a:pt x="200" y="768"/>
                </a:lnTo>
                <a:lnTo>
                  <a:pt x="248" y="592"/>
                </a:lnTo>
                <a:lnTo>
                  <a:pt x="296" y="424"/>
                </a:lnTo>
                <a:lnTo>
                  <a:pt x="344" y="256"/>
                </a:lnTo>
                <a:lnTo>
                  <a:pt x="400" y="128"/>
                </a:lnTo>
                <a:lnTo>
                  <a:pt x="448" y="40"/>
                </a:lnTo>
                <a:lnTo>
                  <a:pt x="496" y="0"/>
                </a:lnTo>
                <a:lnTo>
                  <a:pt x="544" y="24"/>
                </a:lnTo>
                <a:lnTo>
                  <a:pt x="592" y="104"/>
                </a:lnTo>
                <a:lnTo>
                  <a:pt x="648" y="232"/>
                </a:lnTo>
                <a:lnTo>
                  <a:pt x="696" y="384"/>
                </a:lnTo>
                <a:lnTo>
                  <a:pt x="744" y="560"/>
                </a:lnTo>
                <a:lnTo>
                  <a:pt x="792" y="736"/>
                </a:lnTo>
                <a:lnTo>
                  <a:pt x="840" y="896"/>
                </a:lnTo>
                <a:lnTo>
                  <a:pt x="896" y="1032"/>
                </a:lnTo>
                <a:lnTo>
                  <a:pt x="943" y="1144"/>
                </a:lnTo>
                <a:lnTo>
                  <a:pt x="991" y="1232"/>
                </a:lnTo>
                <a:lnTo>
                  <a:pt x="1039" y="1304"/>
                </a:lnTo>
                <a:lnTo>
                  <a:pt x="1087" y="1344"/>
                </a:lnTo>
                <a:lnTo>
                  <a:pt x="1143" y="1376"/>
                </a:lnTo>
                <a:lnTo>
                  <a:pt x="1191" y="1392"/>
                </a:lnTo>
                <a:lnTo>
                  <a:pt x="1239" y="1408"/>
                </a:lnTo>
                <a:lnTo>
                  <a:pt x="1287" y="1416"/>
                </a:lnTo>
                <a:lnTo>
                  <a:pt x="1335" y="1416"/>
                </a:lnTo>
                <a:lnTo>
                  <a:pt x="1391" y="1416"/>
                </a:lnTo>
                <a:lnTo>
                  <a:pt x="1439" y="1416"/>
                </a:lnTo>
                <a:lnTo>
                  <a:pt x="1487" y="1416"/>
                </a:lnTo>
              </a:path>
            </a:pathLst>
          </a:custGeom>
          <a:noFill/>
          <a:ln w="25400">
            <a:solidFill>
              <a:srgbClr val="242424"/>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1908" name="Freeform 1033"/>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0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00"/>
                </a:lnTo>
                <a:lnTo>
                  <a:pt x="344" y="1352"/>
                </a:lnTo>
                <a:lnTo>
                  <a:pt x="400" y="1240"/>
                </a:lnTo>
                <a:lnTo>
                  <a:pt x="448" y="1032"/>
                </a:lnTo>
                <a:lnTo>
                  <a:pt x="496" y="704"/>
                </a:lnTo>
                <a:lnTo>
                  <a:pt x="544" y="336"/>
                </a:lnTo>
                <a:lnTo>
                  <a:pt x="592" y="56"/>
                </a:lnTo>
                <a:lnTo>
                  <a:pt x="648" y="0"/>
                </a:lnTo>
                <a:lnTo>
                  <a:pt x="696" y="200"/>
                </a:lnTo>
                <a:lnTo>
                  <a:pt x="744" y="552"/>
                </a:lnTo>
                <a:lnTo>
                  <a:pt x="792" y="912"/>
                </a:lnTo>
                <a:lnTo>
                  <a:pt x="840" y="1168"/>
                </a:lnTo>
                <a:lnTo>
                  <a:pt x="896" y="1320"/>
                </a:lnTo>
                <a:lnTo>
                  <a:pt x="943" y="1384"/>
                </a:lnTo>
                <a:lnTo>
                  <a:pt x="991" y="1408"/>
                </a:lnTo>
                <a:lnTo>
                  <a:pt x="1039" y="1416"/>
                </a:lnTo>
                <a:lnTo>
                  <a:pt x="1087" y="1416"/>
                </a:lnTo>
                <a:lnTo>
                  <a:pt x="1143" y="1416"/>
                </a:lnTo>
                <a:lnTo>
                  <a:pt x="1191" y="1416"/>
                </a:lnTo>
                <a:lnTo>
                  <a:pt x="1239" y="1416"/>
                </a:lnTo>
                <a:lnTo>
                  <a:pt x="1287" y="1416"/>
                </a:lnTo>
                <a:lnTo>
                  <a:pt x="1335" y="1416"/>
                </a:lnTo>
                <a:lnTo>
                  <a:pt x="1391" y="1416"/>
                </a:lnTo>
                <a:lnTo>
                  <a:pt x="1439" y="1416"/>
                </a:lnTo>
                <a:lnTo>
                  <a:pt x="1487" y="1416"/>
                </a:lnTo>
              </a:path>
            </a:pathLst>
          </a:custGeom>
          <a:noFill/>
          <a:ln w="25400">
            <a:solidFill>
              <a:srgbClr val="484848"/>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1909" name="Freeform 1041"/>
          <p:cNvSpPr>
            <a:spLocks/>
          </p:cNvSpPr>
          <p:nvPr/>
        </p:nvSpPr>
        <p:spPr bwMode="auto">
          <a:xfrm>
            <a:off x="3429000" y="4465638"/>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2147483647 h 1408"/>
              <a:gd name="T16" fmla="*/ 2147483647 w 1487"/>
              <a:gd name="T17" fmla="*/ 2147483647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0 h 1408"/>
              <a:gd name="T46" fmla="*/ 2147483647 w 1487"/>
              <a:gd name="T47" fmla="*/ 0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1408"/>
                </a:moveTo>
                <a:lnTo>
                  <a:pt x="48" y="1400"/>
                </a:lnTo>
                <a:lnTo>
                  <a:pt x="96" y="1384"/>
                </a:lnTo>
                <a:lnTo>
                  <a:pt x="152" y="1368"/>
                </a:lnTo>
                <a:lnTo>
                  <a:pt x="200" y="1352"/>
                </a:lnTo>
                <a:lnTo>
                  <a:pt x="248" y="1328"/>
                </a:lnTo>
                <a:lnTo>
                  <a:pt x="296" y="1296"/>
                </a:lnTo>
                <a:lnTo>
                  <a:pt x="344" y="1256"/>
                </a:lnTo>
                <a:lnTo>
                  <a:pt x="400" y="1200"/>
                </a:lnTo>
                <a:lnTo>
                  <a:pt x="448" y="1136"/>
                </a:lnTo>
                <a:lnTo>
                  <a:pt x="496" y="1064"/>
                </a:lnTo>
                <a:lnTo>
                  <a:pt x="544" y="984"/>
                </a:lnTo>
                <a:lnTo>
                  <a:pt x="592" y="888"/>
                </a:lnTo>
                <a:lnTo>
                  <a:pt x="648" y="784"/>
                </a:lnTo>
                <a:lnTo>
                  <a:pt x="696" y="672"/>
                </a:lnTo>
                <a:lnTo>
                  <a:pt x="744" y="560"/>
                </a:lnTo>
                <a:lnTo>
                  <a:pt x="792" y="448"/>
                </a:lnTo>
                <a:lnTo>
                  <a:pt x="840" y="336"/>
                </a:lnTo>
                <a:lnTo>
                  <a:pt x="896" y="232"/>
                </a:lnTo>
                <a:lnTo>
                  <a:pt x="943" y="144"/>
                </a:lnTo>
                <a:lnTo>
                  <a:pt x="991" y="80"/>
                </a:lnTo>
                <a:lnTo>
                  <a:pt x="1039" y="24"/>
                </a:lnTo>
                <a:lnTo>
                  <a:pt x="1087" y="0"/>
                </a:lnTo>
                <a:lnTo>
                  <a:pt x="1143" y="0"/>
                </a:lnTo>
                <a:lnTo>
                  <a:pt x="1191" y="24"/>
                </a:lnTo>
                <a:lnTo>
                  <a:pt x="1239" y="80"/>
                </a:lnTo>
                <a:lnTo>
                  <a:pt x="1287" y="144"/>
                </a:lnTo>
                <a:lnTo>
                  <a:pt x="1335" y="232"/>
                </a:lnTo>
                <a:lnTo>
                  <a:pt x="1391" y="336"/>
                </a:lnTo>
                <a:lnTo>
                  <a:pt x="1439" y="448"/>
                </a:lnTo>
                <a:lnTo>
                  <a:pt x="1487" y="560"/>
                </a:lnTo>
              </a:path>
            </a:pathLst>
          </a:custGeom>
          <a:noFill/>
          <a:ln w="25400">
            <a:solidFill>
              <a:srgbClr val="DADADA"/>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1910" name="Freeform 1037"/>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0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16"/>
                </a:lnTo>
                <a:lnTo>
                  <a:pt x="344" y="1416"/>
                </a:lnTo>
                <a:lnTo>
                  <a:pt x="400" y="1416"/>
                </a:lnTo>
                <a:lnTo>
                  <a:pt x="448" y="1416"/>
                </a:lnTo>
                <a:lnTo>
                  <a:pt x="496" y="1408"/>
                </a:lnTo>
                <a:lnTo>
                  <a:pt x="544" y="1384"/>
                </a:lnTo>
                <a:lnTo>
                  <a:pt x="592" y="1320"/>
                </a:lnTo>
                <a:lnTo>
                  <a:pt x="648" y="1168"/>
                </a:lnTo>
                <a:lnTo>
                  <a:pt x="696" y="912"/>
                </a:lnTo>
                <a:lnTo>
                  <a:pt x="744" y="552"/>
                </a:lnTo>
                <a:lnTo>
                  <a:pt x="792" y="200"/>
                </a:lnTo>
                <a:lnTo>
                  <a:pt x="840" y="0"/>
                </a:lnTo>
                <a:lnTo>
                  <a:pt x="896" y="56"/>
                </a:lnTo>
                <a:lnTo>
                  <a:pt x="943" y="336"/>
                </a:lnTo>
                <a:lnTo>
                  <a:pt x="991" y="704"/>
                </a:lnTo>
                <a:lnTo>
                  <a:pt x="1039" y="1032"/>
                </a:lnTo>
                <a:lnTo>
                  <a:pt x="1087" y="1240"/>
                </a:lnTo>
                <a:lnTo>
                  <a:pt x="1143" y="1352"/>
                </a:lnTo>
                <a:lnTo>
                  <a:pt x="1191" y="1400"/>
                </a:lnTo>
                <a:lnTo>
                  <a:pt x="1239" y="1416"/>
                </a:lnTo>
                <a:lnTo>
                  <a:pt x="1287" y="1416"/>
                </a:lnTo>
                <a:lnTo>
                  <a:pt x="1335" y="1416"/>
                </a:lnTo>
                <a:lnTo>
                  <a:pt x="1391" y="1416"/>
                </a:lnTo>
                <a:lnTo>
                  <a:pt x="1439" y="1416"/>
                </a:lnTo>
                <a:lnTo>
                  <a:pt x="1487" y="1416"/>
                </a:lnTo>
              </a:path>
            </a:pathLst>
          </a:custGeom>
          <a:noFill/>
          <a:ln w="25400">
            <a:solidFill>
              <a:srgbClr val="919191"/>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1911" name="Freeform 1035"/>
          <p:cNvSpPr>
            <a:spLocks/>
          </p:cNvSpPr>
          <p:nvPr/>
        </p:nvSpPr>
        <p:spPr bwMode="auto">
          <a:xfrm>
            <a:off x="3429000" y="4465638"/>
            <a:ext cx="1143000" cy="1041400"/>
          </a:xfrm>
          <a:custGeom>
            <a:avLst/>
            <a:gdLst>
              <a:gd name="T0" fmla="*/ 0 w 1487"/>
              <a:gd name="T1" fmla="*/ 2147483647 h 1424"/>
              <a:gd name="T2" fmla="*/ 2147483647 w 1487"/>
              <a:gd name="T3" fmla="*/ 2147483647 h 1424"/>
              <a:gd name="T4" fmla="*/ 2147483647 w 1487"/>
              <a:gd name="T5" fmla="*/ 2147483647 h 1424"/>
              <a:gd name="T6" fmla="*/ 2147483647 w 1487"/>
              <a:gd name="T7" fmla="*/ 2147483647 h 1424"/>
              <a:gd name="T8" fmla="*/ 2147483647 w 1487"/>
              <a:gd name="T9" fmla="*/ 2147483647 h 1424"/>
              <a:gd name="T10" fmla="*/ 2147483647 w 1487"/>
              <a:gd name="T11" fmla="*/ 2147483647 h 1424"/>
              <a:gd name="T12" fmla="*/ 2147483647 w 1487"/>
              <a:gd name="T13" fmla="*/ 2147483647 h 1424"/>
              <a:gd name="T14" fmla="*/ 2147483647 w 1487"/>
              <a:gd name="T15" fmla="*/ 2147483647 h 1424"/>
              <a:gd name="T16" fmla="*/ 2147483647 w 1487"/>
              <a:gd name="T17" fmla="*/ 2147483647 h 1424"/>
              <a:gd name="T18" fmla="*/ 2147483647 w 1487"/>
              <a:gd name="T19" fmla="*/ 2147483647 h 1424"/>
              <a:gd name="T20" fmla="*/ 2147483647 w 1487"/>
              <a:gd name="T21" fmla="*/ 2147483647 h 1424"/>
              <a:gd name="T22" fmla="*/ 2147483647 w 1487"/>
              <a:gd name="T23" fmla="*/ 2147483647 h 1424"/>
              <a:gd name="T24" fmla="*/ 2147483647 w 1487"/>
              <a:gd name="T25" fmla="*/ 2147483647 h 1424"/>
              <a:gd name="T26" fmla="*/ 2147483647 w 1487"/>
              <a:gd name="T27" fmla="*/ 2147483647 h 1424"/>
              <a:gd name="T28" fmla="*/ 2147483647 w 1487"/>
              <a:gd name="T29" fmla="*/ 2147483647 h 1424"/>
              <a:gd name="T30" fmla="*/ 2147483647 w 1487"/>
              <a:gd name="T31" fmla="*/ 0 h 1424"/>
              <a:gd name="T32" fmla="*/ 2147483647 w 1487"/>
              <a:gd name="T33" fmla="*/ 2147483647 h 1424"/>
              <a:gd name="T34" fmla="*/ 2147483647 w 1487"/>
              <a:gd name="T35" fmla="*/ 2147483647 h 1424"/>
              <a:gd name="T36" fmla="*/ 2147483647 w 1487"/>
              <a:gd name="T37" fmla="*/ 2147483647 h 1424"/>
              <a:gd name="T38" fmla="*/ 2147483647 w 1487"/>
              <a:gd name="T39" fmla="*/ 2147483647 h 1424"/>
              <a:gd name="T40" fmla="*/ 2147483647 w 1487"/>
              <a:gd name="T41" fmla="*/ 2147483647 h 1424"/>
              <a:gd name="T42" fmla="*/ 2147483647 w 1487"/>
              <a:gd name="T43" fmla="*/ 2147483647 h 1424"/>
              <a:gd name="T44" fmla="*/ 2147483647 w 1487"/>
              <a:gd name="T45" fmla="*/ 2147483647 h 1424"/>
              <a:gd name="T46" fmla="*/ 2147483647 w 1487"/>
              <a:gd name="T47" fmla="*/ 2147483647 h 1424"/>
              <a:gd name="T48" fmla="*/ 2147483647 w 1487"/>
              <a:gd name="T49" fmla="*/ 2147483647 h 1424"/>
              <a:gd name="T50" fmla="*/ 2147483647 w 1487"/>
              <a:gd name="T51" fmla="*/ 2147483647 h 1424"/>
              <a:gd name="T52" fmla="*/ 2147483647 w 1487"/>
              <a:gd name="T53" fmla="*/ 2147483647 h 1424"/>
              <a:gd name="T54" fmla="*/ 2147483647 w 1487"/>
              <a:gd name="T55" fmla="*/ 2147483647 h 1424"/>
              <a:gd name="T56" fmla="*/ 2147483647 w 1487"/>
              <a:gd name="T57" fmla="*/ 2147483647 h 1424"/>
              <a:gd name="T58" fmla="*/ 2147483647 w 1487"/>
              <a:gd name="T59" fmla="*/ 2147483647 h 1424"/>
              <a:gd name="T60" fmla="*/ 2147483647 w 1487"/>
              <a:gd name="T61" fmla="*/ 2147483647 h 14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24"/>
              <a:gd name="T95" fmla="*/ 1487 w 1487"/>
              <a:gd name="T96" fmla="*/ 1424 h 14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24">
                <a:moveTo>
                  <a:pt x="0" y="1424"/>
                </a:moveTo>
                <a:lnTo>
                  <a:pt x="48" y="1424"/>
                </a:lnTo>
                <a:lnTo>
                  <a:pt x="96" y="1424"/>
                </a:lnTo>
                <a:lnTo>
                  <a:pt x="152" y="1424"/>
                </a:lnTo>
                <a:lnTo>
                  <a:pt x="200" y="1424"/>
                </a:lnTo>
                <a:lnTo>
                  <a:pt x="248" y="1424"/>
                </a:lnTo>
                <a:lnTo>
                  <a:pt x="296" y="1424"/>
                </a:lnTo>
                <a:lnTo>
                  <a:pt x="344" y="1416"/>
                </a:lnTo>
                <a:lnTo>
                  <a:pt x="400" y="1416"/>
                </a:lnTo>
                <a:lnTo>
                  <a:pt x="448" y="1416"/>
                </a:lnTo>
                <a:lnTo>
                  <a:pt x="496" y="1416"/>
                </a:lnTo>
                <a:lnTo>
                  <a:pt x="544" y="1416"/>
                </a:lnTo>
                <a:lnTo>
                  <a:pt x="592" y="1408"/>
                </a:lnTo>
                <a:lnTo>
                  <a:pt x="648" y="1232"/>
                </a:lnTo>
                <a:lnTo>
                  <a:pt x="696" y="560"/>
                </a:lnTo>
                <a:lnTo>
                  <a:pt x="744" y="0"/>
                </a:lnTo>
                <a:lnTo>
                  <a:pt x="792" y="560"/>
                </a:lnTo>
                <a:lnTo>
                  <a:pt x="840" y="1232"/>
                </a:lnTo>
                <a:lnTo>
                  <a:pt x="896" y="1408"/>
                </a:lnTo>
                <a:lnTo>
                  <a:pt x="943" y="1416"/>
                </a:lnTo>
                <a:lnTo>
                  <a:pt x="991" y="1416"/>
                </a:lnTo>
                <a:lnTo>
                  <a:pt x="1039" y="1416"/>
                </a:lnTo>
                <a:lnTo>
                  <a:pt x="1087" y="1416"/>
                </a:lnTo>
                <a:lnTo>
                  <a:pt x="1143" y="1416"/>
                </a:lnTo>
                <a:lnTo>
                  <a:pt x="1191" y="1424"/>
                </a:lnTo>
                <a:lnTo>
                  <a:pt x="1239" y="1424"/>
                </a:lnTo>
                <a:lnTo>
                  <a:pt x="1287" y="1424"/>
                </a:lnTo>
                <a:lnTo>
                  <a:pt x="1335" y="1424"/>
                </a:lnTo>
                <a:lnTo>
                  <a:pt x="1391" y="1424"/>
                </a:lnTo>
                <a:lnTo>
                  <a:pt x="1439" y="1424"/>
                </a:lnTo>
                <a:lnTo>
                  <a:pt x="1487" y="1424"/>
                </a:lnTo>
              </a:path>
            </a:pathLst>
          </a:custGeom>
          <a:noFill/>
          <a:ln w="25400">
            <a:solidFill>
              <a:srgbClr val="6D6D6D"/>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1912" name="Rectangle 16"/>
          <p:cNvSpPr>
            <a:spLocks noChangeAspect="1" noChangeArrowheads="1"/>
          </p:cNvSpPr>
          <p:nvPr/>
        </p:nvSpPr>
        <p:spPr bwMode="auto">
          <a:xfrm>
            <a:off x="7545388" y="5867400"/>
            <a:ext cx="85566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Calibri" charset="0"/>
                <a:ea typeface="ＭＳ Ｐゴシック" charset="-128"/>
              </a:rPr>
              <a:t>Neural  scaling</a:t>
            </a:r>
          </a:p>
        </p:txBody>
      </p:sp>
      <p:sp>
        <p:nvSpPr>
          <p:cNvPr id="121913" name="Rectangle 70"/>
          <p:cNvSpPr>
            <a:spLocks noChangeArrowheads="1"/>
          </p:cNvSpPr>
          <p:nvPr/>
        </p:nvSpPr>
        <p:spPr bwMode="auto">
          <a:xfrm>
            <a:off x="7512050" y="6067425"/>
            <a:ext cx="73025" cy="73025"/>
          </a:xfrm>
          <a:prstGeom prst="rect">
            <a:avLst/>
          </a:prstGeom>
          <a:solidFill>
            <a:schemeClr val="tx2"/>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sp>
        <p:nvSpPr>
          <p:cNvPr id="121914" name="Rectangle 17"/>
          <p:cNvSpPr>
            <a:spLocks noChangeAspect="1" noChangeArrowheads="1"/>
          </p:cNvSpPr>
          <p:nvPr/>
        </p:nvSpPr>
        <p:spPr bwMode="auto">
          <a:xfrm>
            <a:off x="7664450" y="6019800"/>
            <a:ext cx="676275"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Calibri" charset="0"/>
                <a:ea typeface="ＭＳ Ｐゴシック" charset="-128"/>
              </a:rPr>
              <a:t>.60</a:t>
            </a:r>
          </a:p>
        </p:txBody>
      </p:sp>
      <p:sp>
        <p:nvSpPr>
          <p:cNvPr id="121915" name="Rectangle 444"/>
          <p:cNvSpPr>
            <a:spLocks noChangeArrowheads="1"/>
          </p:cNvSpPr>
          <p:nvPr/>
        </p:nvSpPr>
        <p:spPr bwMode="auto">
          <a:xfrm>
            <a:off x="7391400" y="5867400"/>
            <a:ext cx="1066800" cy="3810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sp>
        <p:nvSpPr>
          <p:cNvPr id="121916" name="Freeform 507"/>
          <p:cNvSpPr>
            <a:spLocks/>
          </p:cNvSpPr>
          <p:nvPr/>
        </p:nvSpPr>
        <p:spPr bwMode="auto">
          <a:xfrm>
            <a:off x="7470775" y="4703763"/>
            <a:ext cx="957263" cy="0"/>
          </a:xfrm>
          <a:custGeom>
            <a:avLst/>
            <a:gdLst>
              <a:gd name="T0" fmla="*/ 0 w 1280"/>
              <a:gd name="T1" fmla="*/ 0 h 1"/>
              <a:gd name="T2" fmla="*/ 2147483647 w 1280"/>
              <a:gd name="T3" fmla="*/ 0 h 1"/>
              <a:gd name="T4" fmla="*/ 2147483647 w 1280"/>
              <a:gd name="T5" fmla="*/ 0 h 1"/>
              <a:gd name="T6" fmla="*/ 2147483647 w 1280"/>
              <a:gd name="T7" fmla="*/ 0 h 1"/>
              <a:gd name="T8" fmla="*/ 2147483647 w 1280"/>
              <a:gd name="T9" fmla="*/ 0 h 1"/>
              <a:gd name="T10" fmla="*/ 2147483647 w 1280"/>
              <a:gd name="T11" fmla="*/ 0 h 1"/>
              <a:gd name="T12" fmla="*/ 2147483647 w 1280"/>
              <a:gd name="T13" fmla="*/ 0 h 1"/>
              <a:gd name="T14" fmla="*/ 0 60000 65536"/>
              <a:gd name="T15" fmla="*/ 0 60000 65536"/>
              <a:gd name="T16" fmla="*/ 0 60000 65536"/>
              <a:gd name="T17" fmla="*/ 0 60000 65536"/>
              <a:gd name="T18" fmla="*/ 0 60000 65536"/>
              <a:gd name="T19" fmla="*/ 0 60000 65536"/>
              <a:gd name="T20" fmla="*/ 0 60000 65536"/>
              <a:gd name="T21" fmla="*/ 0 w 1280"/>
              <a:gd name="T22" fmla="*/ 0 h 1"/>
              <a:gd name="T23" fmla="*/ 1280 w 1280"/>
              <a:gd name="T24" fmla="*/ 0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
                <a:moveTo>
                  <a:pt x="0" y="0"/>
                </a:moveTo>
                <a:lnTo>
                  <a:pt x="216" y="0"/>
                </a:lnTo>
                <a:lnTo>
                  <a:pt x="424" y="0"/>
                </a:lnTo>
                <a:lnTo>
                  <a:pt x="640" y="0"/>
                </a:lnTo>
                <a:lnTo>
                  <a:pt x="848" y="0"/>
                </a:lnTo>
                <a:lnTo>
                  <a:pt x="1064" y="0"/>
                </a:lnTo>
                <a:lnTo>
                  <a:pt x="1280"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1917" name="Oval 508"/>
          <p:cNvSpPr>
            <a:spLocks noChangeArrowheads="1"/>
          </p:cNvSpPr>
          <p:nvPr/>
        </p:nvSpPr>
        <p:spPr bwMode="auto">
          <a:xfrm>
            <a:off x="7446963" y="4679950"/>
            <a:ext cx="52387"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18" name="Oval 509"/>
          <p:cNvSpPr>
            <a:spLocks noChangeArrowheads="1"/>
          </p:cNvSpPr>
          <p:nvPr/>
        </p:nvSpPr>
        <p:spPr bwMode="auto">
          <a:xfrm>
            <a:off x="7607300"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19" name="Oval 510"/>
          <p:cNvSpPr>
            <a:spLocks noChangeArrowheads="1"/>
          </p:cNvSpPr>
          <p:nvPr/>
        </p:nvSpPr>
        <p:spPr bwMode="auto">
          <a:xfrm>
            <a:off x="7762875"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20" name="Oval 511"/>
          <p:cNvSpPr>
            <a:spLocks noChangeArrowheads="1"/>
          </p:cNvSpPr>
          <p:nvPr/>
        </p:nvSpPr>
        <p:spPr bwMode="auto">
          <a:xfrm>
            <a:off x="7924800"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21" name="Oval 512"/>
          <p:cNvSpPr>
            <a:spLocks noChangeArrowheads="1"/>
          </p:cNvSpPr>
          <p:nvPr/>
        </p:nvSpPr>
        <p:spPr bwMode="auto">
          <a:xfrm>
            <a:off x="8080375"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22" name="Oval 513"/>
          <p:cNvSpPr>
            <a:spLocks noChangeArrowheads="1"/>
          </p:cNvSpPr>
          <p:nvPr/>
        </p:nvSpPr>
        <p:spPr bwMode="auto">
          <a:xfrm>
            <a:off x="8242300"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23" name="Oval 514"/>
          <p:cNvSpPr>
            <a:spLocks noChangeArrowheads="1"/>
          </p:cNvSpPr>
          <p:nvPr/>
        </p:nvSpPr>
        <p:spPr bwMode="auto">
          <a:xfrm>
            <a:off x="8404225"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24" name="Freeform 507"/>
          <p:cNvSpPr>
            <a:spLocks/>
          </p:cNvSpPr>
          <p:nvPr/>
        </p:nvSpPr>
        <p:spPr bwMode="auto">
          <a:xfrm>
            <a:off x="7470775" y="2570163"/>
            <a:ext cx="957263" cy="0"/>
          </a:xfrm>
          <a:custGeom>
            <a:avLst/>
            <a:gdLst>
              <a:gd name="T0" fmla="*/ 0 w 1280"/>
              <a:gd name="T1" fmla="*/ 0 h 1"/>
              <a:gd name="T2" fmla="*/ 2147483647 w 1280"/>
              <a:gd name="T3" fmla="*/ 0 h 1"/>
              <a:gd name="T4" fmla="*/ 2147483647 w 1280"/>
              <a:gd name="T5" fmla="*/ 0 h 1"/>
              <a:gd name="T6" fmla="*/ 2147483647 w 1280"/>
              <a:gd name="T7" fmla="*/ 0 h 1"/>
              <a:gd name="T8" fmla="*/ 2147483647 w 1280"/>
              <a:gd name="T9" fmla="*/ 0 h 1"/>
              <a:gd name="T10" fmla="*/ 2147483647 w 1280"/>
              <a:gd name="T11" fmla="*/ 0 h 1"/>
              <a:gd name="T12" fmla="*/ 2147483647 w 1280"/>
              <a:gd name="T13" fmla="*/ 0 h 1"/>
              <a:gd name="T14" fmla="*/ 0 60000 65536"/>
              <a:gd name="T15" fmla="*/ 0 60000 65536"/>
              <a:gd name="T16" fmla="*/ 0 60000 65536"/>
              <a:gd name="T17" fmla="*/ 0 60000 65536"/>
              <a:gd name="T18" fmla="*/ 0 60000 65536"/>
              <a:gd name="T19" fmla="*/ 0 60000 65536"/>
              <a:gd name="T20" fmla="*/ 0 60000 65536"/>
              <a:gd name="T21" fmla="*/ 0 w 1280"/>
              <a:gd name="T22" fmla="*/ 0 h 1"/>
              <a:gd name="T23" fmla="*/ 1280 w 1280"/>
              <a:gd name="T24" fmla="*/ 0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
                <a:moveTo>
                  <a:pt x="0" y="0"/>
                </a:moveTo>
                <a:lnTo>
                  <a:pt x="216" y="0"/>
                </a:lnTo>
                <a:lnTo>
                  <a:pt x="424" y="0"/>
                </a:lnTo>
                <a:lnTo>
                  <a:pt x="640" y="0"/>
                </a:lnTo>
                <a:lnTo>
                  <a:pt x="848" y="0"/>
                </a:lnTo>
                <a:lnTo>
                  <a:pt x="1064" y="0"/>
                </a:lnTo>
                <a:lnTo>
                  <a:pt x="1280"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1925" name="Oval 508"/>
          <p:cNvSpPr>
            <a:spLocks noChangeArrowheads="1"/>
          </p:cNvSpPr>
          <p:nvPr/>
        </p:nvSpPr>
        <p:spPr bwMode="auto">
          <a:xfrm>
            <a:off x="7446963" y="2546350"/>
            <a:ext cx="52387"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26" name="Oval 509"/>
          <p:cNvSpPr>
            <a:spLocks noChangeArrowheads="1"/>
          </p:cNvSpPr>
          <p:nvPr/>
        </p:nvSpPr>
        <p:spPr bwMode="auto">
          <a:xfrm>
            <a:off x="7607300"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27" name="Oval 510"/>
          <p:cNvSpPr>
            <a:spLocks noChangeArrowheads="1"/>
          </p:cNvSpPr>
          <p:nvPr/>
        </p:nvSpPr>
        <p:spPr bwMode="auto">
          <a:xfrm>
            <a:off x="7762875"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28" name="Oval 511"/>
          <p:cNvSpPr>
            <a:spLocks noChangeArrowheads="1"/>
          </p:cNvSpPr>
          <p:nvPr/>
        </p:nvSpPr>
        <p:spPr bwMode="auto">
          <a:xfrm>
            <a:off x="7924800"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29" name="Oval 512"/>
          <p:cNvSpPr>
            <a:spLocks noChangeArrowheads="1"/>
          </p:cNvSpPr>
          <p:nvPr/>
        </p:nvSpPr>
        <p:spPr bwMode="auto">
          <a:xfrm>
            <a:off x="8080375"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30" name="Oval 513"/>
          <p:cNvSpPr>
            <a:spLocks noChangeArrowheads="1"/>
          </p:cNvSpPr>
          <p:nvPr/>
        </p:nvSpPr>
        <p:spPr bwMode="auto">
          <a:xfrm>
            <a:off x="8242300"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31" name="Oval 514"/>
          <p:cNvSpPr>
            <a:spLocks noChangeArrowheads="1"/>
          </p:cNvSpPr>
          <p:nvPr/>
        </p:nvSpPr>
        <p:spPr bwMode="auto">
          <a:xfrm>
            <a:off x="8404225"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1932"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ounded Rectangle 4"/>
          <p:cNvSpPr>
            <a:spLocks noChangeArrowheads="1"/>
          </p:cNvSpPr>
          <p:nvPr/>
        </p:nvSpPr>
        <p:spPr bwMode="auto">
          <a:xfrm>
            <a:off x="152400" y="1338263"/>
            <a:ext cx="2590800" cy="4605337"/>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2882" name="Rounded Rectangle 203"/>
          <p:cNvSpPr>
            <a:spLocks noChangeArrowheads="1"/>
          </p:cNvSpPr>
          <p:nvPr/>
        </p:nvSpPr>
        <p:spPr bwMode="auto">
          <a:xfrm>
            <a:off x="2987675" y="1338263"/>
            <a:ext cx="3352800" cy="4605337"/>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2883" name="Rounded Rectangle 4"/>
          <p:cNvSpPr>
            <a:spLocks noChangeArrowheads="1"/>
          </p:cNvSpPr>
          <p:nvPr/>
        </p:nvSpPr>
        <p:spPr bwMode="auto">
          <a:xfrm>
            <a:off x="6553200" y="1371600"/>
            <a:ext cx="2362200" cy="4495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lIns="91435" tIns="45718" rIns="91435" bIns="45718"/>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b="1">
              <a:solidFill>
                <a:srgbClr val="7A1ADA"/>
              </a:solidFill>
              <a:latin typeface="Calibri" charset="0"/>
              <a:ea typeface="ＭＳ Ｐゴシック" charset="-128"/>
              <a:sym typeface="Helvetica" charset="0"/>
            </a:endParaRPr>
          </a:p>
        </p:txBody>
      </p:sp>
      <p:sp>
        <p:nvSpPr>
          <p:cNvPr id="122884" name="Rectangle 1"/>
          <p:cNvSpPr>
            <a:spLocks noChangeArrowheads="1"/>
          </p:cNvSpPr>
          <p:nvPr/>
        </p:nvSpPr>
        <p:spPr bwMode="auto">
          <a:xfrm>
            <a:off x="76200" y="152400"/>
            <a:ext cx="85344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Results I: Neural scaling always leads to fMRI scaling irrespective of model parameters </a:t>
            </a:r>
          </a:p>
        </p:txBody>
      </p:sp>
      <p:grpSp>
        <p:nvGrpSpPr>
          <p:cNvPr id="122885" name="Group 50"/>
          <p:cNvGrpSpPr>
            <a:grpSpLocks/>
          </p:cNvGrpSpPr>
          <p:nvPr/>
        </p:nvGrpSpPr>
        <p:grpSpPr bwMode="auto">
          <a:xfrm>
            <a:off x="2879725" y="1916113"/>
            <a:ext cx="1624013" cy="1684337"/>
            <a:chOff x="5249863" y="1873250"/>
            <a:chExt cx="1624012" cy="1684338"/>
          </a:xfrm>
        </p:grpSpPr>
        <p:sp>
          <p:nvSpPr>
            <p:cNvPr id="123148"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3149"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3150"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3151"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3152"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23153"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154"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155"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56"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57"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58"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59"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60"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61"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2886" name="Rectangle 112"/>
          <p:cNvSpPr>
            <a:spLocks/>
          </p:cNvSpPr>
          <p:nvPr/>
        </p:nvSpPr>
        <p:spPr bwMode="auto">
          <a:xfrm>
            <a:off x="3830638" y="1441450"/>
            <a:ext cx="18192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22887" name="Group 269"/>
          <p:cNvGrpSpPr>
            <a:grpSpLocks/>
          </p:cNvGrpSpPr>
          <p:nvPr/>
        </p:nvGrpSpPr>
        <p:grpSpPr bwMode="auto">
          <a:xfrm>
            <a:off x="4511675" y="1981200"/>
            <a:ext cx="1679575" cy="1684338"/>
            <a:chOff x="7050088" y="1903413"/>
            <a:chExt cx="1679575" cy="1684337"/>
          </a:xfrm>
        </p:grpSpPr>
        <p:sp>
          <p:nvSpPr>
            <p:cNvPr id="123099"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3100"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3101"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3102"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3103"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3104"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105"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106"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07"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08"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09"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0"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1"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2"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3"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4"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5"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6"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7"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8"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19"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0"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1"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2"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3"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4"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5"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6"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7"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8"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29"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30"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31"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132"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133"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34"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35"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36"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37"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138"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139"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40"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41"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42"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43"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44"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145"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46"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147"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2888" name="Rectangle 112"/>
          <p:cNvSpPr>
            <a:spLocks/>
          </p:cNvSpPr>
          <p:nvPr/>
        </p:nvSpPr>
        <p:spPr bwMode="auto">
          <a:xfrm>
            <a:off x="7208838" y="1441450"/>
            <a:ext cx="13557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fMRI-A ratio</a:t>
            </a:r>
          </a:p>
        </p:txBody>
      </p:sp>
      <p:grpSp>
        <p:nvGrpSpPr>
          <p:cNvPr id="122889" name="Group 551"/>
          <p:cNvGrpSpPr>
            <a:grpSpLocks/>
          </p:cNvGrpSpPr>
          <p:nvPr/>
        </p:nvGrpSpPr>
        <p:grpSpPr bwMode="auto">
          <a:xfrm>
            <a:off x="6753225" y="2090738"/>
            <a:ext cx="1704975" cy="3551237"/>
            <a:chOff x="6752710" y="2090737"/>
            <a:chExt cx="1705490" cy="3551754"/>
          </a:xfrm>
        </p:grpSpPr>
        <p:sp>
          <p:nvSpPr>
            <p:cNvPr id="123059" name="Rectangle 39"/>
            <p:cNvSpPr>
              <a:spLocks noChangeArrowheads="1"/>
            </p:cNvSpPr>
            <p:nvPr/>
          </p:nvSpPr>
          <p:spPr bwMode="auto">
            <a:xfrm>
              <a:off x="7169150" y="3155950"/>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3060" name="Rectangle 40"/>
            <p:cNvSpPr>
              <a:spLocks noChangeArrowheads="1"/>
            </p:cNvSpPr>
            <p:nvPr/>
          </p:nvSpPr>
          <p:spPr bwMode="auto">
            <a:xfrm>
              <a:off x="7169150" y="2090737"/>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3061" name="Rectangle 173"/>
            <p:cNvSpPr>
              <a:spLocks noChangeArrowheads="1"/>
            </p:cNvSpPr>
            <p:nvPr/>
          </p:nvSpPr>
          <p:spPr bwMode="auto">
            <a:xfrm>
              <a:off x="7169150" y="5262562"/>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3062" name="Rectangle 174"/>
            <p:cNvSpPr>
              <a:spLocks noChangeArrowheads="1"/>
            </p:cNvSpPr>
            <p:nvPr/>
          </p:nvSpPr>
          <p:spPr bwMode="auto">
            <a:xfrm>
              <a:off x="7169150" y="4187825"/>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3063" name="Line 490"/>
            <p:cNvSpPr>
              <a:spLocks noChangeShapeType="1"/>
            </p:cNvSpPr>
            <p:nvPr/>
          </p:nvSpPr>
          <p:spPr bwMode="auto">
            <a:xfrm>
              <a:off x="7315200" y="5339624"/>
              <a:ext cx="1113059"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64" name="Line 491"/>
            <p:cNvSpPr>
              <a:spLocks noChangeShapeType="1"/>
            </p:cNvSpPr>
            <p:nvPr/>
          </p:nvSpPr>
          <p:spPr bwMode="auto">
            <a:xfrm flipV="1">
              <a:off x="7315200" y="4252912"/>
              <a:ext cx="749" cy="10867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65" name="Line 492"/>
            <p:cNvSpPr>
              <a:spLocks noChangeShapeType="1"/>
            </p:cNvSpPr>
            <p:nvPr/>
          </p:nvSpPr>
          <p:spPr bwMode="auto">
            <a:xfrm flipV="1">
              <a:off x="7315200" y="5328001"/>
              <a:ext cx="749" cy="1162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66" name="Line 493"/>
            <p:cNvSpPr>
              <a:spLocks noChangeShapeType="1"/>
            </p:cNvSpPr>
            <p:nvPr/>
          </p:nvSpPr>
          <p:spPr bwMode="auto">
            <a:xfrm>
              <a:off x="7315200" y="5339624"/>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67" name="Line 494"/>
            <p:cNvSpPr>
              <a:spLocks noChangeShapeType="1"/>
            </p:cNvSpPr>
            <p:nvPr/>
          </p:nvSpPr>
          <p:spPr bwMode="auto">
            <a:xfrm>
              <a:off x="7315200" y="5118794"/>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68" name="Line 495"/>
            <p:cNvSpPr>
              <a:spLocks noChangeShapeType="1"/>
            </p:cNvSpPr>
            <p:nvPr/>
          </p:nvSpPr>
          <p:spPr bwMode="auto">
            <a:xfrm>
              <a:off x="7315200" y="4903777"/>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69" name="Line 496"/>
            <p:cNvSpPr>
              <a:spLocks noChangeShapeType="1"/>
            </p:cNvSpPr>
            <p:nvPr/>
          </p:nvSpPr>
          <p:spPr bwMode="auto">
            <a:xfrm>
              <a:off x="7315200" y="4688759"/>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70" name="Line 497"/>
            <p:cNvSpPr>
              <a:spLocks noChangeShapeType="1"/>
            </p:cNvSpPr>
            <p:nvPr/>
          </p:nvSpPr>
          <p:spPr bwMode="auto">
            <a:xfrm>
              <a:off x="7315200" y="4473741"/>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71" name="Line 498"/>
            <p:cNvSpPr>
              <a:spLocks noChangeShapeType="1"/>
            </p:cNvSpPr>
            <p:nvPr/>
          </p:nvSpPr>
          <p:spPr bwMode="auto">
            <a:xfrm>
              <a:off x="7315200" y="4252912"/>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72" name="Oval 508"/>
            <p:cNvSpPr>
              <a:spLocks noChangeArrowheads="1"/>
            </p:cNvSpPr>
            <p:nvPr/>
          </p:nvSpPr>
          <p:spPr bwMode="auto">
            <a:xfrm>
              <a:off x="7446192"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73" name="Oval 509"/>
            <p:cNvSpPr>
              <a:spLocks noChangeArrowheads="1"/>
            </p:cNvSpPr>
            <p:nvPr/>
          </p:nvSpPr>
          <p:spPr bwMode="auto">
            <a:xfrm>
              <a:off x="7607874"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74" name="Oval 510"/>
            <p:cNvSpPr>
              <a:spLocks noChangeArrowheads="1"/>
            </p:cNvSpPr>
            <p:nvPr/>
          </p:nvSpPr>
          <p:spPr bwMode="auto">
            <a:xfrm>
              <a:off x="7763567"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75" name="Oval 511"/>
            <p:cNvSpPr>
              <a:spLocks noChangeArrowheads="1"/>
            </p:cNvSpPr>
            <p:nvPr/>
          </p:nvSpPr>
          <p:spPr bwMode="auto">
            <a:xfrm>
              <a:off x="7925249"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76" name="Oval 512"/>
            <p:cNvSpPr>
              <a:spLocks noChangeArrowheads="1"/>
            </p:cNvSpPr>
            <p:nvPr/>
          </p:nvSpPr>
          <p:spPr bwMode="auto">
            <a:xfrm>
              <a:off x="8080943"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77" name="Oval 513"/>
            <p:cNvSpPr>
              <a:spLocks noChangeArrowheads="1"/>
            </p:cNvSpPr>
            <p:nvPr/>
          </p:nvSpPr>
          <p:spPr bwMode="auto">
            <a:xfrm>
              <a:off x="8242624"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78" name="Oval 514"/>
            <p:cNvSpPr>
              <a:spLocks noChangeArrowheads="1"/>
            </p:cNvSpPr>
            <p:nvPr/>
          </p:nvSpPr>
          <p:spPr bwMode="auto">
            <a:xfrm>
              <a:off x="8404306" y="46655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79" name="Line 516"/>
            <p:cNvSpPr>
              <a:spLocks noChangeShapeType="1"/>
            </p:cNvSpPr>
            <p:nvPr/>
          </p:nvSpPr>
          <p:spPr bwMode="auto">
            <a:xfrm>
              <a:off x="7315200" y="3206024"/>
              <a:ext cx="1113059"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0" name="Line 517"/>
            <p:cNvSpPr>
              <a:spLocks noChangeShapeType="1"/>
            </p:cNvSpPr>
            <p:nvPr/>
          </p:nvSpPr>
          <p:spPr bwMode="auto">
            <a:xfrm flipV="1">
              <a:off x="7315200" y="2119312"/>
              <a:ext cx="749" cy="10867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1" name="Line 518"/>
            <p:cNvSpPr>
              <a:spLocks noChangeShapeType="1"/>
            </p:cNvSpPr>
            <p:nvPr/>
          </p:nvSpPr>
          <p:spPr bwMode="auto">
            <a:xfrm flipV="1">
              <a:off x="7315200" y="3194401"/>
              <a:ext cx="749" cy="1162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2" name="Line 519"/>
            <p:cNvSpPr>
              <a:spLocks noChangeShapeType="1"/>
            </p:cNvSpPr>
            <p:nvPr/>
          </p:nvSpPr>
          <p:spPr bwMode="auto">
            <a:xfrm>
              <a:off x="7315200" y="3206024"/>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3" name="Line 520"/>
            <p:cNvSpPr>
              <a:spLocks noChangeShapeType="1"/>
            </p:cNvSpPr>
            <p:nvPr/>
          </p:nvSpPr>
          <p:spPr bwMode="auto">
            <a:xfrm>
              <a:off x="7315200" y="2985194"/>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4" name="Line 521"/>
            <p:cNvSpPr>
              <a:spLocks noChangeShapeType="1"/>
            </p:cNvSpPr>
            <p:nvPr/>
          </p:nvSpPr>
          <p:spPr bwMode="auto">
            <a:xfrm>
              <a:off x="7315200" y="2770177"/>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5" name="Line 522"/>
            <p:cNvSpPr>
              <a:spLocks noChangeShapeType="1"/>
            </p:cNvSpPr>
            <p:nvPr/>
          </p:nvSpPr>
          <p:spPr bwMode="auto">
            <a:xfrm>
              <a:off x="7315200" y="2555159"/>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6" name="Line 523"/>
            <p:cNvSpPr>
              <a:spLocks noChangeShapeType="1"/>
            </p:cNvSpPr>
            <p:nvPr/>
          </p:nvSpPr>
          <p:spPr bwMode="auto">
            <a:xfrm>
              <a:off x="7315200" y="2340141"/>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7" name="Line 524"/>
            <p:cNvSpPr>
              <a:spLocks noChangeShapeType="1"/>
            </p:cNvSpPr>
            <p:nvPr/>
          </p:nvSpPr>
          <p:spPr bwMode="auto">
            <a:xfrm>
              <a:off x="7315200" y="2119312"/>
              <a:ext cx="5988" cy="7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088" name="Oval 534"/>
            <p:cNvSpPr>
              <a:spLocks noChangeArrowheads="1"/>
            </p:cNvSpPr>
            <p:nvPr/>
          </p:nvSpPr>
          <p:spPr bwMode="auto">
            <a:xfrm>
              <a:off x="7446192"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89" name="Oval 535"/>
            <p:cNvSpPr>
              <a:spLocks noChangeArrowheads="1"/>
            </p:cNvSpPr>
            <p:nvPr/>
          </p:nvSpPr>
          <p:spPr bwMode="auto">
            <a:xfrm>
              <a:off x="7607874"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90" name="Oval 536"/>
            <p:cNvSpPr>
              <a:spLocks noChangeArrowheads="1"/>
            </p:cNvSpPr>
            <p:nvPr/>
          </p:nvSpPr>
          <p:spPr bwMode="auto">
            <a:xfrm>
              <a:off x="7763567"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91" name="Oval 537"/>
            <p:cNvSpPr>
              <a:spLocks noChangeArrowheads="1"/>
            </p:cNvSpPr>
            <p:nvPr/>
          </p:nvSpPr>
          <p:spPr bwMode="auto">
            <a:xfrm>
              <a:off x="7925249"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92" name="Oval 538"/>
            <p:cNvSpPr>
              <a:spLocks noChangeArrowheads="1"/>
            </p:cNvSpPr>
            <p:nvPr/>
          </p:nvSpPr>
          <p:spPr bwMode="auto">
            <a:xfrm>
              <a:off x="8080943"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93" name="Oval 539"/>
            <p:cNvSpPr>
              <a:spLocks noChangeArrowheads="1"/>
            </p:cNvSpPr>
            <p:nvPr/>
          </p:nvSpPr>
          <p:spPr bwMode="auto">
            <a:xfrm>
              <a:off x="8242624"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94" name="Oval 540"/>
            <p:cNvSpPr>
              <a:spLocks noChangeArrowheads="1"/>
            </p:cNvSpPr>
            <p:nvPr/>
          </p:nvSpPr>
          <p:spPr bwMode="auto">
            <a:xfrm>
              <a:off x="8404306" y="2531914"/>
              <a:ext cx="53894" cy="5230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095" name="Rectangle 147"/>
            <p:cNvSpPr>
              <a:spLocks noChangeArrowheads="1"/>
            </p:cNvSpPr>
            <p:nvPr/>
          </p:nvSpPr>
          <p:spPr bwMode="auto">
            <a:xfrm>
              <a:off x="7337963" y="3354387"/>
              <a:ext cx="10276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stimulus ranking</a:t>
              </a:r>
            </a:p>
          </p:txBody>
        </p:sp>
        <p:sp>
          <p:nvSpPr>
            <p:cNvPr id="123096" name="Rectangle 119"/>
            <p:cNvSpPr>
              <a:spLocks noChangeAspect="1" noChangeArrowheads="1"/>
            </p:cNvSpPr>
            <p:nvPr/>
          </p:nvSpPr>
          <p:spPr bwMode="auto">
            <a:xfrm rot="-5400000">
              <a:off x="6363494" y="2505353"/>
              <a:ext cx="1147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fMRI-adaptation</a:t>
              </a:r>
            </a:p>
            <a:p>
              <a:pPr algn="ctr" eaLnBrk="1" hangingPunct="1"/>
              <a:r>
                <a:rPr lang="en-US" altLang="x-none" sz="1200">
                  <a:latin typeface="Calibri" charset="0"/>
                  <a:ea typeface="ＭＳ Ｐゴシック" charset="-128"/>
                </a:rPr>
                <a:t> ratio</a:t>
              </a:r>
            </a:p>
          </p:txBody>
        </p:sp>
        <p:sp>
          <p:nvSpPr>
            <p:cNvPr id="123097" name="Rectangle 147"/>
            <p:cNvSpPr>
              <a:spLocks noChangeArrowheads="1"/>
            </p:cNvSpPr>
            <p:nvPr/>
          </p:nvSpPr>
          <p:spPr bwMode="auto">
            <a:xfrm>
              <a:off x="7337963" y="5457825"/>
              <a:ext cx="10276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stimulus ranking</a:t>
              </a:r>
            </a:p>
          </p:txBody>
        </p:sp>
        <p:sp>
          <p:nvSpPr>
            <p:cNvPr id="123098" name="Rectangle 119"/>
            <p:cNvSpPr>
              <a:spLocks noChangeAspect="1" noChangeArrowheads="1"/>
            </p:cNvSpPr>
            <p:nvPr/>
          </p:nvSpPr>
          <p:spPr bwMode="auto">
            <a:xfrm rot="-5400000">
              <a:off x="6363494" y="4732616"/>
              <a:ext cx="1147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fMRI-adaptation</a:t>
              </a:r>
            </a:p>
            <a:p>
              <a:pPr algn="ctr" eaLnBrk="1" hangingPunct="1"/>
              <a:r>
                <a:rPr lang="en-US" altLang="x-none" sz="1200">
                  <a:latin typeface="Calibri" charset="0"/>
                  <a:ea typeface="ＭＳ Ｐゴシック" charset="-128"/>
                </a:rPr>
                <a:t> ratio</a:t>
              </a:r>
            </a:p>
          </p:txBody>
        </p:sp>
      </p:grpSp>
      <p:grpSp>
        <p:nvGrpSpPr>
          <p:cNvPr id="122890" name="Group 562"/>
          <p:cNvGrpSpPr>
            <a:grpSpLocks/>
          </p:cNvGrpSpPr>
          <p:nvPr/>
        </p:nvGrpSpPr>
        <p:grpSpPr bwMode="auto">
          <a:xfrm>
            <a:off x="1100138" y="4191000"/>
            <a:ext cx="896937" cy="311150"/>
            <a:chOff x="0" y="0"/>
            <a:chExt cx="565" cy="196"/>
          </a:xfrm>
        </p:grpSpPr>
        <p:grpSp>
          <p:nvGrpSpPr>
            <p:cNvPr id="123054" name="Group 3"/>
            <p:cNvGrpSpPr>
              <a:grpSpLocks/>
            </p:cNvGrpSpPr>
            <p:nvPr/>
          </p:nvGrpSpPr>
          <p:grpSpPr bwMode="auto">
            <a:xfrm>
              <a:off x="85" y="0"/>
              <a:ext cx="480" cy="196"/>
              <a:chOff x="0" y="0"/>
              <a:chExt cx="480" cy="196"/>
            </a:xfrm>
          </p:grpSpPr>
          <p:sp>
            <p:nvSpPr>
              <p:cNvPr id="123057"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23058"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23055"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56"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2891" name="Rectangle 95"/>
          <p:cNvSpPr>
            <a:spLocks/>
          </p:cNvSpPr>
          <p:nvPr/>
        </p:nvSpPr>
        <p:spPr bwMode="auto">
          <a:xfrm>
            <a:off x="885825" y="3197225"/>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2892" name="Rectangle 96"/>
          <p:cNvSpPr>
            <a:spLocks/>
          </p:cNvSpPr>
          <p:nvPr/>
        </p:nvSpPr>
        <p:spPr bwMode="auto">
          <a:xfrm>
            <a:off x="809625" y="2997200"/>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22893" name="Rectangle 97"/>
          <p:cNvSpPr>
            <a:spLocks/>
          </p:cNvSpPr>
          <p:nvPr/>
        </p:nvSpPr>
        <p:spPr bwMode="auto">
          <a:xfrm>
            <a:off x="809625" y="28019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22894" name="Rectangle 98"/>
          <p:cNvSpPr>
            <a:spLocks/>
          </p:cNvSpPr>
          <p:nvPr/>
        </p:nvSpPr>
        <p:spPr bwMode="auto">
          <a:xfrm>
            <a:off x="809625" y="260032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22895" name="Rectangle 99"/>
          <p:cNvSpPr>
            <a:spLocks/>
          </p:cNvSpPr>
          <p:nvPr/>
        </p:nvSpPr>
        <p:spPr bwMode="auto">
          <a:xfrm>
            <a:off x="809625" y="2405063"/>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22896" name="Rectangle 100"/>
          <p:cNvSpPr>
            <a:spLocks/>
          </p:cNvSpPr>
          <p:nvPr/>
        </p:nvSpPr>
        <p:spPr bwMode="auto">
          <a:xfrm>
            <a:off x="885825" y="220821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2897" name="Rectangle 101"/>
          <p:cNvSpPr>
            <a:spLocks/>
          </p:cNvSpPr>
          <p:nvPr/>
        </p:nvSpPr>
        <p:spPr bwMode="auto">
          <a:xfrm>
            <a:off x="1298575" y="3289300"/>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22898" name="Rectangle 102"/>
          <p:cNvSpPr>
            <a:spLocks/>
          </p:cNvSpPr>
          <p:nvPr/>
        </p:nvSpPr>
        <p:spPr bwMode="auto">
          <a:xfrm rot="-5400000">
            <a:off x="165100" y="2587625"/>
            <a:ext cx="700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2899" name="Line 104"/>
          <p:cNvSpPr>
            <a:spLocks noChangeShapeType="1"/>
          </p:cNvSpPr>
          <p:nvPr/>
        </p:nvSpPr>
        <p:spPr bwMode="auto">
          <a:xfrm>
            <a:off x="1042988" y="3267075"/>
            <a:ext cx="105092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900" name="Line 105"/>
          <p:cNvSpPr>
            <a:spLocks noChangeShapeType="1"/>
          </p:cNvSpPr>
          <p:nvPr/>
        </p:nvSpPr>
        <p:spPr bwMode="auto">
          <a:xfrm rot="10800000" flipH="1">
            <a:off x="1042988" y="2278063"/>
            <a:ext cx="1587"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901" name="Line 106"/>
          <p:cNvSpPr>
            <a:spLocks noChangeShapeType="1"/>
          </p:cNvSpPr>
          <p:nvPr/>
        </p:nvSpPr>
        <p:spPr bwMode="auto">
          <a:xfrm rot="10800000" flipH="1">
            <a:off x="1042988"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902" name="Line 107"/>
          <p:cNvSpPr>
            <a:spLocks noChangeShapeType="1"/>
          </p:cNvSpPr>
          <p:nvPr/>
        </p:nvSpPr>
        <p:spPr bwMode="auto">
          <a:xfrm rot="10800000" flipH="1">
            <a:off x="1568450" y="325278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903" name="Line 108"/>
          <p:cNvSpPr>
            <a:spLocks noChangeShapeType="1"/>
          </p:cNvSpPr>
          <p:nvPr/>
        </p:nvSpPr>
        <p:spPr bwMode="auto">
          <a:xfrm rot="10800000" flipH="1">
            <a:off x="2093913"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2904" name="Freeform 109"/>
          <p:cNvSpPr>
            <a:spLocks/>
          </p:cNvSpPr>
          <p:nvPr/>
        </p:nvSpPr>
        <p:spPr bwMode="auto">
          <a:xfrm>
            <a:off x="1042988" y="2278063"/>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905" name="Freeform 110"/>
          <p:cNvSpPr>
            <a:spLocks/>
          </p:cNvSpPr>
          <p:nvPr/>
        </p:nvSpPr>
        <p:spPr bwMode="auto">
          <a:xfrm>
            <a:off x="1042988" y="3090863"/>
            <a:ext cx="1050925" cy="1730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2906" name="Rectangle 111"/>
          <p:cNvSpPr>
            <a:spLocks/>
          </p:cNvSpPr>
          <p:nvPr/>
        </p:nvSpPr>
        <p:spPr bwMode="auto">
          <a:xfrm>
            <a:off x="342900" y="1441450"/>
            <a:ext cx="22098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Neural adaptation</a:t>
            </a:r>
          </a:p>
        </p:txBody>
      </p:sp>
      <p:sp>
        <p:nvSpPr>
          <p:cNvPr id="122907" name="Rectangle 119"/>
          <p:cNvSpPr>
            <a:spLocks/>
          </p:cNvSpPr>
          <p:nvPr/>
        </p:nvSpPr>
        <p:spPr bwMode="auto">
          <a:xfrm>
            <a:off x="1328738" y="1855788"/>
            <a:ext cx="585787"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scaling</a:t>
            </a:r>
          </a:p>
        </p:txBody>
      </p:sp>
      <p:sp>
        <p:nvSpPr>
          <p:cNvPr id="122908" name="TextBox 201"/>
          <p:cNvSpPr txBox="1">
            <a:spLocks noChangeArrowheads="1"/>
          </p:cNvSpPr>
          <p:nvPr/>
        </p:nvSpPr>
        <p:spPr bwMode="auto">
          <a:xfrm>
            <a:off x="720725" y="3471863"/>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(x)=cG(x</a:t>
            </a:r>
            <a:r>
              <a:rPr lang="en-US" altLang="x-none" sz="1600"/>
              <a:t>,</a:t>
            </a:r>
            <a:r>
              <a:rPr lang="en-US" altLang="x-none" sz="1600">
                <a:latin typeface="Symbol" charset="2"/>
              </a:rPr>
              <a:t>m,s</a:t>
            </a:r>
            <a:r>
              <a:rPr lang="en-US" altLang="x-none" sz="1600"/>
              <a:t>)</a:t>
            </a:r>
          </a:p>
          <a:p>
            <a:pPr eaLnBrk="1" hangingPunct="1"/>
            <a:r>
              <a:rPr lang="en-US" altLang="x-none" sz="1600" i="1">
                <a:latin typeface="Times" charset="0"/>
              </a:rPr>
              <a:t>            0&lt;c&lt;1</a:t>
            </a:r>
          </a:p>
        </p:txBody>
      </p:sp>
      <p:grpSp>
        <p:nvGrpSpPr>
          <p:cNvPr id="122909" name="Group 214"/>
          <p:cNvGrpSpPr>
            <a:grpSpLocks/>
          </p:cNvGrpSpPr>
          <p:nvPr/>
        </p:nvGrpSpPr>
        <p:grpSpPr bwMode="auto">
          <a:xfrm>
            <a:off x="2963863" y="4038600"/>
            <a:ext cx="3235325" cy="1714500"/>
            <a:chOff x="2963863" y="4038600"/>
            <a:chExt cx="3235325" cy="1714500"/>
          </a:xfrm>
        </p:grpSpPr>
        <p:grpSp>
          <p:nvGrpSpPr>
            <p:cNvPr id="122970" name="Group 146"/>
            <p:cNvGrpSpPr>
              <a:grpSpLocks/>
            </p:cNvGrpSpPr>
            <p:nvPr/>
          </p:nvGrpSpPr>
          <p:grpSpPr bwMode="auto">
            <a:xfrm>
              <a:off x="5040313" y="4332288"/>
              <a:ext cx="1143000" cy="1089025"/>
              <a:chOff x="7524687" y="2198815"/>
              <a:chExt cx="1143000" cy="1089025"/>
            </a:xfrm>
          </p:grpSpPr>
          <p:sp>
            <p:nvSpPr>
              <p:cNvPr id="122999"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0"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1"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2"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3"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4"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5"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6"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7"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8"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09"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10"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11"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12"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13"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14"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15"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16"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17"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18"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19"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0"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1"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2"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3"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4"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5"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6"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7"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8"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29"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0"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1"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2"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3"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4"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5"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6"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7"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8"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39"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040"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041"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42"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43"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44"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45"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46"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47"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48"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49"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50"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51"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52"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053"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2971" name="Rectangle 25"/>
            <p:cNvSpPr>
              <a:spLocks/>
            </p:cNvSpPr>
            <p:nvPr/>
          </p:nvSpPr>
          <p:spPr bwMode="auto">
            <a:xfrm>
              <a:off x="4924425" y="537210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2972" name="Rectangle 26"/>
            <p:cNvSpPr>
              <a:spLocks/>
            </p:cNvSpPr>
            <p:nvPr/>
          </p:nvSpPr>
          <p:spPr bwMode="auto">
            <a:xfrm>
              <a:off x="4784725" y="430688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2973" name="Rectangle 30"/>
            <p:cNvSpPr>
              <a:spLocks/>
            </p:cNvSpPr>
            <p:nvPr/>
          </p:nvSpPr>
          <p:spPr bwMode="auto">
            <a:xfrm rot="-5400000">
              <a:off x="4350544" y="472201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2974" name="Rectangle 31"/>
            <p:cNvSpPr>
              <a:spLocks/>
            </p:cNvSpPr>
            <p:nvPr/>
          </p:nvSpPr>
          <p:spPr bwMode="auto">
            <a:xfrm>
              <a:off x="5167313" y="406876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2975" name="Rectangle 32"/>
            <p:cNvSpPr>
              <a:spLocks/>
            </p:cNvSpPr>
            <p:nvPr/>
          </p:nvSpPr>
          <p:spPr bwMode="auto">
            <a:xfrm>
              <a:off x="5032375" y="556895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2976" name="Rectangle 27"/>
            <p:cNvSpPr>
              <a:spLocks/>
            </p:cNvSpPr>
            <p:nvPr/>
          </p:nvSpPr>
          <p:spPr bwMode="auto">
            <a:xfrm>
              <a:off x="3767138" y="553878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2977" name="Rectangle 28"/>
            <p:cNvSpPr>
              <a:spLocks/>
            </p:cNvSpPr>
            <p:nvPr/>
          </p:nvSpPr>
          <p:spPr bwMode="auto">
            <a:xfrm rot="-5400000">
              <a:off x="2840038" y="461803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2978" name="Rectangle 29"/>
            <p:cNvSpPr>
              <a:spLocks/>
            </p:cNvSpPr>
            <p:nvPr/>
          </p:nvSpPr>
          <p:spPr bwMode="auto">
            <a:xfrm>
              <a:off x="3497263" y="403860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22979" name="Freeform 1029"/>
            <p:cNvSpPr>
              <a:spLocks/>
            </p:cNvSpPr>
            <p:nvPr/>
          </p:nvSpPr>
          <p:spPr bwMode="auto">
            <a:xfrm>
              <a:off x="3429000" y="4465637"/>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0 h 1408"/>
                <a:gd name="T16" fmla="*/ 2147483647 w 1487"/>
                <a:gd name="T17" fmla="*/ 0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2147483647 h 1408"/>
                <a:gd name="T46" fmla="*/ 2147483647 w 1487"/>
                <a:gd name="T47" fmla="*/ 2147483647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560"/>
                  </a:moveTo>
                  <a:lnTo>
                    <a:pt x="48" y="448"/>
                  </a:lnTo>
                  <a:lnTo>
                    <a:pt x="96" y="336"/>
                  </a:lnTo>
                  <a:lnTo>
                    <a:pt x="152" y="232"/>
                  </a:lnTo>
                  <a:lnTo>
                    <a:pt x="200" y="144"/>
                  </a:lnTo>
                  <a:lnTo>
                    <a:pt x="248" y="80"/>
                  </a:lnTo>
                  <a:lnTo>
                    <a:pt x="296" y="24"/>
                  </a:lnTo>
                  <a:lnTo>
                    <a:pt x="344" y="0"/>
                  </a:lnTo>
                  <a:lnTo>
                    <a:pt x="400" y="0"/>
                  </a:lnTo>
                  <a:lnTo>
                    <a:pt x="448" y="24"/>
                  </a:lnTo>
                  <a:lnTo>
                    <a:pt x="496" y="80"/>
                  </a:lnTo>
                  <a:lnTo>
                    <a:pt x="544" y="144"/>
                  </a:lnTo>
                  <a:lnTo>
                    <a:pt x="592" y="232"/>
                  </a:lnTo>
                  <a:lnTo>
                    <a:pt x="648" y="336"/>
                  </a:lnTo>
                  <a:lnTo>
                    <a:pt x="696" y="448"/>
                  </a:lnTo>
                  <a:lnTo>
                    <a:pt x="744" y="560"/>
                  </a:lnTo>
                  <a:lnTo>
                    <a:pt x="792" y="672"/>
                  </a:lnTo>
                  <a:lnTo>
                    <a:pt x="840" y="784"/>
                  </a:lnTo>
                  <a:lnTo>
                    <a:pt x="896" y="888"/>
                  </a:lnTo>
                  <a:lnTo>
                    <a:pt x="943" y="984"/>
                  </a:lnTo>
                  <a:lnTo>
                    <a:pt x="991" y="1064"/>
                  </a:lnTo>
                  <a:lnTo>
                    <a:pt x="1039" y="1136"/>
                  </a:lnTo>
                  <a:lnTo>
                    <a:pt x="1087" y="1200"/>
                  </a:lnTo>
                  <a:lnTo>
                    <a:pt x="1143" y="1256"/>
                  </a:lnTo>
                  <a:lnTo>
                    <a:pt x="1191" y="1296"/>
                  </a:lnTo>
                  <a:lnTo>
                    <a:pt x="1239" y="1328"/>
                  </a:lnTo>
                  <a:lnTo>
                    <a:pt x="1287" y="1352"/>
                  </a:lnTo>
                  <a:lnTo>
                    <a:pt x="1335" y="1368"/>
                  </a:lnTo>
                  <a:lnTo>
                    <a:pt x="1391" y="1384"/>
                  </a:lnTo>
                  <a:lnTo>
                    <a:pt x="1439" y="1400"/>
                  </a:lnTo>
                  <a:lnTo>
                    <a:pt x="1487" y="1408"/>
                  </a:lnTo>
                </a:path>
              </a:pathLst>
            </a:custGeom>
            <a:noFill/>
            <a:ln w="254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80" name="Freeform 1039"/>
            <p:cNvSpPr>
              <a:spLocks/>
            </p:cNvSpPr>
            <p:nvPr/>
          </p:nvSpPr>
          <p:spPr bwMode="auto">
            <a:xfrm>
              <a:off x="3429000" y="4465637"/>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0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08"/>
                  </a:lnTo>
                  <a:lnTo>
                    <a:pt x="296" y="1392"/>
                  </a:lnTo>
                  <a:lnTo>
                    <a:pt x="344" y="1376"/>
                  </a:lnTo>
                  <a:lnTo>
                    <a:pt x="400" y="1344"/>
                  </a:lnTo>
                  <a:lnTo>
                    <a:pt x="448" y="1304"/>
                  </a:lnTo>
                  <a:lnTo>
                    <a:pt x="496" y="1232"/>
                  </a:lnTo>
                  <a:lnTo>
                    <a:pt x="544" y="1144"/>
                  </a:lnTo>
                  <a:lnTo>
                    <a:pt x="592" y="1032"/>
                  </a:lnTo>
                  <a:lnTo>
                    <a:pt x="648" y="896"/>
                  </a:lnTo>
                  <a:lnTo>
                    <a:pt x="696" y="736"/>
                  </a:lnTo>
                  <a:lnTo>
                    <a:pt x="744" y="560"/>
                  </a:lnTo>
                  <a:lnTo>
                    <a:pt x="792" y="384"/>
                  </a:lnTo>
                  <a:lnTo>
                    <a:pt x="840" y="232"/>
                  </a:lnTo>
                  <a:lnTo>
                    <a:pt x="896" y="104"/>
                  </a:lnTo>
                  <a:lnTo>
                    <a:pt x="943" y="24"/>
                  </a:lnTo>
                  <a:lnTo>
                    <a:pt x="991" y="0"/>
                  </a:lnTo>
                  <a:lnTo>
                    <a:pt x="1039" y="40"/>
                  </a:lnTo>
                  <a:lnTo>
                    <a:pt x="1087" y="128"/>
                  </a:lnTo>
                  <a:lnTo>
                    <a:pt x="1143" y="256"/>
                  </a:lnTo>
                  <a:lnTo>
                    <a:pt x="1191" y="424"/>
                  </a:lnTo>
                  <a:lnTo>
                    <a:pt x="1239" y="592"/>
                  </a:lnTo>
                  <a:lnTo>
                    <a:pt x="1287" y="768"/>
                  </a:lnTo>
                  <a:lnTo>
                    <a:pt x="1335" y="920"/>
                  </a:lnTo>
                  <a:lnTo>
                    <a:pt x="1391" y="1056"/>
                  </a:lnTo>
                  <a:lnTo>
                    <a:pt x="1439" y="1168"/>
                  </a:lnTo>
                  <a:lnTo>
                    <a:pt x="1487" y="1248"/>
                  </a:lnTo>
                </a:path>
              </a:pathLst>
            </a:custGeom>
            <a:noFill/>
            <a:ln w="25400">
              <a:solidFill>
                <a:srgbClr val="B6B6B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81" name="Rectangle 906"/>
            <p:cNvSpPr>
              <a:spLocks noChangeArrowheads="1"/>
            </p:cNvSpPr>
            <p:nvPr/>
          </p:nvSpPr>
          <p:spPr bwMode="auto">
            <a:xfrm>
              <a:off x="3279775" y="5418137"/>
              <a:ext cx="650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2982" name="Rectangle 907"/>
            <p:cNvSpPr>
              <a:spLocks noChangeArrowheads="1"/>
            </p:cNvSpPr>
            <p:nvPr/>
          </p:nvSpPr>
          <p:spPr bwMode="auto">
            <a:xfrm>
              <a:off x="3255962" y="4440237"/>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2983" name="Line 1018"/>
            <p:cNvSpPr>
              <a:spLocks noChangeShapeType="1"/>
            </p:cNvSpPr>
            <p:nvPr/>
          </p:nvSpPr>
          <p:spPr bwMode="auto">
            <a:xfrm>
              <a:off x="3429000" y="5507037"/>
              <a:ext cx="11430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84" name="Line 1019"/>
            <p:cNvSpPr>
              <a:spLocks noChangeShapeType="1"/>
            </p:cNvSpPr>
            <p:nvPr/>
          </p:nvSpPr>
          <p:spPr bwMode="auto">
            <a:xfrm flipV="1">
              <a:off x="3429000" y="4419600"/>
              <a:ext cx="0" cy="10874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85" name="Line 1020"/>
            <p:cNvSpPr>
              <a:spLocks noChangeShapeType="1"/>
            </p:cNvSpPr>
            <p:nvPr/>
          </p:nvSpPr>
          <p:spPr bwMode="auto">
            <a:xfrm flipV="1">
              <a:off x="3619500" y="5494337"/>
              <a:ext cx="1587"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86" name="Line 1021"/>
            <p:cNvSpPr>
              <a:spLocks noChangeShapeType="1"/>
            </p:cNvSpPr>
            <p:nvPr/>
          </p:nvSpPr>
          <p:spPr bwMode="auto">
            <a:xfrm flipV="1">
              <a:off x="4000500" y="5494337"/>
              <a:ext cx="1587"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87" name="Line 1022"/>
            <p:cNvSpPr>
              <a:spLocks noChangeShapeType="1"/>
            </p:cNvSpPr>
            <p:nvPr/>
          </p:nvSpPr>
          <p:spPr bwMode="auto">
            <a:xfrm flipV="1">
              <a:off x="4381500" y="5494337"/>
              <a:ext cx="0"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88" name="Line 1023"/>
            <p:cNvSpPr>
              <a:spLocks noChangeShapeType="1"/>
            </p:cNvSpPr>
            <p:nvPr/>
          </p:nvSpPr>
          <p:spPr bwMode="auto">
            <a:xfrm>
              <a:off x="3429000" y="5507037"/>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89" name="Line 1024"/>
            <p:cNvSpPr>
              <a:spLocks noChangeShapeType="1"/>
            </p:cNvSpPr>
            <p:nvPr/>
          </p:nvSpPr>
          <p:spPr bwMode="auto">
            <a:xfrm>
              <a:off x="3429000" y="5295900"/>
              <a:ext cx="127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90" name="Line 1025"/>
            <p:cNvSpPr>
              <a:spLocks noChangeShapeType="1"/>
            </p:cNvSpPr>
            <p:nvPr/>
          </p:nvSpPr>
          <p:spPr bwMode="auto">
            <a:xfrm>
              <a:off x="3429000" y="5091112"/>
              <a:ext cx="127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91" name="Line 1026"/>
            <p:cNvSpPr>
              <a:spLocks noChangeShapeType="1"/>
            </p:cNvSpPr>
            <p:nvPr/>
          </p:nvSpPr>
          <p:spPr bwMode="auto">
            <a:xfrm>
              <a:off x="3429000" y="4881562"/>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92" name="Line 1027"/>
            <p:cNvSpPr>
              <a:spLocks noChangeShapeType="1"/>
            </p:cNvSpPr>
            <p:nvPr/>
          </p:nvSpPr>
          <p:spPr bwMode="auto">
            <a:xfrm>
              <a:off x="3429000" y="4676775"/>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93" name="Line 1028"/>
            <p:cNvSpPr>
              <a:spLocks noChangeShapeType="1"/>
            </p:cNvSpPr>
            <p:nvPr/>
          </p:nvSpPr>
          <p:spPr bwMode="auto">
            <a:xfrm>
              <a:off x="3429000" y="4465637"/>
              <a:ext cx="127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94" name="Freeform 1031"/>
            <p:cNvSpPr>
              <a:spLocks/>
            </p:cNvSpPr>
            <p:nvPr/>
          </p:nvSpPr>
          <p:spPr bwMode="auto">
            <a:xfrm>
              <a:off x="3429000" y="4465637"/>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0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248"/>
                  </a:moveTo>
                  <a:lnTo>
                    <a:pt x="48" y="1168"/>
                  </a:lnTo>
                  <a:lnTo>
                    <a:pt x="96" y="1056"/>
                  </a:lnTo>
                  <a:lnTo>
                    <a:pt x="152" y="920"/>
                  </a:lnTo>
                  <a:lnTo>
                    <a:pt x="200" y="768"/>
                  </a:lnTo>
                  <a:lnTo>
                    <a:pt x="248" y="592"/>
                  </a:lnTo>
                  <a:lnTo>
                    <a:pt x="296" y="424"/>
                  </a:lnTo>
                  <a:lnTo>
                    <a:pt x="344" y="256"/>
                  </a:lnTo>
                  <a:lnTo>
                    <a:pt x="400" y="128"/>
                  </a:lnTo>
                  <a:lnTo>
                    <a:pt x="448" y="40"/>
                  </a:lnTo>
                  <a:lnTo>
                    <a:pt x="496" y="0"/>
                  </a:lnTo>
                  <a:lnTo>
                    <a:pt x="544" y="24"/>
                  </a:lnTo>
                  <a:lnTo>
                    <a:pt x="592" y="104"/>
                  </a:lnTo>
                  <a:lnTo>
                    <a:pt x="648" y="232"/>
                  </a:lnTo>
                  <a:lnTo>
                    <a:pt x="696" y="384"/>
                  </a:lnTo>
                  <a:lnTo>
                    <a:pt x="744" y="560"/>
                  </a:lnTo>
                  <a:lnTo>
                    <a:pt x="792" y="736"/>
                  </a:lnTo>
                  <a:lnTo>
                    <a:pt x="840" y="896"/>
                  </a:lnTo>
                  <a:lnTo>
                    <a:pt x="896" y="1032"/>
                  </a:lnTo>
                  <a:lnTo>
                    <a:pt x="943" y="1144"/>
                  </a:lnTo>
                  <a:lnTo>
                    <a:pt x="991" y="1232"/>
                  </a:lnTo>
                  <a:lnTo>
                    <a:pt x="1039" y="1304"/>
                  </a:lnTo>
                  <a:lnTo>
                    <a:pt x="1087" y="1344"/>
                  </a:lnTo>
                  <a:lnTo>
                    <a:pt x="1143" y="1376"/>
                  </a:lnTo>
                  <a:lnTo>
                    <a:pt x="1191" y="1392"/>
                  </a:lnTo>
                  <a:lnTo>
                    <a:pt x="1239" y="1408"/>
                  </a:lnTo>
                  <a:lnTo>
                    <a:pt x="1287" y="1416"/>
                  </a:lnTo>
                  <a:lnTo>
                    <a:pt x="1335" y="1416"/>
                  </a:lnTo>
                  <a:lnTo>
                    <a:pt x="1391" y="1416"/>
                  </a:lnTo>
                  <a:lnTo>
                    <a:pt x="1439" y="1416"/>
                  </a:lnTo>
                  <a:lnTo>
                    <a:pt x="1487" y="1416"/>
                  </a:lnTo>
                </a:path>
              </a:pathLst>
            </a:custGeom>
            <a:noFill/>
            <a:ln w="25400">
              <a:solidFill>
                <a:srgbClr val="242424"/>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95" name="Freeform 1033"/>
            <p:cNvSpPr>
              <a:spLocks/>
            </p:cNvSpPr>
            <p:nvPr/>
          </p:nvSpPr>
          <p:spPr bwMode="auto">
            <a:xfrm>
              <a:off x="3429000" y="4465637"/>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0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00"/>
                  </a:lnTo>
                  <a:lnTo>
                    <a:pt x="344" y="1352"/>
                  </a:lnTo>
                  <a:lnTo>
                    <a:pt x="400" y="1240"/>
                  </a:lnTo>
                  <a:lnTo>
                    <a:pt x="448" y="1032"/>
                  </a:lnTo>
                  <a:lnTo>
                    <a:pt x="496" y="704"/>
                  </a:lnTo>
                  <a:lnTo>
                    <a:pt x="544" y="336"/>
                  </a:lnTo>
                  <a:lnTo>
                    <a:pt x="592" y="56"/>
                  </a:lnTo>
                  <a:lnTo>
                    <a:pt x="648" y="0"/>
                  </a:lnTo>
                  <a:lnTo>
                    <a:pt x="696" y="200"/>
                  </a:lnTo>
                  <a:lnTo>
                    <a:pt x="744" y="552"/>
                  </a:lnTo>
                  <a:lnTo>
                    <a:pt x="792" y="912"/>
                  </a:lnTo>
                  <a:lnTo>
                    <a:pt x="840" y="1168"/>
                  </a:lnTo>
                  <a:lnTo>
                    <a:pt x="896" y="1320"/>
                  </a:lnTo>
                  <a:lnTo>
                    <a:pt x="943" y="1384"/>
                  </a:lnTo>
                  <a:lnTo>
                    <a:pt x="991" y="1408"/>
                  </a:lnTo>
                  <a:lnTo>
                    <a:pt x="1039" y="1416"/>
                  </a:lnTo>
                  <a:lnTo>
                    <a:pt x="1087" y="1416"/>
                  </a:lnTo>
                  <a:lnTo>
                    <a:pt x="1143" y="1416"/>
                  </a:lnTo>
                  <a:lnTo>
                    <a:pt x="1191" y="1416"/>
                  </a:lnTo>
                  <a:lnTo>
                    <a:pt x="1239" y="1416"/>
                  </a:lnTo>
                  <a:lnTo>
                    <a:pt x="1287" y="1416"/>
                  </a:lnTo>
                  <a:lnTo>
                    <a:pt x="1335" y="1416"/>
                  </a:lnTo>
                  <a:lnTo>
                    <a:pt x="1391" y="1416"/>
                  </a:lnTo>
                  <a:lnTo>
                    <a:pt x="1439" y="1416"/>
                  </a:lnTo>
                  <a:lnTo>
                    <a:pt x="1487" y="1416"/>
                  </a:lnTo>
                </a:path>
              </a:pathLst>
            </a:custGeom>
            <a:noFill/>
            <a:ln w="25400">
              <a:solidFill>
                <a:srgbClr val="484848"/>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96" name="Freeform 1041"/>
            <p:cNvSpPr>
              <a:spLocks/>
            </p:cNvSpPr>
            <p:nvPr/>
          </p:nvSpPr>
          <p:spPr bwMode="auto">
            <a:xfrm>
              <a:off x="3429000" y="4465637"/>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2147483647 h 1408"/>
                <a:gd name="T16" fmla="*/ 2147483647 w 1487"/>
                <a:gd name="T17" fmla="*/ 2147483647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0 h 1408"/>
                <a:gd name="T46" fmla="*/ 2147483647 w 1487"/>
                <a:gd name="T47" fmla="*/ 0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1408"/>
                  </a:moveTo>
                  <a:lnTo>
                    <a:pt x="48" y="1400"/>
                  </a:lnTo>
                  <a:lnTo>
                    <a:pt x="96" y="1384"/>
                  </a:lnTo>
                  <a:lnTo>
                    <a:pt x="152" y="1368"/>
                  </a:lnTo>
                  <a:lnTo>
                    <a:pt x="200" y="1352"/>
                  </a:lnTo>
                  <a:lnTo>
                    <a:pt x="248" y="1328"/>
                  </a:lnTo>
                  <a:lnTo>
                    <a:pt x="296" y="1296"/>
                  </a:lnTo>
                  <a:lnTo>
                    <a:pt x="344" y="1256"/>
                  </a:lnTo>
                  <a:lnTo>
                    <a:pt x="400" y="1200"/>
                  </a:lnTo>
                  <a:lnTo>
                    <a:pt x="448" y="1136"/>
                  </a:lnTo>
                  <a:lnTo>
                    <a:pt x="496" y="1064"/>
                  </a:lnTo>
                  <a:lnTo>
                    <a:pt x="544" y="984"/>
                  </a:lnTo>
                  <a:lnTo>
                    <a:pt x="592" y="888"/>
                  </a:lnTo>
                  <a:lnTo>
                    <a:pt x="648" y="784"/>
                  </a:lnTo>
                  <a:lnTo>
                    <a:pt x="696" y="672"/>
                  </a:lnTo>
                  <a:lnTo>
                    <a:pt x="744" y="560"/>
                  </a:lnTo>
                  <a:lnTo>
                    <a:pt x="792" y="448"/>
                  </a:lnTo>
                  <a:lnTo>
                    <a:pt x="840" y="336"/>
                  </a:lnTo>
                  <a:lnTo>
                    <a:pt x="896" y="232"/>
                  </a:lnTo>
                  <a:lnTo>
                    <a:pt x="943" y="144"/>
                  </a:lnTo>
                  <a:lnTo>
                    <a:pt x="991" y="80"/>
                  </a:lnTo>
                  <a:lnTo>
                    <a:pt x="1039" y="24"/>
                  </a:lnTo>
                  <a:lnTo>
                    <a:pt x="1087" y="0"/>
                  </a:lnTo>
                  <a:lnTo>
                    <a:pt x="1143" y="0"/>
                  </a:lnTo>
                  <a:lnTo>
                    <a:pt x="1191" y="24"/>
                  </a:lnTo>
                  <a:lnTo>
                    <a:pt x="1239" y="80"/>
                  </a:lnTo>
                  <a:lnTo>
                    <a:pt x="1287" y="144"/>
                  </a:lnTo>
                  <a:lnTo>
                    <a:pt x="1335" y="232"/>
                  </a:lnTo>
                  <a:lnTo>
                    <a:pt x="1391" y="336"/>
                  </a:lnTo>
                  <a:lnTo>
                    <a:pt x="1439" y="448"/>
                  </a:lnTo>
                  <a:lnTo>
                    <a:pt x="1487" y="560"/>
                  </a:lnTo>
                </a:path>
              </a:pathLst>
            </a:custGeom>
            <a:noFill/>
            <a:ln w="25400">
              <a:solidFill>
                <a:srgbClr val="DADADA"/>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97" name="Freeform 1037"/>
            <p:cNvSpPr>
              <a:spLocks/>
            </p:cNvSpPr>
            <p:nvPr/>
          </p:nvSpPr>
          <p:spPr bwMode="auto">
            <a:xfrm>
              <a:off x="3429000" y="4465637"/>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0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16"/>
                  </a:lnTo>
                  <a:lnTo>
                    <a:pt x="344" y="1416"/>
                  </a:lnTo>
                  <a:lnTo>
                    <a:pt x="400" y="1416"/>
                  </a:lnTo>
                  <a:lnTo>
                    <a:pt x="448" y="1416"/>
                  </a:lnTo>
                  <a:lnTo>
                    <a:pt x="496" y="1408"/>
                  </a:lnTo>
                  <a:lnTo>
                    <a:pt x="544" y="1384"/>
                  </a:lnTo>
                  <a:lnTo>
                    <a:pt x="592" y="1320"/>
                  </a:lnTo>
                  <a:lnTo>
                    <a:pt x="648" y="1168"/>
                  </a:lnTo>
                  <a:lnTo>
                    <a:pt x="696" y="912"/>
                  </a:lnTo>
                  <a:lnTo>
                    <a:pt x="744" y="552"/>
                  </a:lnTo>
                  <a:lnTo>
                    <a:pt x="792" y="200"/>
                  </a:lnTo>
                  <a:lnTo>
                    <a:pt x="840" y="0"/>
                  </a:lnTo>
                  <a:lnTo>
                    <a:pt x="896" y="56"/>
                  </a:lnTo>
                  <a:lnTo>
                    <a:pt x="943" y="336"/>
                  </a:lnTo>
                  <a:lnTo>
                    <a:pt x="991" y="704"/>
                  </a:lnTo>
                  <a:lnTo>
                    <a:pt x="1039" y="1032"/>
                  </a:lnTo>
                  <a:lnTo>
                    <a:pt x="1087" y="1240"/>
                  </a:lnTo>
                  <a:lnTo>
                    <a:pt x="1143" y="1352"/>
                  </a:lnTo>
                  <a:lnTo>
                    <a:pt x="1191" y="1400"/>
                  </a:lnTo>
                  <a:lnTo>
                    <a:pt x="1239" y="1416"/>
                  </a:lnTo>
                  <a:lnTo>
                    <a:pt x="1287" y="1416"/>
                  </a:lnTo>
                  <a:lnTo>
                    <a:pt x="1335" y="1416"/>
                  </a:lnTo>
                  <a:lnTo>
                    <a:pt x="1391" y="1416"/>
                  </a:lnTo>
                  <a:lnTo>
                    <a:pt x="1439" y="1416"/>
                  </a:lnTo>
                  <a:lnTo>
                    <a:pt x="1487" y="1416"/>
                  </a:lnTo>
                </a:path>
              </a:pathLst>
            </a:custGeom>
            <a:noFill/>
            <a:ln w="25400">
              <a:solidFill>
                <a:srgbClr val="91919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98" name="Freeform 1035"/>
            <p:cNvSpPr>
              <a:spLocks/>
            </p:cNvSpPr>
            <p:nvPr/>
          </p:nvSpPr>
          <p:spPr bwMode="auto">
            <a:xfrm>
              <a:off x="3429000" y="4465637"/>
              <a:ext cx="1143000" cy="1041400"/>
            </a:xfrm>
            <a:custGeom>
              <a:avLst/>
              <a:gdLst>
                <a:gd name="T0" fmla="*/ 0 w 1487"/>
                <a:gd name="T1" fmla="*/ 2147483647 h 1424"/>
                <a:gd name="T2" fmla="*/ 2147483647 w 1487"/>
                <a:gd name="T3" fmla="*/ 2147483647 h 1424"/>
                <a:gd name="T4" fmla="*/ 2147483647 w 1487"/>
                <a:gd name="T5" fmla="*/ 2147483647 h 1424"/>
                <a:gd name="T6" fmla="*/ 2147483647 w 1487"/>
                <a:gd name="T7" fmla="*/ 2147483647 h 1424"/>
                <a:gd name="T8" fmla="*/ 2147483647 w 1487"/>
                <a:gd name="T9" fmla="*/ 2147483647 h 1424"/>
                <a:gd name="T10" fmla="*/ 2147483647 w 1487"/>
                <a:gd name="T11" fmla="*/ 2147483647 h 1424"/>
                <a:gd name="T12" fmla="*/ 2147483647 w 1487"/>
                <a:gd name="T13" fmla="*/ 2147483647 h 1424"/>
                <a:gd name="T14" fmla="*/ 2147483647 w 1487"/>
                <a:gd name="T15" fmla="*/ 2147483647 h 1424"/>
                <a:gd name="T16" fmla="*/ 2147483647 w 1487"/>
                <a:gd name="T17" fmla="*/ 2147483647 h 1424"/>
                <a:gd name="T18" fmla="*/ 2147483647 w 1487"/>
                <a:gd name="T19" fmla="*/ 2147483647 h 1424"/>
                <a:gd name="T20" fmla="*/ 2147483647 w 1487"/>
                <a:gd name="T21" fmla="*/ 2147483647 h 1424"/>
                <a:gd name="T22" fmla="*/ 2147483647 w 1487"/>
                <a:gd name="T23" fmla="*/ 2147483647 h 1424"/>
                <a:gd name="T24" fmla="*/ 2147483647 w 1487"/>
                <a:gd name="T25" fmla="*/ 2147483647 h 1424"/>
                <a:gd name="T26" fmla="*/ 2147483647 w 1487"/>
                <a:gd name="T27" fmla="*/ 2147483647 h 1424"/>
                <a:gd name="T28" fmla="*/ 2147483647 w 1487"/>
                <a:gd name="T29" fmla="*/ 2147483647 h 1424"/>
                <a:gd name="T30" fmla="*/ 2147483647 w 1487"/>
                <a:gd name="T31" fmla="*/ 0 h 1424"/>
                <a:gd name="T32" fmla="*/ 2147483647 w 1487"/>
                <a:gd name="T33" fmla="*/ 2147483647 h 1424"/>
                <a:gd name="T34" fmla="*/ 2147483647 w 1487"/>
                <a:gd name="T35" fmla="*/ 2147483647 h 1424"/>
                <a:gd name="T36" fmla="*/ 2147483647 w 1487"/>
                <a:gd name="T37" fmla="*/ 2147483647 h 1424"/>
                <a:gd name="T38" fmla="*/ 2147483647 w 1487"/>
                <a:gd name="T39" fmla="*/ 2147483647 h 1424"/>
                <a:gd name="T40" fmla="*/ 2147483647 w 1487"/>
                <a:gd name="T41" fmla="*/ 2147483647 h 1424"/>
                <a:gd name="T42" fmla="*/ 2147483647 w 1487"/>
                <a:gd name="T43" fmla="*/ 2147483647 h 1424"/>
                <a:gd name="T44" fmla="*/ 2147483647 w 1487"/>
                <a:gd name="T45" fmla="*/ 2147483647 h 1424"/>
                <a:gd name="T46" fmla="*/ 2147483647 w 1487"/>
                <a:gd name="T47" fmla="*/ 2147483647 h 1424"/>
                <a:gd name="T48" fmla="*/ 2147483647 w 1487"/>
                <a:gd name="T49" fmla="*/ 2147483647 h 1424"/>
                <a:gd name="T50" fmla="*/ 2147483647 w 1487"/>
                <a:gd name="T51" fmla="*/ 2147483647 h 1424"/>
                <a:gd name="T52" fmla="*/ 2147483647 w 1487"/>
                <a:gd name="T53" fmla="*/ 2147483647 h 1424"/>
                <a:gd name="T54" fmla="*/ 2147483647 w 1487"/>
                <a:gd name="T55" fmla="*/ 2147483647 h 1424"/>
                <a:gd name="T56" fmla="*/ 2147483647 w 1487"/>
                <a:gd name="T57" fmla="*/ 2147483647 h 1424"/>
                <a:gd name="T58" fmla="*/ 2147483647 w 1487"/>
                <a:gd name="T59" fmla="*/ 2147483647 h 1424"/>
                <a:gd name="T60" fmla="*/ 2147483647 w 1487"/>
                <a:gd name="T61" fmla="*/ 2147483647 h 14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24"/>
                <a:gd name="T95" fmla="*/ 1487 w 1487"/>
                <a:gd name="T96" fmla="*/ 1424 h 14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24">
                  <a:moveTo>
                    <a:pt x="0" y="1424"/>
                  </a:moveTo>
                  <a:lnTo>
                    <a:pt x="48" y="1424"/>
                  </a:lnTo>
                  <a:lnTo>
                    <a:pt x="96" y="1424"/>
                  </a:lnTo>
                  <a:lnTo>
                    <a:pt x="152" y="1424"/>
                  </a:lnTo>
                  <a:lnTo>
                    <a:pt x="200" y="1424"/>
                  </a:lnTo>
                  <a:lnTo>
                    <a:pt x="248" y="1424"/>
                  </a:lnTo>
                  <a:lnTo>
                    <a:pt x="296" y="1424"/>
                  </a:lnTo>
                  <a:lnTo>
                    <a:pt x="344" y="1416"/>
                  </a:lnTo>
                  <a:lnTo>
                    <a:pt x="400" y="1416"/>
                  </a:lnTo>
                  <a:lnTo>
                    <a:pt x="448" y="1416"/>
                  </a:lnTo>
                  <a:lnTo>
                    <a:pt x="496" y="1416"/>
                  </a:lnTo>
                  <a:lnTo>
                    <a:pt x="544" y="1416"/>
                  </a:lnTo>
                  <a:lnTo>
                    <a:pt x="592" y="1408"/>
                  </a:lnTo>
                  <a:lnTo>
                    <a:pt x="648" y="1232"/>
                  </a:lnTo>
                  <a:lnTo>
                    <a:pt x="696" y="560"/>
                  </a:lnTo>
                  <a:lnTo>
                    <a:pt x="744" y="0"/>
                  </a:lnTo>
                  <a:lnTo>
                    <a:pt x="792" y="560"/>
                  </a:lnTo>
                  <a:lnTo>
                    <a:pt x="840" y="1232"/>
                  </a:lnTo>
                  <a:lnTo>
                    <a:pt x="896" y="1408"/>
                  </a:lnTo>
                  <a:lnTo>
                    <a:pt x="943" y="1416"/>
                  </a:lnTo>
                  <a:lnTo>
                    <a:pt x="991" y="1416"/>
                  </a:lnTo>
                  <a:lnTo>
                    <a:pt x="1039" y="1416"/>
                  </a:lnTo>
                  <a:lnTo>
                    <a:pt x="1087" y="1416"/>
                  </a:lnTo>
                  <a:lnTo>
                    <a:pt x="1143" y="1416"/>
                  </a:lnTo>
                  <a:lnTo>
                    <a:pt x="1191" y="1424"/>
                  </a:lnTo>
                  <a:lnTo>
                    <a:pt x="1239" y="1424"/>
                  </a:lnTo>
                  <a:lnTo>
                    <a:pt x="1287" y="1424"/>
                  </a:lnTo>
                  <a:lnTo>
                    <a:pt x="1335" y="1424"/>
                  </a:lnTo>
                  <a:lnTo>
                    <a:pt x="1391" y="1424"/>
                  </a:lnTo>
                  <a:lnTo>
                    <a:pt x="1439" y="1424"/>
                  </a:lnTo>
                  <a:lnTo>
                    <a:pt x="1487" y="1424"/>
                  </a:lnTo>
                </a:path>
              </a:pathLst>
            </a:custGeom>
            <a:noFill/>
            <a:ln w="25400">
              <a:solidFill>
                <a:srgbClr val="6D6D6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22910" name="Line 490"/>
          <p:cNvSpPr>
            <a:spLocks noChangeShapeType="1"/>
          </p:cNvSpPr>
          <p:nvPr/>
        </p:nvSpPr>
        <p:spPr bwMode="auto">
          <a:xfrm>
            <a:off x="7315200" y="5354638"/>
            <a:ext cx="111283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11" name="Line 491"/>
          <p:cNvSpPr>
            <a:spLocks noChangeShapeType="1"/>
          </p:cNvSpPr>
          <p:nvPr/>
        </p:nvSpPr>
        <p:spPr bwMode="auto">
          <a:xfrm flipV="1">
            <a:off x="7315200" y="4267200"/>
            <a:ext cx="0" cy="1087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12" name="Line 492"/>
          <p:cNvSpPr>
            <a:spLocks noChangeShapeType="1"/>
          </p:cNvSpPr>
          <p:nvPr/>
        </p:nvSpPr>
        <p:spPr bwMode="auto">
          <a:xfrm flipV="1">
            <a:off x="7315200" y="5341938"/>
            <a:ext cx="0"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13" name="Line 493"/>
          <p:cNvSpPr>
            <a:spLocks noChangeShapeType="1"/>
          </p:cNvSpPr>
          <p:nvPr/>
        </p:nvSpPr>
        <p:spPr bwMode="auto">
          <a:xfrm>
            <a:off x="7315200" y="5354638"/>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14" name="Line 494"/>
          <p:cNvSpPr>
            <a:spLocks noChangeShapeType="1"/>
          </p:cNvSpPr>
          <p:nvPr/>
        </p:nvSpPr>
        <p:spPr bwMode="auto">
          <a:xfrm>
            <a:off x="7315200" y="5132388"/>
            <a:ext cx="63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15" name="Line 495"/>
          <p:cNvSpPr>
            <a:spLocks noChangeShapeType="1"/>
          </p:cNvSpPr>
          <p:nvPr/>
        </p:nvSpPr>
        <p:spPr bwMode="auto">
          <a:xfrm>
            <a:off x="7315200" y="4918075"/>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16" name="Line 496"/>
          <p:cNvSpPr>
            <a:spLocks noChangeShapeType="1"/>
          </p:cNvSpPr>
          <p:nvPr/>
        </p:nvSpPr>
        <p:spPr bwMode="auto">
          <a:xfrm>
            <a:off x="7315200" y="4703763"/>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17" name="Line 497"/>
          <p:cNvSpPr>
            <a:spLocks noChangeShapeType="1"/>
          </p:cNvSpPr>
          <p:nvPr/>
        </p:nvSpPr>
        <p:spPr bwMode="auto">
          <a:xfrm>
            <a:off x="7315200" y="4487863"/>
            <a:ext cx="63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18" name="Line 498"/>
          <p:cNvSpPr>
            <a:spLocks noChangeShapeType="1"/>
          </p:cNvSpPr>
          <p:nvPr/>
        </p:nvSpPr>
        <p:spPr bwMode="auto">
          <a:xfrm>
            <a:off x="7315200" y="4267200"/>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19" name="Freeform 499"/>
          <p:cNvSpPr>
            <a:spLocks/>
          </p:cNvSpPr>
          <p:nvPr/>
        </p:nvSpPr>
        <p:spPr bwMode="auto">
          <a:xfrm>
            <a:off x="7470775" y="5191125"/>
            <a:ext cx="957263" cy="1588"/>
          </a:xfrm>
          <a:custGeom>
            <a:avLst/>
            <a:gdLst>
              <a:gd name="T0" fmla="*/ 0 w 1280"/>
              <a:gd name="T1" fmla="*/ 0 h 1"/>
              <a:gd name="T2" fmla="*/ 2147483647 w 1280"/>
              <a:gd name="T3" fmla="*/ 0 h 1"/>
              <a:gd name="T4" fmla="*/ 2147483647 w 1280"/>
              <a:gd name="T5" fmla="*/ 0 h 1"/>
              <a:gd name="T6" fmla="*/ 2147483647 w 1280"/>
              <a:gd name="T7" fmla="*/ 0 h 1"/>
              <a:gd name="T8" fmla="*/ 2147483647 w 1280"/>
              <a:gd name="T9" fmla="*/ 0 h 1"/>
              <a:gd name="T10" fmla="*/ 2147483647 w 1280"/>
              <a:gd name="T11" fmla="*/ 0 h 1"/>
              <a:gd name="T12" fmla="*/ 2147483647 w 1280"/>
              <a:gd name="T13" fmla="*/ 0 h 1"/>
              <a:gd name="T14" fmla="*/ 0 60000 65536"/>
              <a:gd name="T15" fmla="*/ 0 60000 65536"/>
              <a:gd name="T16" fmla="*/ 0 60000 65536"/>
              <a:gd name="T17" fmla="*/ 0 60000 65536"/>
              <a:gd name="T18" fmla="*/ 0 60000 65536"/>
              <a:gd name="T19" fmla="*/ 0 60000 65536"/>
              <a:gd name="T20" fmla="*/ 0 60000 65536"/>
              <a:gd name="T21" fmla="*/ 0 w 1280"/>
              <a:gd name="T22" fmla="*/ 0 h 1"/>
              <a:gd name="T23" fmla="*/ 1280 w 1280"/>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
                <a:moveTo>
                  <a:pt x="0" y="0"/>
                </a:moveTo>
                <a:lnTo>
                  <a:pt x="216" y="0"/>
                </a:lnTo>
                <a:lnTo>
                  <a:pt x="424" y="0"/>
                </a:lnTo>
                <a:lnTo>
                  <a:pt x="640" y="0"/>
                </a:lnTo>
                <a:lnTo>
                  <a:pt x="848" y="0"/>
                </a:lnTo>
                <a:lnTo>
                  <a:pt x="1064" y="0"/>
                </a:lnTo>
                <a:lnTo>
                  <a:pt x="1280" y="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2920" name="Oval 500"/>
          <p:cNvSpPr>
            <a:spLocks noChangeArrowheads="1"/>
          </p:cNvSpPr>
          <p:nvPr/>
        </p:nvSpPr>
        <p:spPr bwMode="auto">
          <a:xfrm>
            <a:off x="7446963" y="5167313"/>
            <a:ext cx="52387"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21" name="Oval 501"/>
          <p:cNvSpPr>
            <a:spLocks noChangeArrowheads="1"/>
          </p:cNvSpPr>
          <p:nvPr/>
        </p:nvSpPr>
        <p:spPr bwMode="auto">
          <a:xfrm>
            <a:off x="7607300" y="51673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22" name="Oval 502"/>
          <p:cNvSpPr>
            <a:spLocks noChangeArrowheads="1"/>
          </p:cNvSpPr>
          <p:nvPr/>
        </p:nvSpPr>
        <p:spPr bwMode="auto">
          <a:xfrm>
            <a:off x="7762875" y="51673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23" name="Oval 503"/>
          <p:cNvSpPr>
            <a:spLocks noChangeArrowheads="1"/>
          </p:cNvSpPr>
          <p:nvPr/>
        </p:nvSpPr>
        <p:spPr bwMode="auto">
          <a:xfrm>
            <a:off x="7924800" y="51673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24" name="Oval 504"/>
          <p:cNvSpPr>
            <a:spLocks noChangeArrowheads="1"/>
          </p:cNvSpPr>
          <p:nvPr/>
        </p:nvSpPr>
        <p:spPr bwMode="auto">
          <a:xfrm>
            <a:off x="8080375" y="51673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25" name="Oval 505"/>
          <p:cNvSpPr>
            <a:spLocks noChangeArrowheads="1"/>
          </p:cNvSpPr>
          <p:nvPr/>
        </p:nvSpPr>
        <p:spPr bwMode="auto">
          <a:xfrm>
            <a:off x="8242300" y="51673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26" name="Oval 506"/>
          <p:cNvSpPr>
            <a:spLocks noChangeArrowheads="1"/>
          </p:cNvSpPr>
          <p:nvPr/>
        </p:nvSpPr>
        <p:spPr bwMode="auto">
          <a:xfrm>
            <a:off x="8404225" y="51673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27" name="Freeform 507"/>
          <p:cNvSpPr>
            <a:spLocks/>
          </p:cNvSpPr>
          <p:nvPr/>
        </p:nvSpPr>
        <p:spPr bwMode="auto">
          <a:xfrm>
            <a:off x="7470775" y="4703763"/>
            <a:ext cx="957263" cy="0"/>
          </a:xfrm>
          <a:custGeom>
            <a:avLst/>
            <a:gdLst>
              <a:gd name="T0" fmla="*/ 0 w 1280"/>
              <a:gd name="T1" fmla="*/ 0 h 1"/>
              <a:gd name="T2" fmla="*/ 2147483647 w 1280"/>
              <a:gd name="T3" fmla="*/ 0 h 1"/>
              <a:gd name="T4" fmla="*/ 2147483647 w 1280"/>
              <a:gd name="T5" fmla="*/ 0 h 1"/>
              <a:gd name="T6" fmla="*/ 2147483647 w 1280"/>
              <a:gd name="T7" fmla="*/ 0 h 1"/>
              <a:gd name="T8" fmla="*/ 2147483647 w 1280"/>
              <a:gd name="T9" fmla="*/ 0 h 1"/>
              <a:gd name="T10" fmla="*/ 2147483647 w 1280"/>
              <a:gd name="T11" fmla="*/ 0 h 1"/>
              <a:gd name="T12" fmla="*/ 2147483647 w 1280"/>
              <a:gd name="T13" fmla="*/ 0 h 1"/>
              <a:gd name="T14" fmla="*/ 0 60000 65536"/>
              <a:gd name="T15" fmla="*/ 0 60000 65536"/>
              <a:gd name="T16" fmla="*/ 0 60000 65536"/>
              <a:gd name="T17" fmla="*/ 0 60000 65536"/>
              <a:gd name="T18" fmla="*/ 0 60000 65536"/>
              <a:gd name="T19" fmla="*/ 0 60000 65536"/>
              <a:gd name="T20" fmla="*/ 0 60000 65536"/>
              <a:gd name="T21" fmla="*/ 0 w 1280"/>
              <a:gd name="T22" fmla="*/ 0 h 1"/>
              <a:gd name="T23" fmla="*/ 1280 w 1280"/>
              <a:gd name="T24" fmla="*/ 0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
                <a:moveTo>
                  <a:pt x="0" y="0"/>
                </a:moveTo>
                <a:lnTo>
                  <a:pt x="216" y="0"/>
                </a:lnTo>
                <a:lnTo>
                  <a:pt x="424" y="0"/>
                </a:lnTo>
                <a:lnTo>
                  <a:pt x="640" y="0"/>
                </a:lnTo>
                <a:lnTo>
                  <a:pt x="848" y="0"/>
                </a:lnTo>
                <a:lnTo>
                  <a:pt x="1064" y="0"/>
                </a:lnTo>
                <a:lnTo>
                  <a:pt x="1280"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2928" name="Oval 508"/>
          <p:cNvSpPr>
            <a:spLocks noChangeArrowheads="1"/>
          </p:cNvSpPr>
          <p:nvPr/>
        </p:nvSpPr>
        <p:spPr bwMode="auto">
          <a:xfrm>
            <a:off x="7446963" y="4679950"/>
            <a:ext cx="52387"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29" name="Oval 509"/>
          <p:cNvSpPr>
            <a:spLocks noChangeArrowheads="1"/>
          </p:cNvSpPr>
          <p:nvPr/>
        </p:nvSpPr>
        <p:spPr bwMode="auto">
          <a:xfrm>
            <a:off x="7607300"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30" name="Oval 510"/>
          <p:cNvSpPr>
            <a:spLocks noChangeArrowheads="1"/>
          </p:cNvSpPr>
          <p:nvPr/>
        </p:nvSpPr>
        <p:spPr bwMode="auto">
          <a:xfrm>
            <a:off x="7762875"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31" name="Oval 511"/>
          <p:cNvSpPr>
            <a:spLocks noChangeArrowheads="1"/>
          </p:cNvSpPr>
          <p:nvPr/>
        </p:nvSpPr>
        <p:spPr bwMode="auto">
          <a:xfrm>
            <a:off x="7924800"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32" name="Oval 512"/>
          <p:cNvSpPr>
            <a:spLocks noChangeArrowheads="1"/>
          </p:cNvSpPr>
          <p:nvPr/>
        </p:nvSpPr>
        <p:spPr bwMode="auto">
          <a:xfrm>
            <a:off x="8080375"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33" name="Oval 513"/>
          <p:cNvSpPr>
            <a:spLocks noChangeArrowheads="1"/>
          </p:cNvSpPr>
          <p:nvPr/>
        </p:nvSpPr>
        <p:spPr bwMode="auto">
          <a:xfrm>
            <a:off x="8242300"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34" name="Oval 514"/>
          <p:cNvSpPr>
            <a:spLocks noChangeArrowheads="1"/>
          </p:cNvSpPr>
          <p:nvPr/>
        </p:nvSpPr>
        <p:spPr bwMode="auto">
          <a:xfrm>
            <a:off x="8404225" y="46799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35" name="Line 490"/>
          <p:cNvSpPr>
            <a:spLocks noChangeShapeType="1"/>
          </p:cNvSpPr>
          <p:nvPr/>
        </p:nvSpPr>
        <p:spPr bwMode="auto">
          <a:xfrm>
            <a:off x="7315200" y="3221038"/>
            <a:ext cx="111283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36" name="Line 491"/>
          <p:cNvSpPr>
            <a:spLocks noChangeShapeType="1"/>
          </p:cNvSpPr>
          <p:nvPr/>
        </p:nvSpPr>
        <p:spPr bwMode="auto">
          <a:xfrm flipV="1">
            <a:off x="7315200" y="2133600"/>
            <a:ext cx="0" cy="1087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37" name="Line 492"/>
          <p:cNvSpPr>
            <a:spLocks noChangeShapeType="1"/>
          </p:cNvSpPr>
          <p:nvPr/>
        </p:nvSpPr>
        <p:spPr bwMode="auto">
          <a:xfrm flipV="1">
            <a:off x="7315200" y="3208338"/>
            <a:ext cx="0"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38" name="Line 493"/>
          <p:cNvSpPr>
            <a:spLocks noChangeShapeType="1"/>
          </p:cNvSpPr>
          <p:nvPr/>
        </p:nvSpPr>
        <p:spPr bwMode="auto">
          <a:xfrm>
            <a:off x="7315200" y="3221038"/>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39" name="Line 494"/>
          <p:cNvSpPr>
            <a:spLocks noChangeShapeType="1"/>
          </p:cNvSpPr>
          <p:nvPr/>
        </p:nvSpPr>
        <p:spPr bwMode="auto">
          <a:xfrm>
            <a:off x="7315200" y="2998788"/>
            <a:ext cx="63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40" name="Line 495"/>
          <p:cNvSpPr>
            <a:spLocks noChangeShapeType="1"/>
          </p:cNvSpPr>
          <p:nvPr/>
        </p:nvSpPr>
        <p:spPr bwMode="auto">
          <a:xfrm>
            <a:off x="7315200" y="2784475"/>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41" name="Line 496"/>
          <p:cNvSpPr>
            <a:spLocks noChangeShapeType="1"/>
          </p:cNvSpPr>
          <p:nvPr/>
        </p:nvSpPr>
        <p:spPr bwMode="auto">
          <a:xfrm>
            <a:off x="7315200" y="2570163"/>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42" name="Line 497"/>
          <p:cNvSpPr>
            <a:spLocks noChangeShapeType="1"/>
          </p:cNvSpPr>
          <p:nvPr/>
        </p:nvSpPr>
        <p:spPr bwMode="auto">
          <a:xfrm>
            <a:off x="7315200" y="2354263"/>
            <a:ext cx="63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43" name="Line 498"/>
          <p:cNvSpPr>
            <a:spLocks noChangeShapeType="1"/>
          </p:cNvSpPr>
          <p:nvPr/>
        </p:nvSpPr>
        <p:spPr bwMode="auto">
          <a:xfrm>
            <a:off x="7315200" y="2133600"/>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2944" name="Freeform 499"/>
          <p:cNvSpPr>
            <a:spLocks/>
          </p:cNvSpPr>
          <p:nvPr/>
        </p:nvSpPr>
        <p:spPr bwMode="auto">
          <a:xfrm>
            <a:off x="7470775" y="3057525"/>
            <a:ext cx="957263" cy="1588"/>
          </a:xfrm>
          <a:custGeom>
            <a:avLst/>
            <a:gdLst>
              <a:gd name="T0" fmla="*/ 0 w 1280"/>
              <a:gd name="T1" fmla="*/ 0 h 1"/>
              <a:gd name="T2" fmla="*/ 2147483647 w 1280"/>
              <a:gd name="T3" fmla="*/ 0 h 1"/>
              <a:gd name="T4" fmla="*/ 2147483647 w 1280"/>
              <a:gd name="T5" fmla="*/ 0 h 1"/>
              <a:gd name="T6" fmla="*/ 2147483647 w 1280"/>
              <a:gd name="T7" fmla="*/ 0 h 1"/>
              <a:gd name="T8" fmla="*/ 2147483647 w 1280"/>
              <a:gd name="T9" fmla="*/ 0 h 1"/>
              <a:gd name="T10" fmla="*/ 2147483647 w 1280"/>
              <a:gd name="T11" fmla="*/ 0 h 1"/>
              <a:gd name="T12" fmla="*/ 2147483647 w 1280"/>
              <a:gd name="T13" fmla="*/ 0 h 1"/>
              <a:gd name="T14" fmla="*/ 0 60000 65536"/>
              <a:gd name="T15" fmla="*/ 0 60000 65536"/>
              <a:gd name="T16" fmla="*/ 0 60000 65536"/>
              <a:gd name="T17" fmla="*/ 0 60000 65536"/>
              <a:gd name="T18" fmla="*/ 0 60000 65536"/>
              <a:gd name="T19" fmla="*/ 0 60000 65536"/>
              <a:gd name="T20" fmla="*/ 0 60000 65536"/>
              <a:gd name="T21" fmla="*/ 0 w 1280"/>
              <a:gd name="T22" fmla="*/ 0 h 1"/>
              <a:gd name="T23" fmla="*/ 1280 w 1280"/>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
                <a:moveTo>
                  <a:pt x="0" y="0"/>
                </a:moveTo>
                <a:lnTo>
                  <a:pt x="216" y="0"/>
                </a:lnTo>
                <a:lnTo>
                  <a:pt x="424" y="0"/>
                </a:lnTo>
                <a:lnTo>
                  <a:pt x="640" y="0"/>
                </a:lnTo>
                <a:lnTo>
                  <a:pt x="848" y="0"/>
                </a:lnTo>
                <a:lnTo>
                  <a:pt x="1064" y="0"/>
                </a:lnTo>
                <a:lnTo>
                  <a:pt x="1280" y="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2945" name="Oval 500"/>
          <p:cNvSpPr>
            <a:spLocks noChangeArrowheads="1"/>
          </p:cNvSpPr>
          <p:nvPr/>
        </p:nvSpPr>
        <p:spPr bwMode="auto">
          <a:xfrm>
            <a:off x="7446963" y="3033713"/>
            <a:ext cx="52387"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46" name="Oval 501"/>
          <p:cNvSpPr>
            <a:spLocks noChangeArrowheads="1"/>
          </p:cNvSpPr>
          <p:nvPr/>
        </p:nvSpPr>
        <p:spPr bwMode="auto">
          <a:xfrm>
            <a:off x="7607300" y="30337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47" name="Oval 502"/>
          <p:cNvSpPr>
            <a:spLocks noChangeArrowheads="1"/>
          </p:cNvSpPr>
          <p:nvPr/>
        </p:nvSpPr>
        <p:spPr bwMode="auto">
          <a:xfrm>
            <a:off x="7762875" y="30337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48" name="Oval 503"/>
          <p:cNvSpPr>
            <a:spLocks noChangeArrowheads="1"/>
          </p:cNvSpPr>
          <p:nvPr/>
        </p:nvSpPr>
        <p:spPr bwMode="auto">
          <a:xfrm>
            <a:off x="7924800" y="30337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49" name="Oval 504"/>
          <p:cNvSpPr>
            <a:spLocks noChangeArrowheads="1"/>
          </p:cNvSpPr>
          <p:nvPr/>
        </p:nvSpPr>
        <p:spPr bwMode="auto">
          <a:xfrm>
            <a:off x="8080375" y="30337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50" name="Oval 505"/>
          <p:cNvSpPr>
            <a:spLocks noChangeArrowheads="1"/>
          </p:cNvSpPr>
          <p:nvPr/>
        </p:nvSpPr>
        <p:spPr bwMode="auto">
          <a:xfrm>
            <a:off x="8242300" y="30337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51" name="Oval 506"/>
          <p:cNvSpPr>
            <a:spLocks noChangeArrowheads="1"/>
          </p:cNvSpPr>
          <p:nvPr/>
        </p:nvSpPr>
        <p:spPr bwMode="auto">
          <a:xfrm>
            <a:off x="8404225" y="3033713"/>
            <a:ext cx="53975" cy="52387"/>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52" name="Freeform 507"/>
          <p:cNvSpPr>
            <a:spLocks/>
          </p:cNvSpPr>
          <p:nvPr/>
        </p:nvSpPr>
        <p:spPr bwMode="auto">
          <a:xfrm>
            <a:off x="7470775" y="2570163"/>
            <a:ext cx="957263" cy="0"/>
          </a:xfrm>
          <a:custGeom>
            <a:avLst/>
            <a:gdLst>
              <a:gd name="T0" fmla="*/ 0 w 1280"/>
              <a:gd name="T1" fmla="*/ 0 h 1"/>
              <a:gd name="T2" fmla="*/ 2147483647 w 1280"/>
              <a:gd name="T3" fmla="*/ 0 h 1"/>
              <a:gd name="T4" fmla="*/ 2147483647 w 1280"/>
              <a:gd name="T5" fmla="*/ 0 h 1"/>
              <a:gd name="T6" fmla="*/ 2147483647 w 1280"/>
              <a:gd name="T7" fmla="*/ 0 h 1"/>
              <a:gd name="T8" fmla="*/ 2147483647 w 1280"/>
              <a:gd name="T9" fmla="*/ 0 h 1"/>
              <a:gd name="T10" fmla="*/ 2147483647 w 1280"/>
              <a:gd name="T11" fmla="*/ 0 h 1"/>
              <a:gd name="T12" fmla="*/ 2147483647 w 1280"/>
              <a:gd name="T13" fmla="*/ 0 h 1"/>
              <a:gd name="T14" fmla="*/ 0 60000 65536"/>
              <a:gd name="T15" fmla="*/ 0 60000 65536"/>
              <a:gd name="T16" fmla="*/ 0 60000 65536"/>
              <a:gd name="T17" fmla="*/ 0 60000 65536"/>
              <a:gd name="T18" fmla="*/ 0 60000 65536"/>
              <a:gd name="T19" fmla="*/ 0 60000 65536"/>
              <a:gd name="T20" fmla="*/ 0 60000 65536"/>
              <a:gd name="T21" fmla="*/ 0 w 1280"/>
              <a:gd name="T22" fmla="*/ 0 h 1"/>
              <a:gd name="T23" fmla="*/ 1280 w 1280"/>
              <a:gd name="T24" fmla="*/ 0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
                <a:moveTo>
                  <a:pt x="0" y="0"/>
                </a:moveTo>
                <a:lnTo>
                  <a:pt x="216" y="0"/>
                </a:lnTo>
                <a:lnTo>
                  <a:pt x="424" y="0"/>
                </a:lnTo>
                <a:lnTo>
                  <a:pt x="640" y="0"/>
                </a:lnTo>
                <a:lnTo>
                  <a:pt x="848" y="0"/>
                </a:lnTo>
                <a:lnTo>
                  <a:pt x="1064" y="0"/>
                </a:lnTo>
                <a:lnTo>
                  <a:pt x="1280"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2953" name="Oval 508"/>
          <p:cNvSpPr>
            <a:spLocks noChangeArrowheads="1"/>
          </p:cNvSpPr>
          <p:nvPr/>
        </p:nvSpPr>
        <p:spPr bwMode="auto">
          <a:xfrm>
            <a:off x="7446963" y="2546350"/>
            <a:ext cx="52387"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54" name="Oval 509"/>
          <p:cNvSpPr>
            <a:spLocks noChangeArrowheads="1"/>
          </p:cNvSpPr>
          <p:nvPr/>
        </p:nvSpPr>
        <p:spPr bwMode="auto">
          <a:xfrm>
            <a:off x="7607300"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55" name="Oval 510"/>
          <p:cNvSpPr>
            <a:spLocks noChangeArrowheads="1"/>
          </p:cNvSpPr>
          <p:nvPr/>
        </p:nvSpPr>
        <p:spPr bwMode="auto">
          <a:xfrm>
            <a:off x="7762875"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56" name="Oval 511"/>
          <p:cNvSpPr>
            <a:spLocks noChangeArrowheads="1"/>
          </p:cNvSpPr>
          <p:nvPr/>
        </p:nvSpPr>
        <p:spPr bwMode="auto">
          <a:xfrm>
            <a:off x="7924800"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57" name="Oval 512"/>
          <p:cNvSpPr>
            <a:spLocks noChangeArrowheads="1"/>
          </p:cNvSpPr>
          <p:nvPr/>
        </p:nvSpPr>
        <p:spPr bwMode="auto">
          <a:xfrm>
            <a:off x="8080375"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58" name="Oval 513"/>
          <p:cNvSpPr>
            <a:spLocks noChangeArrowheads="1"/>
          </p:cNvSpPr>
          <p:nvPr/>
        </p:nvSpPr>
        <p:spPr bwMode="auto">
          <a:xfrm>
            <a:off x="8242300"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2959" name="Oval 514"/>
          <p:cNvSpPr>
            <a:spLocks noChangeArrowheads="1"/>
          </p:cNvSpPr>
          <p:nvPr/>
        </p:nvSpPr>
        <p:spPr bwMode="auto">
          <a:xfrm>
            <a:off x="8404225" y="2546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grpSp>
        <p:nvGrpSpPr>
          <p:cNvPr id="122960" name="Group 440"/>
          <p:cNvGrpSpPr>
            <a:grpSpLocks/>
          </p:cNvGrpSpPr>
          <p:nvPr/>
        </p:nvGrpSpPr>
        <p:grpSpPr bwMode="auto">
          <a:xfrm>
            <a:off x="7391400" y="5867400"/>
            <a:ext cx="1143000" cy="381000"/>
            <a:chOff x="3312" y="5280"/>
            <a:chExt cx="720" cy="240"/>
          </a:xfrm>
        </p:grpSpPr>
        <p:sp>
          <p:nvSpPr>
            <p:cNvPr id="122964" name="Rectangle 70"/>
            <p:cNvSpPr>
              <a:spLocks noChangeArrowheads="1"/>
            </p:cNvSpPr>
            <p:nvPr/>
          </p:nvSpPr>
          <p:spPr bwMode="auto">
            <a:xfrm>
              <a:off x="3763" y="5406"/>
              <a:ext cx="46" cy="46"/>
            </a:xfrm>
            <a:prstGeom prst="rect">
              <a:avLst/>
            </a:prstGeom>
            <a:solidFill>
              <a:srgbClr val="0000FF"/>
            </a:solidFill>
            <a:ln>
              <a:noFill/>
            </a:ln>
            <a:extLst>
              <a:ext uri="{91240B29-F687-4F45-9708-019B960494DF}">
                <a14:hiddenLine xmlns:a14="http://schemas.microsoft.com/office/drawing/2010/main" w="12700">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sp>
          <p:nvSpPr>
            <p:cNvPr id="122965" name="Rectangle 17"/>
            <p:cNvSpPr>
              <a:spLocks noChangeArrowheads="1"/>
            </p:cNvSpPr>
            <p:nvPr/>
          </p:nvSpPr>
          <p:spPr bwMode="auto">
            <a:xfrm>
              <a:off x="3846" y="5381"/>
              <a:ext cx="186"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.15</a:t>
              </a:r>
            </a:p>
          </p:txBody>
        </p:sp>
        <p:sp>
          <p:nvSpPr>
            <p:cNvPr id="122966" name="Rectangle 16"/>
            <p:cNvSpPr>
              <a:spLocks noChangeAspect="1" noChangeArrowheads="1"/>
            </p:cNvSpPr>
            <p:nvPr/>
          </p:nvSpPr>
          <p:spPr bwMode="auto">
            <a:xfrm>
              <a:off x="3409" y="5280"/>
              <a:ext cx="539"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Calibri" charset="0"/>
                  <a:ea typeface="ＭＳ Ｐゴシック" charset="-128"/>
                </a:rPr>
                <a:t>Neural  scaling</a:t>
              </a:r>
            </a:p>
          </p:txBody>
        </p:sp>
        <p:sp>
          <p:nvSpPr>
            <p:cNvPr id="122967" name="Rectangle 70"/>
            <p:cNvSpPr>
              <a:spLocks noChangeArrowheads="1"/>
            </p:cNvSpPr>
            <p:nvPr/>
          </p:nvSpPr>
          <p:spPr bwMode="auto">
            <a:xfrm>
              <a:off x="3388" y="5406"/>
              <a:ext cx="46" cy="46"/>
            </a:xfrm>
            <a:prstGeom prst="rect">
              <a:avLst/>
            </a:prstGeom>
            <a:solidFill>
              <a:schemeClr val="tx2"/>
            </a:solidFill>
            <a:ln>
              <a:noFill/>
            </a:ln>
            <a:extLst>
              <a:ext uri="{91240B29-F687-4F45-9708-019B960494DF}">
                <a14:hiddenLine xmlns:a14="http://schemas.microsoft.com/office/drawing/2010/main" w="12700">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sp>
          <p:nvSpPr>
            <p:cNvPr id="122968" name="Rectangle 17"/>
            <p:cNvSpPr>
              <a:spLocks noChangeAspect="1" noChangeArrowheads="1"/>
            </p:cNvSpPr>
            <p:nvPr/>
          </p:nvSpPr>
          <p:spPr bwMode="auto">
            <a:xfrm>
              <a:off x="3484" y="5376"/>
              <a:ext cx="426"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Calibri" charset="0"/>
                  <a:ea typeface="ＭＳ Ｐゴシック" charset="-128"/>
                </a:rPr>
                <a:t>.60</a:t>
              </a:r>
            </a:p>
          </p:txBody>
        </p:sp>
        <p:sp>
          <p:nvSpPr>
            <p:cNvPr id="122969" name="Rectangle 444"/>
            <p:cNvSpPr>
              <a:spLocks noChangeArrowheads="1"/>
            </p:cNvSpPr>
            <p:nvPr/>
          </p:nvSpPr>
          <p:spPr bwMode="auto">
            <a:xfrm>
              <a:off x="3312" y="5280"/>
              <a:ext cx="672" cy="24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grpSp>
      <p:sp>
        <p:nvSpPr>
          <p:cNvPr id="122961" name="Rectangle 147"/>
          <p:cNvSpPr>
            <a:spLocks noChangeArrowheads="1"/>
          </p:cNvSpPr>
          <p:nvPr/>
        </p:nvSpPr>
        <p:spPr bwMode="auto">
          <a:xfrm>
            <a:off x="8305800" y="3200400"/>
            <a:ext cx="2698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best</a:t>
            </a:r>
          </a:p>
        </p:txBody>
      </p:sp>
      <p:sp>
        <p:nvSpPr>
          <p:cNvPr id="122962" name="Rectangle 147"/>
          <p:cNvSpPr>
            <a:spLocks noChangeArrowheads="1"/>
          </p:cNvSpPr>
          <p:nvPr/>
        </p:nvSpPr>
        <p:spPr bwMode="auto">
          <a:xfrm>
            <a:off x="7261225" y="3200400"/>
            <a:ext cx="3587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worst</a:t>
            </a:r>
          </a:p>
        </p:txBody>
      </p:sp>
      <p:sp>
        <p:nvSpPr>
          <p:cNvPr id="122963"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1"/>
          <p:cNvSpPr>
            <a:spLocks/>
          </p:cNvSpPr>
          <p:nvPr/>
        </p:nvSpPr>
        <p:spPr bwMode="auto">
          <a:xfrm>
            <a:off x="179169" y="398876"/>
            <a:ext cx="91440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4000" b="1" dirty="0">
                <a:solidFill>
                  <a:schemeClr val="accent6">
                    <a:lumMod val="60000"/>
                    <a:lumOff val="40000"/>
                  </a:schemeClr>
                </a:solidFill>
                <a:latin typeface="Calibri" charset="0"/>
                <a:ea typeface="ＭＳ Ｐゴシック" charset="-128"/>
                <a:sym typeface="Arial Bold" charset="0"/>
              </a:rPr>
              <a:t>Standard fMRI experiment</a:t>
            </a:r>
          </a:p>
        </p:txBody>
      </p:sp>
      <p:sp>
        <p:nvSpPr>
          <p:cNvPr id="26627" name="Rectangle 3"/>
          <p:cNvSpPr>
            <a:spLocks/>
          </p:cNvSpPr>
          <p:nvPr/>
        </p:nvSpPr>
        <p:spPr bwMode="auto">
          <a:xfrm>
            <a:off x="1751796" y="4850030"/>
            <a:ext cx="1500450"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ea typeface="ＭＳ Ｐゴシック" charset="-128"/>
              </a:rPr>
              <a:t>high fMRI signal</a:t>
            </a:r>
          </a:p>
        </p:txBody>
      </p:sp>
      <p:sp>
        <p:nvSpPr>
          <p:cNvPr id="26628" name="Rectangle 4"/>
          <p:cNvSpPr>
            <a:spLocks/>
          </p:cNvSpPr>
          <p:nvPr/>
        </p:nvSpPr>
        <p:spPr bwMode="auto">
          <a:xfrm>
            <a:off x="1857010" y="6129377"/>
            <a:ext cx="1290021" cy="269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ea typeface="ＭＳ Ｐゴシック" charset="-128"/>
              </a:rPr>
              <a:t>viewing angle</a:t>
            </a:r>
          </a:p>
        </p:txBody>
      </p:sp>
      <p:sp>
        <p:nvSpPr>
          <p:cNvPr id="26629" name="Line 5"/>
          <p:cNvSpPr>
            <a:spLocks noChangeShapeType="1"/>
          </p:cNvSpPr>
          <p:nvPr/>
        </p:nvSpPr>
        <p:spPr bwMode="auto">
          <a:xfrm>
            <a:off x="1353810" y="6143100"/>
            <a:ext cx="2612064" cy="1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30" name="Rectangle 6"/>
          <p:cNvSpPr>
            <a:spLocks/>
          </p:cNvSpPr>
          <p:nvPr/>
        </p:nvSpPr>
        <p:spPr bwMode="auto">
          <a:xfrm rot="16200000">
            <a:off x="631844" y="5466743"/>
            <a:ext cx="1111518" cy="353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ea typeface="ＭＳ Ｐゴシック" charset="-128"/>
              </a:rPr>
              <a:t>Firing rate </a:t>
            </a:r>
          </a:p>
        </p:txBody>
      </p:sp>
      <p:sp>
        <p:nvSpPr>
          <p:cNvPr id="26631" name="Freeform 7"/>
          <p:cNvSpPr>
            <a:spLocks/>
          </p:cNvSpPr>
          <p:nvPr/>
        </p:nvSpPr>
        <p:spPr bwMode="auto">
          <a:xfrm>
            <a:off x="1483423" y="5185496"/>
            <a:ext cx="949979" cy="93015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504"/>
                </a:lnTo>
                <a:lnTo>
                  <a:pt x="35" y="21407"/>
                </a:lnTo>
                <a:lnTo>
                  <a:pt x="105" y="21311"/>
                </a:lnTo>
                <a:lnTo>
                  <a:pt x="105" y="21214"/>
                </a:lnTo>
                <a:lnTo>
                  <a:pt x="140" y="21214"/>
                </a:lnTo>
                <a:lnTo>
                  <a:pt x="140" y="21118"/>
                </a:lnTo>
                <a:lnTo>
                  <a:pt x="210" y="21118"/>
                </a:lnTo>
                <a:lnTo>
                  <a:pt x="210" y="21021"/>
                </a:lnTo>
                <a:lnTo>
                  <a:pt x="245" y="20925"/>
                </a:lnTo>
                <a:lnTo>
                  <a:pt x="315" y="20829"/>
                </a:lnTo>
                <a:lnTo>
                  <a:pt x="315" y="20732"/>
                </a:lnTo>
                <a:lnTo>
                  <a:pt x="350" y="20636"/>
                </a:lnTo>
                <a:lnTo>
                  <a:pt x="419" y="20539"/>
                </a:lnTo>
                <a:lnTo>
                  <a:pt x="419" y="20443"/>
                </a:lnTo>
                <a:lnTo>
                  <a:pt x="454" y="20443"/>
                </a:lnTo>
                <a:lnTo>
                  <a:pt x="454" y="20346"/>
                </a:lnTo>
                <a:lnTo>
                  <a:pt x="524" y="20250"/>
                </a:lnTo>
                <a:lnTo>
                  <a:pt x="524" y="20154"/>
                </a:lnTo>
                <a:lnTo>
                  <a:pt x="594" y="20154"/>
                </a:lnTo>
                <a:lnTo>
                  <a:pt x="594" y="20057"/>
                </a:lnTo>
                <a:lnTo>
                  <a:pt x="629" y="20057"/>
                </a:lnTo>
                <a:lnTo>
                  <a:pt x="629" y="19961"/>
                </a:lnTo>
                <a:lnTo>
                  <a:pt x="699" y="19896"/>
                </a:lnTo>
                <a:lnTo>
                  <a:pt x="699" y="19800"/>
                </a:lnTo>
                <a:lnTo>
                  <a:pt x="734" y="19800"/>
                </a:lnTo>
                <a:lnTo>
                  <a:pt x="734" y="19704"/>
                </a:lnTo>
                <a:lnTo>
                  <a:pt x="804" y="19607"/>
                </a:lnTo>
                <a:lnTo>
                  <a:pt x="839" y="19511"/>
                </a:lnTo>
                <a:lnTo>
                  <a:pt x="839" y="19414"/>
                </a:lnTo>
                <a:lnTo>
                  <a:pt x="909" y="19318"/>
                </a:lnTo>
                <a:lnTo>
                  <a:pt x="944" y="19221"/>
                </a:lnTo>
                <a:lnTo>
                  <a:pt x="944" y="19125"/>
                </a:lnTo>
                <a:lnTo>
                  <a:pt x="1014" y="19061"/>
                </a:lnTo>
                <a:lnTo>
                  <a:pt x="1083" y="18964"/>
                </a:lnTo>
                <a:lnTo>
                  <a:pt x="1083" y="18868"/>
                </a:lnTo>
                <a:lnTo>
                  <a:pt x="1118" y="18868"/>
                </a:lnTo>
                <a:lnTo>
                  <a:pt x="1118" y="18771"/>
                </a:lnTo>
                <a:lnTo>
                  <a:pt x="1188" y="18675"/>
                </a:lnTo>
                <a:lnTo>
                  <a:pt x="1188" y="18579"/>
                </a:lnTo>
                <a:lnTo>
                  <a:pt x="1223" y="18579"/>
                </a:lnTo>
                <a:lnTo>
                  <a:pt x="1223" y="18482"/>
                </a:lnTo>
                <a:lnTo>
                  <a:pt x="1293" y="18386"/>
                </a:lnTo>
                <a:lnTo>
                  <a:pt x="1293" y="18289"/>
                </a:lnTo>
                <a:lnTo>
                  <a:pt x="1328" y="18289"/>
                </a:lnTo>
                <a:lnTo>
                  <a:pt x="1328" y="18193"/>
                </a:lnTo>
                <a:lnTo>
                  <a:pt x="1398" y="18096"/>
                </a:lnTo>
                <a:lnTo>
                  <a:pt x="1398" y="18000"/>
                </a:lnTo>
                <a:lnTo>
                  <a:pt x="1433" y="18000"/>
                </a:lnTo>
                <a:lnTo>
                  <a:pt x="1433" y="17904"/>
                </a:lnTo>
                <a:lnTo>
                  <a:pt x="1503" y="17807"/>
                </a:lnTo>
                <a:lnTo>
                  <a:pt x="1503" y="17711"/>
                </a:lnTo>
                <a:lnTo>
                  <a:pt x="1573" y="17711"/>
                </a:lnTo>
                <a:lnTo>
                  <a:pt x="1573" y="17614"/>
                </a:lnTo>
                <a:lnTo>
                  <a:pt x="1608" y="17518"/>
                </a:lnTo>
                <a:lnTo>
                  <a:pt x="1608" y="17421"/>
                </a:lnTo>
                <a:lnTo>
                  <a:pt x="1678" y="17421"/>
                </a:lnTo>
                <a:lnTo>
                  <a:pt x="1678" y="17357"/>
                </a:lnTo>
                <a:lnTo>
                  <a:pt x="1713" y="17261"/>
                </a:lnTo>
                <a:lnTo>
                  <a:pt x="1713" y="17164"/>
                </a:lnTo>
                <a:lnTo>
                  <a:pt x="1783" y="17164"/>
                </a:lnTo>
                <a:lnTo>
                  <a:pt x="1783" y="17068"/>
                </a:lnTo>
                <a:lnTo>
                  <a:pt x="1817" y="16971"/>
                </a:lnTo>
                <a:lnTo>
                  <a:pt x="1817" y="16875"/>
                </a:lnTo>
                <a:lnTo>
                  <a:pt x="1887" y="16875"/>
                </a:lnTo>
                <a:lnTo>
                  <a:pt x="1887" y="16779"/>
                </a:lnTo>
                <a:lnTo>
                  <a:pt x="1922" y="16682"/>
                </a:lnTo>
                <a:lnTo>
                  <a:pt x="1922" y="16586"/>
                </a:lnTo>
                <a:lnTo>
                  <a:pt x="1992" y="16586"/>
                </a:lnTo>
                <a:lnTo>
                  <a:pt x="1992" y="16489"/>
                </a:lnTo>
                <a:lnTo>
                  <a:pt x="2062" y="16393"/>
                </a:lnTo>
                <a:lnTo>
                  <a:pt x="2062" y="16296"/>
                </a:lnTo>
                <a:lnTo>
                  <a:pt x="2097" y="16296"/>
                </a:lnTo>
                <a:lnTo>
                  <a:pt x="2097" y="16200"/>
                </a:lnTo>
                <a:lnTo>
                  <a:pt x="2167" y="16104"/>
                </a:lnTo>
                <a:lnTo>
                  <a:pt x="2167" y="16007"/>
                </a:lnTo>
                <a:lnTo>
                  <a:pt x="2202" y="16007"/>
                </a:lnTo>
                <a:lnTo>
                  <a:pt x="2202" y="15911"/>
                </a:lnTo>
                <a:lnTo>
                  <a:pt x="2202" y="15814"/>
                </a:lnTo>
                <a:lnTo>
                  <a:pt x="2272" y="15814"/>
                </a:lnTo>
                <a:lnTo>
                  <a:pt x="2272" y="15750"/>
                </a:lnTo>
                <a:lnTo>
                  <a:pt x="2307" y="15750"/>
                </a:lnTo>
                <a:lnTo>
                  <a:pt x="2307" y="15654"/>
                </a:lnTo>
                <a:lnTo>
                  <a:pt x="2307" y="15557"/>
                </a:lnTo>
                <a:lnTo>
                  <a:pt x="2377" y="15557"/>
                </a:lnTo>
                <a:lnTo>
                  <a:pt x="2377" y="15461"/>
                </a:lnTo>
                <a:lnTo>
                  <a:pt x="2412" y="15461"/>
                </a:lnTo>
                <a:lnTo>
                  <a:pt x="2412" y="15364"/>
                </a:lnTo>
                <a:lnTo>
                  <a:pt x="2412" y="15268"/>
                </a:lnTo>
                <a:lnTo>
                  <a:pt x="2482" y="15268"/>
                </a:lnTo>
                <a:lnTo>
                  <a:pt x="2482" y="15171"/>
                </a:lnTo>
                <a:lnTo>
                  <a:pt x="2551" y="15075"/>
                </a:lnTo>
                <a:lnTo>
                  <a:pt x="2551" y="14979"/>
                </a:lnTo>
                <a:lnTo>
                  <a:pt x="2586" y="14979"/>
                </a:lnTo>
                <a:lnTo>
                  <a:pt x="2586" y="14882"/>
                </a:lnTo>
                <a:lnTo>
                  <a:pt x="2656" y="14786"/>
                </a:lnTo>
                <a:lnTo>
                  <a:pt x="2656" y="14689"/>
                </a:lnTo>
                <a:lnTo>
                  <a:pt x="2691" y="14689"/>
                </a:lnTo>
                <a:lnTo>
                  <a:pt x="2691" y="14593"/>
                </a:lnTo>
                <a:lnTo>
                  <a:pt x="2761" y="14496"/>
                </a:lnTo>
                <a:lnTo>
                  <a:pt x="2761" y="14400"/>
                </a:lnTo>
                <a:lnTo>
                  <a:pt x="2796" y="14304"/>
                </a:lnTo>
                <a:lnTo>
                  <a:pt x="2866" y="14207"/>
                </a:lnTo>
                <a:lnTo>
                  <a:pt x="2866" y="14111"/>
                </a:lnTo>
                <a:lnTo>
                  <a:pt x="2901" y="14046"/>
                </a:lnTo>
                <a:lnTo>
                  <a:pt x="2971" y="13950"/>
                </a:lnTo>
                <a:lnTo>
                  <a:pt x="2971" y="13854"/>
                </a:lnTo>
                <a:lnTo>
                  <a:pt x="3041" y="13757"/>
                </a:lnTo>
                <a:lnTo>
                  <a:pt x="3076" y="13661"/>
                </a:lnTo>
                <a:lnTo>
                  <a:pt x="3076" y="13564"/>
                </a:lnTo>
                <a:lnTo>
                  <a:pt x="3146" y="13468"/>
                </a:lnTo>
                <a:lnTo>
                  <a:pt x="3181" y="13371"/>
                </a:lnTo>
                <a:lnTo>
                  <a:pt x="3181" y="13275"/>
                </a:lnTo>
                <a:lnTo>
                  <a:pt x="3250" y="13211"/>
                </a:lnTo>
                <a:lnTo>
                  <a:pt x="3250" y="13114"/>
                </a:lnTo>
                <a:lnTo>
                  <a:pt x="3285" y="13114"/>
                </a:lnTo>
                <a:lnTo>
                  <a:pt x="3285" y="13018"/>
                </a:lnTo>
                <a:lnTo>
                  <a:pt x="3355" y="12921"/>
                </a:lnTo>
                <a:lnTo>
                  <a:pt x="3355" y="12825"/>
                </a:lnTo>
                <a:lnTo>
                  <a:pt x="3390" y="12825"/>
                </a:lnTo>
                <a:lnTo>
                  <a:pt x="3390" y="12729"/>
                </a:lnTo>
                <a:lnTo>
                  <a:pt x="3460" y="12632"/>
                </a:lnTo>
                <a:lnTo>
                  <a:pt x="3460" y="12536"/>
                </a:lnTo>
                <a:lnTo>
                  <a:pt x="3530" y="12536"/>
                </a:lnTo>
                <a:lnTo>
                  <a:pt x="3530" y="12439"/>
                </a:lnTo>
                <a:lnTo>
                  <a:pt x="3530" y="12343"/>
                </a:lnTo>
                <a:lnTo>
                  <a:pt x="3565" y="12343"/>
                </a:lnTo>
                <a:lnTo>
                  <a:pt x="3565" y="12246"/>
                </a:lnTo>
                <a:lnTo>
                  <a:pt x="3635" y="12246"/>
                </a:lnTo>
                <a:lnTo>
                  <a:pt x="3635" y="12150"/>
                </a:lnTo>
                <a:lnTo>
                  <a:pt x="3635" y="12054"/>
                </a:lnTo>
                <a:lnTo>
                  <a:pt x="3670" y="12054"/>
                </a:lnTo>
                <a:lnTo>
                  <a:pt x="3670" y="11957"/>
                </a:lnTo>
                <a:lnTo>
                  <a:pt x="3740" y="11861"/>
                </a:lnTo>
                <a:lnTo>
                  <a:pt x="3740" y="11764"/>
                </a:lnTo>
                <a:lnTo>
                  <a:pt x="3775" y="11764"/>
                </a:lnTo>
                <a:lnTo>
                  <a:pt x="3775" y="11668"/>
                </a:lnTo>
                <a:lnTo>
                  <a:pt x="3845" y="11604"/>
                </a:lnTo>
                <a:lnTo>
                  <a:pt x="3845" y="11507"/>
                </a:lnTo>
                <a:lnTo>
                  <a:pt x="3880" y="11507"/>
                </a:lnTo>
                <a:lnTo>
                  <a:pt x="3880" y="11411"/>
                </a:lnTo>
                <a:lnTo>
                  <a:pt x="3950" y="11314"/>
                </a:lnTo>
                <a:lnTo>
                  <a:pt x="3950" y="11218"/>
                </a:lnTo>
                <a:lnTo>
                  <a:pt x="4019" y="11121"/>
                </a:lnTo>
                <a:lnTo>
                  <a:pt x="4054" y="11025"/>
                </a:lnTo>
                <a:lnTo>
                  <a:pt x="4054" y="10929"/>
                </a:lnTo>
                <a:lnTo>
                  <a:pt x="4124" y="10832"/>
                </a:lnTo>
                <a:lnTo>
                  <a:pt x="4124" y="10736"/>
                </a:lnTo>
                <a:lnTo>
                  <a:pt x="4159" y="10736"/>
                </a:lnTo>
                <a:lnTo>
                  <a:pt x="4159" y="10639"/>
                </a:lnTo>
                <a:lnTo>
                  <a:pt x="4229" y="10543"/>
                </a:lnTo>
                <a:lnTo>
                  <a:pt x="4229" y="10446"/>
                </a:lnTo>
                <a:lnTo>
                  <a:pt x="4264" y="10446"/>
                </a:lnTo>
                <a:lnTo>
                  <a:pt x="4264" y="10350"/>
                </a:lnTo>
                <a:lnTo>
                  <a:pt x="4334" y="10254"/>
                </a:lnTo>
                <a:lnTo>
                  <a:pt x="4334" y="10157"/>
                </a:lnTo>
                <a:lnTo>
                  <a:pt x="4369" y="10157"/>
                </a:lnTo>
                <a:lnTo>
                  <a:pt x="4369" y="10061"/>
                </a:lnTo>
                <a:lnTo>
                  <a:pt x="4439" y="9964"/>
                </a:lnTo>
                <a:lnTo>
                  <a:pt x="4439" y="9900"/>
                </a:lnTo>
                <a:lnTo>
                  <a:pt x="4509" y="9900"/>
                </a:lnTo>
                <a:lnTo>
                  <a:pt x="4509" y="9804"/>
                </a:lnTo>
                <a:lnTo>
                  <a:pt x="4544" y="9707"/>
                </a:lnTo>
                <a:lnTo>
                  <a:pt x="4544" y="9611"/>
                </a:lnTo>
                <a:lnTo>
                  <a:pt x="4614" y="9611"/>
                </a:lnTo>
                <a:lnTo>
                  <a:pt x="4614" y="9514"/>
                </a:lnTo>
                <a:lnTo>
                  <a:pt x="4649" y="9418"/>
                </a:lnTo>
                <a:lnTo>
                  <a:pt x="4649" y="9321"/>
                </a:lnTo>
                <a:lnTo>
                  <a:pt x="4718" y="9321"/>
                </a:lnTo>
                <a:lnTo>
                  <a:pt x="4718" y="9225"/>
                </a:lnTo>
                <a:lnTo>
                  <a:pt x="4753" y="9129"/>
                </a:lnTo>
                <a:lnTo>
                  <a:pt x="4753" y="9032"/>
                </a:lnTo>
                <a:lnTo>
                  <a:pt x="4823" y="9032"/>
                </a:lnTo>
                <a:lnTo>
                  <a:pt x="4823" y="8936"/>
                </a:lnTo>
                <a:lnTo>
                  <a:pt x="4858" y="8839"/>
                </a:lnTo>
                <a:lnTo>
                  <a:pt x="4858" y="8775"/>
                </a:lnTo>
                <a:lnTo>
                  <a:pt x="4928" y="8775"/>
                </a:lnTo>
                <a:lnTo>
                  <a:pt x="4928" y="8679"/>
                </a:lnTo>
                <a:lnTo>
                  <a:pt x="4963" y="8582"/>
                </a:lnTo>
                <a:lnTo>
                  <a:pt x="4963" y="8486"/>
                </a:lnTo>
                <a:lnTo>
                  <a:pt x="5033" y="8486"/>
                </a:lnTo>
                <a:lnTo>
                  <a:pt x="5033" y="8389"/>
                </a:lnTo>
                <a:lnTo>
                  <a:pt x="5068" y="8389"/>
                </a:lnTo>
                <a:lnTo>
                  <a:pt x="5068" y="8293"/>
                </a:lnTo>
                <a:lnTo>
                  <a:pt x="5068" y="8196"/>
                </a:lnTo>
                <a:lnTo>
                  <a:pt x="5138" y="8196"/>
                </a:lnTo>
                <a:lnTo>
                  <a:pt x="5138" y="8100"/>
                </a:lnTo>
                <a:lnTo>
                  <a:pt x="5208" y="8100"/>
                </a:lnTo>
                <a:lnTo>
                  <a:pt x="5208" y="8004"/>
                </a:lnTo>
                <a:lnTo>
                  <a:pt x="5243" y="7907"/>
                </a:lnTo>
                <a:lnTo>
                  <a:pt x="5243" y="7811"/>
                </a:lnTo>
                <a:lnTo>
                  <a:pt x="5313" y="7811"/>
                </a:lnTo>
                <a:lnTo>
                  <a:pt x="5313" y="7714"/>
                </a:lnTo>
                <a:lnTo>
                  <a:pt x="5348" y="7618"/>
                </a:lnTo>
                <a:lnTo>
                  <a:pt x="5417" y="7521"/>
                </a:lnTo>
                <a:lnTo>
                  <a:pt x="5417" y="7457"/>
                </a:lnTo>
                <a:lnTo>
                  <a:pt x="5452" y="7361"/>
                </a:lnTo>
                <a:lnTo>
                  <a:pt x="5522" y="7264"/>
                </a:lnTo>
                <a:lnTo>
                  <a:pt x="5522" y="7168"/>
                </a:lnTo>
                <a:lnTo>
                  <a:pt x="5557" y="7168"/>
                </a:lnTo>
                <a:lnTo>
                  <a:pt x="5557" y="7071"/>
                </a:lnTo>
                <a:lnTo>
                  <a:pt x="5627" y="6975"/>
                </a:lnTo>
                <a:lnTo>
                  <a:pt x="5627" y="6879"/>
                </a:lnTo>
                <a:lnTo>
                  <a:pt x="5697" y="6879"/>
                </a:lnTo>
                <a:lnTo>
                  <a:pt x="5697" y="6782"/>
                </a:lnTo>
                <a:lnTo>
                  <a:pt x="5732" y="6782"/>
                </a:lnTo>
                <a:lnTo>
                  <a:pt x="5732" y="6686"/>
                </a:lnTo>
                <a:lnTo>
                  <a:pt x="5802" y="6589"/>
                </a:lnTo>
                <a:lnTo>
                  <a:pt x="5837" y="6493"/>
                </a:lnTo>
                <a:lnTo>
                  <a:pt x="5837" y="6396"/>
                </a:lnTo>
                <a:lnTo>
                  <a:pt x="5907" y="6300"/>
                </a:lnTo>
                <a:lnTo>
                  <a:pt x="5942" y="6204"/>
                </a:lnTo>
                <a:lnTo>
                  <a:pt x="5942" y="6107"/>
                </a:lnTo>
                <a:lnTo>
                  <a:pt x="6012" y="6107"/>
                </a:lnTo>
                <a:lnTo>
                  <a:pt x="6012" y="6011"/>
                </a:lnTo>
                <a:lnTo>
                  <a:pt x="6047" y="6011"/>
                </a:lnTo>
                <a:lnTo>
                  <a:pt x="6047" y="5914"/>
                </a:lnTo>
                <a:lnTo>
                  <a:pt x="6117" y="5818"/>
                </a:lnTo>
                <a:lnTo>
                  <a:pt x="6186" y="5754"/>
                </a:lnTo>
                <a:lnTo>
                  <a:pt x="6186" y="5657"/>
                </a:lnTo>
                <a:lnTo>
                  <a:pt x="6221" y="5657"/>
                </a:lnTo>
                <a:lnTo>
                  <a:pt x="6221" y="5561"/>
                </a:lnTo>
                <a:lnTo>
                  <a:pt x="6291" y="5561"/>
                </a:lnTo>
                <a:lnTo>
                  <a:pt x="6291" y="5464"/>
                </a:lnTo>
                <a:lnTo>
                  <a:pt x="6326" y="5368"/>
                </a:lnTo>
                <a:lnTo>
                  <a:pt x="6326" y="5271"/>
                </a:lnTo>
                <a:lnTo>
                  <a:pt x="6396" y="5271"/>
                </a:lnTo>
                <a:lnTo>
                  <a:pt x="6396" y="5175"/>
                </a:lnTo>
                <a:lnTo>
                  <a:pt x="6431" y="5079"/>
                </a:lnTo>
                <a:lnTo>
                  <a:pt x="6501" y="5079"/>
                </a:lnTo>
                <a:lnTo>
                  <a:pt x="6501" y="4982"/>
                </a:lnTo>
                <a:lnTo>
                  <a:pt x="6536" y="4886"/>
                </a:lnTo>
                <a:lnTo>
                  <a:pt x="6606" y="4789"/>
                </a:lnTo>
                <a:lnTo>
                  <a:pt x="6606" y="4693"/>
                </a:lnTo>
                <a:lnTo>
                  <a:pt x="6676" y="4693"/>
                </a:lnTo>
                <a:lnTo>
                  <a:pt x="6676" y="4596"/>
                </a:lnTo>
                <a:lnTo>
                  <a:pt x="6711" y="4596"/>
                </a:lnTo>
                <a:lnTo>
                  <a:pt x="6711" y="4500"/>
                </a:lnTo>
                <a:lnTo>
                  <a:pt x="6781" y="4404"/>
                </a:lnTo>
                <a:lnTo>
                  <a:pt x="6781" y="4307"/>
                </a:lnTo>
                <a:lnTo>
                  <a:pt x="6816" y="4307"/>
                </a:lnTo>
                <a:lnTo>
                  <a:pt x="6816" y="4211"/>
                </a:lnTo>
                <a:lnTo>
                  <a:pt x="6885" y="4211"/>
                </a:lnTo>
                <a:lnTo>
                  <a:pt x="6885" y="4146"/>
                </a:lnTo>
                <a:lnTo>
                  <a:pt x="6920" y="4146"/>
                </a:lnTo>
                <a:lnTo>
                  <a:pt x="6920" y="4050"/>
                </a:lnTo>
                <a:lnTo>
                  <a:pt x="6990" y="4050"/>
                </a:lnTo>
                <a:lnTo>
                  <a:pt x="6990" y="3954"/>
                </a:lnTo>
                <a:lnTo>
                  <a:pt x="7025" y="3857"/>
                </a:lnTo>
                <a:lnTo>
                  <a:pt x="7095" y="3761"/>
                </a:lnTo>
                <a:lnTo>
                  <a:pt x="7165" y="3664"/>
                </a:lnTo>
                <a:lnTo>
                  <a:pt x="7200" y="3568"/>
                </a:lnTo>
                <a:lnTo>
                  <a:pt x="7200" y="3471"/>
                </a:lnTo>
                <a:lnTo>
                  <a:pt x="7270" y="3471"/>
                </a:lnTo>
                <a:lnTo>
                  <a:pt x="7305" y="3375"/>
                </a:lnTo>
                <a:lnTo>
                  <a:pt x="7305" y="3311"/>
                </a:lnTo>
                <a:lnTo>
                  <a:pt x="7375" y="3311"/>
                </a:lnTo>
                <a:lnTo>
                  <a:pt x="7375" y="3214"/>
                </a:lnTo>
                <a:lnTo>
                  <a:pt x="7410" y="3214"/>
                </a:lnTo>
                <a:lnTo>
                  <a:pt x="7410" y="3118"/>
                </a:lnTo>
                <a:lnTo>
                  <a:pt x="7480" y="3118"/>
                </a:lnTo>
                <a:lnTo>
                  <a:pt x="7480" y="3021"/>
                </a:lnTo>
                <a:lnTo>
                  <a:pt x="7515" y="3021"/>
                </a:lnTo>
                <a:lnTo>
                  <a:pt x="7515" y="2925"/>
                </a:lnTo>
                <a:lnTo>
                  <a:pt x="7584" y="2925"/>
                </a:lnTo>
                <a:lnTo>
                  <a:pt x="7584" y="2829"/>
                </a:lnTo>
                <a:lnTo>
                  <a:pt x="7654" y="2829"/>
                </a:lnTo>
                <a:lnTo>
                  <a:pt x="7654" y="2732"/>
                </a:lnTo>
                <a:lnTo>
                  <a:pt x="7689" y="2732"/>
                </a:lnTo>
                <a:lnTo>
                  <a:pt x="7689" y="2636"/>
                </a:lnTo>
                <a:lnTo>
                  <a:pt x="7759" y="2636"/>
                </a:lnTo>
                <a:lnTo>
                  <a:pt x="7759" y="2539"/>
                </a:lnTo>
                <a:lnTo>
                  <a:pt x="7794" y="2539"/>
                </a:lnTo>
                <a:lnTo>
                  <a:pt x="7864" y="2443"/>
                </a:lnTo>
                <a:lnTo>
                  <a:pt x="7864" y="2346"/>
                </a:lnTo>
                <a:lnTo>
                  <a:pt x="7899" y="2346"/>
                </a:lnTo>
                <a:lnTo>
                  <a:pt x="7969" y="2250"/>
                </a:lnTo>
                <a:lnTo>
                  <a:pt x="8004" y="2154"/>
                </a:lnTo>
                <a:lnTo>
                  <a:pt x="8074" y="2154"/>
                </a:lnTo>
                <a:lnTo>
                  <a:pt x="8074" y="2057"/>
                </a:lnTo>
                <a:lnTo>
                  <a:pt x="8144" y="2057"/>
                </a:lnTo>
                <a:lnTo>
                  <a:pt x="8144" y="1961"/>
                </a:lnTo>
                <a:lnTo>
                  <a:pt x="8179" y="1961"/>
                </a:lnTo>
                <a:lnTo>
                  <a:pt x="8179" y="1864"/>
                </a:lnTo>
                <a:lnTo>
                  <a:pt x="8249" y="1864"/>
                </a:lnTo>
                <a:lnTo>
                  <a:pt x="8283" y="1768"/>
                </a:lnTo>
                <a:lnTo>
                  <a:pt x="8353" y="1671"/>
                </a:lnTo>
                <a:lnTo>
                  <a:pt x="8388" y="1671"/>
                </a:lnTo>
                <a:lnTo>
                  <a:pt x="8388" y="1607"/>
                </a:lnTo>
                <a:lnTo>
                  <a:pt x="8458" y="1607"/>
                </a:lnTo>
                <a:lnTo>
                  <a:pt x="8493" y="1511"/>
                </a:lnTo>
                <a:lnTo>
                  <a:pt x="8563" y="1414"/>
                </a:lnTo>
                <a:lnTo>
                  <a:pt x="8633" y="1414"/>
                </a:lnTo>
                <a:lnTo>
                  <a:pt x="8633" y="1318"/>
                </a:lnTo>
                <a:lnTo>
                  <a:pt x="8668" y="1318"/>
                </a:lnTo>
                <a:lnTo>
                  <a:pt x="8738" y="1221"/>
                </a:lnTo>
                <a:lnTo>
                  <a:pt x="8773" y="1221"/>
                </a:lnTo>
                <a:lnTo>
                  <a:pt x="8773" y="1125"/>
                </a:lnTo>
                <a:lnTo>
                  <a:pt x="8843" y="1125"/>
                </a:lnTo>
                <a:lnTo>
                  <a:pt x="8878" y="1029"/>
                </a:lnTo>
                <a:lnTo>
                  <a:pt x="8948" y="1029"/>
                </a:lnTo>
                <a:lnTo>
                  <a:pt x="8948" y="932"/>
                </a:lnTo>
                <a:lnTo>
                  <a:pt x="8983" y="932"/>
                </a:lnTo>
                <a:lnTo>
                  <a:pt x="9052" y="932"/>
                </a:lnTo>
                <a:lnTo>
                  <a:pt x="9052" y="836"/>
                </a:lnTo>
                <a:lnTo>
                  <a:pt x="9122" y="836"/>
                </a:lnTo>
                <a:lnTo>
                  <a:pt x="9157" y="836"/>
                </a:lnTo>
                <a:lnTo>
                  <a:pt x="9157" y="739"/>
                </a:lnTo>
                <a:lnTo>
                  <a:pt x="9227" y="739"/>
                </a:lnTo>
                <a:lnTo>
                  <a:pt x="9262" y="643"/>
                </a:lnTo>
                <a:lnTo>
                  <a:pt x="9332" y="643"/>
                </a:lnTo>
                <a:lnTo>
                  <a:pt x="9367" y="643"/>
                </a:lnTo>
                <a:lnTo>
                  <a:pt x="9367" y="546"/>
                </a:lnTo>
                <a:lnTo>
                  <a:pt x="9437" y="546"/>
                </a:lnTo>
                <a:lnTo>
                  <a:pt x="9472" y="450"/>
                </a:lnTo>
                <a:lnTo>
                  <a:pt x="9542" y="450"/>
                </a:lnTo>
                <a:lnTo>
                  <a:pt x="9612" y="450"/>
                </a:lnTo>
                <a:lnTo>
                  <a:pt x="9612" y="354"/>
                </a:lnTo>
                <a:lnTo>
                  <a:pt x="9647" y="354"/>
                </a:lnTo>
                <a:lnTo>
                  <a:pt x="9717" y="354"/>
                </a:lnTo>
                <a:lnTo>
                  <a:pt x="9751" y="354"/>
                </a:lnTo>
                <a:lnTo>
                  <a:pt x="9751" y="257"/>
                </a:lnTo>
                <a:lnTo>
                  <a:pt x="9821" y="257"/>
                </a:lnTo>
                <a:lnTo>
                  <a:pt x="9856" y="257"/>
                </a:lnTo>
                <a:lnTo>
                  <a:pt x="9926" y="161"/>
                </a:lnTo>
                <a:lnTo>
                  <a:pt x="9961" y="161"/>
                </a:lnTo>
                <a:lnTo>
                  <a:pt x="10031" y="161"/>
                </a:lnTo>
                <a:lnTo>
                  <a:pt x="10066" y="161"/>
                </a:lnTo>
                <a:lnTo>
                  <a:pt x="10136" y="64"/>
                </a:lnTo>
                <a:lnTo>
                  <a:pt x="10171" y="64"/>
                </a:lnTo>
                <a:lnTo>
                  <a:pt x="10241" y="64"/>
                </a:lnTo>
                <a:lnTo>
                  <a:pt x="10311" y="64"/>
                </a:lnTo>
                <a:lnTo>
                  <a:pt x="10346" y="64"/>
                </a:lnTo>
                <a:lnTo>
                  <a:pt x="10416" y="64"/>
                </a:lnTo>
                <a:lnTo>
                  <a:pt x="10416" y="0"/>
                </a:lnTo>
                <a:lnTo>
                  <a:pt x="10450" y="0"/>
                </a:lnTo>
                <a:lnTo>
                  <a:pt x="10520" y="0"/>
                </a:lnTo>
                <a:lnTo>
                  <a:pt x="10555" y="0"/>
                </a:lnTo>
                <a:lnTo>
                  <a:pt x="10625" y="0"/>
                </a:lnTo>
                <a:lnTo>
                  <a:pt x="10660" y="0"/>
                </a:lnTo>
                <a:lnTo>
                  <a:pt x="10730" y="0"/>
                </a:lnTo>
                <a:lnTo>
                  <a:pt x="10800" y="0"/>
                </a:lnTo>
                <a:lnTo>
                  <a:pt x="10835" y="0"/>
                </a:lnTo>
                <a:lnTo>
                  <a:pt x="10905" y="0"/>
                </a:lnTo>
                <a:lnTo>
                  <a:pt x="10940" y="0"/>
                </a:lnTo>
                <a:lnTo>
                  <a:pt x="11010" y="0"/>
                </a:lnTo>
                <a:lnTo>
                  <a:pt x="11045" y="0"/>
                </a:lnTo>
                <a:lnTo>
                  <a:pt x="11115" y="0"/>
                </a:lnTo>
                <a:lnTo>
                  <a:pt x="11150" y="0"/>
                </a:lnTo>
                <a:lnTo>
                  <a:pt x="11150" y="64"/>
                </a:lnTo>
                <a:lnTo>
                  <a:pt x="11219" y="64"/>
                </a:lnTo>
                <a:lnTo>
                  <a:pt x="11254" y="64"/>
                </a:lnTo>
                <a:lnTo>
                  <a:pt x="11324" y="64"/>
                </a:lnTo>
                <a:lnTo>
                  <a:pt x="11394" y="64"/>
                </a:lnTo>
                <a:lnTo>
                  <a:pt x="11429" y="64"/>
                </a:lnTo>
                <a:lnTo>
                  <a:pt x="11499" y="64"/>
                </a:lnTo>
                <a:lnTo>
                  <a:pt x="11499" y="161"/>
                </a:lnTo>
                <a:lnTo>
                  <a:pt x="11534" y="161"/>
                </a:lnTo>
                <a:lnTo>
                  <a:pt x="11604" y="161"/>
                </a:lnTo>
                <a:lnTo>
                  <a:pt x="11639" y="161"/>
                </a:lnTo>
                <a:lnTo>
                  <a:pt x="11709" y="161"/>
                </a:lnTo>
                <a:lnTo>
                  <a:pt x="11709" y="257"/>
                </a:lnTo>
                <a:lnTo>
                  <a:pt x="11744" y="257"/>
                </a:lnTo>
                <a:lnTo>
                  <a:pt x="11814" y="257"/>
                </a:lnTo>
                <a:lnTo>
                  <a:pt x="11883" y="354"/>
                </a:lnTo>
                <a:lnTo>
                  <a:pt x="11918" y="354"/>
                </a:lnTo>
                <a:lnTo>
                  <a:pt x="11988" y="354"/>
                </a:lnTo>
                <a:lnTo>
                  <a:pt x="12023" y="450"/>
                </a:lnTo>
                <a:lnTo>
                  <a:pt x="12093" y="450"/>
                </a:lnTo>
                <a:lnTo>
                  <a:pt x="12128" y="450"/>
                </a:lnTo>
                <a:lnTo>
                  <a:pt x="12128" y="546"/>
                </a:lnTo>
                <a:lnTo>
                  <a:pt x="12198" y="546"/>
                </a:lnTo>
                <a:lnTo>
                  <a:pt x="12233" y="643"/>
                </a:lnTo>
                <a:lnTo>
                  <a:pt x="12303" y="643"/>
                </a:lnTo>
                <a:lnTo>
                  <a:pt x="12373" y="643"/>
                </a:lnTo>
                <a:lnTo>
                  <a:pt x="12373" y="739"/>
                </a:lnTo>
                <a:lnTo>
                  <a:pt x="12408" y="739"/>
                </a:lnTo>
                <a:lnTo>
                  <a:pt x="12478" y="836"/>
                </a:lnTo>
                <a:lnTo>
                  <a:pt x="12513" y="836"/>
                </a:lnTo>
                <a:lnTo>
                  <a:pt x="12583" y="932"/>
                </a:lnTo>
                <a:lnTo>
                  <a:pt x="12617" y="932"/>
                </a:lnTo>
                <a:lnTo>
                  <a:pt x="12617" y="1029"/>
                </a:lnTo>
                <a:lnTo>
                  <a:pt x="12687" y="1029"/>
                </a:lnTo>
                <a:lnTo>
                  <a:pt x="12722" y="1029"/>
                </a:lnTo>
                <a:lnTo>
                  <a:pt x="12722" y="1125"/>
                </a:lnTo>
                <a:lnTo>
                  <a:pt x="12792" y="1125"/>
                </a:lnTo>
                <a:lnTo>
                  <a:pt x="12862" y="1221"/>
                </a:lnTo>
                <a:lnTo>
                  <a:pt x="12897" y="1221"/>
                </a:lnTo>
                <a:lnTo>
                  <a:pt x="12897" y="1318"/>
                </a:lnTo>
                <a:lnTo>
                  <a:pt x="12967" y="1318"/>
                </a:lnTo>
                <a:lnTo>
                  <a:pt x="12967" y="1414"/>
                </a:lnTo>
                <a:lnTo>
                  <a:pt x="13002" y="1414"/>
                </a:lnTo>
                <a:lnTo>
                  <a:pt x="13072" y="1414"/>
                </a:lnTo>
                <a:lnTo>
                  <a:pt x="13072" y="1511"/>
                </a:lnTo>
                <a:lnTo>
                  <a:pt x="13107" y="1511"/>
                </a:lnTo>
                <a:lnTo>
                  <a:pt x="13107" y="1607"/>
                </a:lnTo>
                <a:lnTo>
                  <a:pt x="13177" y="1607"/>
                </a:lnTo>
                <a:lnTo>
                  <a:pt x="13212" y="1671"/>
                </a:lnTo>
                <a:lnTo>
                  <a:pt x="13282" y="1671"/>
                </a:lnTo>
                <a:lnTo>
                  <a:pt x="13282" y="1768"/>
                </a:lnTo>
                <a:lnTo>
                  <a:pt x="13351" y="1768"/>
                </a:lnTo>
                <a:lnTo>
                  <a:pt x="13351" y="1864"/>
                </a:lnTo>
                <a:lnTo>
                  <a:pt x="13386" y="1864"/>
                </a:lnTo>
                <a:lnTo>
                  <a:pt x="13386" y="1961"/>
                </a:lnTo>
                <a:lnTo>
                  <a:pt x="13456" y="1961"/>
                </a:lnTo>
                <a:lnTo>
                  <a:pt x="13491" y="2057"/>
                </a:lnTo>
                <a:lnTo>
                  <a:pt x="13561" y="2154"/>
                </a:lnTo>
                <a:lnTo>
                  <a:pt x="13596" y="2154"/>
                </a:lnTo>
                <a:lnTo>
                  <a:pt x="13596" y="2250"/>
                </a:lnTo>
                <a:lnTo>
                  <a:pt x="13666" y="2250"/>
                </a:lnTo>
                <a:lnTo>
                  <a:pt x="13666" y="2346"/>
                </a:lnTo>
                <a:lnTo>
                  <a:pt x="13701" y="2346"/>
                </a:lnTo>
                <a:lnTo>
                  <a:pt x="13701" y="2443"/>
                </a:lnTo>
                <a:lnTo>
                  <a:pt x="13771" y="2443"/>
                </a:lnTo>
                <a:lnTo>
                  <a:pt x="13771" y="2539"/>
                </a:lnTo>
                <a:lnTo>
                  <a:pt x="13841" y="2539"/>
                </a:lnTo>
                <a:lnTo>
                  <a:pt x="13841" y="2636"/>
                </a:lnTo>
                <a:lnTo>
                  <a:pt x="13876" y="2636"/>
                </a:lnTo>
                <a:lnTo>
                  <a:pt x="13946" y="2732"/>
                </a:lnTo>
                <a:lnTo>
                  <a:pt x="13946" y="2829"/>
                </a:lnTo>
                <a:lnTo>
                  <a:pt x="13981" y="2829"/>
                </a:lnTo>
                <a:lnTo>
                  <a:pt x="14050" y="2925"/>
                </a:lnTo>
                <a:lnTo>
                  <a:pt x="14050" y="3021"/>
                </a:lnTo>
                <a:lnTo>
                  <a:pt x="14085" y="3021"/>
                </a:lnTo>
                <a:lnTo>
                  <a:pt x="14155" y="3118"/>
                </a:lnTo>
                <a:lnTo>
                  <a:pt x="14155" y="3214"/>
                </a:lnTo>
                <a:lnTo>
                  <a:pt x="14190" y="3214"/>
                </a:lnTo>
                <a:lnTo>
                  <a:pt x="14260" y="3311"/>
                </a:lnTo>
                <a:lnTo>
                  <a:pt x="14260" y="3375"/>
                </a:lnTo>
                <a:lnTo>
                  <a:pt x="14330" y="3375"/>
                </a:lnTo>
                <a:lnTo>
                  <a:pt x="14330" y="3471"/>
                </a:lnTo>
                <a:lnTo>
                  <a:pt x="14365" y="3471"/>
                </a:lnTo>
                <a:lnTo>
                  <a:pt x="14365" y="3568"/>
                </a:lnTo>
                <a:lnTo>
                  <a:pt x="14435" y="3568"/>
                </a:lnTo>
                <a:lnTo>
                  <a:pt x="14435" y="3664"/>
                </a:lnTo>
                <a:lnTo>
                  <a:pt x="14470" y="3664"/>
                </a:lnTo>
                <a:lnTo>
                  <a:pt x="14470" y="3761"/>
                </a:lnTo>
                <a:lnTo>
                  <a:pt x="14540" y="3761"/>
                </a:lnTo>
                <a:lnTo>
                  <a:pt x="14540" y="3857"/>
                </a:lnTo>
                <a:lnTo>
                  <a:pt x="14575" y="3857"/>
                </a:lnTo>
                <a:lnTo>
                  <a:pt x="14575" y="3954"/>
                </a:lnTo>
                <a:lnTo>
                  <a:pt x="14645" y="4050"/>
                </a:lnTo>
                <a:lnTo>
                  <a:pt x="14680" y="4146"/>
                </a:lnTo>
                <a:lnTo>
                  <a:pt x="14750" y="4211"/>
                </a:lnTo>
                <a:lnTo>
                  <a:pt x="14819" y="4307"/>
                </a:lnTo>
                <a:lnTo>
                  <a:pt x="14819" y="4404"/>
                </a:lnTo>
                <a:lnTo>
                  <a:pt x="14854" y="4404"/>
                </a:lnTo>
                <a:lnTo>
                  <a:pt x="14854" y="4500"/>
                </a:lnTo>
                <a:lnTo>
                  <a:pt x="14889" y="4596"/>
                </a:lnTo>
                <a:lnTo>
                  <a:pt x="14959" y="4693"/>
                </a:lnTo>
                <a:lnTo>
                  <a:pt x="14959" y="4789"/>
                </a:lnTo>
                <a:lnTo>
                  <a:pt x="15029" y="4789"/>
                </a:lnTo>
                <a:lnTo>
                  <a:pt x="15029" y="4886"/>
                </a:lnTo>
                <a:lnTo>
                  <a:pt x="15064" y="4886"/>
                </a:lnTo>
                <a:lnTo>
                  <a:pt x="15064" y="4982"/>
                </a:lnTo>
                <a:lnTo>
                  <a:pt x="15134" y="5079"/>
                </a:lnTo>
                <a:lnTo>
                  <a:pt x="15169" y="5079"/>
                </a:lnTo>
                <a:lnTo>
                  <a:pt x="15169" y="5175"/>
                </a:lnTo>
                <a:lnTo>
                  <a:pt x="15239" y="5271"/>
                </a:lnTo>
                <a:lnTo>
                  <a:pt x="15274" y="5368"/>
                </a:lnTo>
                <a:lnTo>
                  <a:pt x="15274" y="5464"/>
                </a:lnTo>
                <a:lnTo>
                  <a:pt x="15344" y="5561"/>
                </a:lnTo>
                <a:lnTo>
                  <a:pt x="15379" y="5657"/>
                </a:lnTo>
                <a:lnTo>
                  <a:pt x="15379" y="5754"/>
                </a:lnTo>
                <a:lnTo>
                  <a:pt x="15449" y="5754"/>
                </a:lnTo>
                <a:lnTo>
                  <a:pt x="15449" y="5818"/>
                </a:lnTo>
                <a:lnTo>
                  <a:pt x="15518" y="5818"/>
                </a:lnTo>
                <a:lnTo>
                  <a:pt x="15518" y="5914"/>
                </a:lnTo>
                <a:lnTo>
                  <a:pt x="15553" y="6011"/>
                </a:lnTo>
                <a:lnTo>
                  <a:pt x="15623" y="6107"/>
                </a:lnTo>
                <a:lnTo>
                  <a:pt x="15623" y="6204"/>
                </a:lnTo>
                <a:lnTo>
                  <a:pt x="15658" y="6204"/>
                </a:lnTo>
                <a:lnTo>
                  <a:pt x="15658" y="6300"/>
                </a:lnTo>
                <a:lnTo>
                  <a:pt x="15728" y="6300"/>
                </a:lnTo>
                <a:lnTo>
                  <a:pt x="15728" y="6396"/>
                </a:lnTo>
                <a:lnTo>
                  <a:pt x="15763" y="6493"/>
                </a:lnTo>
                <a:lnTo>
                  <a:pt x="15763" y="6589"/>
                </a:lnTo>
                <a:lnTo>
                  <a:pt x="15833" y="6589"/>
                </a:lnTo>
                <a:lnTo>
                  <a:pt x="15833" y="6686"/>
                </a:lnTo>
                <a:lnTo>
                  <a:pt x="15868" y="6782"/>
                </a:lnTo>
                <a:lnTo>
                  <a:pt x="15938" y="6879"/>
                </a:lnTo>
                <a:lnTo>
                  <a:pt x="15938" y="6975"/>
                </a:lnTo>
                <a:lnTo>
                  <a:pt x="16008" y="6975"/>
                </a:lnTo>
                <a:lnTo>
                  <a:pt x="16008" y="7071"/>
                </a:lnTo>
                <a:lnTo>
                  <a:pt x="16043" y="7168"/>
                </a:lnTo>
                <a:lnTo>
                  <a:pt x="16043" y="7264"/>
                </a:lnTo>
                <a:lnTo>
                  <a:pt x="16113" y="7264"/>
                </a:lnTo>
                <a:lnTo>
                  <a:pt x="16113" y="7361"/>
                </a:lnTo>
                <a:lnTo>
                  <a:pt x="16148" y="7361"/>
                </a:lnTo>
                <a:lnTo>
                  <a:pt x="16148" y="7457"/>
                </a:lnTo>
                <a:lnTo>
                  <a:pt x="16217" y="7521"/>
                </a:lnTo>
                <a:lnTo>
                  <a:pt x="16217" y="7618"/>
                </a:lnTo>
                <a:lnTo>
                  <a:pt x="16252" y="7618"/>
                </a:lnTo>
                <a:lnTo>
                  <a:pt x="16252" y="7714"/>
                </a:lnTo>
                <a:lnTo>
                  <a:pt x="16322" y="7811"/>
                </a:lnTo>
                <a:lnTo>
                  <a:pt x="16357" y="7907"/>
                </a:lnTo>
                <a:lnTo>
                  <a:pt x="16357" y="8004"/>
                </a:lnTo>
                <a:lnTo>
                  <a:pt x="16427" y="8100"/>
                </a:lnTo>
                <a:lnTo>
                  <a:pt x="16497" y="8196"/>
                </a:lnTo>
                <a:lnTo>
                  <a:pt x="16497" y="8293"/>
                </a:lnTo>
                <a:lnTo>
                  <a:pt x="16532" y="8389"/>
                </a:lnTo>
                <a:lnTo>
                  <a:pt x="16602" y="8486"/>
                </a:lnTo>
                <a:lnTo>
                  <a:pt x="16602" y="8582"/>
                </a:lnTo>
                <a:lnTo>
                  <a:pt x="16637" y="8582"/>
                </a:lnTo>
                <a:lnTo>
                  <a:pt x="16637" y="8679"/>
                </a:lnTo>
                <a:lnTo>
                  <a:pt x="16707" y="8775"/>
                </a:lnTo>
                <a:lnTo>
                  <a:pt x="16707" y="8839"/>
                </a:lnTo>
                <a:lnTo>
                  <a:pt x="16742" y="8839"/>
                </a:lnTo>
                <a:lnTo>
                  <a:pt x="16742" y="8936"/>
                </a:lnTo>
                <a:lnTo>
                  <a:pt x="16812" y="9032"/>
                </a:lnTo>
                <a:lnTo>
                  <a:pt x="16812" y="9129"/>
                </a:lnTo>
                <a:lnTo>
                  <a:pt x="16847" y="9129"/>
                </a:lnTo>
                <a:lnTo>
                  <a:pt x="16847" y="9225"/>
                </a:lnTo>
                <a:lnTo>
                  <a:pt x="16917" y="9321"/>
                </a:lnTo>
                <a:lnTo>
                  <a:pt x="16917" y="9418"/>
                </a:lnTo>
                <a:lnTo>
                  <a:pt x="16986" y="9418"/>
                </a:lnTo>
                <a:lnTo>
                  <a:pt x="16986" y="9514"/>
                </a:lnTo>
                <a:lnTo>
                  <a:pt x="17021" y="9611"/>
                </a:lnTo>
                <a:lnTo>
                  <a:pt x="17021" y="9707"/>
                </a:lnTo>
                <a:lnTo>
                  <a:pt x="17091" y="9707"/>
                </a:lnTo>
                <a:lnTo>
                  <a:pt x="17091" y="9804"/>
                </a:lnTo>
                <a:lnTo>
                  <a:pt x="17126" y="9900"/>
                </a:lnTo>
                <a:lnTo>
                  <a:pt x="17126" y="9964"/>
                </a:lnTo>
                <a:lnTo>
                  <a:pt x="17196" y="9964"/>
                </a:lnTo>
                <a:lnTo>
                  <a:pt x="17196" y="10061"/>
                </a:lnTo>
                <a:lnTo>
                  <a:pt x="17231" y="10157"/>
                </a:lnTo>
                <a:lnTo>
                  <a:pt x="17231" y="10254"/>
                </a:lnTo>
                <a:lnTo>
                  <a:pt x="17301" y="10254"/>
                </a:lnTo>
                <a:lnTo>
                  <a:pt x="17301" y="10350"/>
                </a:lnTo>
                <a:lnTo>
                  <a:pt x="17336" y="10446"/>
                </a:lnTo>
                <a:lnTo>
                  <a:pt x="17336" y="10543"/>
                </a:lnTo>
                <a:lnTo>
                  <a:pt x="17406" y="10543"/>
                </a:lnTo>
                <a:lnTo>
                  <a:pt x="17406" y="10639"/>
                </a:lnTo>
                <a:lnTo>
                  <a:pt x="17476" y="10736"/>
                </a:lnTo>
                <a:lnTo>
                  <a:pt x="17476" y="10832"/>
                </a:lnTo>
                <a:lnTo>
                  <a:pt x="17511" y="10832"/>
                </a:lnTo>
                <a:lnTo>
                  <a:pt x="17511" y="10929"/>
                </a:lnTo>
                <a:lnTo>
                  <a:pt x="17511" y="11025"/>
                </a:lnTo>
                <a:lnTo>
                  <a:pt x="17581" y="11025"/>
                </a:lnTo>
                <a:lnTo>
                  <a:pt x="17581" y="11121"/>
                </a:lnTo>
                <a:lnTo>
                  <a:pt x="17616" y="11121"/>
                </a:lnTo>
                <a:lnTo>
                  <a:pt x="17616" y="11218"/>
                </a:lnTo>
                <a:lnTo>
                  <a:pt x="17616" y="11314"/>
                </a:lnTo>
                <a:lnTo>
                  <a:pt x="17685" y="11314"/>
                </a:lnTo>
                <a:lnTo>
                  <a:pt x="17685" y="11411"/>
                </a:lnTo>
                <a:lnTo>
                  <a:pt x="17720" y="11507"/>
                </a:lnTo>
                <a:lnTo>
                  <a:pt x="17720" y="11604"/>
                </a:lnTo>
                <a:lnTo>
                  <a:pt x="17790" y="11604"/>
                </a:lnTo>
                <a:lnTo>
                  <a:pt x="17790" y="11668"/>
                </a:lnTo>
                <a:lnTo>
                  <a:pt x="17825" y="11764"/>
                </a:lnTo>
                <a:lnTo>
                  <a:pt x="17825" y="11861"/>
                </a:lnTo>
                <a:lnTo>
                  <a:pt x="17895" y="11861"/>
                </a:lnTo>
                <a:lnTo>
                  <a:pt x="17895" y="11957"/>
                </a:lnTo>
                <a:lnTo>
                  <a:pt x="17965" y="12054"/>
                </a:lnTo>
                <a:lnTo>
                  <a:pt x="17965" y="12150"/>
                </a:lnTo>
                <a:lnTo>
                  <a:pt x="18000" y="12246"/>
                </a:lnTo>
                <a:lnTo>
                  <a:pt x="18070" y="12343"/>
                </a:lnTo>
                <a:lnTo>
                  <a:pt x="18070" y="12439"/>
                </a:lnTo>
                <a:lnTo>
                  <a:pt x="18105" y="12536"/>
                </a:lnTo>
                <a:lnTo>
                  <a:pt x="18175" y="12632"/>
                </a:lnTo>
                <a:lnTo>
                  <a:pt x="18175" y="12729"/>
                </a:lnTo>
                <a:lnTo>
                  <a:pt x="18210" y="12825"/>
                </a:lnTo>
                <a:lnTo>
                  <a:pt x="18280" y="12921"/>
                </a:lnTo>
                <a:lnTo>
                  <a:pt x="18280" y="13018"/>
                </a:lnTo>
                <a:lnTo>
                  <a:pt x="18315" y="13114"/>
                </a:lnTo>
                <a:lnTo>
                  <a:pt x="18384" y="13211"/>
                </a:lnTo>
                <a:lnTo>
                  <a:pt x="18384" y="13275"/>
                </a:lnTo>
                <a:lnTo>
                  <a:pt x="18454" y="13371"/>
                </a:lnTo>
                <a:lnTo>
                  <a:pt x="18454" y="13468"/>
                </a:lnTo>
                <a:lnTo>
                  <a:pt x="18489" y="13468"/>
                </a:lnTo>
                <a:lnTo>
                  <a:pt x="18489" y="13564"/>
                </a:lnTo>
                <a:lnTo>
                  <a:pt x="18559" y="13661"/>
                </a:lnTo>
                <a:lnTo>
                  <a:pt x="18559" y="13757"/>
                </a:lnTo>
                <a:lnTo>
                  <a:pt x="18594" y="13757"/>
                </a:lnTo>
                <a:lnTo>
                  <a:pt x="18594" y="13854"/>
                </a:lnTo>
                <a:lnTo>
                  <a:pt x="18594" y="13950"/>
                </a:lnTo>
                <a:lnTo>
                  <a:pt x="18664" y="13950"/>
                </a:lnTo>
                <a:lnTo>
                  <a:pt x="18664" y="14046"/>
                </a:lnTo>
                <a:lnTo>
                  <a:pt x="18699" y="14046"/>
                </a:lnTo>
                <a:lnTo>
                  <a:pt x="18699" y="14111"/>
                </a:lnTo>
                <a:lnTo>
                  <a:pt x="18699" y="14207"/>
                </a:lnTo>
                <a:lnTo>
                  <a:pt x="18769" y="14207"/>
                </a:lnTo>
                <a:lnTo>
                  <a:pt x="18769" y="14304"/>
                </a:lnTo>
                <a:lnTo>
                  <a:pt x="18804" y="14304"/>
                </a:lnTo>
                <a:lnTo>
                  <a:pt x="18804" y="14400"/>
                </a:lnTo>
                <a:lnTo>
                  <a:pt x="18804" y="14496"/>
                </a:lnTo>
                <a:lnTo>
                  <a:pt x="18874" y="14496"/>
                </a:lnTo>
                <a:lnTo>
                  <a:pt x="18874" y="14593"/>
                </a:lnTo>
                <a:lnTo>
                  <a:pt x="18944" y="14689"/>
                </a:lnTo>
                <a:lnTo>
                  <a:pt x="18944" y="14786"/>
                </a:lnTo>
                <a:lnTo>
                  <a:pt x="18979" y="14786"/>
                </a:lnTo>
                <a:lnTo>
                  <a:pt x="18979" y="14882"/>
                </a:lnTo>
                <a:lnTo>
                  <a:pt x="19049" y="14979"/>
                </a:lnTo>
                <a:lnTo>
                  <a:pt x="19049" y="15075"/>
                </a:lnTo>
                <a:lnTo>
                  <a:pt x="19083" y="15075"/>
                </a:lnTo>
                <a:lnTo>
                  <a:pt x="19083" y="15171"/>
                </a:lnTo>
                <a:lnTo>
                  <a:pt x="19153" y="15268"/>
                </a:lnTo>
                <a:lnTo>
                  <a:pt x="19153" y="15364"/>
                </a:lnTo>
                <a:lnTo>
                  <a:pt x="19188" y="15461"/>
                </a:lnTo>
                <a:lnTo>
                  <a:pt x="19258" y="15557"/>
                </a:lnTo>
                <a:lnTo>
                  <a:pt x="19258" y="15654"/>
                </a:lnTo>
                <a:lnTo>
                  <a:pt x="19293" y="15750"/>
                </a:lnTo>
                <a:lnTo>
                  <a:pt x="19363" y="15814"/>
                </a:lnTo>
                <a:lnTo>
                  <a:pt x="19363" y="15911"/>
                </a:lnTo>
                <a:lnTo>
                  <a:pt x="19433" y="16007"/>
                </a:lnTo>
                <a:lnTo>
                  <a:pt x="19468" y="16104"/>
                </a:lnTo>
                <a:lnTo>
                  <a:pt x="19468" y="16200"/>
                </a:lnTo>
                <a:lnTo>
                  <a:pt x="19538" y="16296"/>
                </a:lnTo>
                <a:lnTo>
                  <a:pt x="19573" y="16393"/>
                </a:lnTo>
                <a:lnTo>
                  <a:pt x="19573" y="16489"/>
                </a:lnTo>
                <a:lnTo>
                  <a:pt x="19643" y="16586"/>
                </a:lnTo>
                <a:lnTo>
                  <a:pt x="19678" y="16682"/>
                </a:lnTo>
                <a:lnTo>
                  <a:pt x="19678" y="16779"/>
                </a:lnTo>
                <a:lnTo>
                  <a:pt x="19748" y="16875"/>
                </a:lnTo>
                <a:lnTo>
                  <a:pt x="19783" y="16971"/>
                </a:lnTo>
                <a:lnTo>
                  <a:pt x="19783" y="17068"/>
                </a:lnTo>
                <a:lnTo>
                  <a:pt x="19852" y="17164"/>
                </a:lnTo>
                <a:lnTo>
                  <a:pt x="19887" y="17261"/>
                </a:lnTo>
                <a:lnTo>
                  <a:pt x="19887" y="17357"/>
                </a:lnTo>
                <a:lnTo>
                  <a:pt x="19957" y="17421"/>
                </a:lnTo>
                <a:lnTo>
                  <a:pt x="19992" y="17518"/>
                </a:lnTo>
                <a:lnTo>
                  <a:pt x="19992" y="17614"/>
                </a:lnTo>
                <a:lnTo>
                  <a:pt x="20062" y="17711"/>
                </a:lnTo>
                <a:lnTo>
                  <a:pt x="20132" y="17807"/>
                </a:lnTo>
                <a:lnTo>
                  <a:pt x="20132" y="17904"/>
                </a:lnTo>
                <a:lnTo>
                  <a:pt x="20167" y="18000"/>
                </a:lnTo>
                <a:lnTo>
                  <a:pt x="20237" y="18096"/>
                </a:lnTo>
                <a:lnTo>
                  <a:pt x="20237" y="18193"/>
                </a:lnTo>
                <a:lnTo>
                  <a:pt x="20272" y="18289"/>
                </a:lnTo>
                <a:lnTo>
                  <a:pt x="20272" y="18386"/>
                </a:lnTo>
                <a:lnTo>
                  <a:pt x="20342" y="18386"/>
                </a:lnTo>
                <a:lnTo>
                  <a:pt x="20342" y="18482"/>
                </a:lnTo>
                <a:lnTo>
                  <a:pt x="20377" y="18579"/>
                </a:lnTo>
                <a:lnTo>
                  <a:pt x="20377" y="18675"/>
                </a:lnTo>
                <a:lnTo>
                  <a:pt x="20447" y="18675"/>
                </a:lnTo>
                <a:lnTo>
                  <a:pt x="20447" y="18771"/>
                </a:lnTo>
                <a:lnTo>
                  <a:pt x="20482" y="18868"/>
                </a:lnTo>
                <a:lnTo>
                  <a:pt x="20482" y="18964"/>
                </a:lnTo>
                <a:lnTo>
                  <a:pt x="20551" y="18964"/>
                </a:lnTo>
                <a:lnTo>
                  <a:pt x="20551" y="19061"/>
                </a:lnTo>
                <a:lnTo>
                  <a:pt x="20621" y="19061"/>
                </a:lnTo>
                <a:lnTo>
                  <a:pt x="20621" y="19125"/>
                </a:lnTo>
                <a:lnTo>
                  <a:pt x="20621" y="19221"/>
                </a:lnTo>
                <a:lnTo>
                  <a:pt x="20656" y="19221"/>
                </a:lnTo>
                <a:lnTo>
                  <a:pt x="20656" y="19318"/>
                </a:lnTo>
                <a:lnTo>
                  <a:pt x="20726" y="19318"/>
                </a:lnTo>
                <a:lnTo>
                  <a:pt x="20726" y="19414"/>
                </a:lnTo>
                <a:lnTo>
                  <a:pt x="20761" y="19511"/>
                </a:lnTo>
                <a:lnTo>
                  <a:pt x="20761" y="19607"/>
                </a:lnTo>
                <a:lnTo>
                  <a:pt x="20831" y="19607"/>
                </a:lnTo>
                <a:lnTo>
                  <a:pt x="20831" y="19704"/>
                </a:lnTo>
                <a:lnTo>
                  <a:pt x="20866" y="19800"/>
                </a:lnTo>
                <a:lnTo>
                  <a:pt x="20936" y="19896"/>
                </a:lnTo>
                <a:lnTo>
                  <a:pt x="20936" y="19961"/>
                </a:lnTo>
                <a:lnTo>
                  <a:pt x="20971" y="20057"/>
                </a:lnTo>
                <a:lnTo>
                  <a:pt x="21041" y="20154"/>
                </a:lnTo>
                <a:lnTo>
                  <a:pt x="21041" y="20250"/>
                </a:lnTo>
                <a:lnTo>
                  <a:pt x="21111" y="20250"/>
                </a:lnTo>
                <a:lnTo>
                  <a:pt x="21111" y="20346"/>
                </a:lnTo>
                <a:lnTo>
                  <a:pt x="21146" y="20443"/>
                </a:lnTo>
                <a:lnTo>
                  <a:pt x="21146" y="20539"/>
                </a:lnTo>
                <a:lnTo>
                  <a:pt x="21216" y="20539"/>
                </a:lnTo>
                <a:lnTo>
                  <a:pt x="21216" y="20636"/>
                </a:lnTo>
                <a:lnTo>
                  <a:pt x="21250" y="20636"/>
                </a:lnTo>
                <a:lnTo>
                  <a:pt x="21250" y="20732"/>
                </a:lnTo>
                <a:lnTo>
                  <a:pt x="21320" y="20829"/>
                </a:lnTo>
                <a:lnTo>
                  <a:pt x="21320" y="20925"/>
                </a:lnTo>
                <a:lnTo>
                  <a:pt x="21355" y="20925"/>
                </a:lnTo>
                <a:lnTo>
                  <a:pt x="21355" y="21021"/>
                </a:lnTo>
                <a:lnTo>
                  <a:pt x="21425" y="21118"/>
                </a:lnTo>
                <a:lnTo>
                  <a:pt x="21460" y="21214"/>
                </a:lnTo>
                <a:lnTo>
                  <a:pt x="21460" y="21311"/>
                </a:lnTo>
                <a:lnTo>
                  <a:pt x="21530" y="21311"/>
                </a:lnTo>
                <a:lnTo>
                  <a:pt x="21530" y="21407"/>
                </a:lnTo>
                <a:lnTo>
                  <a:pt x="21600" y="21407"/>
                </a:lnTo>
                <a:lnTo>
                  <a:pt x="21600" y="21504"/>
                </a:lnTo>
              </a:path>
            </a:pathLst>
          </a:custGeom>
          <a:noFill/>
          <a:ln w="38100" cap="rnd">
            <a:solidFill>
              <a:srgbClr val="00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26632" name="Line 8"/>
          <p:cNvSpPr>
            <a:spLocks noChangeShapeType="1"/>
          </p:cNvSpPr>
          <p:nvPr/>
        </p:nvSpPr>
        <p:spPr bwMode="auto">
          <a:xfrm>
            <a:off x="1346186" y="5133652"/>
            <a:ext cx="1524" cy="100944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33" name="Rectangle 9"/>
          <p:cNvSpPr>
            <a:spLocks/>
          </p:cNvSpPr>
          <p:nvPr/>
        </p:nvSpPr>
        <p:spPr bwMode="auto">
          <a:xfrm>
            <a:off x="1285192" y="6130902"/>
            <a:ext cx="154009"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0</a:t>
            </a:r>
          </a:p>
        </p:txBody>
      </p:sp>
      <p:sp>
        <p:nvSpPr>
          <p:cNvPr id="26634" name="Rectangle 10"/>
          <p:cNvSpPr>
            <a:spLocks/>
          </p:cNvSpPr>
          <p:nvPr/>
        </p:nvSpPr>
        <p:spPr bwMode="auto">
          <a:xfrm>
            <a:off x="3445900" y="6130902"/>
            <a:ext cx="268373"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90</a:t>
            </a:r>
          </a:p>
        </p:txBody>
      </p:sp>
      <p:sp>
        <p:nvSpPr>
          <p:cNvPr id="26635" name="Line 11"/>
          <p:cNvSpPr>
            <a:spLocks noChangeShapeType="1"/>
          </p:cNvSpPr>
          <p:nvPr/>
        </p:nvSpPr>
        <p:spPr bwMode="auto">
          <a:xfrm>
            <a:off x="6068638" y="5133652"/>
            <a:ext cx="0" cy="256174"/>
          </a:xfrm>
          <a:prstGeom prst="line">
            <a:avLst/>
          </a:prstGeom>
          <a:noFill/>
          <a:ln w="57150">
            <a:solidFill>
              <a:srgbClr val="FFFFFF"/>
            </a:solidFill>
            <a:round/>
            <a:headEnd/>
            <a:tailEnd type="triangle" w="med" len="med"/>
          </a:ln>
          <a:extLst>
            <a:ext uri="{909E8E84-426E-40DD-AFC4-6F175D3DCCD1}">
              <a14:hiddenFill xmlns:a14="http://schemas.microsoft.com/office/drawing/2010/main">
                <a:noFill/>
              </a14:hiddenFill>
            </a:ext>
          </a:extLst>
        </p:spPr>
        <p:txBody>
          <a:bodyPr lIns="0" tIns="0" rIns="0" bIns="0"/>
          <a:lstStyle/>
          <a:p>
            <a:endParaRPr lang="en-US"/>
          </a:p>
        </p:txBody>
      </p:sp>
      <p:sp>
        <p:nvSpPr>
          <p:cNvPr id="26636" name="Line 12"/>
          <p:cNvSpPr>
            <a:spLocks noChangeShapeType="1"/>
          </p:cNvSpPr>
          <p:nvPr/>
        </p:nvSpPr>
        <p:spPr bwMode="auto">
          <a:xfrm>
            <a:off x="5484622" y="5215993"/>
            <a:ext cx="0" cy="91948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37" name="Line 13"/>
          <p:cNvSpPr>
            <a:spLocks noChangeShapeType="1"/>
          </p:cNvSpPr>
          <p:nvPr/>
        </p:nvSpPr>
        <p:spPr bwMode="auto">
          <a:xfrm>
            <a:off x="5484622" y="6138526"/>
            <a:ext cx="2645609" cy="152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38" name="Freeform 15"/>
          <p:cNvSpPr>
            <a:spLocks/>
          </p:cNvSpPr>
          <p:nvPr/>
        </p:nvSpPr>
        <p:spPr bwMode="auto">
          <a:xfrm>
            <a:off x="5861258" y="5328832"/>
            <a:ext cx="2104289" cy="19213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0 h 21600"/>
              <a:gd name="T60" fmla="*/ 2147483647 w 21600"/>
              <a:gd name="T61" fmla="*/ 0 h 21600"/>
              <a:gd name="T62" fmla="*/ 2147483647 w 21600"/>
              <a:gd name="T63" fmla="*/ 0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458"/>
                </a:lnTo>
                <a:lnTo>
                  <a:pt x="43" y="21316"/>
                </a:lnTo>
                <a:lnTo>
                  <a:pt x="101" y="21316"/>
                </a:lnTo>
                <a:lnTo>
                  <a:pt x="101" y="21174"/>
                </a:lnTo>
                <a:lnTo>
                  <a:pt x="158" y="21174"/>
                </a:lnTo>
                <a:lnTo>
                  <a:pt x="158" y="21032"/>
                </a:lnTo>
                <a:lnTo>
                  <a:pt x="215" y="21032"/>
                </a:lnTo>
                <a:lnTo>
                  <a:pt x="259" y="20889"/>
                </a:lnTo>
                <a:lnTo>
                  <a:pt x="316" y="20747"/>
                </a:lnTo>
                <a:lnTo>
                  <a:pt x="373" y="20605"/>
                </a:lnTo>
                <a:lnTo>
                  <a:pt x="431" y="20463"/>
                </a:lnTo>
                <a:lnTo>
                  <a:pt x="488" y="20463"/>
                </a:lnTo>
                <a:lnTo>
                  <a:pt x="488" y="20321"/>
                </a:lnTo>
                <a:lnTo>
                  <a:pt x="531" y="20179"/>
                </a:lnTo>
                <a:lnTo>
                  <a:pt x="589" y="20179"/>
                </a:lnTo>
                <a:lnTo>
                  <a:pt x="589" y="20037"/>
                </a:lnTo>
                <a:lnTo>
                  <a:pt x="646" y="20037"/>
                </a:lnTo>
                <a:lnTo>
                  <a:pt x="646" y="19895"/>
                </a:lnTo>
                <a:lnTo>
                  <a:pt x="704" y="19895"/>
                </a:lnTo>
                <a:lnTo>
                  <a:pt x="704" y="19753"/>
                </a:lnTo>
                <a:lnTo>
                  <a:pt x="747" y="19753"/>
                </a:lnTo>
                <a:lnTo>
                  <a:pt x="747" y="19611"/>
                </a:lnTo>
                <a:lnTo>
                  <a:pt x="804" y="19611"/>
                </a:lnTo>
                <a:lnTo>
                  <a:pt x="862" y="19468"/>
                </a:lnTo>
                <a:lnTo>
                  <a:pt x="862" y="19326"/>
                </a:lnTo>
                <a:lnTo>
                  <a:pt x="919" y="19326"/>
                </a:lnTo>
                <a:lnTo>
                  <a:pt x="977" y="19184"/>
                </a:lnTo>
                <a:lnTo>
                  <a:pt x="977" y="19042"/>
                </a:lnTo>
                <a:lnTo>
                  <a:pt x="1020" y="19042"/>
                </a:lnTo>
                <a:lnTo>
                  <a:pt x="1077" y="18900"/>
                </a:lnTo>
                <a:lnTo>
                  <a:pt x="1077" y="18758"/>
                </a:lnTo>
                <a:lnTo>
                  <a:pt x="1135" y="18758"/>
                </a:lnTo>
                <a:lnTo>
                  <a:pt x="1192" y="18616"/>
                </a:lnTo>
                <a:lnTo>
                  <a:pt x="1192" y="18474"/>
                </a:lnTo>
                <a:lnTo>
                  <a:pt x="1249" y="18474"/>
                </a:lnTo>
                <a:lnTo>
                  <a:pt x="1293" y="18332"/>
                </a:lnTo>
                <a:lnTo>
                  <a:pt x="1293" y="18189"/>
                </a:lnTo>
                <a:lnTo>
                  <a:pt x="1350" y="18189"/>
                </a:lnTo>
                <a:lnTo>
                  <a:pt x="1407" y="18047"/>
                </a:lnTo>
                <a:lnTo>
                  <a:pt x="1407" y="17905"/>
                </a:lnTo>
                <a:lnTo>
                  <a:pt x="1465" y="17905"/>
                </a:lnTo>
                <a:lnTo>
                  <a:pt x="1508" y="17763"/>
                </a:lnTo>
                <a:lnTo>
                  <a:pt x="1508" y="17621"/>
                </a:lnTo>
                <a:lnTo>
                  <a:pt x="1565" y="17621"/>
                </a:lnTo>
                <a:lnTo>
                  <a:pt x="1623" y="17479"/>
                </a:lnTo>
                <a:lnTo>
                  <a:pt x="1623" y="17337"/>
                </a:lnTo>
                <a:lnTo>
                  <a:pt x="1680" y="17337"/>
                </a:lnTo>
                <a:lnTo>
                  <a:pt x="1738" y="17195"/>
                </a:lnTo>
                <a:lnTo>
                  <a:pt x="1738" y="17053"/>
                </a:lnTo>
                <a:lnTo>
                  <a:pt x="1781" y="17053"/>
                </a:lnTo>
                <a:lnTo>
                  <a:pt x="1838" y="16911"/>
                </a:lnTo>
                <a:lnTo>
                  <a:pt x="1838" y="16768"/>
                </a:lnTo>
                <a:lnTo>
                  <a:pt x="1896" y="16768"/>
                </a:lnTo>
                <a:lnTo>
                  <a:pt x="1953" y="16626"/>
                </a:lnTo>
                <a:lnTo>
                  <a:pt x="1953" y="16484"/>
                </a:lnTo>
                <a:lnTo>
                  <a:pt x="2011" y="16484"/>
                </a:lnTo>
                <a:lnTo>
                  <a:pt x="2054" y="16342"/>
                </a:lnTo>
                <a:lnTo>
                  <a:pt x="2054" y="16200"/>
                </a:lnTo>
                <a:lnTo>
                  <a:pt x="2111" y="16200"/>
                </a:lnTo>
                <a:lnTo>
                  <a:pt x="2169" y="16058"/>
                </a:lnTo>
                <a:lnTo>
                  <a:pt x="2169" y="15916"/>
                </a:lnTo>
                <a:lnTo>
                  <a:pt x="2226" y="15916"/>
                </a:lnTo>
                <a:lnTo>
                  <a:pt x="2226" y="15774"/>
                </a:lnTo>
                <a:lnTo>
                  <a:pt x="2269" y="15774"/>
                </a:lnTo>
                <a:lnTo>
                  <a:pt x="2269" y="15632"/>
                </a:lnTo>
                <a:lnTo>
                  <a:pt x="2327" y="15632"/>
                </a:lnTo>
                <a:lnTo>
                  <a:pt x="2327" y="15489"/>
                </a:lnTo>
                <a:lnTo>
                  <a:pt x="2384" y="15489"/>
                </a:lnTo>
                <a:lnTo>
                  <a:pt x="2384" y="15347"/>
                </a:lnTo>
                <a:lnTo>
                  <a:pt x="2441" y="15347"/>
                </a:lnTo>
                <a:lnTo>
                  <a:pt x="2441" y="15205"/>
                </a:lnTo>
                <a:lnTo>
                  <a:pt x="2499" y="15205"/>
                </a:lnTo>
                <a:lnTo>
                  <a:pt x="2499" y="15063"/>
                </a:lnTo>
                <a:lnTo>
                  <a:pt x="2542" y="15063"/>
                </a:lnTo>
                <a:lnTo>
                  <a:pt x="2542" y="14921"/>
                </a:lnTo>
                <a:lnTo>
                  <a:pt x="2599" y="14921"/>
                </a:lnTo>
                <a:lnTo>
                  <a:pt x="2599" y="14779"/>
                </a:lnTo>
                <a:lnTo>
                  <a:pt x="2657" y="14779"/>
                </a:lnTo>
                <a:lnTo>
                  <a:pt x="2657" y="14637"/>
                </a:lnTo>
                <a:lnTo>
                  <a:pt x="2714" y="14637"/>
                </a:lnTo>
                <a:lnTo>
                  <a:pt x="2714" y="14495"/>
                </a:lnTo>
                <a:lnTo>
                  <a:pt x="2772" y="14495"/>
                </a:lnTo>
                <a:lnTo>
                  <a:pt x="2772" y="14353"/>
                </a:lnTo>
                <a:lnTo>
                  <a:pt x="2815" y="14211"/>
                </a:lnTo>
                <a:lnTo>
                  <a:pt x="2872" y="14211"/>
                </a:lnTo>
                <a:lnTo>
                  <a:pt x="2872" y="14068"/>
                </a:lnTo>
                <a:lnTo>
                  <a:pt x="2930" y="13926"/>
                </a:lnTo>
                <a:lnTo>
                  <a:pt x="2987" y="13926"/>
                </a:lnTo>
                <a:lnTo>
                  <a:pt x="2987" y="13784"/>
                </a:lnTo>
                <a:lnTo>
                  <a:pt x="3030" y="13642"/>
                </a:lnTo>
                <a:lnTo>
                  <a:pt x="3088" y="13642"/>
                </a:lnTo>
                <a:lnTo>
                  <a:pt x="3088" y="13500"/>
                </a:lnTo>
                <a:lnTo>
                  <a:pt x="3145" y="13358"/>
                </a:lnTo>
                <a:lnTo>
                  <a:pt x="3203" y="13358"/>
                </a:lnTo>
                <a:lnTo>
                  <a:pt x="3203" y="13216"/>
                </a:lnTo>
                <a:lnTo>
                  <a:pt x="3260" y="13074"/>
                </a:lnTo>
                <a:lnTo>
                  <a:pt x="3303" y="13074"/>
                </a:lnTo>
                <a:lnTo>
                  <a:pt x="3303" y="12932"/>
                </a:lnTo>
                <a:lnTo>
                  <a:pt x="3361" y="12789"/>
                </a:lnTo>
                <a:lnTo>
                  <a:pt x="3418" y="12789"/>
                </a:lnTo>
                <a:lnTo>
                  <a:pt x="3418" y="12647"/>
                </a:lnTo>
                <a:lnTo>
                  <a:pt x="3476" y="12505"/>
                </a:lnTo>
                <a:lnTo>
                  <a:pt x="3533" y="12505"/>
                </a:lnTo>
                <a:lnTo>
                  <a:pt x="3533" y="12363"/>
                </a:lnTo>
                <a:lnTo>
                  <a:pt x="3533" y="12221"/>
                </a:lnTo>
                <a:lnTo>
                  <a:pt x="3576" y="12221"/>
                </a:lnTo>
                <a:lnTo>
                  <a:pt x="3634" y="12221"/>
                </a:lnTo>
                <a:lnTo>
                  <a:pt x="3634" y="12079"/>
                </a:lnTo>
                <a:lnTo>
                  <a:pt x="3634" y="11937"/>
                </a:lnTo>
                <a:lnTo>
                  <a:pt x="3691" y="11937"/>
                </a:lnTo>
                <a:lnTo>
                  <a:pt x="3748" y="11795"/>
                </a:lnTo>
                <a:lnTo>
                  <a:pt x="3748" y="11653"/>
                </a:lnTo>
                <a:lnTo>
                  <a:pt x="3791" y="11653"/>
                </a:lnTo>
                <a:lnTo>
                  <a:pt x="3849" y="11511"/>
                </a:lnTo>
                <a:lnTo>
                  <a:pt x="3849" y="11368"/>
                </a:lnTo>
                <a:lnTo>
                  <a:pt x="3906" y="11368"/>
                </a:lnTo>
                <a:lnTo>
                  <a:pt x="3964" y="11226"/>
                </a:lnTo>
                <a:lnTo>
                  <a:pt x="3964" y="11084"/>
                </a:lnTo>
                <a:lnTo>
                  <a:pt x="4021" y="11084"/>
                </a:lnTo>
                <a:lnTo>
                  <a:pt x="4064" y="10942"/>
                </a:lnTo>
                <a:lnTo>
                  <a:pt x="4064" y="10800"/>
                </a:lnTo>
                <a:lnTo>
                  <a:pt x="4122" y="10800"/>
                </a:lnTo>
                <a:lnTo>
                  <a:pt x="4122" y="10658"/>
                </a:lnTo>
                <a:lnTo>
                  <a:pt x="4179" y="10658"/>
                </a:lnTo>
                <a:lnTo>
                  <a:pt x="4237" y="10516"/>
                </a:lnTo>
                <a:lnTo>
                  <a:pt x="4237" y="10374"/>
                </a:lnTo>
                <a:lnTo>
                  <a:pt x="4294" y="10374"/>
                </a:lnTo>
                <a:lnTo>
                  <a:pt x="4337" y="10232"/>
                </a:lnTo>
                <a:lnTo>
                  <a:pt x="4337" y="10089"/>
                </a:lnTo>
                <a:lnTo>
                  <a:pt x="4395" y="10089"/>
                </a:lnTo>
                <a:lnTo>
                  <a:pt x="4452" y="9947"/>
                </a:lnTo>
                <a:lnTo>
                  <a:pt x="4452" y="9805"/>
                </a:lnTo>
                <a:lnTo>
                  <a:pt x="4510" y="9805"/>
                </a:lnTo>
                <a:lnTo>
                  <a:pt x="4553" y="9663"/>
                </a:lnTo>
                <a:lnTo>
                  <a:pt x="4553" y="9521"/>
                </a:lnTo>
                <a:lnTo>
                  <a:pt x="4610" y="9521"/>
                </a:lnTo>
                <a:lnTo>
                  <a:pt x="4668" y="9379"/>
                </a:lnTo>
                <a:lnTo>
                  <a:pt x="4668" y="9237"/>
                </a:lnTo>
                <a:lnTo>
                  <a:pt x="4725" y="9237"/>
                </a:lnTo>
                <a:lnTo>
                  <a:pt x="4782" y="9095"/>
                </a:lnTo>
                <a:lnTo>
                  <a:pt x="4782" y="8953"/>
                </a:lnTo>
                <a:lnTo>
                  <a:pt x="4826" y="8953"/>
                </a:lnTo>
                <a:lnTo>
                  <a:pt x="4883" y="8811"/>
                </a:lnTo>
                <a:lnTo>
                  <a:pt x="4883" y="8668"/>
                </a:lnTo>
                <a:lnTo>
                  <a:pt x="4926" y="8668"/>
                </a:lnTo>
                <a:lnTo>
                  <a:pt x="4984" y="8526"/>
                </a:lnTo>
                <a:lnTo>
                  <a:pt x="4984" y="8384"/>
                </a:lnTo>
                <a:lnTo>
                  <a:pt x="5041" y="8384"/>
                </a:lnTo>
                <a:lnTo>
                  <a:pt x="5098" y="8384"/>
                </a:lnTo>
                <a:lnTo>
                  <a:pt x="5098" y="8242"/>
                </a:lnTo>
                <a:lnTo>
                  <a:pt x="5098" y="8100"/>
                </a:lnTo>
                <a:lnTo>
                  <a:pt x="5141" y="8100"/>
                </a:lnTo>
                <a:lnTo>
                  <a:pt x="5199" y="8100"/>
                </a:lnTo>
                <a:lnTo>
                  <a:pt x="5199" y="7958"/>
                </a:lnTo>
                <a:lnTo>
                  <a:pt x="5256" y="7816"/>
                </a:lnTo>
                <a:lnTo>
                  <a:pt x="5314" y="7816"/>
                </a:lnTo>
                <a:lnTo>
                  <a:pt x="5314" y="7674"/>
                </a:lnTo>
                <a:lnTo>
                  <a:pt x="5371" y="7532"/>
                </a:lnTo>
                <a:lnTo>
                  <a:pt x="5414" y="7532"/>
                </a:lnTo>
                <a:lnTo>
                  <a:pt x="5414" y="7389"/>
                </a:lnTo>
                <a:lnTo>
                  <a:pt x="5472" y="7247"/>
                </a:lnTo>
                <a:lnTo>
                  <a:pt x="5529" y="7247"/>
                </a:lnTo>
                <a:lnTo>
                  <a:pt x="5529" y="7105"/>
                </a:lnTo>
                <a:lnTo>
                  <a:pt x="5587" y="7105"/>
                </a:lnTo>
                <a:lnTo>
                  <a:pt x="5587" y="6963"/>
                </a:lnTo>
                <a:lnTo>
                  <a:pt x="5644" y="6963"/>
                </a:lnTo>
                <a:lnTo>
                  <a:pt x="5644" y="6821"/>
                </a:lnTo>
                <a:lnTo>
                  <a:pt x="5687" y="6821"/>
                </a:lnTo>
                <a:lnTo>
                  <a:pt x="5687" y="6679"/>
                </a:lnTo>
                <a:lnTo>
                  <a:pt x="5745" y="6679"/>
                </a:lnTo>
                <a:lnTo>
                  <a:pt x="5802" y="6537"/>
                </a:lnTo>
                <a:lnTo>
                  <a:pt x="5860" y="6395"/>
                </a:lnTo>
                <a:lnTo>
                  <a:pt x="5903" y="6253"/>
                </a:lnTo>
                <a:lnTo>
                  <a:pt x="5960" y="6111"/>
                </a:lnTo>
                <a:lnTo>
                  <a:pt x="6018" y="6111"/>
                </a:lnTo>
                <a:lnTo>
                  <a:pt x="6018" y="5968"/>
                </a:lnTo>
                <a:lnTo>
                  <a:pt x="6075" y="5968"/>
                </a:lnTo>
                <a:lnTo>
                  <a:pt x="6075" y="5826"/>
                </a:lnTo>
                <a:lnTo>
                  <a:pt x="6132" y="5826"/>
                </a:lnTo>
                <a:lnTo>
                  <a:pt x="6176" y="5684"/>
                </a:lnTo>
                <a:lnTo>
                  <a:pt x="6176" y="5542"/>
                </a:lnTo>
                <a:lnTo>
                  <a:pt x="6233" y="5542"/>
                </a:lnTo>
                <a:lnTo>
                  <a:pt x="6290" y="5542"/>
                </a:lnTo>
                <a:lnTo>
                  <a:pt x="6290" y="5400"/>
                </a:lnTo>
                <a:lnTo>
                  <a:pt x="6348" y="5258"/>
                </a:lnTo>
                <a:lnTo>
                  <a:pt x="6405" y="5258"/>
                </a:lnTo>
                <a:lnTo>
                  <a:pt x="6405" y="5116"/>
                </a:lnTo>
                <a:lnTo>
                  <a:pt x="6448" y="4974"/>
                </a:lnTo>
                <a:lnTo>
                  <a:pt x="6506" y="4974"/>
                </a:lnTo>
                <a:lnTo>
                  <a:pt x="6563" y="4832"/>
                </a:lnTo>
                <a:lnTo>
                  <a:pt x="6621" y="4689"/>
                </a:lnTo>
                <a:lnTo>
                  <a:pt x="6664" y="4689"/>
                </a:lnTo>
                <a:lnTo>
                  <a:pt x="6664" y="4547"/>
                </a:lnTo>
                <a:lnTo>
                  <a:pt x="6721" y="4547"/>
                </a:lnTo>
                <a:lnTo>
                  <a:pt x="6721" y="4405"/>
                </a:lnTo>
                <a:lnTo>
                  <a:pt x="6779" y="4405"/>
                </a:lnTo>
                <a:lnTo>
                  <a:pt x="6779" y="4263"/>
                </a:lnTo>
                <a:lnTo>
                  <a:pt x="6836" y="4263"/>
                </a:lnTo>
                <a:lnTo>
                  <a:pt x="6836" y="4121"/>
                </a:lnTo>
                <a:lnTo>
                  <a:pt x="6894" y="4121"/>
                </a:lnTo>
                <a:lnTo>
                  <a:pt x="6937" y="4121"/>
                </a:lnTo>
                <a:lnTo>
                  <a:pt x="6937" y="3979"/>
                </a:lnTo>
                <a:lnTo>
                  <a:pt x="6994" y="3979"/>
                </a:lnTo>
                <a:lnTo>
                  <a:pt x="6994" y="3837"/>
                </a:lnTo>
                <a:lnTo>
                  <a:pt x="7052" y="3837"/>
                </a:lnTo>
                <a:lnTo>
                  <a:pt x="7109" y="3695"/>
                </a:lnTo>
                <a:lnTo>
                  <a:pt x="7166" y="3553"/>
                </a:lnTo>
                <a:lnTo>
                  <a:pt x="7210" y="3553"/>
                </a:lnTo>
                <a:lnTo>
                  <a:pt x="7210" y="3411"/>
                </a:lnTo>
                <a:lnTo>
                  <a:pt x="7267" y="3411"/>
                </a:lnTo>
                <a:lnTo>
                  <a:pt x="7324" y="3268"/>
                </a:lnTo>
                <a:lnTo>
                  <a:pt x="7382" y="3268"/>
                </a:lnTo>
                <a:lnTo>
                  <a:pt x="7382" y="3126"/>
                </a:lnTo>
                <a:lnTo>
                  <a:pt x="7425" y="3126"/>
                </a:lnTo>
                <a:lnTo>
                  <a:pt x="7425" y="2984"/>
                </a:lnTo>
                <a:lnTo>
                  <a:pt x="7482" y="2984"/>
                </a:lnTo>
                <a:lnTo>
                  <a:pt x="7540" y="2984"/>
                </a:lnTo>
                <a:lnTo>
                  <a:pt x="7540" y="2842"/>
                </a:lnTo>
                <a:lnTo>
                  <a:pt x="7597" y="2842"/>
                </a:lnTo>
                <a:lnTo>
                  <a:pt x="7597" y="2700"/>
                </a:lnTo>
                <a:lnTo>
                  <a:pt x="7655" y="2700"/>
                </a:lnTo>
                <a:lnTo>
                  <a:pt x="7698" y="2700"/>
                </a:lnTo>
                <a:lnTo>
                  <a:pt x="7698" y="2558"/>
                </a:lnTo>
                <a:lnTo>
                  <a:pt x="7755" y="2558"/>
                </a:lnTo>
                <a:lnTo>
                  <a:pt x="7755" y="2416"/>
                </a:lnTo>
                <a:lnTo>
                  <a:pt x="7813" y="2416"/>
                </a:lnTo>
                <a:lnTo>
                  <a:pt x="7870" y="2416"/>
                </a:lnTo>
                <a:lnTo>
                  <a:pt x="7870" y="2274"/>
                </a:lnTo>
                <a:lnTo>
                  <a:pt x="7928" y="2274"/>
                </a:lnTo>
                <a:lnTo>
                  <a:pt x="7971" y="2132"/>
                </a:lnTo>
                <a:lnTo>
                  <a:pt x="8028" y="2132"/>
                </a:lnTo>
                <a:lnTo>
                  <a:pt x="8086" y="2132"/>
                </a:lnTo>
                <a:lnTo>
                  <a:pt x="8086" y="1989"/>
                </a:lnTo>
                <a:lnTo>
                  <a:pt x="8143" y="1989"/>
                </a:lnTo>
                <a:lnTo>
                  <a:pt x="8143" y="1847"/>
                </a:lnTo>
                <a:lnTo>
                  <a:pt x="8186" y="1847"/>
                </a:lnTo>
                <a:lnTo>
                  <a:pt x="8244" y="1847"/>
                </a:lnTo>
                <a:lnTo>
                  <a:pt x="8301" y="1705"/>
                </a:lnTo>
                <a:lnTo>
                  <a:pt x="8359" y="1563"/>
                </a:lnTo>
                <a:lnTo>
                  <a:pt x="8416" y="1563"/>
                </a:lnTo>
                <a:lnTo>
                  <a:pt x="8459" y="1563"/>
                </a:lnTo>
                <a:lnTo>
                  <a:pt x="8516" y="1421"/>
                </a:lnTo>
                <a:lnTo>
                  <a:pt x="8574" y="1279"/>
                </a:lnTo>
                <a:lnTo>
                  <a:pt x="8631" y="1279"/>
                </a:lnTo>
                <a:lnTo>
                  <a:pt x="8689" y="1279"/>
                </a:lnTo>
                <a:lnTo>
                  <a:pt x="8732" y="1137"/>
                </a:lnTo>
                <a:lnTo>
                  <a:pt x="8789" y="1137"/>
                </a:lnTo>
                <a:lnTo>
                  <a:pt x="8789" y="995"/>
                </a:lnTo>
                <a:lnTo>
                  <a:pt x="8847" y="995"/>
                </a:lnTo>
                <a:lnTo>
                  <a:pt x="8904" y="995"/>
                </a:lnTo>
                <a:lnTo>
                  <a:pt x="8947" y="995"/>
                </a:lnTo>
                <a:lnTo>
                  <a:pt x="8947" y="853"/>
                </a:lnTo>
                <a:lnTo>
                  <a:pt x="9005" y="853"/>
                </a:lnTo>
                <a:lnTo>
                  <a:pt x="9062" y="853"/>
                </a:lnTo>
                <a:lnTo>
                  <a:pt x="9062" y="711"/>
                </a:lnTo>
                <a:lnTo>
                  <a:pt x="9120" y="711"/>
                </a:lnTo>
                <a:lnTo>
                  <a:pt x="9177" y="711"/>
                </a:lnTo>
                <a:lnTo>
                  <a:pt x="9220" y="711"/>
                </a:lnTo>
                <a:lnTo>
                  <a:pt x="9278" y="568"/>
                </a:lnTo>
                <a:lnTo>
                  <a:pt x="9335" y="568"/>
                </a:lnTo>
                <a:lnTo>
                  <a:pt x="9393" y="568"/>
                </a:lnTo>
                <a:lnTo>
                  <a:pt x="9393" y="426"/>
                </a:lnTo>
                <a:lnTo>
                  <a:pt x="9450" y="426"/>
                </a:lnTo>
                <a:lnTo>
                  <a:pt x="9493" y="426"/>
                </a:lnTo>
                <a:lnTo>
                  <a:pt x="9551" y="426"/>
                </a:lnTo>
                <a:lnTo>
                  <a:pt x="9608" y="426"/>
                </a:lnTo>
                <a:lnTo>
                  <a:pt x="9608" y="284"/>
                </a:lnTo>
                <a:lnTo>
                  <a:pt x="9665" y="284"/>
                </a:lnTo>
                <a:lnTo>
                  <a:pt x="9709" y="284"/>
                </a:lnTo>
                <a:lnTo>
                  <a:pt x="9766" y="284"/>
                </a:lnTo>
                <a:lnTo>
                  <a:pt x="9766" y="142"/>
                </a:lnTo>
                <a:lnTo>
                  <a:pt x="9823" y="142"/>
                </a:lnTo>
                <a:lnTo>
                  <a:pt x="9881" y="142"/>
                </a:lnTo>
                <a:lnTo>
                  <a:pt x="9924" y="142"/>
                </a:lnTo>
                <a:lnTo>
                  <a:pt x="9981" y="142"/>
                </a:lnTo>
                <a:lnTo>
                  <a:pt x="10039" y="142"/>
                </a:lnTo>
                <a:lnTo>
                  <a:pt x="10082" y="142"/>
                </a:lnTo>
                <a:lnTo>
                  <a:pt x="10139" y="0"/>
                </a:lnTo>
                <a:lnTo>
                  <a:pt x="10197" y="0"/>
                </a:lnTo>
                <a:lnTo>
                  <a:pt x="10254" y="0"/>
                </a:lnTo>
                <a:lnTo>
                  <a:pt x="10297" y="0"/>
                </a:lnTo>
                <a:lnTo>
                  <a:pt x="10355" y="0"/>
                </a:lnTo>
                <a:lnTo>
                  <a:pt x="10412" y="0"/>
                </a:lnTo>
                <a:lnTo>
                  <a:pt x="10470" y="0"/>
                </a:lnTo>
                <a:lnTo>
                  <a:pt x="10527" y="0"/>
                </a:lnTo>
                <a:lnTo>
                  <a:pt x="10570" y="0"/>
                </a:lnTo>
                <a:lnTo>
                  <a:pt x="10628" y="0"/>
                </a:lnTo>
                <a:lnTo>
                  <a:pt x="10685" y="0"/>
                </a:lnTo>
                <a:lnTo>
                  <a:pt x="10743" y="0"/>
                </a:lnTo>
                <a:lnTo>
                  <a:pt x="10800" y="0"/>
                </a:lnTo>
                <a:lnTo>
                  <a:pt x="10843" y="0"/>
                </a:lnTo>
                <a:lnTo>
                  <a:pt x="10901" y="0"/>
                </a:lnTo>
                <a:lnTo>
                  <a:pt x="10958" y="0"/>
                </a:lnTo>
                <a:lnTo>
                  <a:pt x="11015" y="0"/>
                </a:lnTo>
                <a:lnTo>
                  <a:pt x="11059" y="0"/>
                </a:lnTo>
                <a:lnTo>
                  <a:pt x="11116" y="0"/>
                </a:lnTo>
                <a:lnTo>
                  <a:pt x="11173" y="0"/>
                </a:lnTo>
                <a:lnTo>
                  <a:pt x="11231" y="0"/>
                </a:lnTo>
                <a:lnTo>
                  <a:pt x="11288" y="0"/>
                </a:lnTo>
                <a:lnTo>
                  <a:pt x="11331" y="0"/>
                </a:lnTo>
                <a:lnTo>
                  <a:pt x="11389" y="0"/>
                </a:lnTo>
                <a:lnTo>
                  <a:pt x="11446" y="0"/>
                </a:lnTo>
                <a:lnTo>
                  <a:pt x="11504" y="0"/>
                </a:lnTo>
                <a:lnTo>
                  <a:pt x="11504" y="142"/>
                </a:lnTo>
                <a:lnTo>
                  <a:pt x="11547" y="142"/>
                </a:lnTo>
                <a:lnTo>
                  <a:pt x="11604" y="142"/>
                </a:lnTo>
                <a:lnTo>
                  <a:pt x="11662" y="142"/>
                </a:lnTo>
                <a:lnTo>
                  <a:pt x="11719" y="142"/>
                </a:lnTo>
                <a:lnTo>
                  <a:pt x="11777" y="142"/>
                </a:lnTo>
                <a:lnTo>
                  <a:pt x="11820" y="142"/>
                </a:lnTo>
                <a:lnTo>
                  <a:pt x="11877" y="284"/>
                </a:lnTo>
                <a:lnTo>
                  <a:pt x="11935" y="284"/>
                </a:lnTo>
                <a:lnTo>
                  <a:pt x="11992" y="284"/>
                </a:lnTo>
                <a:lnTo>
                  <a:pt x="12049" y="426"/>
                </a:lnTo>
                <a:lnTo>
                  <a:pt x="12093" y="426"/>
                </a:lnTo>
                <a:lnTo>
                  <a:pt x="12150" y="426"/>
                </a:lnTo>
                <a:lnTo>
                  <a:pt x="12207" y="426"/>
                </a:lnTo>
                <a:lnTo>
                  <a:pt x="12265" y="568"/>
                </a:lnTo>
                <a:lnTo>
                  <a:pt x="12308" y="568"/>
                </a:lnTo>
                <a:lnTo>
                  <a:pt x="12365" y="568"/>
                </a:lnTo>
                <a:lnTo>
                  <a:pt x="12365" y="711"/>
                </a:lnTo>
                <a:lnTo>
                  <a:pt x="12423" y="711"/>
                </a:lnTo>
                <a:lnTo>
                  <a:pt x="12480" y="711"/>
                </a:lnTo>
                <a:lnTo>
                  <a:pt x="12538" y="711"/>
                </a:lnTo>
                <a:lnTo>
                  <a:pt x="12581" y="853"/>
                </a:lnTo>
                <a:lnTo>
                  <a:pt x="12638" y="853"/>
                </a:lnTo>
                <a:lnTo>
                  <a:pt x="12638" y="995"/>
                </a:lnTo>
                <a:lnTo>
                  <a:pt x="12696" y="995"/>
                </a:lnTo>
                <a:lnTo>
                  <a:pt x="12753" y="995"/>
                </a:lnTo>
                <a:lnTo>
                  <a:pt x="12811" y="995"/>
                </a:lnTo>
                <a:lnTo>
                  <a:pt x="12854" y="1137"/>
                </a:lnTo>
                <a:lnTo>
                  <a:pt x="12911" y="1137"/>
                </a:lnTo>
                <a:lnTo>
                  <a:pt x="12911" y="1279"/>
                </a:lnTo>
                <a:lnTo>
                  <a:pt x="12969" y="1279"/>
                </a:lnTo>
                <a:lnTo>
                  <a:pt x="13026" y="1279"/>
                </a:lnTo>
                <a:lnTo>
                  <a:pt x="13069" y="1279"/>
                </a:lnTo>
                <a:lnTo>
                  <a:pt x="13069" y="1421"/>
                </a:lnTo>
                <a:lnTo>
                  <a:pt x="13127" y="1421"/>
                </a:lnTo>
                <a:lnTo>
                  <a:pt x="13127" y="1563"/>
                </a:lnTo>
                <a:lnTo>
                  <a:pt x="13184" y="1563"/>
                </a:lnTo>
                <a:lnTo>
                  <a:pt x="13241" y="1563"/>
                </a:lnTo>
                <a:lnTo>
                  <a:pt x="13299" y="1563"/>
                </a:lnTo>
                <a:lnTo>
                  <a:pt x="13299" y="1705"/>
                </a:lnTo>
                <a:lnTo>
                  <a:pt x="13342" y="1705"/>
                </a:lnTo>
                <a:lnTo>
                  <a:pt x="13342" y="1847"/>
                </a:lnTo>
                <a:lnTo>
                  <a:pt x="13399" y="1847"/>
                </a:lnTo>
                <a:lnTo>
                  <a:pt x="13457" y="1847"/>
                </a:lnTo>
                <a:lnTo>
                  <a:pt x="13514" y="1989"/>
                </a:lnTo>
                <a:lnTo>
                  <a:pt x="13572" y="2132"/>
                </a:lnTo>
                <a:lnTo>
                  <a:pt x="13615" y="2132"/>
                </a:lnTo>
                <a:lnTo>
                  <a:pt x="13672" y="2132"/>
                </a:lnTo>
                <a:lnTo>
                  <a:pt x="13672" y="2274"/>
                </a:lnTo>
                <a:lnTo>
                  <a:pt x="13730" y="2274"/>
                </a:lnTo>
                <a:lnTo>
                  <a:pt x="13730" y="2416"/>
                </a:lnTo>
                <a:lnTo>
                  <a:pt x="13787" y="2416"/>
                </a:lnTo>
                <a:lnTo>
                  <a:pt x="13830" y="2416"/>
                </a:lnTo>
                <a:lnTo>
                  <a:pt x="13830" y="2558"/>
                </a:lnTo>
                <a:lnTo>
                  <a:pt x="13888" y="2558"/>
                </a:lnTo>
                <a:lnTo>
                  <a:pt x="13945" y="2700"/>
                </a:lnTo>
                <a:lnTo>
                  <a:pt x="14003" y="2700"/>
                </a:lnTo>
                <a:lnTo>
                  <a:pt x="14060" y="2842"/>
                </a:lnTo>
                <a:lnTo>
                  <a:pt x="14060" y="2984"/>
                </a:lnTo>
                <a:lnTo>
                  <a:pt x="14103" y="2984"/>
                </a:lnTo>
                <a:lnTo>
                  <a:pt x="14161" y="2984"/>
                </a:lnTo>
                <a:lnTo>
                  <a:pt x="14161" y="3126"/>
                </a:lnTo>
                <a:lnTo>
                  <a:pt x="14218" y="3126"/>
                </a:lnTo>
                <a:lnTo>
                  <a:pt x="14276" y="3268"/>
                </a:lnTo>
                <a:lnTo>
                  <a:pt x="14333" y="3268"/>
                </a:lnTo>
                <a:lnTo>
                  <a:pt x="14333" y="3411"/>
                </a:lnTo>
                <a:lnTo>
                  <a:pt x="14376" y="3411"/>
                </a:lnTo>
                <a:lnTo>
                  <a:pt x="14376" y="3553"/>
                </a:lnTo>
                <a:lnTo>
                  <a:pt x="14434" y="3553"/>
                </a:lnTo>
                <a:lnTo>
                  <a:pt x="14491" y="3553"/>
                </a:lnTo>
                <a:lnTo>
                  <a:pt x="14491" y="3695"/>
                </a:lnTo>
                <a:lnTo>
                  <a:pt x="14548" y="3695"/>
                </a:lnTo>
                <a:lnTo>
                  <a:pt x="14548" y="3837"/>
                </a:lnTo>
                <a:lnTo>
                  <a:pt x="14591" y="3837"/>
                </a:lnTo>
                <a:lnTo>
                  <a:pt x="14649" y="3979"/>
                </a:lnTo>
                <a:lnTo>
                  <a:pt x="14706" y="4121"/>
                </a:lnTo>
                <a:lnTo>
                  <a:pt x="14764" y="4121"/>
                </a:lnTo>
                <a:lnTo>
                  <a:pt x="14821" y="4263"/>
                </a:lnTo>
                <a:lnTo>
                  <a:pt x="14821" y="4405"/>
                </a:lnTo>
                <a:lnTo>
                  <a:pt x="14864" y="4405"/>
                </a:lnTo>
                <a:lnTo>
                  <a:pt x="14922" y="4547"/>
                </a:lnTo>
                <a:lnTo>
                  <a:pt x="14965" y="4689"/>
                </a:lnTo>
                <a:lnTo>
                  <a:pt x="15022" y="4689"/>
                </a:lnTo>
                <a:lnTo>
                  <a:pt x="15022" y="4832"/>
                </a:lnTo>
                <a:lnTo>
                  <a:pt x="15080" y="4832"/>
                </a:lnTo>
                <a:lnTo>
                  <a:pt x="15080" y="4974"/>
                </a:lnTo>
                <a:lnTo>
                  <a:pt x="15137" y="4974"/>
                </a:lnTo>
                <a:lnTo>
                  <a:pt x="15180" y="4974"/>
                </a:lnTo>
                <a:lnTo>
                  <a:pt x="15180" y="5116"/>
                </a:lnTo>
                <a:lnTo>
                  <a:pt x="15238" y="5258"/>
                </a:lnTo>
                <a:lnTo>
                  <a:pt x="15295" y="5258"/>
                </a:lnTo>
                <a:lnTo>
                  <a:pt x="15295" y="5400"/>
                </a:lnTo>
                <a:lnTo>
                  <a:pt x="15353" y="5542"/>
                </a:lnTo>
                <a:lnTo>
                  <a:pt x="15410" y="5542"/>
                </a:lnTo>
                <a:lnTo>
                  <a:pt x="15410" y="5684"/>
                </a:lnTo>
                <a:lnTo>
                  <a:pt x="15453" y="5684"/>
                </a:lnTo>
                <a:lnTo>
                  <a:pt x="15453" y="5826"/>
                </a:lnTo>
                <a:lnTo>
                  <a:pt x="15511" y="5826"/>
                </a:lnTo>
                <a:lnTo>
                  <a:pt x="15568" y="5968"/>
                </a:lnTo>
                <a:lnTo>
                  <a:pt x="15626" y="6111"/>
                </a:lnTo>
                <a:lnTo>
                  <a:pt x="15683" y="6111"/>
                </a:lnTo>
                <a:lnTo>
                  <a:pt x="15683" y="6253"/>
                </a:lnTo>
                <a:lnTo>
                  <a:pt x="15726" y="6253"/>
                </a:lnTo>
                <a:lnTo>
                  <a:pt x="15726" y="6395"/>
                </a:lnTo>
                <a:lnTo>
                  <a:pt x="15784" y="6395"/>
                </a:lnTo>
                <a:lnTo>
                  <a:pt x="15784" y="6537"/>
                </a:lnTo>
                <a:lnTo>
                  <a:pt x="15841" y="6537"/>
                </a:lnTo>
                <a:lnTo>
                  <a:pt x="15841" y="6679"/>
                </a:lnTo>
                <a:lnTo>
                  <a:pt x="15898" y="6679"/>
                </a:lnTo>
                <a:lnTo>
                  <a:pt x="15941" y="6821"/>
                </a:lnTo>
                <a:lnTo>
                  <a:pt x="15941" y="6963"/>
                </a:lnTo>
                <a:lnTo>
                  <a:pt x="15999" y="6963"/>
                </a:lnTo>
                <a:lnTo>
                  <a:pt x="16056" y="7105"/>
                </a:lnTo>
                <a:lnTo>
                  <a:pt x="16056" y="7247"/>
                </a:lnTo>
                <a:lnTo>
                  <a:pt x="16114" y="7247"/>
                </a:lnTo>
                <a:lnTo>
                  <a:pt x="16171" y="7247"/>
                </a:lnTo>
                <a:lnTo>
                  <a:pt x="16171" y="7389"/>
                </a:lnTo>
                <a:lnTo>
                  <a:pt x="16214" y="7532"/>
                </a:lnTo>
                <a:lnTo>
                  <a:pt x="16272" y="7532"/>
                </a:lnTo>
                <a:lnTo>
                  <a:pt x="16272" y="7674"/>
                </a:lnTo>
                <a:lnTo>
                  <a:pt x="16329" y="7816"/>
                </a:lnTo>
                <a:lnTo>
                  <a:pt x="16387" y="7816"/>
                </a:lnTo>
                <a:lnTo>
                  <a:pt x="16387" y="7958"/>
                </a:lnTo>
                <a:lnTo>
                  <a:pt x="16444" y="8100"/>
                </a:lnTo>
                <a:lnTo>
                  <a:pt x="16487" y="8100"/>
                </a:lnTo>
                <a:lnTo>
                  <a:pt x="16487" y="8242"/>
                </a:lnTo>
                <a:lnTo>
                  <a:pt x="16545" y="8384"/>
                </a:lnTo>
                <a:lnTo>
                  <a:pt x="16602" y="8384"/>
                </a:lnTo>
                <a:lnTo>
                  <a:pt x="16602" y="8526"/>
                </a:lnTo>
                <a:lnTo>
                  <a:pt x="16660" y="8526"/>
                </a:lnTo>
                <a:lnTo>
                  <a:pt x="16660" y="8668"/>
                </a:lnTo>
                <a:lnTo>
                  <a:pt x="16703" y="8668"/>
                </a:lnTo>
                <a:lnTo>
                  <a:pt x="16703" y="8811"/>
                </a:lnTo>
                <a:lnTo>
                  <a:pt x="16760" y="8811"/>
                </a:lnTo>
                <a:lnTo>
                  <a:pt x="16760" y="8953"/>
                </a:lnTo>
                <a:lnTo>
                  <a:pt x="16818" y="8953"/>
                </a:lnTo>
                <a:lnTo>
                  <a:pt x="16818" y="9095"/>
                </a:lnTo>
                <a:lnTo>
                  <a:pt x="16875" y="9095"/>
                </a:lnTo>
                <a:lnTo>
                  <a:pt x="16875" y="9237"/>
                </a:lnTo>
                <a:lnTo>
                  <a:pt x="16932" y="9237"/>
                </a:lnTo>
                <a:lnTo>
                  <a:pt x="16932" y="9379"/>
                </a:lnTo>
                <a:lnTo>
                  <a:pt x="16976" y="9379"/>
                </a:lnTo>
                <a:lnTo>
                  <a:pt x="16976" y="9521"/>
                </a:lnTo>
                <a:lnTo>
                  <a:pt x="17033" y="9521"/>
                </a:lnTo>
                <a:lnTo>
                  <a:pt x="17033" y="9663"/>
                </a:lnTo>
                <a:lnTo>
                  <a:pt x="17090" y="9663"/>
                </a:lnTo>
                <a:lnTo>
                  <a:pt x="17090" y="9805"/>
                </a:lnTo>
                <a:lnTo>
                  <a:pt x="17148" y="9805"/>
                </a:lnTo>
                <a:lnTo>
                  <a:pt x="17148" y="9947"/>
                </a:lnTo>
                <a:lnTo>
                  <a:pt x="17205" y="9947"/>
                </a:lnTo>
                <a:lnTo>
                  <a:pt x="17205" y="10089"/>
                </a:lnTo>
                <a:lnTo>
                  <a:pt x="17248" y="10089"/>
                </a:lnTo>
                <a:lnTo>
                  <a:pt x="17248" y="10232"/>
                </a:lnTo>
                <a:lnTo>
                  <a:pt x="17306" y="10232"/>
                </a:lnTo>
                <a:lnTo>
                  <a:pt x="17306" y="10374"/>
                </a:lnTo>
                <a:lnTo>
                  <a:pt x="17363" y="10374"/>
                </a:lnTo>
                <a:lnTo>
                  <a:pt x="17363" y="10516"/>
                </a:lnTo>
                <a:lnTo>
                  <a:pt x="17421" y="10516"/>
                </a:lnTo>
                <a:lnTo>
                  <a:pt x="17421" y="10658"/>
                </a:lnTo>
                <a:lnTo>
                  <a:pt x="17464" y="10658"/>
                </a:lnTo>
                <a:lnTo>
                  <a:pt x="17464" y="10800"/>
                </a:lnTo>
                <a:lnTo>
                  <a:pt x="17521" y="10800"/>
                </a:lnTo>
                <a:lnTo>
                  <a:pt x="17521" y="10942"/>
                </a:lnTo>
                <a:lnTo>
                  <a:pt x="17579" y="10942"/>
                </a:lnTo>
                <a:lnTo>
                  <a:pt x="17579" y="11084"/>
                </a:lnTo>
                <a:lnTo>
                  <a:pt x="17636" y="11084"/>
                </a:lnTo>
                <a:lnTo>
                  <a:pt x="17636" y="11226"/>
                </a:lnTo>
                <a:lnTo>
                  <a:pt x="17694" y="11226"/>
                </a:lnTo>
                <a:lnTo>
                  <a:pt x="17694" y="11368"/>
                </a:lnTo>
                <a:lnTo>
                  <a:pt x="17737" y="11368"/>
                </a:lnTo>
                <a:lnTo>
                  <a:pt x="17737" y="11511"/>
                </a:lnTo>
                <a:lnTo>
                  <a:pt x="17794" y="11511"/>
                </a:lnTo>
                <a:lnTo>
                  <a:pt x="17794" y="11653"/>
                </a:lnTo>
                <a:lnTo>
                  <a:pt x="17852" y="11653"/>
                </a:lnTo>
                <a:lnTo>
                  <a:pt x="17852" y="11795"/>
                </a:lnTo>
                <a:lnTo>
                  <a:pt x="17909" y="11795"/>
                </a:lnTo>
                <a:lnTo>
                  <a:pt x="17909" y="11937"/>
                </a:lnTo>
                <a:lnTo>
                  <a:pt x="17966" y="11937"/>
                </a:lnTo>
                <a:lnTo>
                  <a:pt x="17966" y="12079"/>
                </a:lnTo>
                <a:lnTo>
                  <a:pt x="18010" y="12221"/>
                </a:lnTo>
                <a:lnTo>
                  <a:pt x="18067" y="12221"/>
                </a:lnTo>
                <a:lnTo>
                  <a:pt x="18067" y="12363"/>
                </a:lnTo>
                <a:lnTo>
                  <a:pt x="18124" y="12505"/>
                </a:lnTo>
                <a:lnTo>
                  <a:pt x="18182" y="12505"/>
                </a:lnTo>
                <a:lnTo>
                  <a:pt x="18182" y="12647"/>
                </a:lnTo>
                <a:lnTo>
                  <a:pt x="18225" y="12789"/>
                </a:lnTo>
                <a:lnTo>
                  <a:pt x="18282" y="12789"/>
                </a:lnTo>
                <a:lnTo>
                  <a:pt x="18282" y="12932"/>
                </a:lnTo>
                <a:lnTo>
                  <a:pt x="18340" y="13074"/>
                </a:lnTo>
                <a:lnTo>
                  <a:pt x="18397" y="13074"/>
                </a:lnTo>
                <a:lnTo>
                  <a:pt x="18397" y="13216"/>
                </a:lnTo>
                <a:lnTo>
                  <a:pt x="18455" y="13358"/>
                </a:lnTo>
                <a:lnTo>
                  <a:pt x="18498" y="13358"/>
                </a:lnTo>
                <a:lnTo>
                  <a:pt x="18498" y="13500"/>
                </a:lnTo>
                <a:lnTo>
                  <a:pt x="18555" y="13642"/>
                </a:lnTo>
                <a:lnTo>
                  <a:pt x="18613" y="13642"/>
                </a:lnTo>
                <a:lnTo>
                  <a:pt x="18613" y="13784"/>
                </a:lnTo>
                <a:lnTo>
                  <a:pt x="18613" y="13926"/>
                </a:lnTo>
                <a:lnTo>
                  <a:pt x="18670" y="13926"/>
                </a:lnTo>
                <a:lnTo>
                  <a:pt x="18728" y="13926"/>
                </a:lnTo>
                <a:lnTo>
                  <a:pt x="18728" y="14068"/>
                </a:lnTo>
                <a:lnTo>
                  <a:pt x="18728" y="14211"/>
                </a:lnTo>
                <a:lnTo>
                  <a:pt x="18771" y="14211"/>
                </a:lnTo>
                <a:lnTo>
                  <a:pt x="18828" y="14211"/>
                </a:lnTo>
                <a:lnTo>
                  <a:pt x="18828" y="14353"/>
                </a:lnTo>
                <a:lnTo>
                  <a:pt x="18828" y="14495"/>
                </a:lnTo>
                <a:lnTo>
                  <a:pt x="18886" y="14495"/>
                </a:lnTo>
                <a:lnTo>
                  <a:pt x="18943" y="14637"/>
                </a:lnTo>
                <a:lnTo>
                  <a:pt x="18943" y="14779"/>
                </a:lnTo>
                <a:lnTo>
                  <a:pt x="18986" y="14779"/>
                </a:lnTo>
                <a:lnTo>
                  <a:pt x="19044" y="14921"/>
                </a:lnTo>
                <a:lnTo>
                  <a:pt x="19044" y="15063"/>
                </a:lnTo>
                <a:lnTo>
                  <a:pt x="19101" y="15063"/>
                </a:lnTo>
                <a:lnTo>
                  <a:pt x="19159" y="15205"/>
                </a:lnTo>
                <a:lnTo>
                  <a:pt x="19159" y="15347"/>
                </a:lnTo>
                <a:lnTo>
                  <a:pt x="19216" y="15347"/>
                </a:lnTo>
                <a:lnTo>
                  <a:pt x="19259" y="15489"/>
                </a:lnTo>
                <a:lnTo>
                  <a:pt x="19259" y="15632"/>
                </a:lnTo>
                <a:lnTo>
                  <a:pt x="19316" y="15632"/>
                </a:lnTo>
                <a:lnTo>
                  <a:pt x="19374" y="15774"/>
                </a:lnTo>
                <a:lnTo>
                  <a:pt x="19374" y="15916"/>
                </a:lnTo>
                <a:lnTo>
                  <a:pt x="19431" y="15916"/>
                </a:lnTo>
                <a:lnTo>
                  <a:pt x="19489" y="16058"/>
                </a:lnTo>
                <a:lnTo>
                  <a:pt x="19489" y="16200"/>
                </a:lnTo>
                <a:lnTo>
                  <a:pt x="19532" y="16200"/>
                </a:lnTo>
                <a:lnTo>
                  <a:pt x="19589" y="16342"/>
                </a:lnTo>
                <a:lnTo>
                  <a:pt x="19589" y="16484"/>
                </a:lnTo>
                <a:lnTo>
                  <a:pt x="19647" y="16484"/>
                </a:lnTo>
                <a:lnTo>
                  <a:pt x="19704" y="16626"/>
                </a:lnTo>
                <a:lnTo>
                  <a:pt x="19704" y="16768"/>
                </a:lnTo>
                <a:lnTo>
                  <a:pt x="19747" y="16768"/>
                </a:lnTo>
                <a:lnTo>
                  <a:pt x="19805" y="16911"/>
                </a:lnTo>
                <a:lnTo>
                  <a:pt x="19805" y="17053"/>
                </a:lnTo>
                <a:lnTo>
                  <a:pt x="19862" y="17053"/>
                </a:lnTo>
                <a:lnTo>
                  <a:pt x="19905" y="17195"/>
                </a:lnTo>
                <a:lnTo>
                  <a:pt x="19905" y="17337"/>
                </a:lnTo>
                <a:lnTo>
                  <a:pt x="19963" y="17337"/>
                </a:lnTo>
                <a:lnTo>
                  <a:pt x="20020" y="17479"/>
                </a:lnTo>
                <a:lnTo>
                  <a:pt x="20020" y="17621"/>
                </a:lnTo>
                <a:lnTo>
                  <a:pt x="20078" y="17621"/>
                </a:lnTo>
                <a:lnTo>
                  <a:pt x="20121" y="17763"/>
                </a:lnTo>
                <a:lnTo>
                  <a:pt x="20121" y="17905"/>
                </a:lnTo>
                <a:lnTo>
                  <a:pt x="20178" y="17905"/>
                </a:lnTo>
                <a:lnTo>
                  <a:pt x="20236" y="18047"/>
                </a:lnTo>
                <a:lnTo>
                  <a:pt x="20236" y="18189"/>
                </a:lnTo>
                <a:lnTo>
                  <a:pt x="20293" y="18189"/>
                </a:lnTo>
                <a:lnTo>
                  <a:pt x="20293" y="18332"/>
                </a:lnTo>
                <a:lnTo>
                  <a:pt x="20336" y="18332"/>
                </a:lnTo>
                <a:lnTo>
                  <a:pt x="20336" y="18474"/>
                </a:lnTo>
                <a:lnTo>
                  <a:pt x="20394" y="18474"/>
                </a:lnTo>
                <a:lnTo>
                  <a:pt x="20394" y="18616"/>
                </a:lnTo>
                <a:lnTo>
                  <a:pt x="20451" y="18616"/>
                </a:lnTo>
                <a:lnTo>
                  <a:pt x="20451" y="18758"/>
                </a:lnTo>
                <a:lnTo>
                  <a:pt x="20509" y="18758"/>
                </a:lnTo>
                <a:lnTo>
                  <a:pt x="20509" y="18900"/>
                </a:lnTo>
                <a:lnTo>
                  <a:pt x="20566" y="18900"/>
                </a:lnTo>
                <a:lnTo>
                  <a:pt x="20566" y="19042"/>
                </a:lnTo>
                <a:lnTo>
                  <a:pt x="20609" y="19042"/>
                </a:lnTo>
                <a:lnTo>
                  <a:pt x="20609" y="19184"/>
                </a:lnTo>
                <a:lnTo>
                  <a:pt x="20666" y="19184"/>
                </a:lnTo>
                <a:lnTo>
                  <a:pt x="20666" y="19326"/>
                </a:lnTo>
                <a:lnTo>
                  <a:pt x="20724" y="19326"/>
                </a:lnTo>
                <a:lnTo>
                  <a:pt x="20781" y="19468"/>
                </a:lnTo>
                <a:lnTo>
                  <a:pt x="20781" y="19611"/>
                </a:lnTo>
                <a:lnTo>
                  <a:pt x="20839" y="19611"/>
                </a:lnTo>
                <a:lnTo>
                  <a:pt x="20882" y="19753"/>
                </a:lnTo>
                <a:lnTo>
                  <a:pt x="20939" y="19895"/>
                </a:lnTo>
                <a:lnTo>
                  <a:pt x="20997" y="20037"/>
                </a:lnTo>
                <a:lnTo>
                  <a:pt x="21054" y="20179"/>
                </a:lnTo>
                <a:lnTo>
                  <a:pt x="21097" y="20179"/>
                </a:lnTo>
                <a:lnTo>
                  <a:pt x="21097" y="20321"/>
                </a:lnTo>
                <a:lnTo>
                  <a:pt x="21155" y="20463"/>
                </a:lnTo>
                <a:lnTo>
                  <a:pt x="21212" y="20463"/>
                </a:lnTo>
                <a:lnTo>
                  <a:pt x="21212" y="20605"/>
                </a:lnTo>
                <a:lnTo>
                  <a:pt x="21270" y="20605"/>
                </a:lnTo>
                <a:lnTo>
                  <a:pt x="21270" y="20747"/>
                </a:lnTo>
                <a:lnTo>
                  <a:pt x="21327" y="20747"/>
                </a:lnTo>
                <a:lnTo>
                  <a:pt x="21327" y="20889"/>
                </a:lnTo>
                <a:lnTo>
                  <a:pt x="21370" y="20889"/>
                </a:lnTo>
                <a:lnTo>
                  <a:pt x="21370" y="21032"/>
                </a:lnTo>
                <a:lnTo>
                  <a:pt x="21428" y="21032"/>
                </a:lnTo>
                <a:lnTo>
                  <a:pt x="21485" y="21174"/>
                </a:lnTo>
                <a:lnTo>
                  <a:pt x="21485" y="21316"/>
                </a:lnTo>
                <a:lnTo>
                  <a:pt x="21543" y="21316"/>
                </a:lnTo>
                <a:lnTo>
                  <a:pt x="21600" y="21316"/>
                </a:lnTo>
                <a:lnTo>
                  <a:pt x="21600" y="21458"/>
                </a:lnTo>
              </a:path>
            </a:pathLst>
          </a:custGeom>
          <a:noFill/>
          <a:ln w="38100" cap="rnd">
            <a:solidFill>
              <a:srgbClr val="FFCC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26639" name="Rectangle 16"/>
          <p:cNvSpPr>
            <a:spLocks/>
          </p:cNvSpPr>
          <p:nvPr/>
        </p:nvSpPr>
        <p:spPr bwMode="auto">
          <a:xfrm rot="16200000">
            <a:off x="4791627" y="5466743"/>
            <a:ext cx="1111518" cy="353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ea typeface="ＭＳ Ｐゴシック" charset="-128"/>
              </a:rPr>
              <a:t>Firing rate </a:t>
            </a:r>
          </a:p>
        </p:txBody>
      </p:sp>
      <p:sp>
        <p:nvSpPr>
          <p:cNvPr id="26640" name="Rectangle 17"/>
          <p:cNvSpPr>
            <a:spLocks/>
          </p:cNvSpPr>
          <p:nvPr/>
        </p:nvSpPr>
        <p:spPr bwMode="auto">
          <a:xfrm>
            <a:off x="6128107" y="6130902"/>
            <a:ext cx="1288495"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viewing angle</a:t>
            </a:r>
          </a:p>
        </p:txBody>
      </p:sp>
      <p:sp>
        <p:nvSpPr>
          <p:cNvPr id="26641" name="Rectangle 18"/>
          <p:cNvSpPr>
            <a:spLocks/>
          </p:cNvSpPr>
          <p:nvPr/>
        </p:nvSpPr>
        <p:spPr bwMode="auto">
          <a:xfrm>
            <a:off x="5656929" y="6118703"/>
            <a:ext cx="154010"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0</a:t>
            </a:r>
          </a:p>
        </p:txBody>
      </p:sp>
      <p:sp>
        <p:nvSpPr>
          <p:cNvPr id="26642" name="Rectangle 19"/>
          <p:cNvSpPr>
            <a:spLocks/>
          </p:cNvSpPr>
          <p:nvPr/>
        </p:nvSpPr>
        <p:spPr bwMode="auto">
          <a:xfrm>
            <a:off x="7813063" y="6118703"/>
            <a:ext cx="268373"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90</a:t>
            </a:r>
          </a:p>
        </p:txBody>
      </p:sp>
      <p:sp>
        <p:nvSpPr>
          <p:cNvPr id="26643" name="Rectangle 20"/>
          <p:cNvSpPr>
            <a:spLocks/>
          </p:cNvSpPr>
          <p:nvPr/>
        </p:nvSpPr>
        <p:spPr bwMode="auto">
          <a:xfrm>
            <a:off x="6009169" y="4850030"/>
            <a:ext cx="1500450"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high fMRI signal</a:t>
            </a:r>
          </a:p>
        </p:txBody>
      </p:sp>
      <p:sp>
        <p:nvSpPr>
          <p:cNvPr id="26645" name="Rectangle 22"/>
          <p:cNvSpPr>
            <a:spLocks/>
          </p:cNvSpPr>
          <p:nvPr/>
        </p:nvSpPr>
        <p:spPr bwMode="auto">
          <a:xfrm>
            <a:off x="1946213" y="2869721"/>
            <a:ext cx="1500450"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ea typeface="ＭＳ Ｐゴシック" charset="-128"/>
              </a:rPr>
              <a:t>high fMRI signal</a:t>
            </a:r>
          </a:p>
        </p:txBody>
      </p:sp>
      <p:sp>
        <p:nvSpPr>
          <p:cNvPr id="26646" name="Rectangle 23"/>
          <p:cNvSpPr>
            <a:spLocks/>
          </p:cNvSpPr>
          <p:nvPr/>
        </p:nvSpPr>
        <p:spPr bwMode="auto">
          <a:xfrm>
            <a:off x="1864634" y="4224843"/>
            <a:ext cx="1290021"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ea typeface="ＭＳ Ｐゴシック" charset="-128"/>
              </a:rPr>
              <a:t>viewing angle</a:t>
            </a:r>
          </a:p>
        </p:txBody>
      </p:sp>
      <p:sp>
        <p:nvSpPr>
          <p:cNvPr id="26647" name="Line 24"/>
          <p:cNvSpPr>
            <a:spLocks noChangeShapeType="1"/>
          </p:cNvSpPr>
          <p:nvPr/>
        </p:nvSpPr>
        <p:spPr bwMode="auto">
          <a:xfrm>
            <a:off x="1337037" y="4272113"/>
            <a:ext cx="2612063" cy="152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48" name="Rectangle 25"/>
          <p:cNvSpPr>
            <a:spLocks/>
          </p:cNvSpPr>
          <p:nvPr/>
        </p:nvSpPr>
        <p:spPr bwMode="auto">
          <a:xfrm rot="16200000">
            <a:off x="607445" y="3480630"/>
            <a:ext cx="1111518" cy="353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dirty="0">
                <a:latin typeface="Calibri" charset="0"/>
                <a:ea typeface="ＭＳ Ｐゴシック" charset="-128"/>
              </a:rPr>
              <a:t>Firing rate </a:t>
            </a:r>
          </a:p>
        </p:txBody>
      </p:sp>
      <p:sp>
        <p:nvSpPr>
          <p:cNvPr id="26649" name="Line 26"/>
          <p:cNvSpPr>
            <a:spLocks noChangeShapeType="1"/>
          </p:cNvSpPr>
          <p:nvPr/>
        </p:nvSpPr>
        <p:spPr bwMode="auto">
          <a:xfrm>
            <a:off x="1329413" y="3136102"/>
            <a:ext cx="1525" cy="11360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50" name="Freeform 27"/>
          <p:cNvSpPr>
            <a:spLocks/>
          </p:cNvSpPr>
          <p:nvPr/>
        </p:nvSpPr>
        <p:spPr bwMode="auto">
          <a:xfrm>
            <a:off x="2421203" y="3221155"/>
            <a:ext cx="948455" cy="104604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0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504"/>
                </a:lnTo>
                <a:lnTo>
                  <a:pt x="35" y="21407"/>
                </a:lnTo>
                <a:lnTo>
                  <a:pt x="105" y="21311"/>
                </a:lnTo>
                <a:lnTo>
                  <a:pt x="105" y="21214"/>
                </a:lnTo>
                <a:lnTo>
                  <a:pt x="140" y="21214"/>
                </a:lnTo>
                <a:lnTo>
                  <a:pt x="140" y="21118"/>
                </a:lnTo>
                <a:lnTo>
                  <a:pt x="210" y="21118"/>
                </a:lnTo>
                <a:lnTo>
                  <a:pt x="210" y="21021"/>
                </a:lnTo>
                <a:lnTo>
                  <a:pt x="245" y="20925"/>
                </a:lnTo>
                <a:lnTo>
                  <a:pt x="315" y="20829"/>
                </a:lnTo>
                <a:lnTo>
                  <a:pt x="315" y="20732"/>
                </a:lnTo>
                <a:lnTo>
                  <a:pt x="350" y="20636"/>
                </a:lnTo>
                <a:lnTo>
                  <a:pt x="419" y="20539"/>
                </a:lnTo>
                <a:lnTo>
                  <a:pt x="419" y="20443"/>
                </a:lnTo>
                <a:lnTo>
                  <a:pt x="454" y="20443"/>
                </a:lnTo>
                <a:lnTo>
                  <a:pt x="454" y="20346"/>
                </a:lnTo>
                <a:lnTo>
                  <a:pt x="524" y="20250"/>
                </a:lnTo>
                <a:lnTo>
                  <a:pt x="524" y="20154"/>
                </a:lnTo>
                <a:lnTo>
                  <a:pt x="594" y="20154"/>
                </a:lnTo>
                <a:lnTo>
                  <a:pt x="594" y="20057"/>
                </a:lnTo>
                <a:lnTo>
                  <a:pt x="629" y="20057"/>
                </a:lnTo>
                <a:lnTo>
                  <a:pt x="629" y="19961"/>
                </a:lnTo>
                <a:lnTo>
                  <a:pt x="699" y="19896"/>
                </a:lnTo>
                <a:lnTo>
                  <a:pt x="699" y="19800"/>
                </a:lnTo>
                <a:lnTo>
                  <a:pt x="734" y="19800"/>
                </a:lnTo>
                <a:lnTo>
                  <a:pt x="734" y="19704"/>
                </a:lnTo>
                <a:lnTo>
                  <a:pt x="804" y="19607"/>
                </a:lnTo>
                <a:lnTo>
                  <a:pt x="839" y="19511"/>
                </a:lnTo>
                <a:lnTo>
                  <a:pt x="839" y="19414"/>
                </a:lnTo>
                <a:lnTo>
                  <a:pt x="909" y="19318"/>
                </a:lnTo>
                <a:lnTo>
                  <a:pt x="944" y="19221"/>
                </a:lnTo>
                <a:lnTo>
                  <a:pt x="944" y="19125"/>
                </a:lnTo>
                <a:lnTo>
                  <a:pt x="1014" y="19061"/>
                </a:lnTo>
                <a:lnTo>
                  <a:pt x="1083" y="18964"/>
                </a:lnTo>
                <a:lnTo>
                  <a:pt x="1083" y="18868"/>
                </a:lnTo>
                <a:lnTo>
                  <a:pt x="1118" y="18868"/>
                </a:lnTo>
                <a:lnTo>
                  <a:pt x="1118" y="18771"/>
                </a:lnTo>
                <a:lnTo>
                  <a:pt x="1188" y="18675"/>
                </a:lnTo>
                <a:lnTo>
                  <a:pt x="1188" y="18579"/>
                </a:lnTo>
                <a:lnTo>
                  <a:pt x="1223" y="18579"/>
                </a:lnTo>
                <a:lnTo>
                  <a:pt x="1223" y="18482"/>
                </a:lnTo>
                <a:lnTo>
                  <a:pt x="1293" y="18386"/>
                </a:lnTo>
                <a:lnTo>
                  <a:pt x="1293" y="18289"/>
                </a:lnTo>
                <a:lnTo>
                  <a:pt x="1328" y="18289"/>
                </a:lnTo>
                <a:lnTo>
                  <a:pt x="1328" y="18193"/>
                </a:lnTo>
                <a:lnTo>
                  <a:pt x="1398" y="18096"/>
                </a:lnTo>
                <a:lnTo>
                  <a:pt x="1398" y="18000"/>
                </a:lnTo>
                <a:lnTo>
                  <a:pt x="1433" y="18000"/>
                </a:lnTo>
                <a:lnTo>
                  <a:pt x="1433" y="17904"/>
                </a:lnTo>
                <a:lnTo>
                  <a:pt x="1503" y="17807"/>
                </a:lnTo>
                <a:lnTo>
                  <a:pt x="1503" y="17711"/>
                </a:lnTo>
                <a:lnTo>
                  <a:pt x="1573" y="17711"/>
                </a:lnTo>
                <a:lnTo>
                  <a:pt x="1573" y="17614"/>
                </a:lnTo>
                <a:lnTo>
                  <a:pt x="1608" y="17518"/>
                </a:lnTo>
                <a:lnTo>
                  <a:pt x="1608" y="17421"/>
                </a:lnTo>
                <a:lnTo>
                  <a:pt x="1678" y="17421"/>
                </a:lnTo>
                <a:lnTo>
                  <a:pt x="1678" y="17357"/>
                </a:lnTo>
                <a:lnTo>
                  <a:pt x="1713" y="17261"/>
                </a:lnTo>
                <a:lnTo>
                  <a:pt x="1713" y="17164"/>
                </a:lnTo>
                <a:lnTo>
                  <a:pt x="1783" y="17164"/>
                </a:lnTo>
                <a:lnTo>
                  <a:pt x="1783" y="17068"/>
                </a:lnTo>
                <a:lnTo>
                  <a:pt x="1817" y="16971"/>
                </a:lnTo>
                <a:lnTo>
                  <a:pt x="1817" y="16875"/>
                </a:lnTo>
                <a:lnTo>
                  <a:pt x="1887" y="16875"/>
                </a:lnTo>
                <a:lnTo>
                  <a:pt x="1887" y="16779"/>
                </a:lnTo>
                <a:lnTo>
                  <a:pt x="1922" y="16682"/>
                </a:lnTo>
                <a:lnTo>
                  <a:pt x="1922" y="16586"/>
                </a:lnTo>
                <a:lnTo>
                  <a:pt x="1992" y="16586"/>
                </a:lnTo>
                <a:lnTo>
                  <a:pt x="1992" y="16489"/>
                </a:lnTo>
                <a:lnTo>
                  <a:pt x="2062" y="16393"/>
                </a:lnTo>
                <a:lnTo>
                  <a:pt x="2062" y="16296"/>
                </a:lnTo>
                <a:lnTo>
                  <a:pt x="2097" y="16296"/>
                </a:lnTo>
                <a:lnTo>
                  <a:pt x="2097" y="16200"/>
                </a:lnTo>
                <a:lnTo>
                  <a:pt x="2167" y="16104"/>
                </a:lnTo>
                <a:lnTo>
                  <a:pt x="2167" y="16007"/>
                </a:lnTo>
                <a:lnTo>
                  <a:pt x="2202" y="16007"/>
                </a:lnTo>
                <a:lnTo>
                  <a:pt x="2202" y="15911"/>
                </a:lnTo>
                <a:lnTo>
                  <a:pt x="2202" y="15814"/>
                </a:lnTo>
                <a:lnTo>
                  <a:pt x="2272" y="15814"/>
                </a:lnTo>
                <a:lnTo>
                  <a:pt x="2272" y="15750"/>
                </a:lnTo>
                <a:lnTo>
                  <a:pt x="2307" y="15750"/>
                </a:lnTo>
                <a:lnTo>
                  <a:pt x="2307" y="15654"/>
                </a:lnTo>
                <a:lnTo>
                  <a:pt x="2307" y="15557"/>
                </a:lnTo>
                <a:lnTo>
                  <a:pt x="2377" y="15557"/>
                </a:lnTo>
                <a:lnTo>
                  <a:pt x="2377" y="15461"/>
                </a:lnTo>
                <a:lnTo>
                  <a:pt x="2412" y="15461"/>
                </a:lnTo>
                <a:lnTo>
                  <a:pt x="2412" y="15364"/>
                </a:lnTo>
                <a:lnTo>
                  <a:pt x="2412" y="15268"/>
                </a:lnTo>
                <a:lnTo>
                  <a:pt x="2482" y="15268"/>
                </a:lnTo>
                <a:lnTo>
                  <a:pt x="2482" y="15171"/>
                </a:lnTo>
                <a:lnTo>
                  <a:pt x="2551" y="15075"/>
                </a:lnTo>
                <a:lnTo>
                  <a:pt x="2551" y="14979"/>
                </a:lnTo>
                <a:lnTo>
                  <a:pt x="2586" y="14979"/>
                </a:lnTo>
                <a:lnTo>
                  <a:pt x="2586" y="14882"/>
                </a:lnTo>
                <a:lnTo>
                  <a:pt x="2656" y="14786"/>
                </a:lnTo>
                <a:lnTo>
                  <a:pt x="2656" y="14689"/>
                </a:lnTo>
                <a:lnTo>
                  <a:pt x="2691" y="14689"/>
                </a:lnTo>
                <a:lnTo>
                  <a:pt x="2691" y="14593"/>
                </a:lnTo>
                <a:lnTo>
                  <a:pt x="2761" y="14496"/>
                </a:lnTo>
                <a:lnTo>
                  <a:pt x="2761" y="14400"/>
                </a:lnTo>
                <a:lnTo>
                  <a:pt x="2796" y="14304"/>
                </a:lnTo>
                <a:lnTo>
                  <a:pt x="2866" y="14207"/>
                </a:lnTo>
                <a:lnTo>
                  <a:pt x="2866" y="14111"/>
                </a:lnTo>
                <a:lnTo>
                  <a:pt x="2901" y="14046"/>
                </a:lnTo>
                <a:lnTo>
                  <a:pt x="2971" y="13950"/>
                </a:lnTo>
                <a:lnTo>
                  <a:pt x="2971" y="13854"/>
                </a:lnTo>
                <a:lnTo>
                  <a:pt x="3041" y="13757"/>
                </a:lnTo>
                <a:lnTo>
                  <a:pt x="3076" y="13661"/>
                </a:lnTo>
                <a:lnTo>
                  <a:pt x="3076" y="13564"/>
                </a:lnTo>
                <a:lnTo>
                  <a:pt x="3146" y="13468"/>
                </a:lnTo>
                <a:lnTo>
                  <a:pt x="3181" y="13371"/>
                </a:lnTo>
                <a:lnTo>
                  <a:pt x="3181" y="13275"/>
                </a:lnTo>
                <a:lnTo>
                  <a:pt x="3250" y="13211"/>
                </a:lnTo>
                <a:lnTo>
                  <a:pt x="3250" y="13114"/>
                </a:lnTo>
                <a:lnTo>
                  <a:pt x="3285" y="13114"/>
                </a:lnTo>
                <a:lnTo>
                  <a:pt x="3285" y="13018"/>
                </a:lnTo>
                <a:lnTo>
                  <a:pt x="3355" y="12921"/>
                </a:lnTo>
                <a:lnTo>
                  <a:pt x="3355" y="12825"/>
                </a:lnTo>
                <a:lnTo>
                  <a:pt x="3390" y="12825"/>
                </a:lnTo>
                <a:lnTo>
                  <a:pt x="3390" y="12729"/>
                </a:lnTo>
                <a:lnTo>
                  <a:pt x="3460" y="12632"/>
                </a:lnTo>
                <a:lnTo>
                  <a:pt x="3460" y="12536"/>
                </a:lnTo>
                <a:lnTo>
                  <a:pt x="3530" y="12536"/>
                </a:lnTo>
                <a:lnTo>
                  <a:pt x="3530" y="12439"/>
                </a:lnTo>
                <a:lnTo>
                  <a:pt x="3530" y="12343"/>
                </a:lnTo>
                <a:lnTo>
                  <a:pt x="3565" y="12343"/>
                </a:lnTo>
                <a:lnTo>
                  <a:pt x="3565" y="12246"/>
                </a:lnTo>
                <a:lnTo>
                  <a:pt x="3635" y="12246"/>
                </a:lnTo>
                <a:lnTo>
                  <a:pt x="3635" y="12150"/>
                </a:lnTo>
                <a:lnTo>
                  <a:pt x="3635" y="12054"/>
                </a:lnTo>
                <a:lnTo>
                  <a:pt x="3670" y="12054"/>
                </a:lnTo>
                <a:lnTo>
                  <a:pt x="3670" y="11957"/>
                </a:lnTo>
                <a:lnTo>
                  <a:pt x="3740" y="11861"/>
                </a:lnTo>
                <a:lnTo>
                  <a:pt x="3740" y="11764"/>
                </a:lnTo>
                <a:lnTo>
                  <a:pt x="3775" y="11764"/>
                </a:lnTo>
                <a:lnTo>
                  <a:pt x="3775" y="11668"/>
                </a:lnTo>
                <a:lnTo>
                  <a:pt x="3845" y="11604"/>
                </a:lnTo>
                <a:lnTo>
                  <a:pt x="3845" y="11507"/>
                </a:lnTo>
                <a:lnTo>
                  <a:pt x="3880" y="11507"/>
                </a:lnTo>
                <a:lnTo>
                  <a:pt x="3880" y="11411"/>
                </a:lnTo>
                <a:lnTo>
                  <a:pt x="3950" y="11314"/>
                </a:lnTo>
                <a:lnTo>
                  <a:pt x="3950" y="11218"/>
                </a:lnTo>
                <a:lnTo>
                  <a:pt x="4019" y="11121"/>
                </a:lnTo>
                <a:lnTo>
                  <a:pt x="4054" y="11025"/>
                </a:lnTo>
                <a:lnTo>
                  <a:pt x="4054" y="10929"/>
                </a:lnTo>
                <a:lnTo>
                  <a:pt x="4124" y="10832"/>
                </a:lnTo>
                <a:lnTo>
                  <a:pt x="4124" y="10736"/>
                </a:lnTo>
                <a:lnTo>
                  <a:pt x="4159" y="10736"/>
                </a:lnTo>
                <a:lnTo>
                  <a:pt x="4159" y="10639"/>
                </a:lnTo>
                <a:lnTo>
                  <a:pt x="4229" y="10543"/>
                </a:lnTo>
                <a:lnTo>
                  <a:pt x="4229" y="10446"/>
                </a:lnTo>
                <a:lnTo>
                  <a:pt x="4264" y="10446"/>
                </a:lnTo>
                <a:lnTo>
                  <a:pt x="4264" y="10350"/>
                </a:lnTo>
                <a:lnTo>
                  <a:pt x="4334" y="10254"/>
                </a:lnTo>
                <a:lnTo>
                  <a:pt x="4334" y="10157"/>
                </a:lnTo>
                <a:lnTo>
                  <a:pt x="4369" y="10157"/>
                </a:lnTo>
                <a:lnTo>
                  <a:pt x="4369" y="10061"/>
                </a:lnTo>
                <a:lnTo>
                  <a:pt x="4439" y="9964"/>
                </a:lnTo>
                <a:lnTo>
                  <a:pt x="4439" y="9900"/>
                </a:lnTo>
                <a:lnTo>
                  <a:pt x="4509" y="9900"/>
                </a:lnTo>
                <a:lnTo>
                  <a:pt x="4509" y="9804"/>
                </a:lnTo>
                <a:lnTo>
                  <a:pt x="4544" y="9707"/>
                </a:lnTo>
                <a:lnTo>
                  <a:pt x="4544" y="9611"/>
                </a:lnTo>
                <a:lnTo>
                  <a:pt x="4614" y="9611"/>
                </a:lnTo>
                <a:lnTo>
                  <a:pt x="4614" y="9514"/>
                </a:lnTo>
                <a:lnTo>
                  <a:pt x="4649" y="9418"/>
                </a:lnTo>
                <a:lnTo>
                  <a:pt x="4649" y="9321"/>
                </a:lnTo>
                <a:lnTo>
                  <a:pt x="4718" y="9321"/>
                </a:lnTo>
                <a:lnTo>
                  <a:pt x="4718" y="9225"/>
                </a:lnTo>
                <a:lnTo>
                  <a:pt x="4753" y="9129"/>
                </a:lnTo>
                <a:lnTo>
                  <a:pt x="4753" y="9032"/>
                </a:lnTo>
                <a:lnTo>
                  <a:pt x="4823" y="9032"/>
                </a:lnTo>
                <a:lnTo>
                  <a:pt x="4823" y="8936"/>
                </a:lnTo>
                <a:lnTo>
                  <a:pt x="4858" y="8839"/>
                </a:lnTo>
                <a:lnTo>
                  <a:pt x="4858" y="8775"/>
                </a:lnTo>
                <a:lnTo>
                  <a:pt x="4928" y="8775"/>
                </a:lnTo>
                <a:lnTo>
                  <a:pt x="4928" y="8679"/>
                </a:lnTo>
                <a:lnTo>
                  <a:pt x="4963" y="8582"/>
                </a:lnTo>
                <a:lnTo>
                  <a:pt x="4963" y="8486"/>
                </a:lnTo>
                <a:lnTo>
                  <a:pt x="5033" y="8486"/>
                </a:lnTo>
                <a:lnTo>
                  <a:pt x="5033" y="8389"/>
                </a:lnTo>
                <a:lnTo>
                  <a:pt x="5068" y="8389"/>
                </a:lnTo>
                <a:lnTo>
                  <a:pt x="5068" y="8293"/>
                </a:lnTo>
                <a:lnTo>
                  <a:pt x="5068" y="8196"/>
                </a:lnTo>
                <a:lnTo>
                  <a:pt x="5138" y="8196"/>
                </a:lnTo>
                <a:lnTo>
                  <a:pt x="5138" y="8100"/>
                </a:lnTo>
                <a:lnTo>
                  <a:pt x="5208" y="8100"/>
                </a:lnTo>
                <a:lnTo>
                  <a:pt x="5208" y="8004"/>
                </a:lnTo>
                <a:lnTo>
                  <a:pt x="5243" y="7907"/>
                </a:lnTo>
                <a:lnTo>
                  <a:pt x="5243" y="7811"/>
                </a:lnTo>
                <a:lnTo>
                  <a:pt x="5313" y="7811"/>
                </a:lnTo>
                <a:lnTo>
                  <a:pt x="5313" y="7714"/>
                </a:lnTo>
                <a:lnTo>
                  <a:pt x="5348" y="7618"/>
                </a:lnTo>
                <a:lnTo>
                  <a:pt x="5417" y="7521"/>
                </a:lnTo>
                <a:lnTo>
                  <a:pt x="5417" y="7457"/>
                </a:lnTo>
                <a:lnTo>
                  <a:pt x="5452" y="7361"/>
                </a:lnTo>
                <a:lnTo>
                  <a:pt x="5522" y="7264"/>
                </a:lnTo>
                <a:lnTo>
                  <a:pt x="5522" y="7168"/>
                </a:lnTo>
                <a:lnTo>
                  <a:pt x="5557" y="7168"/>
                </a:lnTo>
                <a:lnTo>
                  <a:pt x="5557" y="7071"/>
                </a:lnTo>
                <a:lnTo>
                  <a:pt x="5627" y="6975"/>
                </a:lnTo>
                <a:lnTo>
                  <a:pt x="5627" y="6879"/>
                </a:lnTo>
                <a:lnTo>
                  <a:pt x="5697" y="6879"/>
                </a:lnTo>
                <a:lnTo>
                  <a:pt x="5697" y="6782"/>
                </a:lnTo>
                <a:lnTo>
                  <a:pt x="5732" y="6782"/>
                </a:lnTo>
                <a:lnTo>
                  <a:pt x="5732" y="6686"/>
                </a:lnTo>
                <a:lnTo>
                  <a:pt x="5802" y="6589"/>
                </a:lnTo>
                <a:lnTo>
                  <a:pt x="5837" y="6493"/>
                </a:lnTo>
                <a:lnTo>
                  <a:pt x="5837" y="6396"/>
                </a:lnTo>
                <a:lnTo>
                  <a:pt x="5907" y="6300"/>
                </a:lnTo>
                <a:lnTo>
                  <a:pt x="5942" y="6204"/>
                </a:lnTo>
                <a:lnTo>
                  <a:pt x="5942" y="6107"/>
                </a:lnTo>
                <a:lnTo>
                  <a:pt x="6012" y="6107"/>
                </a:lnTo>
                <a:lnTo>
                  <a:pt x="6012" y="6011"/>
                </a:lnTo>
                <a:lnTo>
                  <a:pt x="6047" y="6011"/>
                </a:lnTo>
                <a:lnTo>
                  <a:pt x="6047" y="5914"/>
                </a:lnTo>
                <a:lnTo>
                  <a:pt x="6117" y="5818"/>
                </a:lnTo>
                <a:lnTo>
                  <a:pt x="6186" y="5754"/>
                </a:lnTo>
                <a:lnTo>
                  <a:pt x="6186" y="5657"/>
                </a:lnTo>
                <a:lnTo>
                  <a:pt x="6221" y="5657"/>
                </a:lnTo>
                <a:lnTo>
                  <a:pt x="6221" y="5561"/>
                </a:lnTo>
                <a:lnTo>
                  <a:pt x="6291" y="5561"/>
                </a:lnTo>
                <a:lnTo>
                  <a:pt x="6291" y="5464"/>
                </a:lnTo>
                <a:lnTo>
                  <a:pt x="6326" y="5368"/>
                </a:lnTo>
                <a:lnTo>
                  <a:pt x="6326" y="5271"/>
                </a:lnTo>
                <a:lnTo>
                  <a:pt x="6396" y="5271"/>
                </a:lnTo>
                <a:lnTo>
                  <a:pt x="6396" y="5175"/>
                </a:lnTo>
                <a:lnTo>
                  <a:pt x="6431" y="5079"/>
                </a:lnTo>
                <a:lnTo>
                  <a:pt x="6501" y="5079"/>
                </a:lnTo>
                <a:lnTo>
                  <a:pt x="6501" y="4982"/>
                </a:lnTo>
                <a:lnTo>
                  <a:pt x="6536" y="4886"/>
                </a:lnTo>
                <a:lnTo>
                  <a:pt x="6606" y="4789"/>
                </a:lnTo>
                <a:lnTo>
                  <a:pt x="6606" y="4693"/>
                </a:lnTo>
                <a:lnTo>
                  <a:pt x="6676" y="4693"/>
                </a:lnTo>
                <a:lnTo>
                  <a:pt x="6676" y="4596"/>
                </a:lnTo>
                <a:lnTo>
                  <a:pt x="6711" y="4596"/>
                </a:lnTo>
                <a:lnTo>
                  <a:pt x="6711" y="4500"/>
                </a:lnTo>
                <a:lnTo>
                  <a:pt x="6781" y="4404"/>
                </a:lnTo>
                <a:lnTo>
                  <a:pt x="6781" y="4307"/>
                </a:lnTo>
                <a:lnTo>
                  <a:pt x="6816" y="4307"/>
                </a:lnTo>
                <a:lnTo>
                  <a:pt x="6816" y="4211"/>
                </a:lnTo>
                <a:lnTo>
                  <a:pt x="6885" y="4211"/>
                </a:lnTo>
                <a:lnTo>
                  <a:pt x="6885" y="4146"/>
                </a:lnTo>
                <a:lnTo>
                  <a:pt x="6920" y="4146"/>
                </a:lnTo>
                <a:lnTo>
                  <a:pt x="6920" y="4050"/>
                </a:lnTo>
                <a:lnTo>
                  <a:pt x="6990" y="4050"/>
                </a:lnTo>
                <a:lnTo>
                  <a:pt x="6990" y="3954"/>
                </a:lnTo>
                <a:lnTo>
                  <a:pt x="7025" y="3857"/>
                </a:lnTo>
                <a:lnTo>
                  <a:pt x="7095" y="3761"/>
                </a:lnTo>
                <a:lnTo>
                  <a:pt x="7165" y="3664"/>
                </a:lnTo>
                <a:lnTo>
                  <a:pt x="7200" y="3568"/>
                </a:lnTo>
                <a:lnTo>
                  <a:pt x="7200" y="3471"/>
                </a:lnTo>
                <a:lnTo>
                  <a:pt x="7270" y="3471"/>
                </a:lnTo>
                <a:lnTo>
                  <a:pt x="7305" y="3375"/>
                </a:lnTo>
                <a:lnTo>
                  <a:pt x="7305" y="3311"/>
                </a:lnTo>
                <a:lnTo>
                  <a:pt x="7375" y="3311"/>
                </a:lnTo>
                <a:lnTo>
                  <a:pt x="7375" y="3214"/>
                </a:lnTo>
                <a:lnTo>
                  <a:pt x="7410" y="3214"/>
                </a:lnTo>
                <a:lnTo>
                  <a:pt x="7410" y="3118"/>
                </a:lnTo>
                <a:lnTo>
                  <a:pt x="7480" y="3118"/>
                </a:lnTo>
                <a:lnTo>
                  <a:pt x="7480" y="3021"/>
                </a:lnTo>
                <a:lnTo>
                  <a:pt x="7515" y="3021"/>
                </a:lnTo>
                <a:lnTo>
                  <a:pt x="7515" y="2925"/>
                </a:lnTo>
                <a:lnTo>
                  <a:pt x="7584" y="2925"/>
                </a:lnTo>
                <a:lnTo>
                  <a:pt x="7584" y="2829"/>
                </a:lnTo>
                <a:lnTo>
                  <a:pt x="7654" y="2829"/>
                </a:lnTo>
                <a:lnTo>
                  <a:pt x="7654" y="2732"/>
                </a:lnTo>
                <a:lnTo>
                  <a:pt x="7689" y="2732"/>
                </a:lnTo>
                <a:lnTo>
                  <a:pt x="7689" y="2636"/>
                </a:lnTo>
                <a:lnTo>
                  <a:pt x="7759" y="2636"/>
                </a:lnTo>
                <a:lnTo>
                  <a:pt x="7759" y="2539"/>
                </a:lnTo>
                <a:lnTo>
                  <a:pt x="7794" y="2539"/>
                </a:lnTo>
                <a:lnTo>
                  <a:pt x="7864" y="2443"/>
                </a:lnTo>
                <a:lnTo>
                  <a:pt x="7864" y="2346"/>
                </a:lnTo>
                <a:lnTo>
                  <a:pt x="7899" y="2346"/>
                </a:lnTo>
                <a:lnTo>
                  <a:pt x="7969" y="2250"/>
                </a:lnTo>
                <a:lnTo>
                  <a:pt x="8004" y="2154"/>
                </a:lnTo>
                <a:lnTo>
                  <a:pt x="8074" y="2154"/>
                </a:lnTo>
                <a:lnTo>
                  <a:pt x="8074" y="2057"/>
                </a:lnTo>
                <a:lnTo>
                  <a:pt x="8144" y="2057"/>
                </a:lnTo>
                <a:lnTo>
                  <a:pt x="8144" y="1961"/>
                </a:lnTo>
                <a:lnTo>
                  <a:pt x="8179" y="1961"/>
                </a:lnTo>
                <a:lnTo>
                  <a:pt x="8179" y="1864"/>
                </a:lnTo>
                <a:lnTo>
                  <a:pt x="8249" y="1864"/>
                </a:lnTo>
                <a:lnTo>
                  <a:pt x="8283" y="1768"/>
                </a:lnTo>
                <a:lnTo>
                  <a:pt x="8353" y="1671"/>
                </a:lnTo>
                <a:lnTo>
                  <a:pt x="8388" y="1671"/>
                </a:lnTo>
                <a:lnTo>
                  <a:pt x="8388" y="1607"/>
                </a:lnTo>
                <a:lnTo>
                  <a:pt x="8458" y="1607"/>
                </a:lnTo>
                <a:lnTo>
                  <a:pt x="8493" y="1511"/>
                </a:lnTo>
                <a:lnTo>
                  <a:pt x="8563" y="1414"/>
                </a:lnTo>
                <a:lnTo>
                  <a:pt x="8633" y="1414"/>
                </a:lnTo>
                <a:lnTo>
                  <a:pt x="8633" y="1318"/>
                </a:lnTo>
                <a:lnTo>
                  <a:pt x="8668" y="1318"/>
                </a:lnTo>
                <a:lnTo>
                  <a:pt x="8738" y="1221"/>
                </a:lnTo>
                <a:lnTo>
                  <a:pt x="8773" y="1221"/>
                </a:lnTo>
                <a:lnTo>
                  <a:pt x="8773" y="1125"/>
                </a:lnTo>
                <a:lnTo>
                  <a:pt x="8843" y="1125"/>
                </a:lnTo>
                <a:lnTo>
                  <a:pt x="8878" y="1029"/>
                </a:lnTo>
                <a:lnTo>
                  <a:pt x="8948" y="1029"/>
                </a:lnTo>
                <a:lnTo>
                  <a:pt x="8948" y="932"/>
                </a:lnTo>
                <a:lnTo>
                  <a:pt x="8983" y="932"/>
                </a:lnTo>
                <a:lnTo>
                  <a:pt x="9052" y="932"/>
                </a:lnTo>
                <a:lnTo>
                  <a:pt x="9052" y="836"/>
                </a:lnTo>
                <a:lnTo>
                  <a:pt x="9122" y="836"/>
                </a:lnTo>
                <a:lnTo>
                  <a:pt x="9157" y="836"/>
                </a:lnTo>
                <a:lnTo>
                  <a:pt x="9157" y="739"/>
                </a:lnTo>
                <a:lnTo>
                  <a:pt x="9227" y="739"/>
                </a:lnTo>
                <a:lnTo>
                  <a:pt x="9262" y="643"/>
                </a:lnTo>
                <a:lnTo>
                  <a:pt x="9332" y="643"/>
                </a:lnTo>
                <a:lnTo>
                  <a:pt x="9367" y="643"/>
                </a:lnTo>
                <a:lnTo>
                  <a:pt x="9367" y="546"/>
                </a:lnTo>
                <a:lnTo>
                  <a:pt x="9437" y="546"/>
                </a:lnTo>
                <a:lnTo>
                  <a:pt x="9472" y="450"/>
                </a:lnTo>
                <a:lnTo>
                  <a:pt x="9542" y="450"/>
                </a:lnTo>
                <a:lnTo>
                  <a:pt x="9612" y="450"/>
                </a:lnTo>
                <a:lnTo>
                  <a:pt x="9612" y="354"/>
                </a:lnTo>
                <a:lnTo>
                  <a:pt x="9647" y="354"/>
                </a:lnTo>
                <a:lnTo>
                  <a:pt x="9717" y="354"/>
                </a:lnTo>
                <a:lnTo>
                  <a:pt x="9751" y="354"/>
                </a:lnTo>
                <a:lnTo>
                  <a:pt x="9751" y="257"/>
                </a:lnTo>
                <a:lnTo>
                  <a:pt x="9821" y="257"/>
                </a:lnTo>
                <a:lnTo>
                  <a:pt x="9856" y="257"/>
                </a:lnTo>
                <a:lnTo>
                  <a:pt x="9926" y="161"/>
                </a:lnTo>
                <a:lnTo>
                  <a:pt x="9961" y="161"/>
                </a:lnTo>
                <a:lnTo>
                  <a:pt x="10031" y="161"/>
                </a:lnTo>
                <a:lnTo>
                  <a:pt x="10066" y="161"/>
                </a:lnTo>
                <a:lnTo>
                  <a:pt x="10136" y="64"/>
                </a:lnTo>
                <a:lnTo>
                  <a:pt x="10171" y="64"/>
                </a:lnTo>
                <a:lnTo>
                  <a:pt x="10241" y="64"/>
                </a:lnTo>
                <a:lnTo>
                  <a:pt x="10311" y="64"/>
                </a:lnTo>
                <a:lnTo>
                  <a:pt x="10346" y="64"/>
                </a:lnTo>
                <a:lnTo>
                  <a:pt x="10416" y="64"/>
                </a:lnTo>
                <a:lnTo>
                  <a:pt x="10416" y="0"/>
                </a:lnTo>
                <a:lnTo>
                  <a:pt x="10450" y="0"/>
                </a:lnTo>
                <a:lnTo>
                  <a:pt x="10520" y="0"/>
                </a:lnTo>
                <a:lnTo>
                  <a:pt x="10555" y="0"/>
                </a:lnTo>
                <a:lnTo>
                  <a:pt x="10625" y="0"/>
                </a:lnTo>
                <a:lnTo>
                  <a:pt x="10660" y="0"/>
                </a:lnTo>
                <a:lnTo>
                  <a:pt x="10730" y="0"/>
                </a:lnTo>
                <a:lnTo>
                  <a:pt x="10800" y="0"/>
                </a:lnTo>
                <a:lnTo>
                  <a:pt x="10835" y="0"/>
                </a:lnTo>
                <a:lnTo>
                  <a:pt x="10905" y="0"/>
                </a:lnTo>
                <a:lnTo>
                  <a:pt x="10940" y="0"/>
                </a:lnTo>
                <a:lnTo>
                  <a:pt x="11010" y="0"/>
                </a:lnTo>
                <a:lnTo>
                  <a:pt x="11045" y="0"/>
                </a:lnTo>
                <a:lnTo>
                  <a:pt x="11115" y="0"/>
                </a:lnTo>
                <a:lnTo>
                  <a:pt x="11150" y="0"/>
                </a:lnTo>
                <a:lnTo>
                  <a:pt x="11150" y="64"/>
                </a:lnTo>
                <a:lnTo>
                  <a:pt x="11219" y="64"/>
                </a:lnTo>
                <a:lnTo>
                  <a:pt x="11254" y="64"/>
                </a:lnTo>
                <a:lnTo>
                  <a:pt x="11324" y="64"/>
                </a:lnTo>
                <a:lnTo>
                  <a:pt x="11394" y="64"/>
                </a:lnTo>
                <a:lnTo>
                  <a:pt x="11429" y="64"/>
                </a:lnTo>
                <a:lnTo>
                  <a:pt x="11499" y="64"/>
                </a:lnTo>
                <a:lnTo>
                  <a:pt x="11499" y="161"/>
                </a:lnTo>
                <a:lnTo>
                  <a:pt x="11534" y="161"/>
                </a:lnTo>
                <a:lnTo>
                  <a:pt x="11604" y="161"/>
                </a:lnTo>
                <a:lnTo>
                  <a:pt x="11639" y="161"/>
                </a:lnTo>
                <a:lnTo>
                  <a:pt x="11709" y="161"/>
                </a:lnTo>
                <a:lnTo>
                  <a:pt x="11709" y="257"/>
                </a:lnTo>
                <a:lnTo>
                  <a:pt x="11744" y="257"/>
                </a:lnTo>
                <a:lnTo>
                  <a:pt x="11814" y="257"/>
                </a:lnTo>
                <a:lnTo>
                  <a:pt x="11883" y="354"/>
                </a:lnTo>
                <a:lnTo>
                  <a:pt x="11918" y="354"/>
                </a:lnTo>
                <a:lnTo>
                  <a:pt x="11988" y="354"/>
                </a:lnTo>
                <a:lnTo>
                  <a:pt x="12023" y="450"/>
                </a:lnTo>
                <a:lnTo>
                  <a:pt x="12093" y="450"/>
                </a:lnTo>
                <a:lnTo>
                  <a:pt x="12128" y="450"/>
                </a:lnTo>
                <a:lnTo>
                  <a:pt x="12128" y="546"/>
                </a:lnTo>
                <a:lnTo>
                  <a:pt x="12198" y="546"/>
                </a:lnTo>
                <a:lnTo>
                  <a:pt x="12233" y="643"/>
                </a:lnTo>
                <a:lnTo>
                  <a:pt x="12303" y="643"/>
                </a:lnTo>
                <a:lnTo>
                  <a:pt x="12373" y="643"/>
                </a:lnTo>
                <a:lnTo>
                  <a:pt x="12373" y="739"/>
                </a:lnTo>
                <a:lnTo>
                  <a:pt x="12408" y="739"/>
                </a:lnTo>
                <a:lnTo>
                  <a:pt x="12478" y="836"/>
                </a:lnTo>
                <a:lnTo>
                  <a:pt x="12513" y="836"/>
                </a:lnTo>
                <a:lnTo>
                  <a:pt x="12583" y="932"/>
                </a:lnTo>
                <a:lnTo>
                  <a:pt x="12617" y="932"/>
                </a:lnTo>
                <a:lnTo>
                  <a:pt x="12617" y="1029"/>
                </a:lnTo>
                <a:lnTo>
                  <a:pt x="12687" y="1029"/>
                </a:lnTo>
                <a:lnTo>
                  <a:pt x="12722" y="1029"/>
                </a:lnTo>
                <a:lnTo>
                  <a:pt x="12722" y="1125"/>
                </a:lnTo>
                <a:lnTo>
                  <a:pt x="12792" y="1125"/>
                </a:lnTo>
                <a:lnTo>
                  <a:pt x="12862" y="1221"/>
                </a:lnTo>
                <a:lnTo>
                  <a:pt x="12897" y="1221"/>
                </a:lnTo>
                <a:lnTo>
                  <a:pt x="12897" y="1318"/>
                </a:lnTo>
                <a:lnTo>
                  <a:pt x="12967" y="1318"/>
                </a:lnTo>
                <a:lnTo>
                  <a:pt x="12967" y="1414"/>
                </a:lnTo>
                <a:lnTo>
                  <a:pt x="13002" y="1414"/>
                </a:lnTo>
                <a:lnTo>
                  <a:pt x="13072" y="1414"/>
                </a:lnTo>
                <a:lnTo>
                  <a:pt x="13072" y="1511"/>
                </a:lnTo>
                <a:lnTo>
                  <a:pt x="13107" y="1511"/>
                </a:lnTo>
                <a:lnTo>
                  <a:pt x="13107" y="1607"/>
                </a:lnTo>
                <a:lnTo>
                  <a:pt x="13177" y="1607"/>
                </a:lnTo>
                <a:lnTo>
                  <a:pt x="13212" y="1671"/>
                </a:lnTo>
                <a:lnTo>
                  <a:pt x="13282" y="1671"/>
                </a:lnTo>
                <a:lnTo>
                  <a:pt x="13282" y="1768"/>
                </a:lnTo>
                <a:lnTo>
                  <a:pt x="13351" y="1768"/>
                </a:lnTo>
                <a:lnTo>
                  <a:pt x="13351" y="1864"/>
                </a:lnTo>
                <a:lnTo>
                  <a:pt x="13386" y="1864"/>
                </a:lnTo>
                <a:lnTo>
                  <a:pt x="13386" y="1961"/>
                </a:lnTo>
                <a:lnTo>
                  <a:pt x="13456" y="1961"/>
                </a:lnTo>
                <a:lnTo>
                  <a:pt x="13491" y="2057"/>
                </a:lnTo>
                <a:lnTo>
                  <a:pt x="13561" y="2154"/>
                </a:lnTo>
                <a:lnTo>
                  <a:pt x="13596" y="2154"/>
                </a:lnTo>
                <a:lnTo>
                  <a:pt x="13596" y="2250"/>
                </a:lnTo>
                <a:lnTo>
                  <a:pt x="13666" y="2250"/>
                </a:lnTo>
                <a:lnTo>
                  <a:pt x="13666" y="2346"/>
                </a:lnTo>
                <a:lnTo>
                  <a:pt x="13701" y="2346"/>
                </a:lnTo>
                <a:lnTo>
                  <a:pt x="13701" y="2443"/>
                </a:lnTo>
                <a:lnTo>
                  <a:pt x="13771" y="2443"/>
                </a:lnTo>
                <a:lnTo>
                  <a:pt x="13771" y="2539"/>
                </a:lnTo>
                <a:lnTo>
                  <a:pt x="13841" y="2539"/>
                </a:lnTo>
                <a:lnTo>
                  <a:pt x="13841" y="2636"/>
                </a:lnTo>
                <a:lnTo>
                  <a:pt x="13876" y="2636"/>
                </a:lnTo>
                <a:lnTo>
                  <a:pt x="13946" y="2732"/>
                </a:lnTo>
                <a:lnTo>
                  <a:pt x="13946" y="2829"/>
                </a:lnTo>
                <a:lnTo>
                  <a:pt x="13981" y="2829"/>
                </a:lnTo>
                <a:lnTo>
                  <a:pt x="14050" y="2925"/>
                </a:lnTo>
                <a:lnTo>
                  <a:pt x="14050" y="3021"/>
                </a:lnTo>
                <a:lnTo>
                  <a:pt x="14085" y="3021"/>
                </a:lnTo>
                <a:lnTo>
                  <a:pt x="14155" y="3118"/>
                </a:lnTo>
                <a:lnTo>
                  <a:pt x="14155" y="3214"/>
                </a:lnTo>
                <a:lnTo>
                  <a:pt x="14190" y="3214"/>
                </a:lnTo>
                <a:lnTo>
                  <a:pt x="14260" y="3311"/>
                </a:lnTo>
                <a:lnTo>
                  <a:pt x="14260" y="3375"/>
                </a:lnTo>
                <a:lnTo>
                  <a:pt x="14330" y="3375"/>
                </a:lnTo>
                <a:lnTo>
                  <a:pt x="14330" y="3471"/>
                </a:lnTo>
                <a:lnTo>
                  <a:pt x="14365" y="3471"/>
                </a:lnTo>
                <a:lnTo>
                  <a:pt x="14365" y="3568"/>
                </a:lnTo>
                <a:lnTo>
                  <a:pt x="14435" y="3568"/>
                </a:lnTo>
                <a:lnTo>
                  <a:pt x="14435" y="3664"/>
                </a:lnTo>
                <a:lnTo>
                  <a:pt x="14470" y="3664"/>
                </a:lnTo>
                <a:lnTo>
                  <a:pt x="14470" y="3761"/>
                </a:lnTo>
                <a:lnTo>
                  <a:pt x="14540" y="3761"/>
                </a:lnTo>
                <a:lnTo>
                  <a:pt x="14540" y="3857"/>
                </a:lnTo>
                <a:lnTo>
                  <a:pt x="14575" y="3857"/>
                </a:lnTo>
                <a:lnTo>
                  <a:pt x="14575" y="3954"/>
                </a:lnTo>
                <a:lnTo>
                  <a:pt x="14645" y="4050"/>
                </a:lnTo>
                <a:lnTo>
                  <a:pt x="14680" y="4146"/>
                </a:lnTo>
                <a:lnTo>
                  <a:pt x="14750" y="4211"/>
                </a:lnTo>
                <a:lnTo>
                  <a:pt x="14819" y="4307"/>
                </a:lnTo>
                <a:lnTo>
                  <a:pt x="14819" y="4404"/>
                </a:lnTo>
                <a:lnTo>
                  <a:pt x="14854" y="4404"/>
                </a:lnTo>
                <a:lnTo>
                  <a:pt x="14854" y="4500"/>
                </a:lnTo>
                <a:lnTo>
                  <a:pt x="14889" y="4596"/>
                </a:lnTo>
                <a:lnTo>
                  <a:pt x="14959" y="4693"/>
                </a:lnTo>
                <a:lnTo>
                  <a:pt x="14959" y="4789"/>
                </a:lnTo>
                <a:lnTo>
                  <a:pt x="15029" y="4789"/>
                </a:lnTo>
                <a:lnTo>
                  <a:pt x="15029" y="4886"/>
                </a:lnTo>
                <a:lnTo>
                  <a:pt x="15064" y="4886"/>
                </a:lnTo>
                <a:lnTo>
                  <a:pt x="15064" y="4982"/>
                </a:lnTo>
                <a:lnTo>
                  <a:pt x="15134" y="5079"/>
                </a:lnTo>
                <a:lnTo>
                  <a:pt x="15169" y="5079"/>
                </a:lnTo>
                <a:lnTo>
                  <a:pt x="15169" y="5175"/>
                </a:lnTo>
                <a:lnTo>
                  <a:pt x="15239" y="5271"/>
                </a:lnTo>
                <a:lnTo>
                  <a:pt x="15274" y="5368"/>
                </a:lnTo>
                <a:lnTo>
                  <a:pt x="15274" y="5464"/>
                </a:lnTo>
                <a:lnTo>
                  <a:pt x="15344" y="5561"/>
                </a:lnTo>
                <a:lnTo>
                  <a:pt x="15379" y="5657"/>
                </a:lnTo>
                <a:lnTo>
                  <a:pt x="15379" y="5754"/>
                </a:lnTo>
                <a:lnTo>
                  <a:pt x="15449" y="5754"/>
                </a:lnTo>
                <a:lnTo>
                  <a:pt x="15449" y="5818"/>
                </a:lnTo>
                <a:lnTo>
                  <a:pt x="15518" y="5818"/>
                </a:lnTo>
                <a:lnTo>
                  <a:pt x="15518" y="5914"/>
                </a:lnTo>
                <a:lnTo>
                  <a:pt x="15553" y="6011"/>
                </a:lnTo>
                <a:lnTo>
                  <a:pt x="15623" y="6107"/>
                </a:lnTo>
                <a:lnTo>
                  <a:pt x="15623" y="6204"/>
                </a:lnTo>
                <a:lnTo>
                  <a:pt x="15658" y="6204"/>
                </a:lnTo>
                <a:lnTo>
                  <a:pt x="15658" y="6300"/>
                </a:lnTo>
                <a:lnTo>
                  <a:pt x="15728" y="6300"/>
                </a:lnTo>
                <a:lnTo>
                  <a:pt x="15728" y="6396"/>
                </a:lnTo>
                <a:lnTo>
                  <a:pt x="15763" y="6493"/>
                </a:lnTo>
                <a:lnTo>
                  <a:pt x="15763" y="6589"/>
                </a:lnTo>
                <a:lnTo>
                  <a:pt x="15833" y="6589"/>
                </a:lnTo>
                <a:lnTo>
                  <a:pt x="15833" y="6686"/>
                </a:lnTo>
                <a:lnTo>
                  <a:pt x="15868" y="6782"/>
                </a:lnTo>
                <a:lnTo>
                  <a:pt x="15938" y="6879"/>
                </a:lnTo>
                <a:lnTo>
                  <a:pt x="15938" y="6975"/>
                </a:lnTo>
                <a:lnTo>
                  <a:pt x="16008" y="6975"/>
                </a:lnTo>
                <a:lnTo>
                  <a:pt x="16008" y="7071"/>
                </a:lnTo>
                <a:lnTo>
                  <a:pt x="16043" y="7168"/>
                </a:lnTo>
                <a:lnTo>
                  <a:pt x="16043" y="7264"/>
                </a:lnTo>
                <a:lnTo>
                  <a:pt x="16113" y="7264"/>
                </a:lnTo>
                <a:lnTo>
                  <a:pt x="16113" y="7361"/>
                </a:lnTo>
                <a:lnTo>
                  <a:pt x="16148" y="7361"/>
                </a:lnTo>
                <a:lnTo>
                  <a:pt x="16148" y="7457"/>
                </a:lnTo>
                <a:lnTo>
                  <a:pt x="16217" y="7521"/>
                </a:lnTo>
                <a:lnTo>
                  <a:pt x="16217" y="7618"/>
                </a:lnTo>
                <a:lnTo>
                  <a:pt x="16252" y="7618"/>
                </a:lnTo>
                <a:lnTo>
                  <a:pt x="16252" y="7714"/>
                </a:lnTo>
                <a:lnTo>
                  <a:pt x="16322" y="7811"/>
                </a:lnTo>
                <a:lnTo>
                  <a:pt x="16357" y="7907"/>
                </a:lnTo>
                <a:lnTo>
                  <a:pt x="16357" y="8004"/>
                </a:lnTo>
                <a:lnTo>
                  <a:pt x="16427" y="8100"/>
                </a:lnTo>
                <a:lnTo>
                  <a:pt x="16497" y="8196"/>
                </a:lnTo>
                <a:lnTo>
                  <a:pt x="16497" y="8293"/>
                </a:lnTo>
                <a:lnTo>
                  <a:pt x="16532" y="8389"/>
                </a:lnTo>
                <a:lnTo>
                  <a:pt x="16602" y="8486"/>
                </a:lnTo>
                <a:lnTo>
                  <a:pt x="16602" y="8582"/>
                </a:lnTo>
                <a:lnTo>
                  <a:pt x="16637" y="8582"/>
                </a:lnTo>
                <a:lnTo>
                  <a:pt x="16637" y="8679"/>
                </a:lnTo>
                <a:lnTo>
                  <a:pt x="16707" y="8775"/>
                </a:lnTo>
                <a:lnTo>
                  <a:pt x="16707" y="8839"/>
                </a:lnTo>
                <a:lnTo>
                  <a:pt x="16742" y="8839"/>
                </a:lnTo>
                <a:lnTo>
                  <a:pt x="16742" y="8936"/>
                </a:lnTo>
                <a:lnTo>
                  <a:pt x="16812" y="9032"/>
                </a:lnTo>
                <a:lnTo>
                  <a:pt x="16812" y="9129"/>
                </a:lnTo>
                <a:lnTo>
                  <a:pt x="16847" y="9129"/>
                </a:lnTo>
                <a:lnTo>
                  <a:pt x="16847" y="9225"/>
                </a:lnTo>
                <a:lnTo>
                  <a:pt x="16917" y="9321"/>
                </a:lnTo>
                <a:lnTo>
                  <a:pt x="16917" y="9418"/>
                </a:lnTo>
                <a:lnTo>
                  <a:pt x="16986" y="9418"/>
                </a:lnTo>
                <a:lnTo>
                  <a:pt x="16986" y="9514"/>
                </a:lnTo>
                <a:lnTo>
                  <a:pt x="17021" y="9611"/>
                </a:lnTo>
                <a:lnTo>
                  <a:pt x="17021" y="9707"/>
                </a:lnTo>
                <a:lnTo>
                  <a:pt x="17091" y="9707"/>
                </a:lnTo>
                <a:lnTo>
                  <a:pt x="17091" y="9804"/>
                </a:lnTo>
                <a:lnTo>
                  <a:pt x="17126" y="9900"/>
                </a:lnTo>
                <a:lnTo>
                  <a:pt x="17126" y="9964"/>
                </a:lnTo>
                <a:lnTo>
                  <a:pt x="17196" y="9964"/>
                </a:lnTo>
                <a:lnTo>
                  <a:pt x="17196" y="10061"/>
                </a:lnTo>
                <a:lnTo>
                  <a:pt x="17231" y="10157"/>
                </a:lnTo>
                <a:lnTo>
                  <a:pt x="17231" y="10254"/>
                </a:lnTo>
                <a:lnTo>
                  <a:pt x="17301" y="10254"/>
                </a:lnTo>
                <a:lnTo>
                  <a:pt x="17301" y="10350"/>
                </a:lnTo>
                <a:lnTo>
                  <a:pt x="17336" y="10446"/>
                </a:lnTo>
                <a:lnTo>
                  <a:pt x="17336" y="10543"/>
                </a:lnTo>
                <a:lnTo>
                  <a:pt x="17406" y="10543"/>
                </a:lnTo>
                <a:lnTo>
                  <a:pt x="17406" y="10639"/>
                </a:lnTo>
                <a:lnTo>
                  <a:pt x="17476" y="10736"/>
                </a:lnTo>
                <a:lnTo>
                  <a:pt x="17476" y="10832"/>
                </a:lnTo>
                <a:lnTo>
                  <a:pt x="17511" y="10832"/>
                </a:lnTo>
                <a:lnTo>
                  <a:pt x="17511" y="10929"/>
                </a:lnTo>
                <a:lnTo>
                  <a:pt x="17511" y="11025"/>
                </a:lnTo>
                <a:lnTo>
                  <a:pt x="17581" y="11025"/>
                </a:lnTo>
                <a:lnTo>
                  <a:pt x="17581" y="11121"/>
                </a:lnTo>
                <a:lnTo>
                  <a:pt x="17616" y="11121"/>
                </a:lnTo>
                <a:lnTo>
                  <a:pt x="17616" y="11218"/>
                </a:lnTo>
                <a:lnTo>
                  <a:pt x="17616" y="11314"/>
                </a:lnTo>
                <a:lnTo>
                  <a:pt x="17685" y="11314"/>
                </a:lnTo>
                <a:lnTo>
                  <a:pt x="17685" y="11411"/>
                </a:lnTo>
                <a:lnTo>
                  <a:pt x="17720" y="11507"/>
                </a:lnTo>
                <a:lnTo>
                  <a:pt x="17720" y="11604"/>
                </a:lnTo>
                <a:lnTo>
                  <a:pt x="17790" y="11604"/>
                </a:lnTo>
                <a:lnTo>
                  <a:pt x="17790" y="11668"/>
                </a:lnTo>
                <a:lnTo>
                  <a:pt x="17825" y="11764"/>
                </a:lnTo>
                <a:lnTo>
                  <a:pt x="17825" y="11861"/>
                </a:lnTo>
                <a:lnTo>
                  <a:pt x="17895" y="11861"/>
                </a:lnTo>
                <a:lnTo>
                  <a:pt x="17895" y="11957"/>
                </a:lnTo>
                <a:lnTo>
                  <a:pt x="17965" y="12054"/>
                </a:lnTo>
                <a:lnTo>
                  <a:pt x="17965" y="12150"/>
                </a:lnTo>
                <a:lnTo>
                  <a:pt x="18000" y="12246"/>
                </a:lnTo>
                <a:lnTo>
                  <a:pt x="18070" y="12343"/>
                </a:lnTo>
                <a:lnTo>
                  <a:pt x="18070" y="12439"/>
                </a:lnTo>
                <a:lnTo>
                  <a:pt x="18105" y="12536"/>
                </a:lnTo>
                <a:lnTo>
                  <a:pt x="18175" y="12632"/>
                </a:lnTo>
                <a:lnTo>
                  <a:pt x="18175" y="12729"/>
                </a:lnTo>
                <a:lnTo>
                  <a:pt x="18210" y="12825"/>
                </a:lnTo>
                <a:lnTo>
                  <a:pt x="18280" y="12921"/>
                </a:lnTo>
                <a:lnTo>
                  <a:pt x="18280" y="13018"/>
                </a:lnTo>
                <a:lnTo>
                  <a:pt x="18315" y="13114"/>
                </a:lnTo>
                <a:lnTo>
                  <a:pt x="18384" y="13211"/>
                </a:lnTo>
                <a:lnTo>
                  <a:pt x="18384" y="13275"/>
                </a:lnTo>
                <a:lnTo>
                  <a:pt x="18454" y="13371"/>
                </a:lnTo>
                <a:lnTo>
                  <a:pt x="18454" y="13468"/>
                </a:lnTo>
                <a:lnTo>
                  <a:pt x="18489" y="13468"/>
                </a:lnTo>
                <a:lnTo>
                  <a:pt x="18489" y="13564"/>
                </a:lnTo>
                <a:lnTo>
                  <a:pt x="18559" y="13661"/>
                </a:lnTo>
                <a:lnTo>
                  <a:pt x="18559" y="13757"/>
                </a:lnTo>
                <a:lnTo>
                  <a:pt x="18594" y="13757"/>
                </a:lnTo>
                <a:lnTo>
                  <a:pt x="18594" y="13854"/>
                </a:lnTo>
                <a:lnTo>
                  <a:pt x="18594" y="13950"/>
                </a:lnTo>
                <a:lnTo>
                  <a:pt x="18664" y="13950"/>
                </a:lnTo>
                <a:lnTo>
                  <a:pt x="18664" y="14046"/>
                </a:lnTo>
                <a:lnTo>
                  <a:pt x="18699" y="14046"/>
                </a:lnTo>
                <a:lnTo>
                  <a:pt x="18699" y="14111"/>
                </a:lnTo>
                <a:lnTo>
                  <a:pt x="18699" y="14207"/>
                </a:lnTo>
                <a:lnTo>
                  <a:pt x="18769" y="14207"/>
                </a:lnTo>
                <a:lnTo>
                  <a:pt x="18769" y="14304"/>
                </a:lnTo>
                <a:lnTo>
                  <a:pt x="18804" y="14304"/>
                </a:lnTo>
                <a:lnTo>
                  <a:pt x="18804" y="14400"/>
                </a:lnTo>
                <a:lnTo>
                  <a:pt x="18804" y="14496"/>
                </a:lnTo>
                <a:lnTo>
                  <a:pt x="18874" y="14496"/>
                </a:lnTo>
                <a:lnTo>
                  <a:pt x="18874" y="14593"/>
                </a:lnTo>
                <a:lnTo>
                  <a:pt x="18944" y="14689"/>
                </a:lnTo>
                <a:lnTo>
                  <a:pt x="18944" y="14786"/>
                </a:lnTo>
                <a:lnTo>
                  <a:pt x="18979" y="14786"/>
                </a:lnTo>
                <a:lnTo>
                  <a:pt x="18979" y="14882"/>
                </a:lnTo>
                <a:lnTo>
                  <a:pt x="19049" y="14979"/>
                </a:lnTo>
                <a:lnTo>
                  <a:pt x="19049" y="15075"/>
                </a:lnTo>
                <a:lnTo>
                  <a:pt x="19083" y="15075"/>
                </a:lnTo>
                <a:lnTo>
                  <a:pt x="19083" y="15171"/>
                </a:lnTo>
                <a:lnTo>
                  <a:pt x="19153" y="15268"/>
                </a:lnTo>
                <a:lnTo>
                  <a:pt x="19153" y="15364"/>
                </a:lnTo>
                <a:lnTo>
                  <a:pt x="19188" y="15461"/>
                </a:lnTo>
                <a:lnTo>
                  <a:pt x="19258" y="15557"/>
                </a:lnTo>
                <a:lnTo>
                  <a:pt x="19258" y="15654"/>
                </a:lnTo>
                <a:lnTo>
                  <a:pt x="19293" y="15750"/>
                </a:lnTo>
                <a:lnTo>
                  <a:pt x="19363" y="15814"/>
                </a:lnTo>
                <a:lnTo>
                  <a:pt x="19363" y="15911"/>
                </a:lnTo>
                <a:lnTo>
                  <a:pt x="19433" y="16007"/>
                </a:lnTo>
                <a:lnTo>
                  <a:pt x="19468" y="16104"/>
                </a:lnTo>
                <a:lnTo>
                  <a:pt x="19468" y="16200"/>
                </a:lnTo>
                <a:lnTo>
                  <a:pt x="19538" y="16296"/>
                </a:lnTo>
                <a:lnTo>
                  <a:pt x="19573" y="16393"/>
                </a:lnTo>
                <a:lnTo>
                  <a:pt x="19573" y="16489"/>
                </a:lnTo>
                <a:lnTo>
                  <a:pt x="19643" y="16586"/>
                </a:lnTo>
                <a:lnTo>
                  <a:pt x="19678" y="16682"/>
                </a:lnTo>
                <a:lnTo>
                  <a:pt x="19678" y="16779"/>
                </a:lnTo>
                <a:lnTo>
                  <a:pt x="19748" y="16875"/>
                </a:lnTo>
                <a:lnTo>
                  <a:pt x="19783" y="16971"/>
                </a:lnTo>
                <a:lnTo>
                  <a:pt x="19783" y="17068"/>
                </a:lnTo>
                <a:lnTo>
                  <a:pt x="19852" y="17164"/>
                </a:lnTo>
                <a:lnTo>
                  <a:pt x="19887" y="17261"/>
                </a:lnTo>
                <a:lnTo>
                  <a:pt x="19887" y="17357"/>
                </a:lnTo>
                <a:lnTo>
                  <a:pt x="19957" y="17421"/>
                </a:lnTo>
                <a:lnTo>
                  <a:pt x="19992" y="17518"/>
                </a:lnTo>
                <a:lnTo>
                  <a:pt x="19992" y="17614"/>
                </a:lnTo>
                <a:lnTo>
                  <a:pt x="20062" y="17711"/>
                </a:lnTo>
                <a:lnTo>
                  <a:pt x="20132" y="17807"/>
                </a:lnTo>
                <a:lnTo>
                  <a:pt x="20132" y="17904"/>
                </a:lnTo>
                <a:lnTo>
                  <a:pt x="20167" y="18000"/>
                </a:lnTo>
                <a:lnTo>
                  <a:pt x="20237" y="18096"/>
                </a:lnTo>
                <a:lnTo>
                  <a:pt x="20237" y="18193"/>
                </a:lnTo>
                <a:lnTo>
                  <a:pt x="20272" y="18289"/>
                </a:lnTo>
                <a:lnTo>
                  <a:pt x="20272" y="18386"/>
                </a:lnTo>
                <a:lnTo>
                  <a:pt x="20342" y="18386"/>
                </a:lnTo>
                <a:lnTo>
                  <a:pt x="20342" y="18482"/>
                </a:lnTo>
                <a:lnTo>
                  <a:pt x="20377" y="18579"/>
                </a:lnTo>
                <a:lnTo>
                  <a:pt x="20377" y="18675"/>
                </a:lnTo>
                <a:lnTo>
                  <a:pt x="20447" y="18675"/>
                </a:lnTo>
                <a:lnTo>
                  <a:pt x="20447" y="18771"/>
                </a:lnTo>
                <a:lnTo>
                  <a:pt x="20482" y="18868"/>
                </a:lnTo>
                <a:lnTo>
                  <a:pt x="20482" y="18964"/>
                </a:lnTo>
                <a:lnTo>
                  <a:pt x="20551" y="18964"/>
                </a:lnTo>
                <a:lnTo>
                  <a:pt x="20551" y="19061"/>
                </a:lnTo>
                <a:lnTo>
                  <a:pt x="20621" y="19061"/>
                </a:lnTo>
                <a:lnTo>
                  <a:pt x="20621" y="19125"/>
                </a:lnTo>
                <a:lnTo>
                  <a:pt x="20621" y="19221"/>
                </a:lnTo>
                <a:lnTo>
                  <a:pt x="20656" y="19221"/>
                </a:lnTo>
                <a:lnTo>
                  <a:pt x="20656" y="19318"/>
                </a:lnTo>
                <a:lnTo>
                  <a:pt x="20726" y="19318"/>
                </a:lnTo>
                <a:lnTo>
                  <a:pt x="20726" y="19414"/>
                </a:lnTo>
                <a:lnTo>
                  <a:pt x="20761" y="19511"/>
                </a:lnTo>
                <a:lnTo>
                  <a:pt x="20761" y="19607"/>
                </a:lnTo>
                <a:lnTo>
                  <a:pt x="20831" y="19607"/>
                </a:lnTo>
                <a:lnTo>
                  <a:pt x="20831" y="19704"/>
                </a:lnTo>
                <a:lnTo>
                  <a:pt x="20866" y="19800"/>
                </a:lnTo>
                <a:lnTo>
                  <a:pt x="20936" y="19896"/>
                </a:lnTo>
                <a:lnTo>
                  <a:pt x="20936" y="19961"/>
                </a:lnTo>
                <a:lnTo>
                  <a:pt x="20971" y="20057"/>
                </a:lnTo>
                <a:lnTo>
                  <a:pt x="21041" y="20154"/>
                </a:lnTo>
                <a:lnTo>
                  <a:pt x="21041" y="20250"/>
                </a:lnTo>
                <a:lnTo>
                  <a:pt x="21111" y="20250"/>
                </a:lnTo>
                <a:lnTo>
                  <a:pt x="21111" y="20346"/>
                </a:lnTo>
                <a:lnTo>
                  <a:pt x="21146" y="20443"/>
                </a:lnTo>
                <a:lnTo>
                  <a:pt x="21146" y="20539"/>
                </a:lnTo>
                <a:lnTo>
                  <a:pt x="21216" y="20539"/>
                </a:lnTo>
                <a:lnTo>
                  <a:pt x="21216" y="20636"/>
                </a:lnTo>
                <a:lnTo>
                  <a:pt x="21250" y="20636"/>
                </a:lnTo>
                <a:lnTo>
                  <a:pt x="21250" y="20732"/>
                </a:lnTo>
                <a:lnTo>
                  <a:pt x="21320" y="20829"/>
                </a:lnTo>
                <a:lnTo>
                  <a:pt x="21320" y="20925"/>
                </a:lnTo>
                <a:lnTo>
                  <a:pt x="21355" y="20925"/>
                </a:lnTo>
                <a:lnTo>
                  <a:pt x="21355" y="21021"/>
                </a:lnTo>
                <a:lnTo>
                  <a:pt x="21425" y="21118"/>
                </a:lnTo>
                <a:lnTo>
                  <a:pt x="21460" y="21214"/>
                </a:lnTo>
                <a:lnTo>
                  <a:pt x="21460" y="21311"/>
                </a:lnTo>
                <a:lnTo>
                  <a:pt x="21530" y="21311"/>
                </a:lnTo>
                <a:lnTo>
                  <a:pt x="21530" y="21407"/>
                </a:lnTo>
                <a:lnTo>
                  <a:pt x="21600" y="21407"/>
                </a:lnTo>
                <a:lnTo>
                  <a:pt x="21600" y="21504"/>
                </a:lnTo>
              </a:path>
            </a:pathLst>
          </a:custGeom>
          <a:noFill/>
          <a:ln w="38100" cap="rnd">
            <a:solidFill>
              <a:srgbClr val="FF33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26651" name="Rectangle 28"/>
          <p:cNvSpPr>
            <a:spLocks/>
          </p:cNvSpPr>
          <p:nvPr/>
        </p:nvSpPr>
        <p:spPr bwMode="auto">
          <a:xfrm>
            <a:off x="1268419" y="4217219"/>
            <a:ext cx="154010" cy="269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0</a:t>
            </a:r>
          </a:p>
        </p:txBody>
      </p:sp>
      <p:sp>
        <p:nvSpPr>
          <p:cNvPr id="26652" name="Rectangle 29"/>
          <p:cNvSpPr>
            <a:spLocks/>
          </p:cNvSpPr>
          <p:nvPr/>
        </p:nvSpPr>
        <p:spPr bwMode="auto">
          <a:xfrm>
            <a:off x="3380332" y="4217219"/>
            <a:ext cx="268373" cy="269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90</a:t>
            </a:r>
          </a:p>
        </p:txBody>
      </p:sp>
      <p:sp>
        <p:nvSpPr>
          <p:cNvPr id="26653" name="Rectangle 30"/>
          <p:cNvSpPr>
            <a:spLocks/>
          </p:cNvSpPr>
          <p:nvPr/>
        </p:nvSpPr>
        <p:spPr bwMode="auto">
          <a:xfrm>
            <a:off x="6092210" y="2941314"/>
            <a:ext cx="1500450"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1273" bIns="0">
            <a:spAutoFit/>
          </a:bodyPr>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high fMRI signal</a:t>
            </a:r>
          </a:p>
        </p:txBody>
      </p:sp>
      <p:sp>
        <p:nvSpPr>
          <p:cNvPr id="26654" name="Line 31"/>
          <p:cNvSpPr>
            <a:spLocks noChangeShapeType="1"/>
          </p:cNvSpPr>
          <p:nvPr/>
        </p:nvSpPr>
        <p:spPr bwMode="auto">
          <a:xfrm>
            <a:off x="5484622" y="3311460"/>
            <a:ext cx="1524" cy="92100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55" name="Line 32"/>
          <p:cNvSpPr>
            <a:spLocks noChangeShapeType="1"/>
          </p:cNvSpPr>
          <p:nvPr/>
        </p:nvSpPr>
        <p:spPr bwMode="auto">
          <a:xfrm>
            <a:off x="5484622" y="4235517"/>
            <a:ext cx="2645609" cy="152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26656" name="Freeform 33"/>
          <p:cNvSpPr>
            <a:spLocks/>
          </p:cNvSpPr>
          <p:nvPr/>
        </p:nvSpPr>
        <p:spPr bwMode="auto">
          <a:xfrm>
            <a:off x="5861258" y="3410574"/>
            <a:ext cx="2104289" cy="2150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0 h 21600"/>
              <a:gd name="T60" fmla="*/ 2147483647 w 21600"/>
              <a:gd name="T61" fmla="*/ 0 h 21600"/>
              <a:gd name="T62" fmla="*/ 2147483647 w 21600"/>
              <a:gd name="T63" fmla="*/ 0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2147483647 w 21600"/>
              <a:gd name="T101" fmla="*/ 2147483647 h 21600"/>
              <a:gd name="T102" fmla="*/ 2147483647 w 21600"/>
              <a:gd name="T103" fmla="*/ 2147483647 h 21600"/>
              <a:gd name="T104" fmla="*/ 2147483647 w 21600"/>
              <a:gd name="T105" fmla="*/ 2147483647 h 21600"/>
              <a:gd name="T106" fmla="*/ 2147483647 w 21600"/>
              <a:gd name="T107" fmla="*/ 2147483647 h 21600"/>
              <a:gd name="T108" fmla="*/ 2147483647 w 21600"/>
              <a:gd name="T109" fmla="*/ 2147483647 h 21600"/>
              <a:gd name="T110" fmla="*/ 2147483647 w 21600"/>
              <a:gd name="T111" fmla="*/ 2147483647 h 21600"/>
              <a:gd name="T112" fmla="*/ 2147483647 w 21600"/>
              <a:gd name="T113" fmla="*/ 2147483647 h 21600"/>
              <a:gd name="T114" fmla="*/ 2147483647 w 21600"/>
              <a:gd name="T115" fmla="*/ 2147483647 h 21600"/>
              <a:gd name="T116" fmla="*/ 2147483647 w 21600"/>
              <a:gd name="T117" fmla="*/ 2147483647 h 21600"/>
              <a:gd name="T118" fmla="*/ 2147483647 w 21600"/>
              <a:gd name="T119" fmla="*/ 2147483647 h 21600"/>
              <a:gd name="T120" fmla="*/ 2147483647 w 21600"/>
              <a:gd name="T121" fmla="*/ 214748364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0" y="21600"/>
                </a:moveTo>
                <a:lnTo>
                  <a:pt x="0" y="21458"/>
                </a:lnTo>
                <a:lnTo>
                  <a:pt x="43" y="21316"/>
                </a:lnTo>
                <a:lnTo>
                  <a:pt x="101" y="21316"/>
                </a:lnTo>
                <a:lnTo>
                  <a:pt x="101" y="21174"/>
                </a:lnTo>
                <a:lnTo>
                  <a:pt x="158" y="21174"/>
                </a:lnTo>
                <a:lnTo>
                  <a:pt x="158" y="21032"/>
                </a:lnTo>
                <a:lnTo>
                  <a:pt x="215" y="21032"/>
                </a:lnTo>
                <a:lnTo>
                  <a:pt x="259" y="20889"/>
                </a:lnTo>
                <a:lnTo>
                  <a:pt x="316" y="20747"/>
                </a:lnTo>
                <a:lnTo>
                  <a:pt x="373" y="20605"/>
                </a:lnTo>
                <a:lnTo>
                  <a:pt x="431" y="20463"/>
                </a:lnTo>
                <a:lnTo>
                  <a:pt x="488" y="20463"/>
                </a:lnTo>
                <a:lnTo>
                  <a:pt x="488" y="20321"/>
                </a:lnTo>
                <a:lnTo>
                  <a:pt x="531" y="20179"/>
                </a:lnTo>
                <a:lnTo>
                  <a:pt x="589" y="20179"/>
                </a:lnTo>
                <a:lnTo>
                  <a:pt x="589" y="20037"/>
                </a:lnTo>
                <a:lnTo>
                  <a:pt x="646" y="20037"/>
                </a:lnTo>
                <a:lnTo>
                  <a:pt x="646" y="19895"/>
                </a:lnTo>
                <a:lnTo>
                  <a:pt x="704" y="19895"/>
                </a:lnTo>
                <a:lnTo>
                  <a:pt x="704" y="19753"/>
                </a:lnTo>
                <a:lnTo>
                  <a:pt x="747" y="19753"/>
                </a:lnTo>
                <a:lnTo>
                  <a:pt x="747" y="19611"/>
                </a:lnTo>
                <a:lnTo>
                  <a:pt x="804" y="19611"/>
                </a:lnTo>
                <a:lnTo>
                  <a:pt x="862" y="19468"/>
                </a:lnTo>
                <a:lnTo>
                  <a:pt x="862" y="19326"/>
                </a:lnTo>
                <a:lnTo>
                  <a:pt x="919" y="19326"/>
                </a:lnTo>
                <a:lnTo>
                  <a:pt x="977" y="19184"/>
                </a:lnTo>
                <a:lnTo>
                  <a:pt x="977" y="19042"/>
                </a:lnTo>
                <a:lnTo>
                  <a:pt x="1020" y="19042"/>
                </a:lnTo>
                <a:lnTo>
                  <a:pt x="1077" y="18900"/>
                </a:lnTo>
                <a:lnTo>
                  <a:pt x="1077" y="18758"/>
                </a:lnTo>
                <a:lnTo>
                  <a:pt x="1135" y="18758"/>
                </a:lnTo>
                <a:lnTo>
                  <a:pt x="1192" y="18616"/>
                </a:lnTo>
                <a:lnTo>
                  <a:pt x="1192" y="18474"/>
                </a:lnTo>
                <a:lnTo>
                  <a:pt x="1249" y="18474"/>
                </a:lnTo>
                <a:lnTo>
                  <a:pt x="1293" y="18332"/>
                </a:lnTo>
                <a:lnTo>
                  <a:pt x="1293" y="18189"/>
                </a:lnTo>
                <a:lnTo>
                  <a:pt x="1350" y="18189"/>
                </a:lnTo>
                <a:lnTo>
                  <a:pt x="1407" y="18047"/>
                </a:lnTo>
                <a:lnTo>
                  <a:pt x="1407" y="17905"/>
                </a:lnTo>
                <a:lnTo>
                  <a:pt x="1465" y="17905"/>
                </a:lnTo>
                <a:lnTo>
                  <a:pt x="1508" y="17763"/>
                </a:lnTo>
                <a:lnTo>
                  <a:pt x="1508" y="17621"/>
                </a:lnTo>
                <a:lnTo>
                  <a:pt x="1565" y="17621"/>
                </a:lnTo>
                <a:lnTo>
                  <a:pt x="1623" y="17479"/>
                </a:lnTo>
                <a:lnTo>
                  <a:pt x="1623" y="17337"/>
                </a:lnTo>
                <a:lnTo>
                  <a:pt x="1680" y="17337"/>
                </a:lnTo>
                <a:lnTo>
                  <a:pt x="1738" y="17195"/>
                </a:lnTo>
                <a:lnTo>
                  <a:pt x="1738" y="17053"/>
                </a:lnTo>
                <a:lnTo>
                  <a:pt x="1781" y="17053"/>
                </a:lnTo>
                <a:lnTo>
                  <a:pt x="1838" y="16911"/>
                </a:lnTo>
                <a:lnTo>
                  <a:pt x="1838" y="16768"/>
                </a:lnTo>
                <a:lnTo>
                  <a:pt x="1896" y="16768"/>
                </a:lnTo>
                <a:lnTo>
                  <a:pt x="1953" y="16626"/>
                </a:lnTo>
                <a:lnTo>
                  <a:pt x="1953" y="16484"/>
                </a:lnTo>
                <a:lnTo>
                  <a:pt x="2011" y="16484"/>
                </a:lnTo>
                <a:lnTo>
                  <a:pt x="2054" y="16342"/>
                </a:lnTo>
                <a:lnTo>
                  <a:pt x="2054" y="16200"/>
                </a:lnTo>
                <a:lnTo>
                  <a:pt x="2111" y="16200"/>
                </a:lnTo>
                <a:lnTo>
                  <a:pt x="2169" y="16058"/>
                </a:lnTo>
                <a:lnTo>
                  <a:pt x="2169" y="15916"/>
                </a:lnTo>
                <a:lnTo>
                  <a:pt x="2226" y="15916"/>
                </a:lnTo>
                <a:lnTo>
                  <a:pt x="2226" y="15774"/>
                </a:lnTo>
                <a:lnTo>
                  <a:pt x="2269" y="15774"/>
                </a:lnTo>
                <a:lnTo>
                  <a:pt x="2269" y="15632"/>
                </a:lnTo>
                <a:lnTo>
                  <a:pt x="2327" y="15632"/>
                </a:lnTo>
                <a:lnTo>
                  <a:pt x="2327" y="15489"/>
                </a:lnTo>
                <a:lnTo>
                  <a:pt x="2384" y="15489"/>
                </a:lnTo>
                <a:lnTo>
                  <a:pt x="2384" y="15347"/>
                </a:lnTo>
                <a:lnTo>
                  <a:pt x="2441" y="15347"/>
                </a:lnTo>
                <a:lnTo>
                  <a:pt x="2441" y="15205"/>
                </a:lnTo>
                <a:lnTo>
                  <a:pt x="2499" y="15205"/>
                </a:lnTo>
                <a:lnTo>
                  <a:pt x="2499" y="15063"/>
                </a:lnTo>
                <a:lnTo>
                  <a:pt x="2542" y="15063"/>
                </a:lnTo>
                <a:lnTo>
                  <a:pt x="2542" y="14921"/>
                </a:lnTo>
                <a:lnTo>
                  <a:pt x="2599" y="14921"/>
                </a:lnTo>
                <a:lnTo>
                  <a:pt x="2599" y="14779"/>
                </a:lnTo>
                <a:lnTo>
                  <a:pt x="2657" y="14779"/>
                </a:lnTo>
                <a:lnTo>
                  <a:pt x="2657" y="14637"/>
                </a:lnTo>
                <a:lnTo>
                  <a:pt x="2714" y="14637"/>
                </a:lnTo>
                <a:lnTo>
                  <a:pt x="2714" y="14495"/>
                </a:lnTo>
                <a:lnTo>
                  <a:pt x="2772" y="14495"/>
                </a:lnTo>
                <a:lnTo>
                  <a:pt x="2772" y="14353"/>
                </a:lnTo>
                <a:lnTo>
                  <a:pt x="2815" y="14211"/>
                </a:lnTo>
                <a:lnTo>
                  <a:pt x="2872" y="14211"/>
                </a:lnTo>
                <a:lnTo>
                  <a:pt x="2872" y="14068"/>
                </a:lnTo>
                <a:lnTo>
                  <a:pt x="2930" y="13926"/>
                </a:lnTo>
                <a:lnTo>
                  <a:pt x="2987" y="13926"/>
                </a:lnTo>
                <a:lnTo>
                  <a:pt x="2987" y="13784"/>
                </a:lnTo>
                <a:lnTo>
                  <a:pt x="3030" y="13642"/>
                </a:lnTo>
                <a:lnTo>
                  <a:pt x="3088" y="13642"/>
                </a:lnTo>
                <a:lnTo>
                  <a:pt x="3088" y="13500"/>
                </a:lnTo>
                <a:lnTo>
                  <a:pt x="3145" y="13358"/>
                </a:lnTo>
                <a:lnTo>
                  <a:pt x="3203" y="13358"/>
                </a:lnTo>
                <a:lnTo>
                  <a:pt x="3203" y="13216"/>
                </a:lnTo>
                <a:lnTo>
                  <a:pt x="3260" y="13074"/>
                </a:lnTo>
                <a:lnTo>
                  <a:pt x="3303" y="13074"/>
                </a:lnTo>
                <a:lnTo>
                  <a:pt x="3303" y="12932"/>
                </a:lnTo>
                <a:lnTo>
                  <a:pt x="3361" y="12789"/>
                </a:lnTo>
                <a:lnTo>
                  <a:pt x="3418" y="12789"/>
                </a:lnTo>
                <a:lnTo>
                  <a:pt x="3418" y="12647"/>
                </a:lnTo>
                <a:lnTo>
                  <a:pt x="3476" y="12505"/>
                </a:lnTo>
                <a:lnTo>
                  <a:pt x="3533" y="12505"/>
                </a:lnTo>
                <a:lnTo>
                  <a:pt x="3533" y="12363"/>
                </a:lnTo>
                <a:lnTo>
                  <a:pt x="3533" y="12221"/>
                </a:lnTo>
                <a:lnTo>
                  <a:pt x="3576" y="12221"/>
                </a:lnTo>
                <a:lnTo>
                  <a:pt x="3634" y="12221"/>
                </a:lnTo>
                <a:lnTo>
                  <a:pt x="3634" y="12079"/>
                </a:lnTo>
                <a:lnTo>
                  <a:pt x="3634" y="11937"/>
                </a:lnTo>
                <a:lnTo>
                  <a:pt x="3691" y="11937"/>
                </a:lnTo>
                <a:lnTo>
                  <a:pt x="3748" y="11795"/>
                </a:lnTo>
                <a:lnTo>
                  <a:pt x="3748" y="11653"/>
                </a:lnTo>
                <a:lnTo>
                  <a:pt x="3791" y="11653"/>
                </a:lnTo>
                <a:lnTo>
                  <a:pt x="3849" y="11511"/>
                </a:lnTo>
                <a:lnTo>
                  <a:pt x="3849" y="11368"/>
                </a:lnTo>
                <a:lnTo>
                  <a:pt x="3906" y="11368"/>
                </a:lnTo>
                <a:lnTo>
                  <a:pt x="3964" y="11226"/>
                </a:lnTo>
                <a:lnTo>
                  <a:pt x="3964" y="11084"/>
                </a:lnTo>
                <a:lnTo>
                  <a:pt x="4021" y="11084"/>
                </a:lnTo>
                <a:lnTo>
                  <a:pt x="4064" y="10942"/>
                </a:lnTo>
                <a:lnTo>
                  <a:pt x="4064" y="10800"/>
                </a:lnTo>
                <a:lnTo>
                  <a:pt x="4122" y="10800"/>
                </a:lnTo>
                <a:lnTo>
                  <a:pt x="4122" y="10658"/>
                </a:lnTo>
                <a:lnTo>
                  <a:pt x="4179" y="10658"/>
                </a:lnTo>
                <a:lnTo>
                  <a:pt x="4237" y="10516"/>
                </a:lnTo>
                <a:lnTo>
                  <a:pt x="4237" y="10374"/>
                </a:lnTo>
                <a:lnTo>
                  <a:pt x="4294" y="10374"/>
                </a:lnTo>
                <a:lnTo>
                  <a:pt x="4337" y="10232"/>
                </a:lnTo>
                <a:lnTo>
                  <a:pt x="4337" y="10089"/>
                </a:lnTo>
                <a:lnTo>
                  <a:pt x="4395" y="10089"/>
                </a:lnTo>
                <a:lnTo>
                  <a:pt x="4452" y="9947"/>
                </a:lnTo>
                <a:lnTo>
                  <a:pt x="4452" y="9805"/>
                </a:lnTo>
                <a:lnTo>
                  <a:pt x="4510" y="9805"/>
                </a:lnTo>
                <a:lnTo>
                  <a:pt x="4553" y="9663"/>
                </a:lnTo>
                <a:lnTo>
                  <a:pt x="4553" y="9521"/>
                </a:lnTo>
                <a:lnTo>
                  <a:pt x="4610" y="9521"/>
                </a:lnTo>
                <a:lnTo>
                  <a:pt x="4668" y="9379"/>
                </a:lnTo>
                <a:lnTo>
                  <a:pt x="4668" y="9237"/>
                </a:lnTo>
                <a:lnTo>
                  <a:pt x="4725" y="9237"/>
                </a:lnTo>
                <a:lnTo>
                  <a:pt x="4782" y="9095"/>
                </a:lnTo>
                <a:lnTo>
                  <a:pt x="4782" y="8953"/>
                </a:lnTo>
                <a:lnTo>
                  <a:pt x="4826" y="8953"/>
                </a:lnTo>
                <a:lnTo>
                  <a:pt x="4883" y="8811"/>
                </a:lnTo>
                <a:lnTo>
                  <a:pt x="4883" y="8668"/>
                </a:lnTo>
                <a:lnTo>
                  <a:pt x="4926" y="8668"/>
                </a:lnTo>
                <a:lnTo>
                  <a:pt x="4984" y="8526"/>
                </a:lnTo>
                <a:lnTo>
                  <a:pt x="4984" y="8384"/>
                </a:lnTo>
                <a:lnTo>
                  <a:pt x="5041" y="8384"/>
                </a:lnTo>
                <a:lnTo>
                  <a:pt x="5098" y="8384"/>
                </a:lnTo>
                <a:lnTo>
                  <a:pt x="5098" y="8242"/>
                </a:lnTo>
                <a:lnTo>
                  <a:pt x="5098" y="8100"/>
                </a:lnTo>
                <a:lnTo>
                  <a:pt x="5141" y="8100"/>
                </a:lnTo>
                <a:lnTo>
                  <a:pt x="5199" y="8100"/>
                </a:lnTo>
                <a:lnTo>
                  <a:pt x="5199" y="7958"/>
                </a:lnTo>
                <a:lnTo>
                  <a:pt x="5256" y="7816"/>
                </a:lnTo>
                <a:lnTo>
                  <a:pt x="5314" y="7816"/>
                </a:lnTo>
                <a:lnTo>
                  <a:pt x="5314" y="7674"/>
                </a:lnTo>
                <a:lnTo>
                  <a:pt x="5371" y="7532"/>
                </a:lnTo>
                <a:lnTo>
                  <a:pt x="5414" y="7532"/>
                </a:lnTo>
                <a:lnTo>
                  <a:pt x="5414" y="7389"/>
                </a:lnTo>
                <a:lnTo>
                  <a:pt x="5472" y="7247"/>
                </a:lnTo>
                <a:lnTo>
                  <a:pt x="5529" y="7247"/>
                </a:lnTo>
                <a:lnTo>
                  <a:pt x="5529" y="7105"/>
                </a:lnTo>
                <a:lnTo>
                  <a:pt x="5587" y="7105"/>
                </a:lnTo>
                <a:lnTo>
                  <a:pt x="5587" y="6963"/>
                </a:lnTo>
                <a:lnTo>
                  <a:pt x="5644" y="6963"/>
                </a:lnTo>
                <a:lnTo>
                  <a:pt x="5644" y="6821"/>
                </a:lnTo>
                <a:lnTo>
                  <a:pt x="5687" y="6821"/>
                </a:lnTo>
                <a:lnTo>
                  <a:pt x="5687" y="6679"/>
                </a:lnTo>
                <a:lnTo>
                  <a:pt x="5745" y="6679"/>
                </a:lnTo>
                <a:lnTo>
                  <a:pt x="5802" y="6537"/>
                </a:lnTo>
                <a:lnTo>
                  <a:pt x="5860" y="6395"/>
                </a:lnTo>
                <a:lnTo>
                  <a:pt x="5903" y="6253"/>
                </a:lnTo>
                <a:lnTo>
                  <a:pt x="5960" y="6111"/>
                </a:lnTo>
                <a:lnTo>
                  <a:pt x="6018" y="6111"/>
                </a:lnTo>
                <a:lnTo>
                  <a:pt x="6018" y="5968"/>
                </a:lnTo>
                <a:lnTo>
                  <a:pt x="6075" y="5968"/>
                </a:lnTo>
                <a:lnTo>
                  <a:pt x="6075" y="5826"/>
                </a:lnTo>
                <a:lnTo>
                  <a:pt x="6132" y="5826"/>
                </a:lnTo>
                <a:lnTo>
                  <a:pt x="6176" y="5684"/>
                </a:lnTo>
                <a:lnTo>
                  <a:pt x="6176" y="5542"/>
                </a:lnTo>
                <a:lnTo>
                  <a:pt x="6233" y="5542"/>
                </a:lnTo>
                <a:lnTo>
                  <a:pt x="6290" y="5542"/>
                </a:lnTo>
                <a:lnTo>
                  <a:pt x="6290" y="5400"/>
                </a:lnTo>
                <a:lnTo>
                  <a:pt x="6348" y="5258"/>
                </a:lnTo>
                <a:lnTo>
                  <a:pt x="6405" y="5258"/>
                </a:lnTo>
                <a:lnTo>
                  <a:pt x="6405" y="5116"/>
                </a:lnTo>
                <a:lnTo>
                  <a:pt x="6448" y="4974"/>
                </a:lnTo>
                <a:lnTo>
                  <a:pt x="6506" y="4974"/>
                </a:lnTo>
                <a:lnTo>
                  <a:pt x="6563" y="4832"/>
                </a:lnTo>
                <a:lnTo>
                  <a:pt x="6621" y="4689"/>
                </a:lnTo>
                <a:lnTo>
                  <a:pt x="6664" y="4689"/>
                </a:lnTo>
                <a:lnTo>
                  <a:pt x="6664" y="4547"/>
                </a:lnTo>
                <a:lnTo>
                  <a:pt x="6721" y="4547"/>
                </a:lnTo>
                <a:lnTo>
                  <a:pt x="6721" y="4405"/>
                </a:lnTo>
                <a:lnTo>
                  <a:pt x="6779" y="4405"/>
                </a:lnTo>
                <a:lnTo>
                  <a:pt x="6779" y="4263"/>
                </a:lnTo>
                <a:lnTo>
                  <a:pt x="6836" y="4263"/>
                </a:lnTo>
                <a:lnTo>
                  <a:pt x="6836" y="4121"/>
                </a:lnTo>
                <a:lnTo>
                  <a:pt x="6894" y="4121"/>
                </a:lnTo>
                <a:lnTo>
                  <a:pt x="6937" y="4121"/>
                </a:lnTo>
                <a:lnTo>
                  <a:pt x="6937" y="3979"/>
                </a:lnTo>
                <a:lnTo>
                  <a:pt x="6994" y="3979"/>
                </a:lnTo>
                <a:lnTo>
                  <a:pt x="6994" y="3837"/>
                </a:lnTo>
                <a:lnTo>
                  <a:pt x="7052" y="3837"/>
                </a:lnTo>
                <a:lnTo>
                  <a:pt x="7109" y="3695"/>
                </a:lnTo>
                <a:lnTo>
                  <a:pt x="7166" y="3553"/>
                </a:lnTo>
                <a:lnTo>
                  <a:pt x="7210" y="3553"/>
                </a:lnTo>
                <a:lnTo>
                  <a:pt x="7210" y="3411"/>
                </a:lnTo>
                <a:lnTo>
                  <a:pt x="7267" y="3411"/>
                </a:lnTo>
                <a:lnTo>
                  <a:pt x="7324" y="3268"/>
                </a:lnTo>
                <a:lnTo>
                  <a:pt x="7382" y="3268"/>
                </a:lnTo>
                <a:lnTo>
                  <a:pt x="7382" y="3126"/>
                </a:lnTo>
                <a:lnTo>
                  <a:pt x="7425" y="3126"/>
                </a:lnTo>
                <a:lnTo>
                  <a:pt x="7425" y="2984"/>
                </a:lnTo>
                <a:lnTo>
                  <a:pt x="7482" y="2984"/>
                </a:lnTo>
                <a:lnTo>
                  <a:pt x="7540" y="2984"/>
                </a:lnTo>
                <a:lnTo>
                  <a:pt x="7540" y="2842"/>
                </a:lnTo>
                <a:lnTo>
                  <a:pt x="7597" y="2842"/>
                </a:lnTo>
                <a:lnTo>
                  <a:pt x="7597" y="2700"/>
                </a:lnTo>
                <a:lnTo>
                  <a:pt x="7655" y="2700"/>
                </a:lnTo>
                <a:lnTo>
                  <a:pt x="7698" y="2700"/>
                </a:lnTo>
                <a:lnTo>
                  <a:pt x="7698" y="2558"/>
                </a:lnTo>
                <a:lnTo>
                  <a:pt x="7755" y="2558"/>
                </a:lnTo>
                <a:lnTo>
                  <a:pt x="7755" y="2416"/>
                </a:lnTo>
                <a:lnTo>
                  <a:pt x="7813" y="2416"/>
                </a:lnTo>
                <a:lnTo>
                  <a:pt x="7870" y="2416"/>
                </a:lnTo>
                <a:lnTo>
                  <a:pt x="7870" y="2274"/>
                </a:lnTo>
                <a:lnTo>
                  <a:pt x="7928" y="2274"/>
                </a:lnTo>
                <a:lnTo>
                  <a:pt x="7971" y="2132"/>
                </a:lnTo>
                <a:lnTo>
                  <a:pt x="8028" y="2132"/>
                </a:lnTo>
                <a:lnTo>
                  <a:pt x="8086" y="2132"/>
                </a:lnTo>
                <a:lnTo>
                  <a:pt x="8086" y="1989"/>
                </a:lnTo>
                <a:lnTo>
                  <a:pt x="8143" y="1989"/>
                </a:lnTo>
                <a:lnTo>
                  <a:pt x="8143" y="1847"/>
                </a:lnTo>
                <a:lnTo>
                  <a:pt x="8186" y="1847"/>
                </a:lnTo>
                <a:lnTo>
                  <a:pt x="8244" y="1847"/>
                </a:lnTo>
                <a:lnTo>
                  <a:pt x="8301" y="1705"/>
                </a:lnTo>
                <a:lnTo>
                  <a:pt x="8359" y="1563"/>
                </a:lnTo>
                <a:lnTo>
                  <a:pt x="8416" y="1563"/>
                </a:lnTo>
                <a:lnTo>
                  <a:pt x="8459" y="1563"/>
                </a:lnTo>
                <a:lnTo>
                  <a:pt x="8516" y="1421"/>
                </a:lnTo>
                <a:lnTo>
                  <a:pt x="8574" y="1279"/>
                </a:lnTo>
                <a:lnTo>
                  <a:pt x="8631" y="1279"/>
                </a:lnTo>
                <a:lnTo>
                  <a:pt x="8689" y="1279"/>
                </a:lnTo>
                <a:lnTo>
                  <a:pt x="8732" y="1137"/>
                </a:lnTo>
                <a:lnTo>
                  <a:pt x="8789" y="1137"/>
                </a:lnTo>
                <a:lnTo>
                  <a:pt x="8789" y="995"/>
                </a:lnTo>
                <a:lnTo>
                  <a:pt x="8847" y="995"/>
                </a:lnTo>
                <a:lnTo>
                  <a:pt x="8904" y="995"/>
                </a:lnTo>
                <a:lnTo>
                  <a:pt x="8947" y="995"/>
                </a:lnTo>
                <a:lnTo>
                  <a:pt x="8947" y="853"/>
                </a:lnTo>
                <a:lnTo>
                  <a:pt x="9005" y="853"/>
                </a:lnTo>
                <a:lnTo>
                  <a:pt x="9062" y="853"/>
                </a:lnTo>
                <a:lnTo>
                  <a:pt x="9062" y="711"/>
                </a:lnTo>
                <a:lnTo>
                  <a:pt x="9120" y="711"/>
                </a:lnTo>
                <a:lnTo>
                  <a:pt x="9177" y="711"/>
                </a:lnTo>
                <a:lnTo>
                  <a:pt x="9220" y="711"/>
                </a:lnTo>
                <a:lnTo>
                  <a:pt x="9278" y="568"/>
                </a:lnTo>
                <a:lnTo>
                  <a:pt x="9335" y="568"/>
                </a:lnTo>
                <a:lnTo>
                  <a:pt x="9393" y="568"/>
                </a:lnTo>
                <a:lnTo>
                  <a:pt x="9393" y="426"/>
                </a:lnTo>
                <a:lnTo>
                  <a:pt x="9450" y="426"/>
                </a:lnTo>
                <a:lnTo>
                  <a:pt x="9493" y="426"/>
                </a:lnTo>
                <a:lnTo>
                  <a:pt x="9551" y="426"/>
                </a:lnTo>
                <a:lnTo>
                  <a:pt x="9608" y="426"/>
                </a:lnTo>
                <a:lnTo>
                  <a:pt x="9608" y="284"/>
                </a:lnTo>
                <a:lnTo>
                  <a:pt x="9665" y="284"/>
                </a:lnTo>
                <a:lnTo>
                  <a:pt x="9709" y="284"/>
                </a:lnTo>
                <a:lnTo>
                  <a:pt x="9766" y="284"/>
                </a:lnTo>
                <a:lnTo>
                  <a:pt x="9766" y="142"/>
                </a:lnTo>
                <a:lnTo>
                  <a:pt x="9823" y="142"/>
                </a:lnTo>
                <a:lnTo>
                  <a:pt x="9881" y="142"/>
                </a:lnTo>
                <a:lnTo>
                  <a:pt x="9924" y="142"/>
                </a:lnTo>
                <a:lnTo>
                  <a:pt x="9981" y="142"/>
                </a:lnTo>
                <a:lnTo>
                  <a:pt x="10039" y="142"/>
                </a:lnTo>
                <a:lnTo>
                  <a:pt x="10082" y="142"/>
                </a:lnTo>
                <a:lnTo>
                  <a:pt x="10139" y="0"/>
                </a:lnTo>
                <a:lnTo>
                  <a:pt x="10197" y="0"/>
                </a:lnTo>
                <a:lnTo>
                  <a:pt x="10254" y="0"/>
                </a:lnTo>
                <a:lnTo>
                  <a:pt x="10297" y="0"/>
                </a:lnTo>
                <a:lnTo>
                  <a:pt x="10355" y="0"/>
                </a:lnTo>
                <a:lnTo>
                  <a:pt x="10412" y="0"/>
                </a:lnTo>
                <a:lnTo>
                  <a:pt x="10470" y="0"/>
                </a:lnTo>
                <a:lnTo>
                  <a:pt x="10527" y="0"/>
                </a:lnTo>
                <a:lnTo>
                  <a:pt x="10570" y="0"/>
                </a:lnTo>
                <a:lnTo>
                  <a:pt x="10628" y="0"/>
                </a:lnTo>
                <a:lnTo>
                  <a:pt x="10685" y="0"/>
                </a:lnTo>
                <a:lnTo>
                  <a:pt x="10743" y="0"/>
                </a:lnTo>
                <a:lnTo>
                  <a:pt x="10800" y="0"/>
                </a:lnTo>
                <a:lnTo>
                  <a:pt x="10843" y="0"/>
                </a:lnTo>
                <a:lnTo>
                  <a:pt x="10901" y="0"/>
                </a:lnTo>
                <a:lnTo>
                  <a:pt x="10958" y="0"/>
                </a:lnTo>
                <a:lnTo>
                  <a:pt x="11015" y="0"/>
                </a:lnTo>
                <a:lnTo>
                  <a:pt x="11059" y="0"/>
                </a:lnTo>
                <a:lnTo>
                  <a:pt x="11116" y="0"/>
                </a:lnTo>
                <a:lnTo>
                  <a:pt x="11173" y="0"/>
                </a:lnTo>
                <a:lnTo>
                  <a:pt x="11231" y="0"/>
                </a:lnTo>
                <a:lnTo>
                  <a:pt x="11288" y="0"/>
                </a:lnTo>
                <a:lnTo>
                  <a:pt x="11331" y="0"/>
                </a:lnTo>
                <a:lnTo>
                  <a:pt x="11389" y="0"/>
                </a:lnTo>
                <a:lnTo>
                  <a:pt x="11446" y="0"/>
                </a:lnTo>
                <a:lnTo>
                  <a:pt x="11504" y="0"/>
                </a:lnTo>
                <a:lnTo>
                  <a:pt x="11504" y="142"/>
                </a:lnTo>
                <a:lnTo>
                  <a:pt x="11547" y="142"/>
                </a:lnTo>
                <a:lnTo>
                  <a:pt x="11604" y="142"/>
                </a:lnTo>
                <a:lnTo>
                  <a:pt x="11662" y="142"/>
                </a:lnTo>
                <a:lnTo>
                  <a:pt x="11719" y="142"/>
                </a:lnTo>
                <a:lnTo>
                  <a:pt x="11777" y="142"/>
                </a:lnTo>
                <a:lnTo>
                  <a:pt x="11820" y="142"/>
                </a:lnTo>
                <a:lnTo>
                  <a:pt x="11877" y="284"/>
                </a:lnTo>
                <a:lnTo>
                  <a:pt x="11935" y="284"/>
                </a:lnTo>
                <a:lnTo>
                  <a:pt x="11992" y="284"/>
                </a:lnTo>
                <a:lnTo>
                  <a:pt x="12049" y="426"/>
                </a:lnTo>
                <a:lnTo>
                  <a:pt x="12093" y="426"/>
                </a:lnTo>
                <a:lnTo>
                  <a:pt x="12150" y="426"/>
                </a:lnTo>
                <a:lnTo>
                  <a:pt x="12207" y="426"/>
                </a:lnTo>
                <a:lnTo>
                  <a:pt x="12265" y="568"/>
                </a:lnTo>
                <a:lnTo>
                  <a:pt x="12308" y="568"/>
                </a:lnTo>
                <a:lnTo>
                  <a:pt x="12365" y="568"/>
                </a:lnTo>
                <a:lnTo>
                  <a:pt x="12365" y="711"/>
                </a:lnTo>
                <a:lnTo>
                  <a:pt x="12423" y="711"/>
                </a:lnTo>
                <a:lnTo>
                  <a:pt x="12480" y="711"/>
                </a:lnTo>
                <a:lnTo>
                  <a:pt x="12538" y="711"/>
                </a:lnTo>
                <a:lnTo>
                  <a:pt x="12581" y="853"/>
                </a:lnTo>
                <a:lnTo>
                  <a:pt x="12638" y="853"/>
                </a:lnTo>
                <a:lnTo>
                  <a:pt x="12638" y="995"/>
                </a:lnTo>
                <a:lnTo>
                  <a:pt x="12696" y="995"/>
                </a:lnTo>
                <a:lnTo>
                  <a:pt x="12753" y="995"/>
                </a:lnTo>
                <a:lnTo>
                  <a:pt x="12811" y="995"/>
                </a:lnTo>
                <a:lnTo>
                  <a:pt x="12854" y="1137"/>
                </a:lnTo>
                <a:lnTo>
                  <a:pt x="12911" y="1137"/>
                </a:lnTo>
                <a:lnTo>
                  <a:pt x="12911" y="1279"/>
                </a:lnTo>
                <a:lnTo>
                  <a:pt x="12969" y="1279"/>
                </a:lnTo>
                <a:lnTo>
                  <a:pt x="13026" y="1279"/>
                </a:lnTo>
                <a:lnTo>
                  <a:pt x="13069" y="1279"/>
                </a:lnTo>
                <a:lnTo>
                  <a:pt x="13069" y="1421"/>
                </a:lnTo>
                <a:lnTo>
                  <a:pt x="13127" y="1421"/>
                </a:lnTo>
                <a:lnTo>
                  <a:pt x="13127" y="1563"/>
                </a:lnTo>
                <a:lnTo>
                  <a:pt x="13184" y="1563"/>
                </a:lnTo>
                <a:lnTo>
                  <a:pt x="13241" y="1563"/>
                </a:lnTo>
                <a:lnTo>
                  <a:pt x="13299" y="1563"/>
                </a:lnTo>
                <a:lnTo>
                  <a:pt x="13299" y="1705"/>
                </a:lnTo>
                <a:lnTo>
                  <a:pt x="13342" y="1705"/>
                </a:lnTo>
                <a:lnTo>
                  <a:pt x="13342" y="1847"/>
                </a:lnTo>
                <a:lnTo>
                  <a:pt x="13399" y="1847"/>
                </a:lnTo>
                <a:lnTo>
                  <a:pt x="13457" y="1847"/>
                </a:lnTo>
                <a:lnTo>
                  <a:pt x="13514" y="1989"/>
                </a:lnTo>
                <a:lnTo>
                  <a:pt x="13572" y="2132"/>
                </a:lnTo>
                <a:lnTo>
                  <a:pt x="13615" y="2132"/>
                </a:lnTo>
                <a:lnTo>
                  <a:pt x="13672" y="2132"/>
                </a:lnTo>
                <a:lnTo>
                  <a:pt x="13672" y="2274"/>
                </a:lnTo>
                <a:lnTo>
                  <a:pt x="13730" y="2274"/>
                </a:lnTo>
                <a:lnTo>
                  <a:pt x="13730" y="2416"/>
                </a:lnTo>
                <a:lnTo>
                  <a:pt x="13787" y="2416"/>
                </a:lnTo>
                <a:lnTo>
                  <a:pt x="13830" y="2416"/>
                </a:lnTo>
                <a:lnTo>
                  <a:pt x="13830" y="2558"/>
                </a:lnTo>
                <a:lnTo>
                  <a:pt x="13888" y="2558"/>
                </a:lnTo>
                <a:lnTo>
                  <a:pt x="13945" y="2700"/>
                </a:lnTo>
                <a:lnTo>
                  <a:pt x="14003" y="2700"/>
                </a:lnTo>
                <a:lnTo>
                  <a:pt x="14060" y="2842"/>
                </a:lnTo>
                <a:lnTo>
                  <a:pt x="14060" y="2984"/>
                </a:lnTo>
                <a:lnTo>
                  <a:pt x="14103" y="2984"/>
                </a:lnTo>
                <a:lnTo>
                  <a:pt x="14161" y="2984"/>
                </a:lnTo>
                <a:lnTo>
                  <a:pt x="14161" y="3126"/>
                </a:lnTo>
                <a:lnTo>
                  <a:pt x="14218" y="3126"/>
                </a:lnTo>
                <a:lnTo>
                  <a:pt x="14276" y="3268"/>
                </a:lnTo>
                <a:lnTo>
                  <a:pt x="14333" y="3268"/>
                </a:lnTo>
                <a:lnTo>
                  <a:pt x="14333" y="3411"/>
                </a:lnTo>
                <a:lnTo>
                  <a:pt x="14376" y="3411"/>
                </a:lnTo>
                <a:lnTo>
                  <a:pt x="14376" y="3553"/>
                </a:lnTo>
                <a:lnTo>
                  <a:pt x="14434" y="3553"/>
                </a:lnTo>
                <a:lnTo>
                  <a:pt x="14491" y="3553"/>
                </a:lnTo>
                <a:lnTo>
                  <a:pt x="14491" y="3695"/>
                </a:lnTo>
                <a:lnTo>
                  <a:pt x="14548" y="3695"/>
                </a:lnTo>
                <a:lnTo>
                  <a:pt x="14548" y="3837"/>
                </a:lnTo>
                <a:lnTo>
                  <a:pt x="14591" y="3837"/>
                </a:lnTo>
                <a:lnTo>
                  <a:pt x="14649" y="3979"/>
                </a:lnTo>
                <a:lnTo>
                  <a:pt x="14706" y="4121"/>
                </a:lnTo>
                <a:lnTo>
                  <a:pt x="14764" y="4121"/>
                </a:lnTo>
                <a:lnTo>
                  <a:pt x="14821" y="4263"/>
                </a:lnTo>
                <a:lnTo>
                  <a:pt x="14821" y="4405"/>
                </a:lnTo>
                <a:lnTo>
                  <a:pt x="14864" y="4405"/>
                </a:lnTo>
                <a:lnTo>
                  <a:pt x="14922" y="4547"/>
                </a:lnTo>
                <a:lnTo>
                  <a:pt x="14965" y="4689"/>
                </a:lnTo>
                <a:lnTo>
                  <a:pt x="15022" y="4689"/>
                </a:lnTo>
                <a:lnTo>
                  <a:pt x="15022" y="4832"/>
                </a:lnTo>
                <a:lnTo>
                  <a:pt x="15080" y="4832"/>
                </a:lnTo>
                <a:lnTo>
                  <a:pt x="15080" y="4974"/>
                </a:lnTo>
                <a:lnTo>
                  <a:pt x="15137" y="4974"/>
                </a:lnTo>
                <a:lnTo>
                  <a:pt x="15180" y="4974"/>
                </a:lnTo>
                <a:lnTo>
                  <a:pt x="15180" y="5116"/>
                </a:lnTo>
                <a:lnTo>
                  <a:pt x="15238" y="5258"/>
                </a:lnTo>
                <a:lnTo>
                  <a:pt x="15295" y="5258"/>
                </a:lnTo>
                <a:lnTo>
                  <a:pt x="15295" y="5400"/>
                </a:lnTo>
                <a:lnTo>
                  <a:pt x="15353" y="5542"/>
                </a:lnTo>
                <a:lnTo>
                  <a:pt x="15410" y="5542"/>
                </a:lnTo>
                <a:lnTo>
                  <a:pt x="15410" y="5684"/>
                </a:lnTo>
                <a:lnTo>
                  <a:pt x="15453" y="5684"/>
                </a:lnTo>
                <a:lnTo>
                  <a:pt x="15453" y="5826"/>
                </a:lnTo>
                <a:lnTo>
                  <a:pt x="15511" y="5826"/>
                </a:lnTo>
                <a:lnTo>
                  <a:pt x="15568" y="5968"/>
                </a:lnTo>
                <a:lnTo>
                  <a:pt x="15626" y="6111"/>
                </a:lnTo>
                <a:lnTo>
                  <a:pt x="15683" y="6111"/>
                </a:lnTo>
                <a:lnTo>
                  <a:pt x="15683" y="6253"/>
                </a:lnTo>
                <a:lnTo>
                  <a:pt x="15726" y="6253"/>
                </a:lnTo>
                <a:lnTo>
                  <a:pt x="15726" y="6395"/>
                </a:lnTo>
                <a:lnTo>
                  <a:pt x="15784" y="6395"/>
                </a:lnTo>
                <a:lnTo>
                  <a:pt x="15784" y="6537"/>
                </a:lnTo>
                <a:lnTo>
                  <a:pt x="15841" y="6537"/>
                </a:lnTo>
                <a:lnTo>
                  <a:pt x="15841" y="6679"/>
                </a:lnTo>
                <a:lnTo>
                  <a:pt x="15898" y="6679"/>
                </a:lnTo>
                <a:lnTo>
                  <a:pt x="15941" y="6821"/>
                </a:lnTo>
                <a:lnTo>
                  <a:pt x="15941" y="6963"/>
                </a:lnTo>
                <a:lnTo>
                  <a:pt x="15999" y="6963"/>
                </a:lnTo>
                <a:lnTo>
                  <a:pt x="16056" y="7105"/>
                </a:lnTo>
                <a:lnTo>
                  <a:pt x="16056" y="7247"/>
                </a:lnTo>
                <a:lnTo>
                  <a:pt x="16114" y="7247"/>
                </a:lnTo>
                <a:lnTo>
                  <a:pt x="16171" y="7247"/>
                </a:lnTo>
                <a:lnTo>
                  <a:pt x="16171" y="7389"/>
                </a:lnTo>
                <a:lnTo>
                  <a:pt x="16214" y="7532"/>
                </a:lnTo>
                <a:lnTo>
                  <a:pt x="16272" y="7532"/>
                </a:lnTo>
                <a:lnTo>
                  <a:pt x="16272" y="7674"/>
                </a:lnTo>
                <a:lnTo>
                  <a:pt x="16329" y="7816"/>
                </a:lnTo>
                <a:lnTo>
                  <a:pt x="16387" y="7816"/>
                </a:lnTo>
                <a:lnTo>
                  <a:pt x="16387" y="7958"/>
                </a:lnTo>
                <a:lnTo>
                  <a:pt x="16444" y="8100"/>
                </a:lnTo>
                <a:lnTo>
                  <a:pt x="16487" y="8100"/>
                </a:lnTo>
                <a:lnTo>
                  <a:pt x="16487" y="8242"/>
                </a:lnTo>
                <a:lnTo>
                  <a:pt x="16545" y="8384"/>
                </a:lnTo>
                <a:lnTo>
                  <a:pt x="16602" y="8384"/>
                </a:lnTo>
                <a:lnTo>
                  <a:pt x="16602" y="8526"/>
                </a:lnTo>
                <a:lnTo>
                  <a:pt x="16660" y="8526"/>
                </a:lnTo>
                <a:lnTo>
                  <a:pt x="16660" y="8668"/>
                </a:lnTo>
                <a:lnTo>
                  <a:pt x="16703" y="8668"/>
                </a:lnTo>
                <a:lnTo>
                  <a:pt x="16703" y="8811"/>
                </a:lnTo>
                <a:lnTo>
                  <a:pt x="16760" y="8811"/>
                </a:lnTo>
                <a:lnTo>
                  <a:pt x="16760" y="8953"/>
                </a:lnTo>
                <a:lnTo>
                  <a:pt x="16818" y="8953"/>
                </a:lnTo>
                <a:lnTo>
                  <a:pt x="16818" y="9095"/>
                </a:lnTo>
                <a:lnTo>
                  <a:pt x="16875" y="9095"/>
                </a:lnTo>
                <a:lnTo>
                  <a:pt x="16875" y="9237"/>
                </a:lnTo>
                <a:lnTo>
                  <a:pt x="16932" y="9237"/>
                </a:lnTo>
                <a:lnTo>
                  <a:pt x="16932" y="9379"/>
                </a:lnTo>
                <a:lnTo>
                  <a:pt x="16976" y="9379"/>
                </a:lnTo>
                <a:lnTo>
                  <a:pt x="16976" y="9521"/>
                </a:lnTo>
                <a:lnTo>
                  <a:pt x="17033" y="9521"/>
                </a:lnTo>
                <a:lnTo>
                  <a:pt x="17033" y="9663"/>
                </a:lnTo>
                <a:lnTo>
                  <a:pt x="17090" y="9663"/>
                </a:lnTo>
                <a:lnTo>
                  <a:pt x="17090" y="9805"/>
                </a:lnTo>
                <a:lnTo>
                  <a:pt x="17148" y="9805"/>
                </a:lnTo>
                <a:lnTo>
                  <a:pt x="17148" y="9947"/>
                </a:lnTo>
                <a:lnTo>
                  <a:pt x="17205" y="9947"/>
                </a:lnTo>
                <a:lnTo>
                  <a:pt x="17205" y="10089"/>
                </a:lnTo>
                <a:lnTo>
                  <a:pt x="17248" y="10089"/>
                </a:lnTo>
                <a:lnTo>
                  <a:pt x="17248" y="10232"/>
                </a:lnTo>
                <a:lnTo>
                  <a:pt x="17306" y="10232"/>
                </a:lnTo>
                <a:lnTo>
                  <a:pt x="17306" y="10374"/>
                </a:lnTo>
                <a:lnTo>
                  <a:pt x="17363" y="10374"/>
                </a:lnTo>
                <a:lnTo>
                  <a:pt x="17363" y="10516"/>
                </a:lnTo>
                <a:lnTo>
                  <a:pt x="17421" y="10516"/>
                </a:lnTo>
                <a:lnTo>
                  <a:pt x="17421" y="10658"/>
                </a:lnTo>
                <a:lnTo>
                  <a:pt x="17464" y="10658"/>
                </a:lnTo>
                <a:lnTo>
                  <a:pt x="17464" y="10800"/>
                </a:lnTo>
                <a:lnTo>
                  <a:pt x="17521" y="10800"/>
                </a:lnTo>
                <a:lnTo>
                  <a:pt x="17521" y="10942"/>
                </a:lnTo>
                <a:lnTo>
                  <a:pt x="17579" y="10942"/>
                </a:lnTo>
                <a:lnTo>
                  <a:pt x="17579" y="11084"/>
                </a:lnTo>
                <a:lnTo>
                  <a:pt x="17636" y="11084"/>
                </a:lnTo>
                <a:lnTo>
                  <a:pt x="17636" y="11226"/>
                </a:lnTo>
                <a:lnTo>
                  <a:pt x="17694" y="11226"/>
                </a:lnTo>
                <a:lnTo>
                  <a:pt x="17694" y="11368"/>
                </a:lnTo>
                <a:lnTo>
                  <a:pt x="17737" y="11368"/>
                </a:lnTo>
                <a:lnTo>
                  <a:pt x="17737" y="11511"/>
                </a:lnTo>
                <a:lnTo>
                  <a:pt x="17794" y="11511"/>
                </a:lnTo>
                <a:lnTo>
                  <a:pt x="17794" y="11653"/>
                </a:lnTo>
                <a:lnTo>
                  <a:pt x="17852" y="11653"/>
                </a:lnTo>
                <a:lnTo>
                  <a:pt x="17852" y="11795"/>
                </a:lnTo>
                <a:lnTo>
                  <a:pt x="17909" y="11795"/>
                </a:lnTo>
                <a:lnTo>
                  <a:pt x="17909" y="11937"/>
                </a:lnTo>
                <a:lnTo>
                  <a:pt x="17966" y="11937"/>
                </a:lnTo>
                <a:lnTo>
                  <a:pt x="17966" y="12079"/>
                </a:lnTo>
                <a:lnTo>
                  <a:pt x="18010" y="12221"/>
                </a:lnTo>
                <a:lnTo>
                  <a:pt x="18067" y="12221"/>
                </a:lnTo>
                <a:lnTo>
                  <a:pt x="18067" y="12363"/>
                </a:lnTo>
                <a:lnTo>
                  <a:pt x="18124" y="12505"/>
                </a:lnTo>
                <a:lnTo>
                  <a:pt x="18182" y="12505"/>
                </a:lnTo>
                <a:lnTo>
                  <a:pt x="18182" y="12647"/>
                </a:lnTo>
                <a:lnTo>
                  <a:pt x="18225" y="12789"/>
                </a:lnTo>
                <a:lnTo>
                  <a:pt x="18282" y="12789"/>
                </a:lnTo>
                <a:lnTo>
                  <a:pt x="18282" y="12932"/>
                </a:lnTo>
                <a:lnTo>
                  <a:pt x="18340" y="13074"/>
                </a:lnTo>
                <a:lnTo>
                  <a:pt x="18397" y="13074"/>
                </a:lnTo>
                <a:lnTo>
                  <a:pt x="18397" y="13216"/>
                </a:lnTo>
                <a:lnTo>
                  <a:pt x="18455" y="13358"/>
                </a:lnTo>
                <a:lnTo>
                  <a:pt x="18498" y="13358"/>
                </a:lnTo>
                <a:lnTo>
                  <a:pt x="18498" y="13500"/>
                </a:lnTo>
                <a:lnTo>
                  <a:pt x="18555" y="13642"/>
                </a:lnTo>
                <a:lnTo>
                  <a:pt x="18613" y="13642"/>
                </a:lnTo>
                <a:lnTo>
                  <a:pt x="18613" y="13784"/>
                </a:lnTo>
                <a:lnTo>
                  <a:pt x="18613" y="13926"/>
                </a:lnTo>
                <a:lnTo>
                  <a:pt x="18670" y="13926"/>
                </a:lnTo>
                <a:lnTo>
                  <a:pt x="18728" y="13926"/>
                </a:lnTo>
                <a:lnTo>
                  <a:pt x="18728" y="14068"/>
                </a:lnTo>
                <a:lnTo>
                  <a:pt x="18728" y="14211"/>
                </a:lnTo>
                <a:lnTo>
                  <a:pt x="18771" y="14211"/>
                </a:lnTo>
                <a:lnTo>
                  <a:pt x="18828" y="14211"/>
                </a:lnTo>
                <a:lnTo>
                  <a:pt x="18828" y="14353"/>
                </a:lnTo>
                <a:lnTo>
                  <a:pt x="18828" y="14495"/>
                </a:lnTo>
                <a:lnTo>
                  <a:pt x="18886" y="14495"/>
                </a:lnTo>
                <a:lnTo>
                  <a:pt x="18943" y="14637"/>
                </a:lnTo>
                <a:lnTo>
                  <a:pt x="18943" y="14779"/>
                </a:lnTo>
                <a:lnTo>
                  <a:pt x="18986" y="14779"/>
                </a:lnTo>
                <a:lnTo>
                  <a:pt x="19044" y="14921"/>
                </a:lnTo>
                <a:lnTo>
                  <a:pt x="19044" y="15063"/>
                </a:lnTo>
                <a:lnTo>
                  <a:pt x="19101" y="15063"/>
                </a:lnTo>
                <a:lnTo>
                  <a:pt x="19159" y="15205"/>
                </a:lnTo>
                <a:lnTo>
                  <a:pt x="19159" y="15347"/>
                </a:lnTo>
                <a:lnTo>
                  <a:pt x="19216" y="15347"/>
                </a:lnTo>
                <a:lnTo>
                  <a:pt x="19259" y="15489"/>
                </a:lnTo>
                <a:lnTo>
                  <a:pt x="19259" y="15632"/>
                </a:lnTo>
                <a:lnTo>
                  <a:pt x="19316" y="15632"/>
                </a:lnTo>
                <a:lnTo>
                  <a:pt x="19374" y="15774"/>
                </a:lnTo>
                <a:lnTo>
                  <a:pt x="19374" y="15916"/>
                </a:lnTo>
                <a:lnTo>
                  <a:pt x="19431" y="15916"/>
                </a:lnTo>
                <a:lnTo>
                  <a:pt x="19489" y="16058"/>
                </a:lnTo>
                <a:lnTo>
                  <a:pt x="19489" y="16200"/>
                </a:lnTo>
                <a:lnTo>
                  <a:pt x="19532" y="16200"/>
                </a:lnTo>
                <a:lnTo>
                  <a:pt x="19589" y="16342"/>
                </a:lnTo>
                <a:lnTo>
                  <a:pt x="19589" y="16484"/>
                </a:lnTo>
                <a:lnTo>
                  <a:pt x="19647" y="16484"/>
                </a:lnTo>
                <a:lnTo>
                  <a:pt x="19704" y="16626"/>
                </a:lnTo>
                <a:lnTo>
                  <a:pt x="19704" y="16768"/>
                </a:lnTo>
                <a:lnTo>
                  <a:pt x="19747" y="16768"/>
                </a:lnTo>
                <a:lnTo>
                  <a:pt x="19805" y="16911"/>
                </a:lnTo>
                <a:lnTo>
                  <a:pt x="19805" y="17053"/>
                </a:lnTo>
                <a:lnTo>
                  <a:pt x="19862" y="17053"/>
                </a:lnTo>
                <a:lnTo>
                  <a:pt x="19905" y="17195"/>
                </a:lnTo>
                <a:lnTo>
                  <a:pt x="19905" y="17337"/>
                </a:lnTo>
                <a:lnTo>
                  <a:pt x="19963" y="17337"/>
                </a:lnTo>
                <a:lnTo>
                  <a:pt x="20020" y="17479"/>
                </a:lnTo>
                <a:lnTo>
                  <a:pt x="20020" y="17621"/>
                </a:lnTo>
                <a:lnTo>
                  <a:pt x="20078" y="17621"/>
                </a:lnTo>
                <a:lnTo>
                  <a:pt x="20121" y="17763"/>
                </a:lnTo>
                <a:lnTo>
                  <a:pt x="20121" y="17905"/>
                </a:lnTo>
                <a:lnTo>
                  <a:pt x="20178" y="17905"/>
                </a:lnTo>
                <a:lnTo>
                  <a:pt x="20236" y="18047"/>
                </a:lnTo>
                <a:lnTo>
                  <a:pt x="20236" y="18189"/>
                </a:lnTo>
                <a:lnTo>
                  <a:pt x="20293" y="18189"/>
                </a:lnTo>
                <a:lnTo>
                  <a:pt x="20293" y="18332"/>
                </a:lnTo>
                <a:lnTo>
                  <a:pt x="20336" y="18332"/>
                </a:lnTo>
                <a:lnTo>
                  <a:pt x="20336" y="18474"/>
                </a:lnTo>
                <a:lnTo>
                  <a:pt x="20394" y="18474"/>
                </a:lnTo>
                <a:lnTo>
                  <a:pt x="20394" y="18616"/>
                </a:lnTo>
                <a:lnTo>
                  <a:pt x="20451" y="18616"/>
                </a:lnTo>
                <a:lnTo>
                  <a:pt x="20451" y="18758"/>
                </a:lnTo>
                <a:lnTo>
                  <a:pt x="20509" y="18758"/>
                </a:lnTo>
                <a:lnTo>
                  <a:pt x="20509" y="18900"/>
                </a:lnTo>
                <a:lnTo>
                  <a:pt x="20566" y="18900"/>
                </a:lnTo>
                <a:lnTo>
                  <a:pt x="20566" y="19042"/>
                </a:lnTo>
                <a:lnTo>
                  <a:pt x="20609" y="19042"/>
                </a:lnTo>
                <a:lnTo>
                  <a:pt x="20609" y="19184"/>
                </a:lnTo>
                <a:lnTo>
                  <a:pt x="20666" y="19184"/>
                </a:lnTo>
                <a:lnTo>
                  <a:pt x="20666" y="19326"/>
                </a:lnTo>
                <a:lnTo>
                  <a:pt x="20724" y="19326"/>
                </a:lnTo>
                <a:lnTo>
                  <a:pt x="20781" y="19468"/>
                </a:lnTo>
                <a:lnTo>
                  <a:pt x="20781" y="19611"/>
                </a:lnTo>
                <a:lnTo>
                  <a:pt x="20839" y="19611"/>
                </a:lnTo>
                <a:lnTo>
                  <a:pt x="20882" y="19753"/>
                </a:lnTo>
                <a:lnTo>
                  <a:pt x="20939" y="19895"/>
                </a:lnTo>
                <a:lnTo>
                  <a:pt x="20997" y="20037"/>
                </a:lnTo>
                <a:lnTo>
                  <a:pt x="21054" y="20179"/>
                </a:lnTo>
                <a:lnTo>
                  <a:pt x="21097" y="20179"/>
                </a:lnTo>
                <a:lnTo>
                  <a:pt x="21097" y="20321"/>
                </a:lnTo>
                <a:lnTo>
                  <a:pt x="21155" y="20463"/>
                </a:lnTo>
                <a:lnTo>
                  <a:pt x="21212" y="20463"/>
                </a:lnTo>
                <a:lnTo>
                  <a:pt x="21212" y="20605"/>
                </a:lnTo>
                <a:lnTo>
                  <a:pt x="21270" y="20605"/>
                </a:lnTo>
                <a:lnTo>
                  <a:pt x="21270" y="20747"/>
                </a:lnTo>
                <a:lnTo>
                  <a:pt x="21327" y="20747"/>
                </a:lnTo>
                <a:lnTo>
                  <a:pt x="21327" y="20889"/>
                </a:lnTo>
                <a:lnTo>
                  <a:pt x="21370" y="20889"/>
                </a:lnTo>
                <a:lnTo>
                  <a:pt x="21370" y="21032"/>
                </a:lnTo>
                <a:lnTo>
                  <a:pt x="21428" y="21032"/>
                </a:lnTo>
                <a:lnTo>
                  <a:pt x="21485" y="21174"/>
                </a:lnTo>
                <a:lnTo>
                  <a:pt x="21485" y="21316"/>
                </a:lnTo>
                <a:lnTo>
                  <a:pt x="21543" y="21316"/>
                </a:lnTo>
                <a:lnTo>
                  <a:pt x="21600" y="21316"/>
                </a:lnTo>
                <a:lnTo>
                  <a:pt x="21600" y="21458"/>
                </a:lnTo>
              </a:path>
            </a:pathLst>
          </a:custGeom>
          <a:noFill/>
          <a:ln w="38100" cap="rnd">
            <a:solidFill>
              <a:srgbClr val="FFCC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26657" name="Rectangle 34"/>
          <p:cNvSpPr>
            <a:spLocks/>
          </p:cNvSpPr>
          <p:nvPr/>
        </p:nvSpPr>
        <p:spPr bwMode="auto">
          <a:xfrm rot="16200000">
            <a:off x="4791627" y="3480630"/>
            <a:ext cx="1111518" cy="353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38098" tIns="38098" rIns="69847" bIns="3809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800">
                <a:latin typeface="Calibri" charset="0"/>
                <a:ea typeface="ＭＳ Ｐゴシック" charset="-128"/>
              </a:rPr>
              <a:t>Firing rate </a:t>
            </a:r>
          </a:p>
        </p:txBody>
      </p:sp>
      <p:sp>
        <p:nvSpPr>
          <p:cNvPr id="26658" name="Rectangle 35"/>
          <p:cNvSpPr>
            <a:spLocks/>
          </p:cNvSpPr>
          <p:nvPr/>
        </p:nvSpPr>
        <p:spPr bwMode="auto">
          <a:xfrm>
            <a:off x="6128107" y="4227892"/>
            <a:ext cx="1288495" cy="269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viewing angle</a:t>
            </a:r>
          </a:p>
        </p:txBody>
      </p:sp>
      <p:sp>
        <p:nvSpPr>
          <p:cNvPr id="26659" name="Rectangle 36"/>
          <p:cNvSpPr>
            <a:spLocks/>
          </p:cNvSpPr>
          <p:nvPr/>
        </p:nvSpPr>
        <p:spPr bwMode="auto">
          <a:xfrm>
            <a:off x="5656929" y="4220269"/>
            <a:ext cx="154010" cy="269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0</a:t>
            </a:r>
          </a:p>
        </p:txBody>
      </p:sp>
      <p:sp>
        <p:nvSpPr>
          <p:cNvPr id="26660" name="Rectangle 37"/>
          <p:cNvSpPr>
            <a:spLocks/>
          </p:cNvSpPr>
          <p:nvPr/>
        </p:nvSpPr>
        <p:spPr bwMode="auto">
          <a:xfrm>
            <a:off x="7813063" y="4220269"/>
            <a:ext cx="268373" cy="269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8"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rPr>
              <a:t>90</a:t>
            </a:r>
          </a:p>
        </p:txBody>
      </p:sp>
      <p:sp>
        <p:nvSpPr>
          <p:cNvPr id="26661" name="Line 38"/>
          <p:cNvSpPr>
            <a:spLocks noChangeShapeType="1"/>
          </p:cNvSpPr>
          <p:nvPr/>
        </p:nvSpPr>
        <p:spPr bwMode="auto">
          <a:xfrm>
            <a:off x="6398004" y="3117804"/>
            <a:ext cx="0" cy="292771"/>
          </a:xfrm>
          <a:prstGeom prst="line">
            <a:avLst/>
          </a:prstGeom>
          <a:noFill/>
          <a:ln w="57150">
            <a:solidFill>
              <a:srgbClr val="FFFFFF"/>
            </a:solidFill>
            <a:round/>
            <a:headEnd/>
            <a:tailEnd type="triangle" w="med" len="med"/>
          </a:ln>
          <a:extLst>
            <a:ext uri="{909E8E84-426E-40DD-AFC4-6F175D3DCCD1}">
              <a14:hiddenFill xmlns:a14="http://schemas.microsoft.com/office/drawing/2010/main">
                <a:noFill/>
              </a14:hiddenFill>
            </a:ext>
          </a:extLst>
        </p:spPr>
        <p:txBody>
          <a:bodyPr lIns="0" tIns="0" rIns="0" bIns="0"/>
          <a:lstStyle/>
          <a:p>
            <a:endParaRPr lang="en-US"/>
          </a:p>
        </p:txBody>
      </p:sp>
      <p:sp>
        <p:nvSpPr>
          <p:cNvPr id="26662" name="Rectangle 39"/>
          <p:cNvSpPr>
            <a:spLocks/>
          </p:cNvSpPr>
          <p:nvPr/>
        </p:nvSpPr>
        <p:spPr bwMode="auto">
          <a:xfrm>
            <a:off x="4476697" y="1588891"/>
            <a:ext cx="548945" cy="902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1273" bIns="0"/>
          <a:lstStyle>
            <a:lvl1pPr marL="39688"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000">
                <a:latin typeface="Calibri" charset="0"/>
                <a:ea typeface="ＭＳ Ｐゴシック" charset="-128"/>
              </a:rPr>
              <a:t>?</a:t>
            </a:r>
          </a:p>
        </p:txBody>
      </p:sp>
      <p:sp>
        <p:nvSpPr>
          <p:cNvPr id="26663" name="Rectangle 40"/>
          <p:cNvSpPr>
            <a:spLocks/>
          </p:cNvSpPr>
          <p:nvPr/>
        </p:nvSpPr>
        <p:spPr bwMode="auto">
          <a:xfrm>
            <a:off x="5565438" y="1122288"/>
            <a:ext cx="2987176" cy="288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a:latin typeface="Calibri" charset="0"/>
                <a:ea typeface="ＭＳ Ｐゴシック" charset="-128"/>
                <a:sym typeface="Arial Bold" charset="0"/>
              </a:rPr>
              <a:t>Viewpoint-invariant neurons</a:t>
            </a:r>
          </a:p>
        </p:txBody>
      </p:sp>
      <p:sp>
        <p:nvSpPr>
          <p:cNvPr id="26664" name="Rectangle 41"/>
          <p:cNvSpPr>
            <a:spLocks/>
          </p:cNvSpPr>
          <p:nvPr/>
        </p:nvSpPr>
        <p:spPr bwMode="auto">
          <a:xfrm>
            <a:off x="1427080" y="1122452"/>
            <a:ext cx="2993995" cy="288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dirty="0">
                <a:latin typeface="Calibri" charset="0"/>
                <a:ea typeface="ＭＳ Ｐゴシック" charset="-128"/>
                <a:sym typeface="Arial Bold" charset="0"/>
              </a:rPr>
              <a:t>Viewpoint-selective neurons</a:t>
            </a:r>
          </a:p>
        </p:txBody>
      </p:sp>
      <p:grpSp>
        <p:nvGrpSpPr>
          <p:cNvPr id="3" name="Group 2"/>
          <p:cNvGrpSpPr/>
          <p:nvPr/>
        </p:nvGrpSpPr>
        <p:grpSpPr>
          <a:xfrm>
            <a:off x="2157405" y="1418108"/>
            <a:ext cx="1128847" cy="1097280"/>
            <a:chOff x="2157405" y="1418108"/>
            <a:chExt cx="1363213" cy="1325092"/>
          </a:xfrm>
        </p:grpSpPr>
        <p:sp>
          <p:nvSpPr>
            <p:cNvPr id="26665" name="Rectangle 42"/>
            <p:cNvSpPr>
              <a:spLocks/>
            </p:cNvSpPr>
            <p:nvPr/>
          </p:nvSpPr>
          <p:spPr bwMode="auto">
            <a:xfrm>
              <a:off x="2157405" y="1418108"/>
              <a:ext cx="1363213" cy="1325092"/>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6" name="Oval 43"/>
            <p:cNvSpPr>
              <a:spLocks/>
            </p:cNvSpPr>
            <p:nvPr/>
          </p:nvSpPr>
          <p:spPr bwMode="auto">
            <a:xfrm>
              <a:off x="2756670" y="2055494"/>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7" name="Oval 44"/>
            <p:cNvSpPr>
              <a:spLocks/>
            </p:cNvSpPr>
            <p:nvPr/>
          </p:nvSpPr>
          <p:spPr bwMode="auto">
            <a:xfrm>
              <a:off x="3139407" y="2300994"/>
              <a:ext cx="96065"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8" name="Oval 45"/>
            <p:cNvSpPr>
              <a:spLocks/>
            </p:cNvSpPr>
            <p:nvPr/>
          </p:nvSpPr>
          <p:spPr bwMode="auto">
            <a:xfrm>
              <a:off x="2648406" y="1515699"/>
              <a:ext cx="96065"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69" name="Oval 46"/>
            <p:cNvSpPr>
              <a:spLocks/>
            </p:cNvSpPr>
            <p:nvPr/>
          </p:nvSpPr>
          <p:spPr bwMode="auto">
            <a:xfrm>
              <a:off x="3192776" y="1909109"/>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0" name="Oval 47"/>
            <p:cNvSpPr>
              <a:spLocks/>
            </p:cNvSpPr>
            <p:nvPr/>
          </p:nvSpPr>
          <p:spPr bwMode="auto">
            <a:xfrm>
              <a:off x="2811564" y="1809994"/>
              <a:ext cx="96066"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1" name="Oval 48"/>
            <p:cNvSpPr>
              <a:spLocks/>
            </p:cNvSpPr>
            <p:nvPr/>
          </p:nvSpPr>
          <p:spPr bwMode="auto">
            <a:xfrm>
              <a:off x="3029618" y="1761198"/>
              <a:ext cx="96065"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2" name="Oval 49"/>
            <p:cNvSpPr>
              <a:spLocks/>
            </p:cNvSpPr>
            <p:nvPr/>
          </p:nvSpPr>
          <p:spPr bwMode="auto">
            <a:xfrm>
              <a:off x="2866458" y="1466903"/>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3" name="Oval 50"/>
            <p:cNvSpPr>
              <a:spLocks/>
            </p:cNvSpPr>
            <p:nvPr/>
          </p:nvSpPr>
          <p:spPr bwMode="auto">
            <a:xfrm>
              <a:off x="3029618" y="1578217"/>
              <a:ext cx="96065" cy="96066"/>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4" name="Oval 51"/>
            <p:cNvSpPr>
              <a:spLocks/>
            </p:cNvSpPr>
            <p:nvPr/>
          </p:nvSpPr>
          <p:spPr bwMode="auto">
            <a:xfrm>
              <a:off x="3192776" y="1515699"/>
              <a:ext cx="96066"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5" name="Oval 52"/>
            <p:cNvSpPr>
              <a:spLocks/>
            </p:cNvSpPr>
            <p:nvPr/>
          </p:nvSpPr>
          <p:spPr bwMode="auto">
            <a:xfrm>
              <a:off x="3139407" y="2104290"/>
              <a:ext cx="96065" cy="96065"/>
            </a:xfrm>
            <a:prstGeom prst="ellipse">
              <a:avLst/>
            </a:prstGeom>
            <a:solidFill>
              <a:srgbClr val="0066FF"/>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6" name="Oval 53"/>
            <p:cNvSpPr>
              <a:spLocks/>
            </p:cNvSpPr>
            <p:nvPr/>
          </p:nvSpPr>
          <p:spPr bwMode="auto">
            <a:xfrm>
              <a:off x="2648406" y="1663608"/>
              <a:ext cx="96065" cy="96066"/>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7" name="Oval 54"/>
            <p:cNvSpPr>
              <a:spLocks/>
            </p:cNvSpPr>
            <p:nvPr/>
          </p:nvSpPr>
          <p:spPr bwMode="auto">
            <a:xfrm>
              <a:off x="2210774" y="1761198"/>
              <a:ext cx="96066" cy="96066"/>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8" name="Oval 55"/>
            <p:cNvSpPr>
              <a:spLocks/>
            </p:cNvSpPr>
            <p:nvPr/>
          </p:nvSpPr>
          <p:spPr bwMode="auto">
            <a:xfrm>
              <a:off x="2538617" y="1858789"/>
              <a:ext cx="96065" cy="96066"/>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79" name="Oval 56"/>
            <p:cNvSpPr>
              <a:spLocks/>
            </p:cNvSpPr>
            <p:nvPr/>
          </p:nvSpPr>
          <p:spPr bwMode="auto">
            <a:xfrm>
              <a:off x="2320563" y="1564494"/>
              <a:ext cx="96066" cy="96065"/>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0" name="Oval 57"/>
            <p:cNvSpPr>
              <a:spLocks/>
            </p:cNvSpPr>
            <p:nvPr/>
          </p:nvSpPr>
          <p:spPr bwMode="auto">
            <a:xfrm>
              <a:off x="2483722" y="2055494"/>
              <a:ext cx="96065" cy="96065"/>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1" name="Oval 58"/>
            <p:cNvSpPr>
              <a:spLocks/>
            </p:cNvSpPr>
            <p:nvPr/>
          </p:nvSpPr>
          <p:spPr bwMode="auto">
            <a:xfrm>
              <a:off x="2265669" y="1957904"/>
              <a:ext cx="96066" cy="96065"/>
            </a:xfrm>
            <a:prstGeom prst="ellipse">
              <a:avLst/>
            </a:prstGeom>
            <a:solidFill>
              <a:srgbClr val="FF33CC"/>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2" name="Oval 59"/>
            <p:cNvSpPr>
              <a:spLocks/>
            </p:cNvSpPr>
            <p:nvPr/>
          </p:nvSpPr>
          <p:spPr bwMode="auto">
            <a:xfrm>
              <a:off x="2375458" y="2349789"/>
              <a:ext cx="96066" cy="96066"/>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3" name="Oval 60"/>
            <p:cNvSpPr>
              <a:spLocks/>
            </p:cNvSpPr>
            <p:nvPr/>
          </p:nvSpPr>
          <p:spPr bwMode="auto">
            <a:xfrm>
              <a:off x="2811564" y="2252199"/>
              <a:ext cx="96066" cy="96066"/>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4" name="Oval 61"/>
            <p:cNvSpPr>
              <a:spLocks/>
            </p:cNvSpPr>
            <p:nvPr/>
          </p:nvSpPr>
          <p:spPr bwMode="auto">
            <a:xfrm>
              <a:off x="2974723" y="2497700"/>
              <a:ext cx="96065"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5" name="Oval 62"/>
            <p:cNvSpPr>
              <a:spLocks/>
            </p:cNvSpPr>
            <p:nvPr/>
          </p:nvSpPr>
          <p:spPr bwMode="auto">
            <a:xfrm>
              <a:off x="2210774" y="2180532"/>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6" name="Oval 63"/>
            <p:cNvSpPr>
              <a:spLocks/>
            </p:cNvSpPr>
            <p:nvPr/>
          </p:nvSpPr>
          <p:spPr bwMode="auto">
            <a:xfrm>
              <a:off x="2538617" y="2252199"/>
              <a:ext cx="96065" cy="96066"/>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7" name="Oval 64"/>
            <p:cNvSpPr>
              <a:spLocks/>
            </p:cNvSpPr>
            <p:nvPr/>
          </p:nvSpPr>
          <p:spPr bwMode="auto">
            <a:xfrm>
              <a:off x="2265669" y="2595290"/>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8" name="Oval 65"/>
            <p:cNvSpPr>
              <a:spLocks/>
            </p:cNvSpPr>
            <p:nvPr/>
          </p:nvSpPr>
          <p:spPr bwMode="auto">
            <a:xfrm>
              <a:off x="3247670" y="2546495"/>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89" name="Oval 66"/>
            <p:cNvSpPr>
              <a:spLocks/>
            </p:cNvSpPr>
            <p:nvPr/>
          </p:nvSpPr>
          <p:spPr bwMode="auto">
            <a:xfrm>
              <a:off x="2701775" y="2400110"/>
              <a:ext cx="96066" cy="96065"/>
            </a:xfrm>
            <a:prstGeom prst="ellipse">
              <a:avLst/>
            </a:prstGeom>
            <a:solidFill>
              <a:srgbClr val="FF99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0" name="Oval 67"/>
            <p:cNvSpPr>
              <a:spLocks/>
            </p:cNvSpPr>
            <p:nvPr/>
          </p:nvSpPr>
          <p:spPr bwMode="auto">
            <a:xfrm>
              <a:off x="3299515" y="1782546"/>
              <a:ext cx="96066"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1" name="Oval 68"/>
            <p:cNvSpPr>
              <a:spLocks/>
            </p:cNvSpPr>
            <p:nvPr/>
          </p:nvSpPr>
          <p:spPr bwMode="auto">
            <a:xfrm>
              <a:off x="3328488" y="2050919"/>
              <a:ext cx="96065"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2" name="Oval 69"/>
            <p:cNvSpPr>
              <a:spLocks/>
            </p:cNvSpPr>
            <p:nvPr/>
          </p:nvSpPr>
          <p:spPr bwMode="auto">
            <a:xfrm>
              <a:off x="2925928" y="1954855"/>
              <a:ext cx="96065" cy="96065"/>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3" name="Oval 70"/>
            <p:cNvSpPr>
              <a:spLocks/>
            </p:cNvSpPr>
            <p:nvPr/>
          </p:nvSpPr>
          <p:spPr bwMode="auto">
            <a:xfrm>
              <a:off x="2973198" y="2175957"/>
              <a:ext cx="96066"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4" name="Oval 71"/>
            <p:cNvSpPr>
              <a:spLocks/>
            </p:cNvSpPr>
            <p:nvPr/>
          </p:nvSpPr>
          <p:spPr bwMode="auto">
            <a:xfrm>
              <a:off x="3310189" y="2233901"/>
              <a:ext cx="96065"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5" name="Oval 72"/>
            <p:cNvSpPr>
              <a:spLocks/>
            </p:cNvSpPr>
            <p:nvPr/>
          </p:nvSpPr>
          <p:spPr bwMode="auto">
            <a:xfrm>
              <a:off x="3290366" y="2416883"/>
              <a:ext cx="96066" cy="96066"/>
            </a:xfrm>
            <a:prstGeom prst="ellipse">
              <a:avLst/>
            </a:prstGeom>
            <a:solidFill>
              <a:srgbClr val="65FF46"/>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grpSp>
      <p:grpSp>
        <p:nvGrpSpPr>
          <p:cNvPr id="4" name="Group 3"/>
          <p:cNvGrpSpPr/>
          <p:nvPr/>
        </p:nvGrpSpPr>
        <p:grpSpPr>
          <a:xfrm>
            <a:off x="6019830" y="1448355"/>
            <a:ext cx="2078392" cy="1097280"/>
            <a:chOff x="6042716" y="1418108"/>
            <a:chExt cx="2509898" cy="1325092"/>
          </a:xfrm>
        </p:grpSpPr>
        <p:sp>
          <p:nvSpPr>
            <p:cNvPr id="26696" name="Rectangle 74"/>
            <p:cNvSpPr>
              <a:spLocks/>
            </p:cNvSpPr>
            <p:nvPr/>
          </p:nvSpPr>
          <p:spPr bwMode="auto">
            <a:xfrm>
              <a:off x="6042716" y="1418108"/>
              <a:ext cx="1364738" cy="1325092"/>
            </a:xfrm>
            <a:prstGeom prst="rect">
              <a:avLst/>
            </a:prstGeom>
            <a:solidFill>
              <a:srgbClr val="FFFFFF"/>
            </a:solidFill>
            <a:ln w="38100">
              <a:solidFill>
                <a:schemeClr val="tx1"/>
              </a:solidFill>
              <a:miter lim="800000"/>
              <a:headEnd/>
              <a:tailEnd/>
            </a:ln>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7" name="Oval 75"/>
            <p:cNvSpPr>
              <a:spLocks/>
            </p:cNvSpPr>
            <p:nvPr/>
          </p:nvSpPr>
          <p:spPr bwMode="auto">
            <a:xfrm>
              <a:off x="6638930" y="205091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8" name="Oval 76"/>
            <p:cNvSpPr>
              <a:spLocks/>
            </p:cNvSpPr>
            <p:nvPr/>
          </p:nvSpPr>
          <p:spPr bwMode="auto">
            <a:xfrm>
              <a:off x="7023192" y="2300994"/>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699" name="Oval 77"/>
            <p:cNvSpPr>
              <a:spLocks/>
            </p:cNvSpPr>
            <p:nvPr/>
          </p:nvSpPr>
          <p:spPr bwMode="auto">
            <a:xfrm>
              <a:off x="6533716" y="1514173"/>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0" name="Oval 78"/>
            <p:cNvSpPr>
              <a:spLocks/>
            </p:cNvSpPr>
            <p:nvPr/>
          </p:nvSpPr>
          <p:spPr bwMode="auto">
            <a:xfrm>
              <a:off x="7081136" y="1907584"/>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1" name="Oval 79"/>
            <p:cNvSpPr>
              <a:spLocks/>
            </p:cNvSpPr>
            <p:nvPr/>
          </p:nvSpPr>
          <p:spPr bwMode="auto">
            <a:xfrm>
              <a:off x="6696875" y="1811519"/>
              <a:ext cx="96066"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2" name="Oval 80"/>
            <p:cNvSpPr>
              <a:spLocks/>
            </p:cNvSpPr>
            <p:nvPr/>
          </p:nvSpPr>
          <p:spPr bwMode="auto">
            <a:xfrm>
              <a:off x="6917978" y="176272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3" name="Oval 81"/>
            <p:cNvSpPr>
              <a:spLocks/>
            </p:cNvSpPr>
            <p:nvPr/>
          </p:nvSpPr>
          <p:spPr bwMode="auto">
            <a:xfrm>
              <a:off x="6754819" y="1465378"/>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4" name="Oval 82"/>
            <p:cNvSpPr>
              <a:spLocks/>
            </p:cNvSpPr>
            <p:nvPr/>
          </p:nvSpPr>
          <p:spPr bwMode="auto">
            <a:xfrm>
              <a:off x="6917978" y="1581267"/>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5" name="Oval 83"/>
            <p:cNvSpPr>
              <a:spLocks/>
            </p:cNvSpPr>
            <p:nvPr/>
          </p:nvSpPr>
          <p:spPr bwMode="auto">
            <a:xfrm>
              <a:off x="7081136" y="1514173"/>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6" name="Oval 84"/>
            <p:cNvSpPr>
              <a:spLocks/>
            </p:cNvSpPr>
            <p:nvPr/>
          </p:nvSpPr>
          <p:spPr bwMode="auto">
            <a:xfrm>
              <a:off x="7023192" y="2108864"/>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7" name="Oval 85"/>
            <p:cNvSpPr>
              <a:spLocks/>
            </p:cNvSpPr>
            <p:nvPr/>
          </p:nvSpPr>
          <p:spPr bwMode="auto">
            <a:xfrm>
              <a:off x="6533716" y="1666658"/>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8" name="Oval 86"/>
            <p:cNvSpPr>
              <a:spLocks/>
            </p:cNvSpPr>
            <p:nvPr/>
          </p:nvSpPr>
          <p:spPr bwMode="auto">
            <a:xfrm>
              <a:off x="6100660" y="176272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09" name="Oval 87"/>
            <p:cNvSpPr>
              <a:spLocks/>
            </p:cNvSpPr>
            <p:nvPr/>
          </p:nvSpPr>
          <p:spPr bwMode="auto">
            <a:xfrm>
              <a:off x="6426977" y="1858789"/>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0" name="Oval 88"/>
            <p:cNvSpPr>
              <a:spLocks/>
            </p:cNvSpPr>
            <p:nvPr/>
          </p:nvSpPr>
          <p:spPr bwMode="auto">
            <a:xfrm>
              <a:off x="6207399" y="156144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1" name="Oval 89"/>
            <p:cNvSpPr>
              <a:spLocks/>
            </p:cNvSpPr>
            <p:nvPr/>
          </p:nvSpPr>
          <p:spPr bwMode="auto">
            <a:xfrm>
              <a:off x="6370557" y="205091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2" name="Oval 90"/>
            <p:cNvSpPr>
              <a:spLocks/>
            </p:cNvSpPr>
            <p:nvPr/>
          </p:nvSpPr>
          <p:spPr bwMode="auto">
            <a:xfrm>
              <a:off x="6149455" y="1954855"/>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3" name="Oval 91"/>
            <p:cNvSpPr>
              <a:spLocks/>
            </p:cNvSpPr>
            <p:nvPr/>
          </p:nvSpPr>
          <p:spPr bwMode="auto">
            <a:xfrm>
              <a:off x="6263818" y="234978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4" name="Oval 92"/>
            <p:cNvSpPr>
              <a:spLocks/>
            </p:cNvSpPr>
            <p:nvPr/>
          </p:nvSpPr>
          <p:spPr bwMode="auto">
            <a:xfrm>
              <a:off x="6696875" y="2253725"/>
              <a:ext cx="96066"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5" name="Oval 93"/>
            <p:cNvSpPr>
              <a:spLocks/>
            </p:cNvSpPr>
            <p:nvPr/>
          </p:nvSpPr>
          <p:spPr bwMode="auto">
            <a:xfrm>
              <a:off x="6860034" y="2493125"/>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6" name="Oval 94"/>
            <p:cNvSpPr>
              <a:spLocks/>
            </p:cNvSpPr>
            <p:nvPr/>
          </p:nvSpPr>
          <p:spPr bwMode="auto">
            <a:xfrm>
              <a:off x="6100660" y="2175957"/>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7" name="Oval 95"/>
            <p:cNvSpPr>
              <a:spLocks/>
            </p:cNvSpPr>
            <p:nvPr/>
          </p:nvSpPr>
          <p:spPr bwMode="auto">
            <a:xfrm>
              <a:off x="6426977" y="2253725"/>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8" name="Oval 96"/>
            <p:cNvSpPr>
              <a:spLocks/>
            </p:cNvSpPr>
            <p:nvPr/>
          </p:nvSpPr>
          <p:spPr bwMode="auto">
            <a:xfrm>
              <a:off x="6149455" y="2599864"/>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19" name="Oval 97"/>
            <p:cNvSpPr>
              <a:spLocks/>
            </p:cNvSpPr>
            <p:nvPr/>
          </p:nvSpPr>
          <p:spPr bwMode="auto">
            <a:xfrm>
              <a:off x="7139080" y="255106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0" name="Oval 98"/>
            <p:cNvSpPr>
              <a:spLocks/>
            </p:cNvSpPr>
            <p:nvPr/>
          </p:nvSpPr>
          <p:spPr bwMode="auto">
            <a:xfrm>
              <a:off x="6591661" y="2397060"/>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1" name="Oval 99"/>
            <p:cNvSpPr>
              <a:spLocks/>
            </p:cNvSpPr>
            <p:nvPr/>
          </p:nvSpPr>
          <p:spPr bwMode="auto">
            <a:xfrm>
              <a:off x="7186351" y="1782546"/>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2" name="Oval 100"/>
            <p:cNvSpPr>
              <a:spLocks/>
            </p:cNvSpPr>
            <p:nvPr/>
          </p:nvSpPr>
          <p:spPr bwMode="auto">
            <a:xfrm>
              <a:off x="7215323" y="2050919"/>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3" name="Oval 101"/>
            <p:cNvSpPr>
              <a:spLocks/>
            </p:cNvSpPr>
            <p:nvPr/>
          </p:nvSpPr>
          <p:spPr bwMode="auto">
            <a:xfrm>
              <a:off x="6812763" y="1954855"/>
              <a:ext cx="96066"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4" name="Oval 102"/>
            <p:cNvSpPr>
              <a:spLocks/>
            </p:cNvSpPr>
            <p:nvPr/>
          </p:nvSpPr>
          <p:spPr bwMode="auto">
            <a:xfrm>
              <a:off x="6860034" y="2175957"/>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5" name="Oval 103"/>
            <p:cNvSpPr>
              <a:spLocks/>
            </p:cNvSpPr>
            <p:nvPr/>
          </p:nvSpPr>
          <p:spPr bwMode="auto">
            <a:xfrm>
              <a:off x="7197024" y="2233901"/>
              <a:ext cx="96066"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6" name="Oval 104"/>
            <p:cNvSpPr>
              <a:spLocks/>
            </p:cNvSpPr>
            <p:nvPr/>
          </p:nvSpPr>
          <p:spPr bwMode="auto">
            <a:xfrm>
              <a:off x="7177202" y="2416883"/>
              <a:ext cx="96065" cy="96066"/>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7" name="Oval 105"/>
            <p:cNvSpPr>
              <a:spLocks/>
            </p:cNvSpPr>
            <p:nvPr/>
          </p:nvSpPr>
          <p:spPr bwMode="auto">
            <a:xfrm>
              <a:off x="7619408" y="1762724"/>
              <a:ext cx="96065" cy="96065"/>
            </a:xfrm>
            <a:prstGeom prst="ellipse">
              <a:avLst/>
            </a:prstGeom>
            <a:solidFill>
              <a:srgbClr val="FF8000"/>
            </a:solidFill>
            <a:ln>
              <a:noFill/>
            </a:ln>
            <a:extLst>
              <a:ext uri="{91240B29-F687-4F45-9708-019B960494DF}">
                <a14:hiddenLine xmlns:a14="http://schemas.microsoft.com/office/drawing/2010/main" w="12700">
                  <a:solidFill>
                    <a:schemeClr val="tx1"/>
                  </a:solidFill>
                  <a:round/>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26728" name="Rectangle 106"/>
            <p:cNvSpPr>
              <a:spLocks/>
            </p:cNvSpPr>
            <p:nvPr/>
          </p:nvSpPr>
          <p:spPr bwMode="auto">
            <a:xfrm>
              <a:off x="7695650" y="1683432"/>
              <a:ext cx="856964" cy="353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8" bIns="0"/>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ea typeface="ＭＳ Ｐゴシック" charset="-128"/>
                </a:rPr>
                <a:t>Neuron</a:t>
              </a:r>
            </a:p>
          </p:txBody>
        </p:sp>
      </p:grpSp>
      <p:pic>
        <p:nvPicPr>
          <p:cNvPr id="108" name="Picture 2"/>
          <p:cNvPicPr>
            <a:picLocks noChangeArrowheads="1"/>
          </p:cNvPicPr>
          <p:nvPr/>
        </p:nvPicPr>
        <p:blipFill>
          <a:blip r:embed="rId2">
            <a:extLst>
              <a:ext uri="{28A0092B-C50C-407E-A947-70E740481C1C}">
                <a14:useLocalDpi xmlns:a14="http://schemas.microsoft.com/office/drawing/2010/main" val="0"/>
              </a:ext>
            </a:extLst>
          </a:blip>
          <a:srcRect l="14656" t="6250" r="13542" b="10938"/>
          <a:stretch>
            <a:fillRect/>
          </a:stretch>
        </p:blipFill>
        <p:spPr bwMode="auto">
          <a:xfrm>
            <a:off x="457200" y="5320445"/>
            <a:ext cx="524547" cy="646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9" name="Picture 21"/>
          <p:cNvPicPr>
            <a:picLocks noChangeArrowheads="1"/>
          </p:cNvPicPr>
          <p:nvPr/>
        </p:nvPicPr>
        <p:blipFill>
          <a:blip r:embed="rId3">
            <a:extLst>
              <a:ext uri="{28A0092B-C50C-407E-A947-70E740481C1C}">
                <a14:useLocalDpi xmlns:a14="http://schemas.microsoft.com/office/drawing/2010/main" val="0"/>
              </a:ext>
            </a:extLst>
          </a:blip>
          <a:srcRect l="18298" t="4688" r="15157" b="7813"/>
          <a:stretch>
            <a:fillRect/>
          </a:stretch>
        </p:blipFill>
        <p:spPr bwMode="auto">
          <a:xfrm>
            <a:off x="481598" y="3316033"/>
            <a:ext cx="487951" cy="683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0" name="Picture 2"/>
          <p:cNvPicPr>
            <a:picLocks noChangeArrowheads="1"/>
          </p:cNvPicPr>
          <p:nvPr/>
        </p:nvPicPr>
        <p:blipFill>
          <a:blip r:embed="rId2">
            <a:extLst>
              <a:ext uri="{28A0092B-C50C-407E-A947-70E740481C1C}">
                <a14:useLocalDpi xmlns:a14="http://schemas.microsoft.com/office/drawing/2010/main" val="0"/>
              </a:ext>
            </a:extLst>
          </a:blip>
          <a:srcRect l="14656" t="6250" r="13542" b="10938"/>
          <a:stretch>
            <a:fillRect/>
          </a:stretch>
        </p:blipFill>
        <p:spPr bwMode="auto">
          <a:xfrm>
            <a:off x="4679502" y="5320445"/>
            <a:ext cx="524547" cy="646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1" name="Picture 21"/>
          <p:cNvPicPr>
            <a:picLocks noChangeArrowheads="1"/>
          </p:cNvPicPr>
          <p:nvPr/>
        </p:nvPicPr>
        <p:blipFill>
          <a:blip r:embed="rId3">
            <a:extLst>
              <a:ext uri="{28A0092B-C50C-407E-A947-70E740481C1C}">
                <a14:useLocalDpi xmlns:a14="http://schemas.microsoft.com/office/drawing/2010/main" val="0"/>
              </a:ext>
            </a:extLst>
          </a:blip>
          <a:srcRect l="18298" t="4688" r="15157" b="7813"/>
          <a:stretch>
            <a:fillRect/>
          </a:stretch>
        </p:blipFill>
        <p:spPr bwMode="auto">
          <a:xfrm>
            <a:off x="4703900" y="3316033"/>
            <a:ext cx="487951" cy="683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79841976"/>
      </p:ext>
    </p:extLst>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4"/>
          <p:cNvGrpSpPr>
            <a:grpSpLocks/>
          </p:cNvGrpSpPr>
          <p:nvPr/>
        </p:nvGrpSpPr>
        <p:grpSpPr bwMode="auto">
          <a:xfrm>
            <a:off x="152400" y="1338263"/>
            <a:ext cx="8763000" cy="4605337"/>
            <a:chOff x="152400" y="1337694"/>
            <a:chExt cx="8763000" cy="4605906"/>
          </a:xfrm>
        </p:grpSpPr>
        <p:sp>
          <p:nvSpPr>
            <p:cNvPr id="124027" name="Rounded Rectangle 4"/>
            <p:cNvSpPr>
              <a:spLocks noChangeArrowheads="1"/>
            </p:cNvSpPr>
            <p:nvPr/>
          </p:nvSpPr>
          <p:spPr bwMode="auto">
            <a:xfrm>
              <a:off x="152400" y="1337694"/>
              <a:ext cx="2590800" cy="4605906"/>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4028" name="Rounded Rectangle 203"/>
            <p:cNvSpPr>
              <a:spLocks noChangeArrowheads="1"/>
            </p:cNvSpPr>
            <p:nvPr/>
          </p:nvSpPr>
          <p:spPr bwMode="auto">
            <a:xfrm>
              <a:off x="2987675" y="1337694"/>
              <a:ext cx="3352800" cy="4605905"/>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4029" name="Rounded Rectangle 4"/>
            <p:cNvSpPr>
              <a:spLocks noChangeArrowheads="1"/>
            </p:cNvSpPr>
            <p:nvPr/>
          </p:nvSpPr>
          <p:spPr bwMode="auto">
            <a:xfrm>
              <a:off x="6553200" y="1371600"/>
              <a:ext cx="2362200" cy="4495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b="1">
                <a:solidFill>
                  <a:srgbClr val="7A1ADA"/>
                </a:solidFill>
                <a:latin typeface="Calibri" charset="0"/>
                <a:ea typeface="ＭＳ Ｐゴシック" charset="-128"/>
                <a:sym typeface="Helvetica" charset="0"/>
              </a:endParaRPr>
            </a:p>
          </p:txBody>
        </p:sp>
      </p:grpSp>
      <p:sp>
        <p:nvSpPr>
          <p:cNvPr id="123906" name="Rectangle 1"/>
          <p:cNvSpPr>
            <a:spLocks noChangeArrowheads="1"/>
          </p:cNvSpPr>
          <p:nvPr/>
        </p:nvSpPr>
        <p:spPr bwMode="auto">
          <a:xfrm>
            <a:off x="-76200" y="-76200"/>
            <a:ext cx="914400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600" b="1">
                <a:solidFill>
                  <a:srgbClr val="5E5EB9"/>
                </a:solidFill>
                <a:latin typeface="Calibri" charset="0"/>
              </a:rPr>
              <a:t>Results II: neural sharpening leads to fMRI sharpening if there is a majority of neurons tuned to the same stimulus</a:t>
            </a:r>
          </a:p>
        </p:txBody>
      </p:sp>
      <p:grpSp>
        <p:nvGrpSpPr>
          <p:cNvPr id="123907" name="Group 6"/>
          <p:cNvGrpSpPr>
            <a:grpSpLocks/>
          </p:cNvGrpSpPr>
          <p:nvPr/>
        </p:nvGrpSpPr>
        <p:grpSpPr bwMode="auto">
          <a:xfrm>
            <a:off x="1100138" y="4191000"/>
            <a:ext cx="896937" cy="311150"/>
            <a:chOff x="0" y="0"/>
            <a:chExt cx="565" cy="196"/>
          </a:xfrm>
        </p:grpSpPr>
        <p:grpSp>
          <p:nvGrpSpPr>
            <p:cNvPr id="124022" name="Group 3"/>
            <p:cNvGrpSpPr>
              <a:grpSpLocks/>
            </p:cNvGrpSpPr>
            <p:nvPr/>
          </p:nvGrpSpPr>
          <p:grpSpPr bwMode="auto">
            <a:xfrm>
              <a:off x="85" y="0"/>
              <a:ext cx="480" cy="196"/>
              <a:chOff x="0" y="0"/>
              <a:chExt cx="480" cy="196"/>
            </a:xfrm>
          </p:grpSpPr>
          <p:sp>
            <p:nvSpPr>
              <p:cNvPr id="124025"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24026"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24023"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4024"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3908" name="Rectangle 95"/>
          <p:cNvSpPr>
            <a:spLocks/>
          </p:cNvSpPr>
          <p:nvPr/>
        </p:nvSpPr>
        <p:spPr bwMode="auto">
          <a:xfrm>
            <a:off x="885825" y="3197225"/>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3909" name="Rectangle 96"/>
          <p:cNvSpPr>
            <a:spLocks/>
          </p:cNvSpPr>
          <p:nvPr/>
        </p:nvSpPr>
        <p:spPr bwMode="auto">
          <a:xfrm>
            <a:off x="809625" y="2997200"/>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23910" name="Rectangle 97"/>
          <p:cNvSpPr>
            <a:spLocks/>
          </p:cNvSpPr>
          <p:nvPr/>
        </p:nvSpPr>
        <p:spPr bwMode="auto">
          <a:xfrm>
            <a:off x="809625" y="28019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23911" name="Rectangle 98"/>
          <p:cNvSpPr>
            <a:spLocks/>
          </p:cNvSpPr>
          <p:nvPr/>
        </p:nvSpPr>
        <p:spPr bwMode="auto">
          <a:xfrm>
            <a:off x="809625" y="260032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23912" name="Rectangle 99"/>
          <p:cNvSpPr>
            <a:spLocks/>
          </p:cNvSpPr>
          <p:nvPr/>
        </p:nvSpPr>
        <p:spPr bwMode="auto">
          <a:xfrm>
            <a:off x="809625" y="2405063"/>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23913" name="Rectangle 100"/>
          <p:cNvSpPr>
            <a:spLocks/>
          </p:cNvSpPr>
          <p:nvPr/>
        </p:nvSpPr>
        <p:spPr bwMode="auto">
          <a:xfrm>
            <a:off x="885825" y="220821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3914" name="Rectangle 101"/>
          <p:cNvSpPr>
            <a:spLocks/>
          </p:cNvSpPr>
          <p:nvPr/>
        </p:nvSpPr>
        <p:spPr bwMode="auto">
          <a:xfrm>
            <a:off x="1298575" y="3289300"/>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23915" name="Rectangle 102"/>
          <p:cNvSpPr>
            <a:spLocks/>
          </p:cNvSpPr>
          <p:nvPr/>
        </p:nvSpPr>
        <p:spPr bwMode="auto">
          <a:xfrm rot="-5400000">
            <a:off x="165100" y="2587625"/>
            <a:ext cx="700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3916" name="Line 104"/>
          <p:cNvSpPr>
            <a:spLocks noChangeShapeType="1"/>
          </p:cNvSpPr>
          <p:nvPr/>
        </p:nvSpPr>
        <p:spPr bwMode="auto">
          <a:xfrm>
            <a:off x="1042988" y="3267075"/>
            <a:ext cx="105092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17" name="Line 105"/>
          <p:cNvSpPr>
            <a:spLocks noChangeShapeType="1"/>
          </p:cNvSpPr>
          <p:nvPr/>
        </p:nvSpPr>
        <p:spPr bwMode="auto">
          <a:xfrm rot="10800000" flipH="1">
            <a:off x="1042988" y="2278063"/>
            <a:ext cx="1587"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18" name="Line 106"/>
          <p:cNvSpPr>
            <a:spLocks noChangeShapeType="1"/>
          </p:cNvSpPr>
          <p:nvPr/>
        </p:nvSpPr>
        <p:spPr bwMode="auto">
          <a:xfrm rot="10800000" flipH="1">
            <a:off x="1042988"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19" name="Line 107"/>
          <p:cNvSpPr>
            <a:spLocks noChangeShapeType="1"/>
          </p:cNvSpPr>
          <p:nvPr/>
        </p:nvSpPr>
        <p:spPr bwMode="auto">
          <a:xfrm rot="10800000" flipH="1">
            <a:off x="1568450" y="325278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20" name="Line 108"/>
          <p:cNvSpPr>
            <a:spLocks noChangeShapeType="1"/>
          </p:cNvSpPr>
          <p:nvPr/>
        </p:nvSpPr>
        <p:spPr bwMode="auto">
          <a:xfrm rot="10800000" flipH="1">
            <a:off x="2093913"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21" name="Freeform 109"/>
          <p:cNvSpPr>
            <a:spLocks/>
          </p:cNvSpPr>
          <p:nvPr/>
        </p:nvSpPr>
        <p:spPr bwMode="auto">
          <a:xfrm>
            <a:off x="1042988" y="2278063"/>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922" name="Freeform 110"/>
          <p:cNvSpPr>
            <a:spLocks/>
          </p:cNvSpPr>
          <p:nvPr/>
        </p:nvSpPr>
        <p:spPr bwMode="auto">
          <a:xfrm>
            <a:off x="1290638" y="2286000"/>
            <a:ext cx="555625" cy="9779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923" name="Rectangle 111"/>
          <p:cNvSpPr>
            <a:spLocks/>
          </p:cNvSpPr>
          <p:nvPr/>
        </p:nvSpPr>
        <p:spPr bwMode="auto">
          <a:xfrm>
            <a:off x="342900" y="1441450"/>
            <a:ext cx="22098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Neural adaptation</a:t>
            </a:r>
          </a:p>
        </p:txBody>
      </p:sp>
      <p:sp>
        <p:nvSpPr>
          <p:cNvPr id="123924" name="Rectangle 119"/>
          <p:cNvSpPr>
            <a:spLocks/>
          </p:cNvSpPr>
          <p:nvPr/>
        </p:nvSpPr>
        <p:spPr bwMode="auto">
          <a:xfrm>
            <a:off x="1093788" y="1855788"/>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grpSp>
        <p:nvGrpSpPr>
          <p:cNvPr id="123925" name="Group 50"/>
          <p:cNvGrpSpPr>
            <a:grpSpLocks/>
          </p:cNvGrpSpPr>
          <p:nvPr/>
        </p:nvGrpSpPr>
        <p:grpSpPr bwMode="auto">
          <a:xfrm>
            <a:off x="2879725" y="1916113"/>
            <a:ext cx="1624013" cy="1684337"/>
            <a:chOff x="5249863" y="1873250"/>
            <a:chExt cx="1624012" cy="1684338"/>
          </a:xfrm>
        </p:grpSpPr>
        <p:sp>
          <p:nvSpPr>
            <p:cNvPr id="124008"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4009"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4010"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4011"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4012"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24013"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4014"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4015"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16"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17"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18"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19"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20"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21"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3926" name="Rectangle 112"/>
          <p:cNvSpPr>
            <a:spLocks/>
          </p:cNvSpPr>
          <p:nvPr/>
        </p:nvSpPr>
        <p:spPr bwMode="auto">
          <a:xfrm>
            <a:off x="3830638" y="1441450"/>
            <a:ext cx="18192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grpSp>
        <p:nvGrpSpPr>
          <p:cNvPr id="123927" name="Group 269"/>
          <p:cNvGrpSpPr>
            <a:grpSpLocks/>
          </p:cNvGrpSpPr>
          <p:nvPr/>
        </p:nvGrpSpPr>
        <p:grpSpPr bwMode="auto">
          <a:xfrm>
            <a:off x="4511675" y="1981200"/>
            <a:ext cx="1679575" cy="1684338"/>
            <a:chOff x="7050088" y="1903413"/>
            <a:chExt cx="1679575" cy="1684337"/>
          </a:xfrm>
        </p:grpSpPr>
        <p:sp>
          <p:nvSpPr>
            <p:cNvPr id="123959"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3960"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3961"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3962"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3963"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3964"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65"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66"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67"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68"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69"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0"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1"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2"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3"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4"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5"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6"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7"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8"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79"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0"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1"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2"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3"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4"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5"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6"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7"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8"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89"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90"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91"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3992"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93"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994"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995"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996"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3997"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98"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3999"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00"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01"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02"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03"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04"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4005"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06"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007"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3928" name="Rectangle 112"/>
          <p:cNvSpPr>
            <a:spLocks/>
          </p:cNvSpPr>
          <p:nvPr/>
        </p:nvSpPr>
        <p:spPr bwMode="auto">
          <a:xfrm>
            <a:off x="7208838" y="1441450"/>
            <a:ext cx="13557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fMRI-A ratio</a:t>
            </a:r>
          </a:p>
        </p:txBody>
      </p:sp>
      <p:sp>
        <p:nvSpPr>
          <p:cNvPr id="123929" name="Rectangle 147"/>
          <p:cNvSpPr>
            <a:spLocks noChangeArrowheads="1"/>
          </p:cNvSpPr>
          <p:nvPr/>
        </p:nvSpPr>
        <p:spPr bwMode="auto">
          <a:xfrm>
            <a:off x="7337425" y="3357563"/>
            <a:ext cx="10287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stimulus ranking</a:t>
            </a:r>
          </a:p>
        </p:txBody>
      </p:sp>
      <p:sp>
        <p:nvSpPr>
          <p:cNvPr id="123930" name="Rectangle 119"/>
          <p:cNvSpPr>
            <a:spLocks noChangeAspect="1" noChangeArrowheads="1"/>
          </p:cNvSpPr>
          <p:nvPr/>
        </p:nvSpPr>
        <p:spPr bwMode="auto">
          <a:xfrm rot="-5400000">
            <a:off x="6363494" y="2509044"/>
            <a:ext cx="11477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fMRI-adaptation</a:t>
            </a:r>
          </a:p>
          <a:p>
            <a:pPr algn="ctr" eaLnBrk="1" hangingPunct="1"/>
            <a:r>
              <a:rPr lang="en-US" altLang="x-none" sz="1200">
                <a:latin typeface="Calibri" charset="0"/>
                <a:ea typeface="ＭＳ Ｐゴシック" charset="-128"/>
              </a:rPr>
              <a:t> ratio</a:t>
            </a:r>
          </a:p>
        </p:txBody>
      </p:sp>
      <p:sp>
        <p:nvSpPr>
          <p:cNvPr id="123931" name="Rectangle 925"/>
          <p:cNvSpPr>
            <a:spLocks noChangeArrowheads="1"/>
          </p:cNvSpPr>
          <p:nvPr/>
        </p:nvSpPr>
        <p:spPr bwMode="auto">
          <a:xfrm>
            <a:off x="7169150" y="3159125"/>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3932" name="Rectangle 926"/>
          <p:cNvSpPr>
            <a:spLocks noChangeArrowheads="1"/>
          </p:cNvSpPr>
          <p:nvPr/>
        </p:nvSpPr>
        <p:spPr bwMode="auto">
          <a:xfrm>
            <a:off x="7169150" y="2093913"/>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3933" name="Line 1240"/>
          <p:cNvSpPr>
            <a:spLocks noChangeShapeType="1"/>
          </p:cNvSpPr>
          <p:nvPr/>
        </p:nvSpPr>
        <p:spPr bwMode="auto">
          <a:xfrm>
            <a:off x="7315200" y="3187700"/>
            <a:ext cx="111283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34" name="Line 1241"/>
          <p:cNvSpPr>
            <a:spLocks noChangeShapeType="1"/>
          </p:cNvSpPr>
          <p:nvPr/>
        </p:nvSpPr>
        <p:spPr bwMode="auto">
          <a:xfrm flipV="1">
            <a:off x="7315200" y="2122488"/>
            <a:ext cx="0" cy="10652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35" name="Line 1242"/>
          <p:cNvSpPr>
            <a:spLocks noChangeShapeType="1"/>
          </p:cNvSpPr>
          <p:nvPr/>
        </p:nvSpPr>
        <p:spPr bwMode="auto">
          <a:xfrm flipV="1">
            <a:off x="7315200" y="3176588"/>
            <a:ext cx="0" cy="111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36" name="Line 1243"/>
          <p:cNvSpPr>
            <a:spLocks noChangeShapeType="1"/>
          </p:cNvSpPr>
          <p:nvPr/>
        </p:nvSpPr>
        <p:spPr bwMode="auto">
          <a:xfrm flipV="1">
            <a:off x="7631113" y="3176588"/>
            <a:ext cx="1587" cy="111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37" name="Line 1244"/>
          <p:cNvSpPr>
            <a:spLocks noChangeShapeType="1"/>
          </p:cNvSpPr>
          <p:nvPr/>
        </p:nvSpPr>
        <p:spPr bwMode="auto">
          <a:xfrm flipV="1">
            <a:off x="7948613" y="3176588"/>
            <a:ext cx="1587" cy="111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38" name="Line 1245"/>
          <p:cNvSpPr>
            <a:spLocks noChangeShapeType="1"/>
          </p:cNvSpPr>
          <p:nvPr/>
        </p:nvSpPr>
        <p:spPr bwMode="auto">
          <a:xfrm>
            <a:off x="7315200" y="3187700"/>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39" name="Line 1246"/>
          <p:cNvSpPr>
            <a:spLocks noChangeShapeType="1"/>
          </p:cNvSpPr>
          <p:nvPr/>
        </p:nvSpPr>
        <p:spPr bwMode="auto">
          <a:xfrm>
            <a:off x="7315200" y="2970213"/>
            <a:ext cx="63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40" name="Line 1247"/>
          <p:cNvSpPr>
            <a:spLocks noChangeShapeType="1"/>
          </p:cNvSpPr>
          <p:nvPr/>
        </p:nvSpPr>
        <p:spPr bwMode="auto">
          <a:xfrm>
            <a:off x="7315200" y="2760663"/>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41" name="Line 1248"/>
          <p:cNvSpPr>
            <a:spLocks noChangeShapeType="1"/>
          </p:cNvSpPr>
          <p:nvPr/>
        </p:nvSpPr>
        <p:spPr bwMode="auto">
          <a:xfrm>
            <a:off x="7315200" y="2549525"/>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42" name="Line 1249"/>
          <p:cNvSpPr>
            <a:spLocks noChangeShapeType="1"/>
          </p:cNvSpPr>
          <p:nvPr/>
        </p:nvSpPr>
        <p:spPr bwMode="auto">
          <a:xfrm>
            <a:off x="7315200" y="2338388"/>
            <a:ext cx="63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43" name="Line 1250"/>
          <p:cNvSpPr>
            <a:spLocks noChangeShapeType="1"/>
          </p:cNvSpPr>
          <p:nvPr/>
        </p:nvSpPr>
        <p:spPr bwMode="auto">
          <a:xfrm>
            <a:off x="7315200" y="2122488"/>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3944" name="Oval 1252"/>
          <p:cNvSpPr>
            <a:spLocks noChangeArrowheads="1"/>
          </p:cNvSpPr>
          <p:nvPr/>
        </p:nvSpPr>
        <p:spPr bwMode="auto">
          <a:xfrm>
            <a:off x="7446963" y="3159125"/>
            <a:ext cx="52387" cy="5080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45" name="Oval 1253"/>
          <p:cNvSpPr>
            <a:spLocks noChangeArrowheads="1"/>
          </p:cNvSpPr>
          <p:nvPr/>
        </p:nvSpPr>
        <p:spPr bwMode="auto">
          <a:xfrm>
            <a:off x="7607300" y="3159125"/>
            <a:ext cx="53975" cy="5080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46" name="Oval 1254"/>
          <p:cNvSpPr>
            <a:spLocks noChangeArrowheads="1"/>
          </p:cNvSpPr>
          <p:nvPr/>
        </p:nvSpPr>
        <p:spPr bwMode="auto">
          <a:xfrm>
            <a:off x="7762875" y="3159125"/>
            <a:ext cx="53975" cy="5080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47" name="Freeform 1259"/>
          <p:cNvSpPr>
            <a:spLocks/>
          </p:cNvSpPr>
          <p:nvPr/>
        </p:nvSpPr>
        <p:spPr bwMode="auto">
          <a:xfrm>
            <a:off x="7470775" y="2270125"/>
            <a:ext cx="957263" cy="911225"/>
          </a:xfrm>
          <a:custGeom>
            <a:avLst/>
            <a:gdLst>
              <a:gd name="T0" fmla="*/ 0 w 1280"/>
              <a:gd name="T1" fmla="*/ 2147483647 h 1280"/>
              <a:gd name="T2" fmla="*/ 2147483647 w 1280"/>
              <a:gd name="T3" fmla="*/ 2147483647 h 1280"/>
              <a:gd name="T4" fmla="*/ 2147483647 w 1280"/>
              <a:gd name="T5" fmla="*/ 2147483647 h 1280"/>
              <a:gd name="T6" fmla="*/ 2147483647 w 1280"/>
              <a:gd name="T7" fmla="*/ 2147483647 h 1280"/>
              <a:gd name="T8" fmla="*/ 2147483647 w 1280"/>
              <a:gd name="T9" fmla="*/ 2147483647 h 1280"/>
              <a:gd name="T10" fmla="*/ 2147483647 w 1280"/>
              <a:gd name="T11" fmla="*/ 2147483647 h 1280"/>
              <a:gd name="T12" fmla="*/ 2147483647 w 1280"/>
              <a:gd name="T13" fmla="*/ 0 h 1280"/>
              <a:gd name="T14" fmla="*/ 0 60000 65536"/>
              <a:gd name="T15" fmla="*/ 0 60000 65536"/>
              <a:gd name="T16" fmla="*/ 0 60000 65536"/>
              <a:gd name="T17" fmla="*/ 0 60000 65536"/>
              <a:gd name="T18" fmla="*/ 0 60000 65536"/>
              <a:gd name="T19" fmla="*/ 0 60000 65536"/>
              <a:gd name="T20" fmla="*/ 0 60000 65536"/>
              <a:gd name="T21" fmla="*/ 0 w 1280"/>
              <a:gd name="T22" fmla="*/ 0 h 1280"/>
              <a:gd name="T23" fmla="*/ 1280 w 1280"/>
              <a:gd name="T24" fmla="*/ 1280 h 12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280">
                <a:moveTo>
                  <a:pt x="0" y="1280"/>
                </a:moveTo>
                <a:lnTo>
                  <a:pt x="216" y="1280"/>
                </a:lnTo>
                <a:lnTo>
                  <a:pt x="424" y="1280"/>
                </a:lnTo>
                <a:lnTo>
                  <a:pt x="640" y="1224"/>
                </a:lnTo>
                <a:lnTo>
                  <a:pt x="848" y="928"/>
                </a:lnTo>
                <a:lnTo>
                  <a:pt x="1064" y="448"/>
                </a:lnTo>
                <a:lnTo>
                  <a:pt x="1280"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3948" name="Oval 1260"/>
          <p:cNvSpPr>
            <a:spLocks noChangeArrowheads="1"/>
          </p:cNvSpPr>
          <p:nvPr/>
        </p:nvSpPr>
        <p:spPr bwMode="auto">
          <a:xfrm>
            <a:off x="7446963" y="3159125"/>
            <a:ext cx="52387"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49" name="Oval 1261"/>
          <p:cNvSpPr>
            <a:spLocks noChangeArrowheads="1"/>
          </p:cNvSpPr>
          <p:nvPr/>
        </p:nvSpPr>
        <p:spPr bwMode="auto">
          <a:xfrm>
            <a:off x="7607300" y="3159125"/>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50" name="Oval 1262"/>
          <p:cNvSpPr>
            <a:spLocks noChangeArrowheads="1"/>
          </p:cNvSpPr>
          <p:nvPr/>
        </p:nvSpPr>
        <p:spPr bwMode="auto">
          <a:xfrm>
            <a:off x="7762875" y="3159125"/>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51" name="Oval 1263"/>
          <p:cNvSpPr>
            <a:spLocks noChangeArrowheads="1"/>
          </p:cNvSpPr>
          <p:nvPr/>
        </p:nvSpPr>
        <p:spPr bwMode="auto">
          <a:xfrm>
            <a:off x="7924800" y="3119438"/>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52" name="Oval 1264"/>
          <p:cNvSpPr>
            <a:spLocks noChangeArrowheads="1"/>
          </p:cNvSpPr>
          <p:nvPr/>
        </p:nvSpPr>
        <p:spPr bwMode="auto">
          <a:xfrm>
            <a:off x="8080375" y="2908300"/>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53" name="Oval 1265"/>
          <p:cNvSpPr>
            <a:spLocks noChangeArrowheads="1"/>
          </p:cNvSpPr>
          <p:nvPr/>
        </p:nvSpPr>
        <p:spPr bwMode="auto">
          <a:xfrm>
            <a:off x="8242300" y="2566988"/>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54" name="Oval 1266"/>
          <p:cNvSpPr>
            <a:spLocks noChangeArrowheads="1"/>
          </p:cNvSpPr>
          <p:nvPr/>
        </p:nvSpPr>
        <p:spPr bwMode="auto">
          <a:xfrm>
            <a:off x="8404225" y="2247900"/>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3955" name="Rectangle 147"/>
          <p:cNvSpPr>
            <a:spLocks noChangeArrowheads="1"/>
          </p:cNvSpPr>
          <p:nvPr/>
        </p:nvSpPr>
        <p:spPr bwMode="auto">
          <a:xfrm>
            <a:off x="8305800" y="3200400"/>
            <a:ext cx="2698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best</a:t>
            </a:r>
          </a:p>
        </p:txBody>
      </p:sp>
      <p:sp>
        <p:nvSpPr>
          <p:cNvPr id="123956" name="Rectangle 147"/>
          <p:cNvSpPr>
            <a:spLocks noChangeArrowheads="1"/>
          </p:cNvSpPr>
          <p:nvPr/>
        </p:nvSpPr>
        <p:spPr bwMode="auto">
          <a:xfrm>
            <a:off x="7261225" y="3200400"/>
            <a:ext cx="3587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worst</a:t>
            </a:r>
          </a:p>
        </p:txBody>
      </p:sp>
      <p:sp>
        <p:nvSpPr>
          <p:cNvPr id="123957"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
        <p:nvSpPr>
          <p:cNvPr id="123958"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Symbol" charset="2"/>
              </a:rPr>
              <a:t>m,</a:t>
            </a:r>
            <a:r>
              <a:rPr lang="en-US" altLang="x-none" sz="1600" i="1">
                <a:latin typeface="Times New Roman" charset="0"/>
              </a:rPr>
              <a:t>c</a:t>
            </a:r>
            <a:r>
              <a:rPr lang="en-US" altLang="x-none" sz="1600">
                <a:latin typeface="Symbol" charset="2"/>
              </a:rPr>
              <a:t>s</a:t>
            </a:r>
            <a:r>
              <a:rPr lang="en-US" altLang="x-none" sz="1600"/>
              <a:t>)</a:t>
            </a:r>
          </a:p>
          <a:p>
            <a:pPr eaLnBrk="1" hangingPunct="1"/>
            <a:r>
              <a:rPr lang="en-US" altLang="x-none" sz="1600" i="1">
                <a:latin typeface="Times" charset="0"/>
              </a:rPr>
              <a:t>            0&lt;c&lt;1</a:t>
            </a:r>
          </a:p>
        </p:txBody>
      </p:sp>
    </p:spTree>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929" name="Group 4"/>
          <p:cNvGrpSpPr>
            <a:grpSpLocks/>
          </p:cNvGrpSpPr>
          <p:nvPr/>
        </p:nvGrpSpPr>
        <p:grpSpPr bwMode="auto">
          <a:xfrm>
            <a:off x="152400" y="1338263"/>
            <a:ext cx="8763000" cy="4605337"/>
            <a:chOff x="152400" y="1337694"/>
            <a:chExt cx="8763000" cy="4605906"/>
          </a:xfrm>
        </p:grpSpPr>
        <p:sp>
          <p:nvSpPr>
            <p:cNvPr id="125158" name="Rounded Rectangle 4"/>
            <p:cNvSpPr>
              <a:spLocks noChangeArrowheads="1"/>
            </p:cNvSpPr>
            <p:nvPr/>
          </p:nvSpPr>
          <p:spPr bwMode="auto">
            <a:xfrm>
              <a:off x="152400" y="1337694"/>
              <a:ext cx="2590800" cy="4605906"/>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5159" name="Rounded Rectangle 203"/>
            <p:cNvSpPr>
              <a:spLocks noChangeArrowheads="1"/>
            </p:cNvSpPr>
            <p:nvPr/>
          </p:nvSpPr>
          <p:spPr bwMode="auto">
            <a:xfrm>
              <a:off x="2987675" y="1337694"/>
              <a:ext cx="3352800" cy="4605905"/>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5160" name="Rounded Rectangle 4"/>
            <p:cNvSpPr>
              <a:spLocks noChangeArrowheads="1"/>
            </p:cNvSpPr>
            <p:nvPr/>
          </p:nvSpPr>
          <p:spPr bwMode="auto">
            <a:xfrm>
              <a:off x="6553200" y="1371600"/>
              <a:ext cx="2362200" cy="4495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b="1">
                <a:solidFill>
                  <a:srgbClr val="7A1ADA"/>
                </a:solidFill>
                <a:latin typeface="Calibri" charset="0"/>
                <a:ea typeface="ＭＳ Ｐゴシック" charset="-128"/>
                <a:sym typeface="Helvetica" charset="0"/>
              </a:endParaRPr>
            </a:p>
          </p:txBody>
        </p:sp>
      </p:grpSp>
      <p:sp>
        <p:nvSpPr>
          <p:cNvPr id="124930" name="Rectangle 1"/>
          <p:cNvSpPr>
            <a:spLocks noChangeArrowheads="1"/>
          </p:cNvSpPr>
          <p:nvPr/>
        </p:nvSpPr>
        <p:spPr bwMode="auto">
          <a:xfrm>
            <a:off x="-76200" y="-76200"/>
            <a:ext cx="9144000"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600" b="1">
                <a:solidFill>
                  <a:srgbClr val="5E5EB9"/>
                </a:solidFill>
                <a:latin typeface="Calibri" charset="0"/>
              </a:rPr>
              <a:t>Results II: neural sharpening leads to fMRI sharpening if there is a majority of neurons tuned to the same stimulus</a:t>
            </a:r>
          </a:p>
          <a:p>
            <a:pPr algn="ctr" eaLnBrk="1" hangingPunct="1"/>
            <a:r>
              <a:rPr lang="en-US" altLang="x-none" sz="2600" b="1">
                <a:solidFill>
                  <a:srgbClr val="5E5EB9"/>
                </a:solidFill>
                <a:latin typeface="Calibri" charset="0"/>
              </a:rPr>
              <a:t> if the distribution is flat it can lead to fMRI-scaling</a:t>
            </a:r>
          </a:p>
        </p:txBody>
      </p:sp>
      <p:grpSp>
        <p:nvGrpSpPr>
          <p:cNvPr id="124931" name="Group 6"/>
          <p:cNvGrpSpPr>
            <a:grpSpLocks/>
          </p:cNvGrpSpPr>
          <p:nvPr/>
        </p:nvGrpSpPr>
        <p:grpSpPr bwMode="auto">
          <a:xfrm>
            <a:off x="1100138" y="4191000"/>
            <a:ext cx="896937" cy="311150"/>
            <a:chOff x="0" y="0"/>
            <a:chExt cx="565" cy="196"/>
          </a:xfrm>
        </p:grpSpPr>
        <p:grpSp>
          <p:nvGrpSpPr>
            <p:cNvPr id="125153" name="Group 3"/>
            <p:cNvGrpSpPr>
              <a:grpSpLocks/>
            </p:cNvGrpSpPr>
            <p:nvPr/>
          </p:nvGrpSpPr>
          <p:grpSpPr bwMode="auto">
            <a:xfrm>
              <a:off x="85" y="0"/>
              <a:ext cx="480" cy="196"/>
              <a:chOff x="0" y="0"/>
              <a:chExt cx="480" cy="196"/>
            </a:xfrm>
          </p:grpSpPr>
          <p:sp>
            <p:nvSpPr>
              <p:cNvPr id="125156"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25157"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25154"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155"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4932" name="Rectangle 95"/>
          <p:cNvSpPr>
            <a:spLocks/>
          </p:cNvSpPr>
          <p:nvPr/>
        </p:nvSpPr>
        <p:spPr bwMode="auto">
          <a:xfrm>
            <a:off x="885825" y="3197225"/>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4933" name="Rectangle 96"/>
          <p:cNvSpPr>
            <a:spLocks/>
          </p:cNvSpPr>
          <p:nvPr/>
        </p:nvSpPr>
        <p:spPr bwMode="auto">
          <a:xfrm>
            <a:off x="809625" y="2997200"/>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24934" name="Rectangle 97"/>
          <p:cNvSpPr>
            <a:spLocks/>
          </p:cNvSpPr>
          <p:nvPr/>
        </p:nvSpPr>
        <p:spPr bwMode="auto">
          <a:xfrm>
            <a:off x="809625" y="28019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24935" name="Rectangle 98"/>
          <p:cNvSpPr>
            <a:spLocks/>
          </p:cNvSpPr>
          <p:nvPr/>
        </p:nvSpPr>
        <p:spPr bwMode="auto">
          <a:xfrm>
            <a:off x="809625" y="260032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24936" name="Rectangle 99"/>
          <p:cNvSpPr>
            <a:spLocks/>
          </p:cNvSpPr>
          <p:nvPr/>
        </p:nvSpPr>
        <p:spPr bwMode="auto">
          <a:xfrm>
            <a:off x="809625" y="2405063"/>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24937" name="Rectangle 100"/>
          <p:cNvSpPr>
            <a:spLocks/>
          </p:cNvSpPr>
          <p:nvPr/>
        </p:nvSpPr>
        <p:spPr bwMode="auto">
          <a:xfrm>
            <a:off x="885825" y="220821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4938" name="Rectangle 101"/>
          <p:cNvSpPr>
            <a:spLocks/>
          </p:cNvSpPr>
          <p:nvPr/>
        </p:nvSpPr>
        <p:spPr bwMode="auto">
          <a:xfrm>
            <a:off x="1298575" y="3289300"/>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24939" name="Rectangle 102"/>
          <p:cNvSpPr>
            <a:spLocks/>
          </p:cNvSpPr>
          <p:nvPr/>
        </p:nvSpPr>
        <p:spPr bwMode="auto">
          <a:xfrm rot="-5400000">
            <a:off x="165100" y="2587625"/>
            <a:ext cx="700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4940" name="Line 104"/>
          <p:cNvSpPr>
            <a:spLocks noChangeShapeType="1"/>
          </p:cNvSpPr>
          <p:nvPr/>
        </p:nvSpPr>
        <p:spPr bwMode="auto">
          <a:xfrm>
            <a:off x="1042988" y="3267075"/>
            <a:ext cx="105092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4941" name="Line 105"/>
          <p:cNvSpPr>
            <a:spLocks noChangeShapeType="1"/>
          </p:cNvSpPr>
          <p:nvPr/>
        </p:nvSpPr>
        <p:spPr bwMode="auto">
          <a:xfrm rot="10800000" flipH="1">
            <a:off x="1042988" y="2278063"/>
            <a:ext cx="1587"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4942" name="Line 106"/>
          <p:cNvSpPr>
            <a:spLocks noChangeShapeType="1"/>
          </p:cNvSpPr>
          <p:nvPr/>
        </p:nvSpPr>
        <p:spPr bwMode="auto">
          <a:xfrm rot="10800000" flipH="1">
            <a:off x="1042988"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4943" name="Line 107"/>
          <p:cNvSpPr>
            <a:spLocks noChangeShapeType="1"/>
          </p:cNvSpPr>
          <p:nvPr/>
        </p:nvSpPr>
        <p:spPr bwMode="auto">
          <a:xfrm rot="10800000" flipH="1">
            <a:off x="1568450" y="325278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4944" name="Line 108"/>
          <p:cNvSpPr>
            <a:spLocks noChangeShapeType="1"/>
          </p:cNvSpPr>
          <p:nvPr/>
        </p:nvSpPr>
        <p:spPr bwMode="auto">
          <a:xfrm rot="10800000" flipH="1">
            <a:off x="2093913"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4945" name="Freeform 109"/>
          <p:cNvSpPr>
            <a:spLocks/>
          </p:cNvSpPr>
          <p:nvPr/>
        </p:nvSpPr>
        <p:spPr bwMode="auto">
          <a:xfrm>
            <a:off x="1042988" y="2278063"/>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946" name="Freeform 110"/>
          <p:cNvSpPr>
            <a:spLocks/>
          </p:cNvSpPr>
          <p:nvPr/>
        </p:nvSpPr>
        <p:spPr bwMode="auto">
          <a:xfrm>
            <a:off x="1290638" y="2286000"/>
            <a:ext cx="555625" cy="9779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4947" name="Rectangle 111"/>
          <p:cNvSpPr>
            <a:spLocks/>
          </p:cNvSpPr>
          <p:nvPr/>
        </p:nvSpPr>
        <p:spPr bwMode="auto">
          <a:xfrm>
            <a:off x="342900" y="1441450"/>
            <a:ext cx="22098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Neural adaptation</a:t>
            </a:r>
          </a:p>
        </p:txBody>
      </p:sp>
      <p:sp>
        <p:nvSpPr>
          <p:cNvPr id="124948" name="Rectangle 119"/>
          <p:cNvSpPr>
            <a:spLocks/>
          </p:cNvSpPr>
          <p:nvPr/>
        </p:nvSpPr>
        <p:spPr bwMode="auto">
          <a:xfrm>
            <a:off x="1093788" y="1855788"/>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grpSp>
        <p:nvGrpSpPr>
          <p:cNvPr id="124949" name="Group 50"/>
          <p:cNvGrpSpPr>
            <a:grpSpLocks/>
          </p:cNvGrpSpPr>
          <p:nvPr/>
        </p:nvGrpSpPr>
        <p:grpSpPr bwMode="auto">
          <a:xfrm>
            <a:off x="2879725" y="1916113"/>
            <a:ext cx="1624013" cy="1684337"/>
            <a:chOff x="5249863" y="1873250"/>
            <a:chExt cx="1624012" cy="1684338"/>
          </a:xfrm>
        </p:grpSpPr>
        <p:sp>
          <p:nvSpPr>
            <p:cNvPr id="125139"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5140"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5141"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5142"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5143"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25144"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145"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146"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47"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48"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49"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50"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51"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52"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4950" name="Rectangle 112"/>
          <p:cNvSpPr>
            <a:spLocks/>
          </p:cNvSpPr>
          <p:nvPr/>
        </p:nvSpPr>
        <p:spPr bwMode="auto">
          <a:xfrm>
            <a:off x="3830638" y="1441450"/>
            <a:ext cx="18192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sp>
        <p:nvSpPr>
          <p:cNvPr id="124951" name="Rectangle 27"/>
          <p:cNvSpPr>
            <a:spLocks/>
          </p:cNvSpPr>
          <p:nvPr/>
        </p:nvSpPr>
        <p:spPr bwMode="auto">
          <a:xfrm>
            <a:off x="3767138" y="553878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4952" name="Rectangle 28"/>
          <p:cNvSpPr>
            <a:spLocks/>
          </p:cNvSpPr>
          <p:nvPr/>
        </p:nvSpPr>
        <p:spPr bwMode="auto">
          <a:xfrm rot="-5400000">
            <a:off x="2840038" y="461803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4953" name="Rectangle 29"/>
          <p:cNvSpPr>
            <a:spLocks/>
          </p:cNvSpPr>
          <p:nvPr/>
        </p:nvSpPr>
        <p:spPr bwMode="auto">
          <a:xfrm>
            <a:off x="3497263" y="403860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grpSp>
        <p:nvGrpSpPr>
          <p:cNvPr id="124954" name="Group 146"/>
          <p:cNvGrpSpPr>
            <a:grpSpLocks/>
          </p:cNvGrpSpPr>
          <p:nvPr/>
        </p:nvGrpSpPr>
        <p:grpSpPr bwMode="auto">
          <a:xfrm>
            <a:off x="5040313" y="4332288"/>
            <a:ext cx="1143000" cy="1089025"/>
            <a:chOff x="7524687" y="2198815"/>
            <a:chExt cx="1143000" cy="1089025"/>
          </a:xfrm>
        </p:grpSpPr>
        <p:sp>
          <p:nvSpPr>
            <p:cNvPr id="125084"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85"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86"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87"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88"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89"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0"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1"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2"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3"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4"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5"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6"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7"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8"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99"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0"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1"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2"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3"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4"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5"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6"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7"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8"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09"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0"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1"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2"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3"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4"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5"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6"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7"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8"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19"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20"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21"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22"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23"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24"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125"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126"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27"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28"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29"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30"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31"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32"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33"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34"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35"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36"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37"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138"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4955" name="Rectangle 25"/>
          <p:cNvSpPr>
            <a:spLocks/>
          </p:cNvSpPr>
          <p:nvPr/>
        </p:nvSpPr>
        <p:spPr bwMode="auto">
          <a:xfrm>
            <a:off x="4924425" y="537210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4956" name="Rectangle 26"/>
          <p:cNvSpPr>
            <a:spLocks/>
          </p:cNvSpPr>
          <p:nvPr/>
        </p:nvSpPr>
        <p:spPr bwMode="auto">
          <a:xfrm>
            <a:off x="4784725" y="430688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4957" name="Rectangle 30"/>
          <p:cNvSpPr>
            <a:spLocks/>
          </p:cNvSpPr>
          <p:nvPr/>
        </p:nvSpPr>
        <p:spPr bwMode="auto">
          <a:xfrm rot="-5400000">
            <a:off x="4350544" y="472201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4958" name="Rectangle 31"/>
          <p:cNvSpPr>
            <a:spLocks/>
          </p:cNvSpPr>
          <p:nvPr/>
        </p:nvSpPr>
        <p:spPr bwMode="auto">
          <a:xfrm>
            <a:off x="5167313" y="406876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4959" name="Rectangle 32"/>
          <p:cNvSpPr>
            <a:spLocks/>
          </p:cNvSpPr>
          <p:nvPr/>
        </p:nvSpPr>
        <p:spPr bwMode="auto">
          <a:xfrm>
            <a:off x="5032375" y="556895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grpSp>
        <p:nvGrpSpPr>
          <p:cNvPr id="124960" name="Group 269"/>
          <p:cNvGrpSpPr>
            <a:grpSpLocks/>
          </p:cNvGrpSpPr>
          <p:nvPr/>
        </p:nvGrpSpPr>
        <p:grpSpPr bwMode="auto">
          <a:xfrm>
            <a:off x="4511675" y="1981200"/>
            <a:ext cx="1679575" cy="1684338"/>
            <a:chOff x="7050088" y="1903413"/>
            <a:chExt cx="1679575" cy="1684337"/>
          </a:xfrm>
        </p:grpSpPr>
        <p:sp>
          <p:nvSpPr>
            <p:cNvPr id="125035"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5036"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5037"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5038"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5039"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5040"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41"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42"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43"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44"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45"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46"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47"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48"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49"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0"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1"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2"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3"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4"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5"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6"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7"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8"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59"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60"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61"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62"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63"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64"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65"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66"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67"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5068"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69"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70"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71"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72"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73"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74"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75"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76"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77"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78"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79"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80"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081"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82"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083"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4961" name="Rectangle 112"/>
          <p:cNvSpPr>
            <a:spLocks/>
          </p:cNvSpPr>
          <p:nvPr/>
        </p:nvSpPr>
        <p:spPr bwMode="auto">
          <a:xfrm>
            <a:off x="7208838" y="1441450"/>
            <a:ext cx="13557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fMRI-A ratio</a:t>
            </a:r>
          </a:p>
        </p:txBody>
      </p:sp>
      <p:sp>
        <p:nvSpPr>
          <p:cNvPr id="124962" name="Rectangle 119"/>
          <p:cNvSpPr>
            <a:spLocks noChangeAspect="1" noChangeArrowheads="1"/>
          </p:cNvSpPr>
          <p:nvPr/>
        </p:nvSpPr>
        <p:spPr bwMode="auto">
          <a:xfrm rot="-5400000">
            <a:off x="6363493" y="4733132"/>
            <a:ext cx="1147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fMRI-adaptation</a:t>
            </a:r>
          </a:p>
          <a:p>
            <a:pPr algn="ctr" eaLnBrk="1" hangingPunct="1"/>
            <a:r>
              <a:rPr lang="en-US" altLang="x-none" sz="1200">
                <a:latin typeface="Calibri" charset="0"/>
                <a:ea typeface="ＭＳ Ｐゴシック" charset="-128"/>
              </a:rPr>
              <a:t> ratio</a:t>
            </a:r>
          </a:p>
        </p:txBody>
      </p:sp>
      <p:sp>
        <p:nvSpPr>
          <p:cNvPr id="124963" name="Rectangle 75"/>
          <p:cNvSpPr>
            <a:spLocks noChangeAspect="1" noChangeArrowheads="1"/>
          </p:cNvSpPr>
          <p:nvPr/>
        </p:nvSpPr>
        <p:spPr bwMode="auto">
          <a:xfrm>
            <a:off x="7296150" y="4114800"/>
            <a:ext cx="10906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simulated fMRI-A</a:t>
            </a:r>
          </a:p>
        </p:txBody>
      </p:sp>
      <p:sp>
        <p:nvSpPr>
          <p:cNvPr id="124964" name="Rectangle 910"/>
          <p:cNvSpPr>
            <a:spLocks noChangeArrowheads="1"/>
          </p:cNvSpPr>
          <p:nvPr/>
        </p:nvSpPr>
        <p:spPr bwMode="auto">
          <a:xfrm>
            <a:off x="7167563" y="5394325"/>
            <a:ext cx="650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4965" name="Rectangle 911"/>
          <p:cNvSpPr>
            <a:spLocks noChangeArrowheads="1"/>
          </p:cNvSpPr>
          <p:nvPr/>
        </p:nvSpPr>
        <p:spPr bwMode="auto">
          <a:xfrm>
            <a:off x="7167563" y="4367213"/>
            <a:ext cx="650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4966" name="Rectangle 147"/>
          <p:cNvSpPr>
            <a:spLocks noChangeArrowheads="1"/>
          </p:cNvSpPr>
          <p:nvPr/>
        </p:nvSpPr>
        <p:spPr bwMode="auto">
          <a:xfrm>
            <a:off x="7345363" y="5581650"/>
            <a:ext cx="10287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stimulus ranking</a:t>
            </a:r>
          </a:p>
        </p:txBody>
      </p:sp>
      <p:sp>
        <p:nvSpPr>
          <p:cNvPr id="124967" name="Freeform 1029"/>
          <p:cNvSpPr>
            <a:spLocks/>
          </p:cNvSpPr>
          <p:nvPr/>
        </p:nvSpPr>
        <p:spPr bwMode="auto">
          <a:xfrm>
            <a:off x="3429000" y="4465638"/>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0 h 1408"/>
              <a:gd name="T16" fmla="*/ 2147483647 w 1487"/>
              <a:gd name="T17" fmla="*/ 0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2147483647 h 1408"/>
              <a:gd name="T46" fmla="*/ 2147483647 w 1487"/>
              <a:gd name="T47" fmla="*/ 2147483647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560"/>
                </a:moveTo>
                <a:lnTo>
                  <a:pt x="48" y="448"/>
                </a:lnTo>
                <a:lnTo>
                  <a:pt x="96" y="336"/>
                </a:lnTo>
                <a:lnTo>
                  <a:pt x="152" y="232"/>
                </a:lnTo>
                <a:lnTo>
                  <a:pt x="200" y="144"/>
                </a:lnTo>
                <a:lnTo>
                  <a:pt x="248" y="80"/>
                </a:lnTo>
                <a:lnTo>
                  <a:pt x="296" y="24"/>
                </a:lnTo>
                <a:lnTo>
                  <a:pt x="344" y="0"/>
                </a:lnTo>
                <a:lnTo>
                  <a:pt x="400" y="0"/>
                </a:lnTo>
                <a:lnTo>
                  <a:pt x="448" y="24"/>
                </a:lnTo>
                <a:lnTo>
                  <a:pt x="496" y="80"/>
                </a:lnTo>
                <a:lnTo>
                  <a:pt x="544" y="144"/>
                </a:lnTo>
                <a:lnTo>
                  <a:pt x="592" y="232"/>
                </a:lnTo>
                <a:lnTo>
                  <a:pt x="648" y="336"/>
                </a:lnTo>
                <a:lnTo>
                  <a:pt x="696" y="448"/>
                </a:lnTo>
                <a:lnTo>
                  <a:pt x="744" y="560"/>
                </a:lnTo>
                <a:lnTo>
                  <a:pt x="792" y="672"/>
                </a:lnTo>
                <a:lnTo>
                  <a:pt x="840" y="784"/>
                </a:lnTo>
                <a:lnTo>
                  <a:pt x="896" y="888"/>
                </a:lnTo>
                <a:lnTo>
                  <a:pt x="943" y="984"/>
                </a:lnTo>
                <a:lnTo>
                  <a:pt x="991" y="1064"/>
                </a:lnTo>
                <a:lnTo>
                  <a:pt x="1039" y="1136"/>
                </a:lnTo>
                <a:lnTo>
                  <a:pt x="1087" y="1200"/>
                </a:lnTo>
                <a:lnTo>
                  <a:pt x="1143" y="1256"/>
                </a:lnTo>
                <a:lnTo>
                  <a:pt x="1191" y="1296"/>
                </a:lnTo>
                <a:lnTo>
                  <a:pt x="1239" y="1328"/>
                </a:lnTo>
                <a:lnTo>
                  <a:pt x="1287" y="1352"/>
                </a:lnTo>
                <a:lnTo>
                  <a:pt x="1335" y="1368"/>
                </a:lnTo>
                <a:lnTo>
                  <a:pt x="1391" y="1384"/>
                </a:lnTo>
                <a:lnTo>
                  <a:pt x="1439" y="1400"/>
                </a:lnTo>
                <a:lnTo>
                  <a:pt x="1487" y="1408"/>
                </a:lnTo>
              </a:path>
            </a:pathLst>
          </a:custGeom>
          <a:noFill/>
          <a:ln w="254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4968" name="Freeform 1039"/>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0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08"/>
                </a:lnTo>
                <a:lnTo>
                  <a:pt x="296" y="1392"/>
                </a:lnTo>
                <a:lnTo>
                  <a:pt x="344" y="1376"/>
                </a:lnTo>
                <a:lnTo>
                  <a:pt x="400" y="1344"/>
                </a:lnTo>
                <a:lnTo>
                  <a:pt x="448" y="1304"/>
                </a:lnTo>
                <a:lnTo>
                  <a:pt x="496" y="1232"/>
                </a:lnTo>
                <a:lnTo>
                  <a:pt x="544" y="1144"/>
                </a:lnTo>
                <a:lnTo>
                  <a:pt x="592" y="1032"/>
                </a:lnTo>
                <a:lnTo>
                  <a:pt x="648" y="896"/>
                </a:lnTo>
                <a:lnTo>
                  <a:pt x="696" y="736"/>
                </a:lnTo>
                <a:lnTo>
                  <a:pt x="744" y="560"/>
                </a:lnTo>
                <a:lnTo>
                  <a:pt x="792" y="384"/>
                </a:lnTo>
                <a:lnTo>
                  <a:pt x="840" y="232"/>
                </a:lnTo>
                <a:lnTo>
                  <a:pt x="896" y="104"/>
                </a:lnTo>
                <a:lnTo>
                  <a:pt x="943" y="24"/>
                </a:lnTo>
                <a:lnTo>
                  <a:pt x="991" y="0"/>
                </a:lnTo>
                <a:lnTo>
                  <a:pt x="1039" y="40"/>
                </a:lnTo>
                <a:lnTo>
                  <a:pt x="1087" y="128"/>
                </a:lnTo>
                <a:lnTo>
                  <a:pt x="1143" y="256"/>
                </a:lnTo>
                <a:lnTo>
                  <a:pt x="1191" y="424"/>
                </a:lnTo>
                <a:lnTo>
                  <a:pt x="1239" y="592"/>
                </a:lnTo>
                <a:lnTo>
                  <a:pt x="1287" y="768"/>
                </a:lnTo>
                <a:lnTo>
                  <a:pt x="1335" y="920"/>
                </a:lnTo>
                <a:lnTo>
                  <a:pt x="1391" y="1056"/>
                </a:lnTo>
                <a:lnTo>
                  <a:pt x="1439" y="1168"/>
                </a:lnTo>
                <a:lnTo>
                  <a:pt x="1487" y="1248"/>
                </a:lnTo>
              </a:path>
            </a:pathLst>
          </a:custGeom>
          <a:noFill/>
          <a:ln w="25400">
            <a:solidFill>
              <a:srgbClr val="B6B6B6"/>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4969" name="Rectangle 906"/>
          <p:cNvSpPr>
            <a:spLocks noChangeArrowheads="1"/>
          </p:cNvSpPr>
          <p:nvPr/>
        </p:nvSpPr>
        <p:spPr bwMode="auto">
          <a:xfrm>
            <a:off x="3279775" y="5418138"/>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4970" name="Rectangle 907"/>
          <p:cNvSpPr>
            <a:spLocks noChangeArrowheads="1"/>
          </p:cNvSpPr>
          <p:nvPr/>
        </p:nvSpPr>
        <p:spPr bwMode="auto">
          <a:xfrm>
            <a:off x="3255963" y="4440238"/>
            <a:ext cx="650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4971" name="Line 1018"/>
          <p:cNvSpPr>
            <a:spLocks noChangeShapeType="1"/>
          </p:cNvSpPr>
          <p:nvPr/>
        </p:nvSpPr>
        <p:spPr bwMode="auto">
          <a:xfrm>
            <a:off x="3429000" y="5507038"/>
            <a:ext cx="11430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72" name="Line 1019"/>
          <p:cNvSpPr>
            <a:spLocks noChangeShapeType="1"/>
          </p:cNvSpPr>
          <p:nvPr/>
        </p:nvSpPr>
        <p:spPr bwMode="auto">
          <a:xfrm flipV="1">
            <a:off x="3429000" y="4419600"/>
            <a:ext cx="0" cy="1087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73" name="Line 1020"/>
          <p:cNvSpPr>
            <a:spLocks noChangeShapeType="1"/>
          </p:cNvSpPr>
          <p:nvPr/>
        </p:nvSpPr>
        <p:spPr bwMode="auto">
          <a:xfrm flipV="1">
            <a:off x="3619500" y="5494338"/>
            <a:ext cx="1588"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74" name="Line 1021"/>
          <p:cNvSpPr>
            <a:spLocks noChangeShapeType="1"/>
          </p:cNvSpPr>
          <p:nvPr/>
        </p:nvSpPr>
        <p:spPr bwMode="auto">
          <a:xfrm flipV="1">
            <a:off x="4000500" y="5494338"/>
            <a:ext cx="1588"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75" name="Line 1022"/>
          <p:cNvSpPr>
            <a:spLocks noChangeShapeType="1"/>
          </p:cNvSpPr>
          <p:nvPr/>
        </p:nvSpPr>
        <p:spPr bwMode="auto">
          <a:xfrm flipV="1">
            <a:off x="4381500" y="5494338"/>
            <a:ext cx="0"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76" name="Line 1023"/>
          <p:cNvSpPr>
            <a:spLocks noChangeShapeType="1"/>
          </p:cNvSpPr>
          <p:nvPr/>
        </p:nvSpPr>
        <p:spPr bwMode="auto">
          <a:xfrm>
            <a:off x="3429000" y="5507038"/>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77" name="Line 1024"/>
          <p:cNvSpPr>
            <a:spLocks noChangeShapeType="1"/>
          </p:cNvSpPr>
          <p:nvPr/>
        </p:nvSpPr>
        <p:spPr bwMode="auto">
          <a:xfrm>
            <a:off x="3429000" y="5295900"/>
            <a:ext cx="127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78" name="Line 1025"/>
          <p:cNvSpPr>
            <a:spLocks noChangeShapeType="1"/>
          </p:cNvSpPr>
          <p:nvPr/>
        </p:nvSpPr>
        <p:spPr bwMode="auto">
          <a:xfrm>
            <a:off x="3429000" y="5091113"/>
            <a:ext cx="127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79" name="Line 1026"/>
          <p:cNvSpPr>
            <a:spLocks noChangeShapeType="1"/>
          </p:cNvSpPr>
          <p:nvPr/>
        </p:nvSpPr>
        <p:spPr bwMode="auto">
          <a:xfrm>
            <a:off x="3429000" y="4881563"/>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80" name="Line 1027"/>
          <p:cNvSpPr>
            <a:spLocks noChangeShapeType="1"/>
          </p:cNvSpPr>
          <p:nvPr/>
        </p:nvSpPr>
        <p:spPr bwMode="auto">
          <a:xfrm>
            <a:off x="3429000" y="4676775"/>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81" name="Line 1028"/>
          <p:cNvSpPr>
            <a:spLocks noChangeShapeType="1"/>
          </p:cNvSpPr>
          <p:nvPr/>
        </p:nvSpPr>
        <p:spPr bwMode="auto">
          <a:xfrm>
            <a:off x="3429000" y="4465638"/>
            <a:ext cx="127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82" name="Freeform 1031"/>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0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248"/>
                </a:moveTo>
                <a:lnTo>
                  <a:pt x="48" y="1168"/>
                </a:lnTo>
                <a:lnTo>
                  <a:pt x="96" y="1056"/>
                </a:lnTo>
                <a:lnTo>
                  <a:pt x="152" y="920"/>
                </a:lnTo>
                <a:lnTo>
                  <a:pt x="200" y="768"/>
                </a:lnTo>
                <a:lnTo>
                  <a:pt x="248" y="592"/>
                </a:lnTo>
                <a:lnTo>
                  <a:pt x="296" y="424"/>
                </a:lnTo>
                <a:lnTo>
                  <a:pt x="344" y="256"/>
                </a:lnTo>
                <a:lnTo>
                  <a:pt x="400" y="128"/>
                </a:lnTo>
                <a:lnTo>
                  <a:pt x="448" y="40"/>
                </a:lnTo>
                <a:lnTo>
                  <a:pt x="496" y="0"/>
                </a:lnTo>
                <a:lnTo>
                  <a:pt x="544" y="24"/>
                </a:lnTo>
                <a:lnTo>
                  <a:pt x="592" y="104"/>
                </a:lnTo>
                <a:lnTo>
                  <a:pt x="648" y="232"/>
                </a:lnTo>
                <a:lnTo>
                  <a:pt x="696" y="384"/>
                </a:lnTo>
                <a:lnTo>
                  <a:pt x="744" y="560"/>
                </a:lnTo>
                <a:lnTo>
                  <a:pt x="792" y="736"/>
                </a:lnTo>
                <a:lnTo>
                  <a:pt x="840" y="896"/>
                </a:lnTo>
                <a:lnTo>
                  <a:pt x="896" y="1032"/>
                </a:lnTo>
                <a:lnTo>
                  <a:pt x="943" y="1144"/>
                </a:lnTo>
                <a:lnTo>
                  <a:pt x="991" y="1232"/>
                </a:lnTo>
                <a:lnTo>
                  <a:pt x="1039" y="1304"/>
                </a:lnTo>
                <a:lnTo>
                  <a:pt x="1087" y="1344"/>
                </a:lnTo>
                <a:lnTo>
                  <a:pt x="1143" y="1376"/>
                </a:lnTo>
                <a:lnTo>
                  <a:pt x="1191" y="1392"/>
                </a:lnTo>
                <a:lnTo>
                  <a:pt x="1239" y="1408"/>
                </a:lnTo>
                <a:lnTo>
                  <a:pt x="1287" y="1416"/>
                </a:lnTo>
                <a:lnTo>
                  <a:pt x="1335" y="1416"/>
                </a:lnTo>
                <a:lnTo>
                  <a:pt x="1391" y="1416"/>
                </a:lnTo>
                <a:lnTo>
                  <a:pt x="1439" y="1416"/>
                </a:lnTo>
                <a:lnTo>
                  <a:pt x="1487" y="1416"/>
                </a:lnTo>
              </a:path>
            </a:pathLst>
          </a:custGeom>
          <a:noFill/>
          <a:ln w="25400">
            <a:solidFill>
              <a:srgbClr val="242424"/>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4983" name="Freeform 1033"/>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0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00"/>
                </a:lnTo>
                <a:lnTo>
                  <a:pt x="344" y="1352"/>
                </a:lnTo>
                <a:lnTo>
                  <a:pt x="400" y="1240"/>
                </a:lnTo>
                <a:lnTo>
                  <a:pt x="448" y="1032"/>
                </a:lnTo>
                <a:lnTo>
                  <a:pt x="496" y="704"/>
                </a:lnTo>
                <a:lnTo>
                  <a:pt x="544" y="336"/>
                </a:lnTo>
                <a:lnTo>
                  <a:pt x="592" y="56"/>
                </a:lnTo>
                <a:lnTo>
                  <a:pt x="648" y="0"/>
                </a:lnTo>
                <a:lnTo>
                  <a:pt x="696" y="200"/>
                </a:lnTo>
                <a:lnTo>
                  <a:pt x="744" y="552"/>
                </a:lnTo>
                <a:lnTo>
                  <a:pt x="792" y="912"/>
                </a:lnTo>
                <a:lnTo>
                  <a:pt x="840" y="1168"/>
                </a:lnTo>
                <a:lnTo>
                  <a:pt x="896" y="1320"/>
                </a:lnTo>
                <a:lnTo>
                  <a:pt x="943" y="1384"/>
                </a:lnTo>
                <a:lnTo>
                  <a:pt x="991" y="1408"/>
                </a:lnTo>
                <a:lnTo>
                  <a:pt x="1039" y="1416"/>
                </a:lnTo>
                <a:lnTo>
                  <a:pt x="1087" y="1416"/>
                </a:lnTo>
                <a:lnTo>
                  <a:pt x="1143" y="1416"/>
                </a:lnTo>
                <a:lnTo>
                  <a:pt x="1191" y="1416"/>
                </a:lnTo>
                <a:lnTo>
                  <a:pt x="1239" y="1416"/>
                </a:lnTo>
                <a:lnTo>
                  <a:pt x="1287" y="1416"/>
                </a:lnTo>
                <a:lnTo>
                  <a:pt x="1335" y="1416"/>
                </a:lnTo>
                <a:lnTo>
                  <a:pt x="1391" y="1416"/>
                </a:lnTo>
                <a:lnTo>
                  <a:pt x="1439" y="1416"/>
                </a:lnTo>
                <a:lnTo>
                  <a:pt x="1487" y="1416"/>
                </a:lnTo>
              </a:path>
            </a:pathLst>
          </a:custGeom>
          <a:noFill/>
          <a:ln w="25400">
            <a:solidFill>
              <a:srgbClr val="484848"/>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4984" name="Freeform 1041"/>
          <p:cNvSpPr>
            <a:spLocks/>
          </p:cNvSpPr>
          <p:nvPr/>
        </p:nvSpPr>
        <p:spPr bwMode="auto">
          <a:xfrm>
            <a:off x="3429000" y="4465638"/>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2147483647 h 1408"/>
              <a:gd name="T16" fmla="*/ 2147483647 w 1487"/>
              <a:gd name="T17" fmla="*/ 2147483647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0 h 1408"/>
              <a:gd name="T46" fmla="*/ 2147483647 w 1487"/>
              <a:gd name="T47" fmla="*/ 0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1408"/>
                </a:moveTo>
                <a:lnTo>
                  <a:pt x="48" y="1400"/>
                </a:lnTo>
                <a:lnTo>
                  <a:pt x="96" y="1384"/>
                </a:lnTo>
                <a:lnTo>
                  <a:pt x="152" y="1368"/>
                </a:lnTo>
                <a:lnTo>
                  <a:pt x="200" y="1352"/>
                </a:lnTo>
                <a:lnTo>
                  <a:pt x="248" y="1328"/>
                </a:lnTo>
                <a:lnTo>
                  <a:pt x="296" y="1296"/>
                </a:lnTo>
                <a:lnTo>
                  <a:pt x="344" y="1256"/>
                </a:lnTo>
                <a:lnTo>
                  <a:pt x="400" y="1200"/>
                </a:lnTo>
                <a:lnTo>
                  <a:pt x="448" y="1136"/>
                </a:lnTo>
                <a:lnTo>
                  <a:pt x="496" y="1064"/>
                </a:lnTo>
                <a:lnTo>
                  <a:pt x="544" y="984"/>
                </a:lnTo>
                <a:lnTo>
                  <a:pt x="592" y="888"/>
                </a:lnTo>
                <a:lnTo>
                  <a:pt x="648" y="784"/>
                </a:lnTo>
                <a:lnTo>
                  <a:pt x="696" y="672"/>
                </a:lnTo>
                <a:lnTo>
                  <a:pt x="744" y="560"/>
                </a:lnTo>
                <a:lnTo>
                  <a:pt x="792" y="448"/>
                </a:lnTo>
                <a:lnTo>
                  <a:pt x="840" y="336"/>
                </a:lnTo>
                <a:lnTo>
                  <a:pt x="896" y="232"/>
                </a:lnTo>
                <a:lnTo>
                  <a:pt x="943" y="144"/>
                </a:lnTo>
                <a:lnTo>
                  <a:pt x="991" y="80"/>
                </a:lnTo>
                <a:lnTo>
                  <a:pt x="1039" y="24"/>
                </a:lnTo>
                <a:lnTo>
                  <a:pt x="1087" y="0"/>
                </a:lnTo>
                <a:lnTo>
                  <a:pt x="1143" y="0"/>
                </a:lnTo>
                <a:lnTo>
                  <a:pt x="1191" y="24"/>
                </a:lnTo>
                <a:lnTo>
                  <a:pt x="1239" y="80"/>
                </a:lnTo>
                <a:lnTo>
                  <a:pt x="1287" y="144"/>
                </a:lnTo>
                <a:lnTo>
                  <a:pt x="1335" y="232"/>
                </a:lnTo>
                <a:lnTo>
                  <a:pt x="1391" y="336"/>
                </a:lnTo>
                <a:lnTo>
                  <a:pt x="1439" y="448"/>
                </a:lnTo>
                <a:lnTo>
                  <a:pt x="1487" y="560"/>
                </a:lnTo>
              </a:path>
            </a:pathLst>
          </a:custGeom>
          <a:noFill/>
          <a:ln w="25400">
            <a:solidFill>
              <a:srgbClr val="DADADA"/>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4985" name="Freeform 1037"/>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0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16"/>
                </a:lnTo>
                <a:lnTo>
                  <a:pt x="344" y="1416"/>
                </a:lnTo>
                <a:lnTo>
                  <a:pt x="400" y="1416"/>
                </a:lnTo>
                <a:lnTo>
                  <a:pt x="448" y="1416"/>
                </a:lnTo>
                <a:lnTo>
                  <a:pt x="496" y="1408"/>
                </a:lnTo>
                <a:lnTo>
                  <a:pt x="544" y="1384"/>
                </a:lnTo>
                <a:lnTo>
                  <a:pt x="592" y="1320"/>
                </a:lnTo>
                <a:lnTo>
                  <a:pt x="648" y="1168"/>
                </a:lnTo>
                <a:lnTo>
                  <a:pt x="696" y="912"/>
                </a:lnTo>
                <a:lnTo>
                  <a:pt x="744" y="552"/>
                </a:lnTo>
                <a:lnTo>
                  <a:pt x="792" y="200"/>
                </a:lnTo>
                <a:lnTo>
                  <a:pt x="840" y="0"/>
                </a:lnTo>
                <a:lnTo>
                  <a:pt x="896" y="56"/>
                </a:lnTo>
                <a:lnTo>
                  <a:pt x="943" y="336"/>
                </a:lnTo>
                <a:lnTo>
                  <a:pt x="991" y="704"/>
                </a:lnTo>
                <a:lnTo>
                  <a:pt x="1039" y="1032"/>
                </a:lnTo>
                <a:lnTo>
                  <a:pt x="1087" y="1240"/>
                </a:lnTo>
                <a:lnTo>
                  <a:pt x="1143" y="1352"/>
                </a:lnTo>
                <a:lnTo>
                  <a:pt x="1191" y="1400"/>
                </a:lnTo>
                <a:lnTo>
                  <a:pt x="1239" y="1416"/>
                </a:lnTo>
                <a:lnTo>
                  <a:pt x="1287" y="1416"/>
                </a:lnTo>
                <a:lnTo>
                  <a:pt x="1335" y="1416"/>
                </a:lnTo>
                <a:lnTo>
                  <a:pt x="1391" y="1416"/>
                </a:lnTo>
                <a:lnTo>
                  <a:pt x="1439" y="1416"/>
                </a:lnTo>
                <a:lnTo>
                  <a:pt x="1487" y="1416"/>
                </a:lnTo>
              </a:path>
            </a:pathLst>
          </a:custGeom>
          <a:noFill/>
          <a:ln w="25400">
            <a:solidFill>
              <a:srgbClr val="919191"/>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4986" name="Freeform 1035"/>
          <p:cNvSpPr>
            <a:spLocks/>
          </p:cNvSpPr>
          <p:nvPr/>
        </p:nvSpPr>
        <p:spPr bwMode="auto">
          <a:xfrm>
            <a:off x="3429000" y="4465638"/>
            <a:ext cx="1143000" cy="1041400"/>
          </a:xfrm>
          <a:custGeom>
            <a:avLst/>
            <a:gdLst>
              <a:gd name="T0" fmla="*/ 0 w 1487"/>
              <a:gd name="T1" fmla="*/ 2147483647 h 1424"/>
              <a:gd name="T2" fmla="*/ 2147483647 w 1487"/>
              <a:gd name="T3" fmla="*/ 2147483647 h 1424"/>
              <a:gd name="T4" fmla="*/ 2147483647 w 1487"/>
              <a:gd name="T5" fmla="*/ 2147483647 h 1424"/>
              <a:gd name="T6" fmla="*/ 2147483647 w 1487"/>
              <a:gd name="T7" fmla="*/ 2147483647 h 1424"/>
              <a:gd name="T8" fmla="*/ 2147483647 w 1487"/>
              <a:gd name="T9" fmla="*/ 2147483647 h 1424"/>
              <a:gd name="T10" fmla="*/ 2147483647 w 1487"/>
              <a:gd name="T11" fmla="*/ 2147483647 h 1424"/>
              <a:gd name="T12" fmla="*/ 2147483647 w 1487"/>
              <a:gd name="T13" fmla="*/ 2147483647 h 1424"/>
              <a:gd name="T14" fmla="*/ 2147483647 w 1487"/>
              <a:gd name="T15" fmla="*/ 2147483647 h 1424"/>
              <a:gd name="T16" fmla="*/ 2147483647 w 1487"/>
              <a:gd name="T17" fmla="*/ 2147483647 h 1424"/>
              <a:gd name="T18" fmla="*/ 2147483647 w 1487"/>
              <a:gd name="T19" fmla="*/ 2147483647 h 1424"/>
              <a:gd name="T20" fmla="*/ 2147483647 w 1487"/>
              <a:gd name="T21" fmla="*/ 2147483647 h 1424"/>
              <a:gd name="T22" fmla="*/ 2147483647 w 1487"/>
              <a:gd name="T23" fmla="*/ 2147483647 h 1424"/>
              <a:gd name="T24" fmla="*/ 2147483647 w 1487"/>
              <a:gd name="T25" fmla="*/ 2147483647 h 1424"/>
              <a:gd name="T26" fmla="*/ 2147483647 w 1487"/>
              <a:gd name="T27" fmla="*/ 2147483647 h 1424"/>
              <a:gd name="T28" fmla="*/ 2147483647 w 1487"/>
              <a:gd name="T29" fmla="*/ 2147483647 h 1424"/>
              <a:gd name="T30" fmla="*/ 2147483647 w 1487"/>
              <a:gd name="T31" fmla="*/ 0 h 1424"/>
              <a:gd name="T32" fmla="*/ 2147483647 w 1487"/>
              <a:gd name="T33" fmla="*/ 2147483647 h 1424"/>
              <a:gd name="T34" fmla="*/ 2147483647 w 1487"/>
              <a:gd name="T35" fmla="*/ 2147483647 h 1424"/>
              <a:gd name="T36" fmla="*/ 2147483647 w 1487"/>
              <a:gd name="T37" fmla="*/ 2147483647 h 1424"/>
              <a:gd name="T38" fmla="*/ 2147483647 w 1487"/>
              <a:gd name="T39" fmla="*/ 2147483647 h 1424"/>
              <a:gd name="T40" fmla="*/ 2147483647 w 1487"/>
              <a:gd name="T41" fmla="*/ 2147483647 h 1424"/>
              <a:gd name="T42" fmla="*/ 2147483647 w 1487"/>
              <a:gd name="T43" fmla="*/ 2147483647 h 1424"/>
              <a:gd name="T44" fmla="*/ 2147483647 w 1487"/>
              <a:gd name="T45" fmla="*/ 2147483647 h 1424"/>
              <a:gd name="T46" fmla="*/ 2147483647 w 1487"/>
              <a:gd name="T47" fmla="*/ 2147483647 h 1424"/>
              <a:gd name="T48" fmla="*/ 2147483647 w 1487"/>
              <a:gd name="T49" fmla="*/ 2147483647 h 1424"/>
              <a:gd name="T50" fmla="*/ 2147483647 w 1487"/>
              <a:gd name="T51" fmla="*/ 2147483647 h 1424"/>
              <a:gd name="T52" fmla="*/ 2147483647 w 1487"/>
              <a:gd name="T53" fmla="*/ 2147483647 h 1424"/>
              <a:gd name="T54" fmla="*/ 2147483647 w 1487"/>
              <a:gd name="T55" fmla="*/ 2147483647 h 1424"/>
              <a:gd name="T56" fmla="*/ 2147483647 w 1487"/>
              <a:gd name="T57" fmla="*/ 2147483647 h 1424"/>
              <a:gd name="T58" fmla="*/ 2147483647 w 1487"/>
              <a:gd name="T59" fmla="*/ 2147483647 h 1424"/>
              <a:gd name="T60" fmla="*/ 2147483647 w 1487"/>
              <a:gd name="T61" fmla="*/ 2147483647 h 14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24"/>
              <a:gd name="T95" fmla="*/ 1487 w 1487"/>
              <a:gd name="T96" fmla="*/ 1424 h 14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24">
                <a:moveTo>
                  <a:pt x="0" y="1424"/>
                </a:moveTo>
                <a:lnTo>
                  <a:pt x="48" y="1424"/>
                </a:lnTo>
                <a:lnTo>
                  <a:pt x="96" y="1424"/>
                </a:lnTo>
                <a:lnTo>
                  <a:pt x="152" y="1424"/>
                </a:lnTo>
                <a:lnTo>
                  <a:pt x="200" y="1424"/>
                </a:lnTo>
                <a:lnTo>
                  <a:pt x="248" y="1424"/>
                </a:lnTo>
                <a:lnTo>
                  <a:pt x="296" y="1424"/>
                </a:lnTo>
                <a:lnTo>
                  <a:pt x="344" y="1416"/>
                </a:lnTo>
                <a:lnTo>
                  <a:pt x="400" y="1416"/>
                </a:lnTo>
                <a:lnTo>
                  <a:pt x="448" y="1416"/>
                </a:lnTo>
                <a:lnTo>
                  <a:pt x="496" y="1416"/>
                </a:lnTo>
                <a:lnTo>
                  <a:pt x="544" y="1416"/>
                </a:lnTo>
                <a:lnTo>
                  <a:pt x="592" y="1408"/>
                </a:lnTo>
                <a:lnTo>
                  <a:pt x="648" y="1232"/>
                </a:lnTo>
                <a:lnTo>
                  <a:pt x="696" y="560"/>
                </a:lnTo>
                <a:lnTo>
                  <a:pt x="744" y="0"/>
                </a:lnTo>
                <a:lnTo>
                  <a:pt x="792" y="560"/>
                </a:lnTo>
                <a:lnTo>
                  <a:pt x="840" y="1232"/>
                </a:lnTo>
                <a:lnTo>
                  <a:pt x="896" y="1408"/>
                </a:lnTo>
                <a:lnTo>
                  <a:pt x="943" y="1416"/>
                </a:lnTo>
                <a:lnTo>
                  <a:pt x="991" y="1416"/>
                </a:lnTo>
                <a:lnTo>
                  <a:pt x="1039" y="1416"/>
                </a:lnTo>
                <a:lnTo>
                  <a:pt x="1087" y="1416"/>
                </a:lnTo>
                <a:lnTo>
                  <a:pt x="1143" y="1416"/>
                </a:lnTo>
                <a:lnTo>
                  <a:pt x="1191" y="1424"/>
                </a:lnTo>
                <a:lnTo>
                  <a:pt x="1239" y="1424"/>
                </a:lnTo>
                <a:lnTo>
                  <a:pt x="1287" y="1424"/>
                </a:lnTo>
                <a:lnTo>
                  <a:pt x="1335" y="1424"/>
                </a:lnTo>
                <a:lnTo>
                  <a:pt x="1391" y="1424"/>
                </a:lnTo>
                <a:lnTo>
                  <a:pt x="1439" y="1424"/>
                </a:lnTo>
                <a:lnTo>
                  <a:pt x="1487" y="1424"/>
                </a:lnTo>
              </a:path>
            </a:pathLst>
          </a:custGeom>
          <a:noFill/>
          <a:ln w="25400">
            <a:solidFill>
              <a:srgbClr val="6D6D6D"/>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grpSp>
        <p:nvGrpSpPr>
          <p:cNvPr id="124987" name="Group 440"/>
          <p:cNvGrpSpPr>
            <a:grpSpLocks/>
          </p:cNvGrpSpPr>
          <p:nvPr/>
        </p:nvGrpSpPr>
        <p:grpSpPr bwMode="auto">
          <a:xfrm>
            <a:off x="7391400" y="5867400"/>
            <a:ext cx="1096963" cy="381000"/>
            <a:chOff x="3312" y="5280"/>
            <a:chExt cx="691" cy="240"/>
          </a:xfrm>
        </p:grpSpPr>
        <p:sp>
          <p:nvSpPr>
            <p:cNvPr id="125031" name="Rectangle 16"/>
            <p:cNvSpPr>
              <a:spLocks noChangeAspect="1" noChangeArrowheads="1"/>
            </p:cNvSpPr>
            <p:nvPr/>
          </p:nvSpPr>
          <p:spPr bwMode="auto">
            <a:xfrm>
              <a:off x="3335" y="5280"/>
              <a:ext cx="66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Calibri" charset="0"/>
                  <a:ea typeface="ＭＳ Ｐゴシック" charset="-128"/>
                </a:rPr>
                <a:t>neural sharpening</a:t>
              </a:r>
            </a:p>
          </p:txBody>
        </p:sp>
        <p:sp>
          <p:nvSpPr>
            <p:cNvPr id="125032" name="Rectangle 70"/>
            <p:cNvSpPr>
              <a:spLocks noChangeArrowheads="1"/>
            </p:cNvSpPr>
            <p:nvPr/>
          </p:nvSpPr>
          <p:spPr bwMode="auto">
            <a:xfrm>
              <a:off x="3388" y="5406"/>
              <a:ext cx="46" cy="46"/>
            </a:xfrm>
            <a:prstGeom prst="rect">
              <a:avLst/>
            </a:prstGeom>
            <a:solidFill>
              <a:schemeClr val="tx2"/>
            </a:solidFill>
            <a:ln>
              <a:noFill/>
            </a:ln>
            <a:extLst>
              <a:ext uri="{91240B29-F687-4F45-9708-019B960494DF}">
                <a14:hiddenLine xmlns:a14="http://schemas.microsoft.com/office/drawing/2010/main" w="12700">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sp>
          <p:nvSpPr>
            <p:cNvPr id="125033" name="Rectangle 17"/>
            <p:cNvSpPr>
              <a:spLocks noChangeAspect="1" noChangeArrowheads="1"/>
            </p:cNvSpPr>
            <p:nvPr/>
          </p:nvSpPr>
          <p:spPr bwMode="auto">
            <a:xfrm>
              <a:off x="3484" y="5376"/>
              <a:ext cx="426"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Calibri" charset="0"/>
                  <a:ea typeface="ＭＳ Ｐゴシック" charset="-128"/>
                </a:rPr>
                <a:t>.60</a:t>
              </a:r>
            </a:p>
          </p:txBody>
        </p:sp>
        <p:sp>
          <p:nvSpPr>
            <p:cNvPr id="125034" name="Rectangle 444"/>
            <p:cNvSpPr>
              <a:spLocks noChangeArrowheads="1"/>
            </p:cNvSpPr>
            <p:nvPr/>
          </p:nvSpPr>
          <p:spPr bwMode="auto">
            <a:xfrm>
              <a:off x="3312" y="5280"/>
              <a:ext cx="672" cy="24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grpSp>
      <p:sp>
        <p:nvSpPr>
          <p:cNvPr id="124988" name="Line 1294"/>
          <p:cNvSpPr>
            <a:spLocks noChangeShapeType="1"/>
          </p:cNvSpPr>
          <p:nvPr/>
        </p:nvSpPr>
        <p:spPr bwMode="auto">
          <a:xfrm>
            <a:off x="7315200" y="5483225"/>
            <a:ext cx="111283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89" name="Line 1295"/>
          <p:cNvSpPr>
            <a:spLocks noChangeShapeType="1"/>
          </p:cNvSpPr>
          <p:nvPr/>
        </p:nvSpPr>
        <p:spPr bwMode="auto">
          <a:xfrm flipV="1">
            <a:off x="7315200" y="4395788"/>
            <a:ext cx="0" cy="10874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90" name="Line 1301"/>
          <p:cNvSpPr>
            <a:spLocks noChangeShapeType="1"/>
          </p:cNvSpPr>
          <p:nvPr/>
        </p:nvSpPr>
        <p:spPr bwMode="auto">
          <a:xfrm>
            <a:off x="7315200" y="4611688"/>
            <a:ext cx="63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91" name="Line 1302"/>
          <p:cNvSpPr>
            <a:spLocks noChangeShapeType="1"/>
          </p:cNvSpPr>
          <p:nvPr/>
        </p:nvSpPr>
        <p:spPr bwMode="auto">
          <a:xfrm>
            <a:off x="7315200" y="4395788"/>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4992" name="Freeform 1312"/>
          <p:cNvSpPr>
            <a:spLocks/>
          </p:cNvSpPr>
          <p:nvPr/>
        </p:nvSpPr>
        <p:spPr bwMode="auto">
          <a:xfrm>
            <a:off x="7451725" y="4659313"/>
            <a:ext cx="976313" cy="139700"/>
          </a:xfrm>
          <a:custGeom>
            <a:avLst/>
            <a:gdLst>
              <a:gd name="T0" fmla="*/ 0 w 1304"/>
              <a:gd name="T1" fmla="*/ 2147483647 h 192"/>
              <a:gd name="T2" fmla="*/ 2147483647 w 1304"/>
              <a:gd name="T3" fmla="*/ 2147483647 h 192"/>
              <a:gd name="T4" fmla="*/ 2147483647 w 1304"/>
              <a:gd name="T5" fmla="*/ 2147483647 h 192"/>
              <a:gd name="T6" fmla="*/ 2147483647 w 1304"/>
              <a:gd name="T7" fmla="*/ 2147483647 h 192"/>
              <a:gd name="T8" fmla="*/ 2147483647 w 1304"/>
              <a:gd name="T9" fmla="*/ 0 h 192"/>
              <a:gd name="T10" fmla="*/ 2147483647 w 1304"/>
              <a:gd name="T11" fmla="*/ 2147483647 h 192"/>
              <a:gd name="T12" fmla="*/ 2147483647 w 1304"/>
              <a:gd name="T13" fmla="*/ 2147483647 h 192"/>
              <a:gd name="T14" fmla="*/ 2147483647 w 1304"/>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1304"/>
              <a:gd name="T25" fmla="*/ 0 h 192"/>
              <a:gd name="T26" fmla="*/ 1304 w 130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04" h="192">
                <a:moveTo>
                  <a:pt x="0" y="152"/>
                </a:moveTo>
                <a:lnTo>
                  <a:pt x="184" y="96"/>
                </a:lnTo>
                <a:lnTo>
                  <a:pt x="368" y="56"/>
                </a:lnTo>
                <a:lnTo>
                  <a:pt x="560" y="24"/>
                </a:lnTo>
                <a:lnTo>
                  <a:pt x="744" y="0"/>
                </a:lnTo>
                <a:lnTo>
                  <a:pt x="928" y="136"/>
                </a:lnTo>
                <a:lnTo>
                  <a:pt x="1112" y="176"/>
                </a:lnTo>
                <a:lnTo>
                  <a:pt x="1304" y="192"/>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4993" name="Oval 1313"/>
          <p:cNvSpPr>
            <a:spLocks noChangeArrowheads="1"/>
          </p:cNvSpPr>
          <p:nvPr/>
        </p:nvSpPr>
        <p:spPr bwMode="auto">
          <a:xfrm>
            <a:off x="7429500" y="4746625"/>
            <a:ext cx="52388"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4994" name="Oval 1314"/>
          <p:cNvSpPr>
            <a:spLocks noChangeArrowheads="1"/>
          </p:cNvSpPr>
          <p:nvPr/>
        </p:nvSpPr>
        <p:spPr bwMode="auto">
          <a:xfrm>
            <a:off x="7566025" y="470535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4995" name="Oval 1315"/>
          <p:cNvSpPr>
            <a:spLocks noChangeArrowheads="1"/>
          </p:cNvSpPr>
          <p:nvPr/>
        </p:nvSpPr>
        <p:spPr bwMode="auto">
          <a:xfrm>
            <a:off x="7704138" y="4676775"/>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4996" name="Oval 1316"/>
          <p:cNvSpPr>
            <a:spLocks noChangeArrowheads="1"/>
          </p:cNvSpPr>
          <p:nvPr/>
        </p:nvSpPr>
        <p:spPr bwMode="auto">
          <a:xfrm>
            <a:off x="7847013" y="4652963"/>
            <a:ext cx="53975" cy="52387"/>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4997" name="Oval 1317"/>
          <p:cNvSpPr>
            <a:spLocks noChangeArrowheads="1"/>
          </p:cNvSpPr>
          <p:nvPr/>
        </p:nvSpPr>
        <p:spPr bwMode="auto">
          <a:xfrm>
            <a:off x="7985125" y="463550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4998" name="Oval 1318"/>
          <p:cNvSpPr>
            <a:spLocks noChangeArrowheads="1"/>
          </p:cNvSpPr>
          <p:nvPr/>
        </p:nvSpPr>
        <p:spPr bwMode="auto">
          <a:xfrm>
            <a:off x="8123238" y="4733925"/>
            <a:ext cx="53975" cy="5397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4999" name="Oval 1319"/>
          <p:cNvSpPr>
            <a:spLocks noChangeArrowheads="1"/>
          </p:cNvSpPr>
          <p:nvPr/>
        </p:nvSpPr>
        <p:spPr bwMode="auto">
          <a:xfrm>
            <a:off x="8261350" y="4764088"/>
            <a:ext cx="52388" cy="52387"/>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00" name="Oval 1320"/>
          <p:cNvSpPr>
            <a:spLocks noChangeArrowheads="1"/>
          </p:cNvSpPr>
          <p:nvPr/>
        </p:nvSpPr>
        <p:spPr bwMode="auto">
          <a:xfrm>
            <a:off x="8404225" y="4775200"/>
            <a:ext cx="53975" cy="52388"/>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01" name="Rectangle 147"/>
          <p:cNvSpPr>
            <a:spLocks noChangeArrowheads="1"/>
          </p:cNvSpPr>
          <p:nvPr/>
        </p:nvSpPr>
        <p:spPr bwMode="auto">
          <a:xfrm>
            <a:off x="7337425" y="3357563"/>
            <a:ext cx="10287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stimulus ranking</a:t>
            </a:r>
          </a:p>
        </p:txBody>
      </p:sp>
      <p:sp>
        <p:nvSpPr>
          <p:cNvPr id="125002" name="Rectangle 119"/>
          <p:cNvSpPr>
            <a:spLocks noChangeAspect="1" noChangeArrowheads="1"/>
          </p:cNvSpPr>
          <p:nvPr/>
        </p:nvSpPr>
        <p:spPr bwMode="auto">
          <a:xfrm rot="-5400000">
            <a:off x="6363494" y="2509044"/>
            <a:ext cx="11477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fMRI-adaptation</a:t>
            </a:r>
          </a:p>
          <a:p>
            <a:pPr algn="ctr" eaLnBrk="1" hangingPunct="1"/>
            <a:r>
              <a:rPr lang="en-US" altLang="x-none" sz="1200">
                <a:latin typeface="Calibri" charset="0"/>
                <a:ea typeface="ＭＳ Ｐゴシック" charset="-128"/>
              </a:rPr>
              <a:t> ratio</a:t>
            </a:r>
          </a:p>
        </p:txBody>
      </p:sp>
      <p:sp>
        <p:nvSpPr>
          <p:cNvPr id="125003" name="Rectangle 925"/>
          <p:cNvSpPr>
            <a:spLocks noChangeArrowheads="1"/>
          </p:cNvSpPr>
          <p:nvPr/>
        </p:nvSpPr>
        <p:spPr bwMode="auto">
          <a:xfrm>
            <a:off x="7169150" y="3159125"/>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5004" name="Rectangle 926"/>
          <p:cNvSpPr>
            <a:spLocks noChangeArrowheads="1"/>
          </p:cNvSpPr>
          <p:nvPr/>
        </p:nvSpPr>
        <p:spPr bwMode="auto">
          <a:xfrm>
            <a:off x="7169150" y="2093913"/>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5005" name="Line 1240"/>
          <p:cNvSpPr>
            <a:spLocks noChangeShapeType="1"/>
          </p:cNvSpPr>
          <p:nvPr/>
        </p:nvSpPr>
        <p:spPr bwMode="auto">
          <a:xfrm>
            <a:off x="7315200" y="3187700"/>
            <a:ext cx="111283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06" name="Line 1241"/>
          <p:cNvSpPr>
            <a:spLocks noChangeShapeType="1"/>
          </p:cNvSpPr>
          <p:nvPr/>
        </p:nvSpPr>
        <p:spPr bwMode="auto">
          <a:xfrm flipV="1">
            <a:off x="7315200" y="2122488"/>
            <a:ext cx="0" cy="10652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07" name="Line 1242"/>
          <p:cNvSpPr>
            <a:spLocks noChangeShapeType="1"/>
          </p:cNvSpPr>
          <p:nvPr/>
        </p:nvSpPr>
        <p:spPr bwMode="auto">
          <a:xfrm flipV="1">
            <a:off x="7315200" y="3176588"/>
            <a:ext cx="0" cy="111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08" name="Line 1243"/>
          <p:cNvSpPr>
            <a:spLocks noChangeShapeType="1"/>
          </p:cNvSpPr>
          <p:nvPr/>
        </p:nvSpPr>
        <p:spPr bwMode="auto">
          <a:xfrm flipV="1">
            <a:off x="7631113" y="3176588"/>
            <a:ext cx="1587" cy="111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09" name="Line 1244"/>
          <p:cNvSpPr>
            <a:spLocks noChangeShapeType="1"/>
          </p:cNvSpPr>
          <p:nvPr/>
        </p:nvSpPr>
        <p:spPr bwMode="auto">
          <a:xfrm flipV="1">
            <a:off x="7948613" y="3176588"/>
            <a:ext cx="1587" cy="111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10" name="Line 1245"/>
          <p:cNvSpPr>
            <a:spLocks noChangeShapeType="1"/>
          </p:cNvSpPr>
          <p:nvPr/>
        </p:nvSpPr>
        <p:spPr bwMode="auto">
          <a:xfrm>
            <a:off x="7315200" y="3187700"/>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11" name="Line 1246"/>
          <p:cNvSpPr>
            <a:spLocks noChangeShapeType="1"/>
          </p:cNvSpPr>
          <p:nvPr/>
        </p:nvSpPr>
        <p:spPr bwMode="auto">
          <a:xfrm>
            <a:off x="7315200" y="2970213"/>
            <a:ext cx="63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12" name="Line 1247"/>
          <p:cNvSpPr>
            <a:spLocks noChangeShapeType="1"/>
          </p:cNvSpPr>
          <p:nvPr/>
        </p:nvSpPr>
        <p:spPr bwMode="auto">
          <a:xfrm>
            <a:off x="7315200" y="2760663"/>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13" name="Line 1248"/>
          <p:cNvSpPr>
            <a:spLocks noChangeShapeType="1"/>
          </p:cNvSpPr>
          <p:nvPr/>
        </p:nvSpPr>
        <p:spPr bwMode="auto">
          <a:xfrm>
            <a:off x="7315200" y="2549525"/>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14" name="Line 1249"/>
          <p:cNvSpPr>
            <a:spLocks noChangeShapeType="1"/>
          </p:cNvSpPr>
          <p:nvPr/>
        </p:nvSpPr>
        <p:spPr bwMode="auto">
          <a:xfrm>
            <a:off x="7315200" y="2338388"/>
            <a:ext cx="63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15" name="Line 1250"/>
          <p:cNvSpPr>
            <a:spLocks noChangeShapeType="1"/>
          </p:cNvSpPr>
          <p:nvPr/>
        </p:nvSpPr>
        <p:spPr bwMode="auto">
          <a:xfrm>
            <a:off x="7315200" y="2122488"/>
            <a:ext cx="63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016" name="Oval 1252"/>
          <p:cNvSpPr>
            <a:spLocks noChangeArrowheads="1"/>
          </p:cNvSpPr>
          <p:nvPr/>
        </p:nvSpPr>
        <p:spPr bwMode="auto">
          <a:xfrm>
            <a:off x="7446963" y="3159125"/>
            <a:ext cx="52387" cy="5080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17" name="Oval 1253"/>
          <p:cNvSpPr>
            <a:spLocks noChangeArrowheads="1"/>
          </p:cNvSpPr>
          <p:nvPr/>
        </p:nvSpPr>
        <p:spPr bwMode="auto">
          <a:xfrm>
            <a:off x="7607300" y="3159125"/>
            <a:ext cx="53975" cy="5080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18" name="Oval 1254"/>
          <p:cNvSpPr>
            <a:spLocks noChangeArrowheads="1"/>
          </p:cNvSpPr>
          <p:nvPr/>
        </p:nvSpPr>
        <p:spPr bwMode="auto">
          <a:xfrm>
            <a:off x="7762875" y="3159125"/>
            <a:ext cx="53975" cy="5080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19" name="Freeform 1259"/>
          <p:cNvSpPr>
            <a:spLocks/>
          </p:cNvSpPr>
          <p:nvPr/>
        </p:nvSpPr>
        <p:spPr bwMode="auto">
          <a:xfrm>
            <a:off x="7470775" y="2270125"/>
            <a:ext cx="957263" cy="911225"/>
          </a:xfrm>
          <a:custGeom>
            <a:avLst/>
            <a:gdLst>
              <a:gd name="T0" fmla="*/ 0 w 1280"/>
              <a:gd name="T1" fmla="*/ 2147483647 h 1280"/>
              <a:gd name="T2" fmla="*/ 2147483647 w 1280"/>
              <a:gd name="T3" fmla="*/ 2147483647 h 1280"/>
              <a:gd name="T4" fmla="*/ 2147483647 w 1280"/>
              <a:gd name="T5" fmla="*/ 2147483647 h 1280"/>
              <a:gd name="T6" fmla="*/ 2147483647 w 1280"/>
              <a:gd name="T7" fmla="*/ 2147483647 h 1280"/>
              <a:gd name="T8" fmla="*/ 2147483647 w 1280"/>
              <a:gd name="T9" fmla="*/ 2147483647 h 1280"/>
              <a:gd name="T10" fmla="*/ 2147483647 w 1280"/>
              <a:gd name="T11" fmla="*/ 2147483647 h 1280"/>
              <a:gd name="T12" fmla="*/ 2147483647 w 1280"/>
              <a:gd name="T13" fmla="*/ 0 h 1280"/>
              <a:gd name="T14" fmla="*/ 0 60000 65536"/>
              <a:gd name="T15" fmla="*/ 0 60000 65536"/>
              <a:gd name="T16" fmla="*/ 0 60000 65536"/>
              <a:gd name="T17" fmla="*/ 0 60000 65536"/>
              <a:gd name="T18" fmla="*/ 0 60000 65536"/>
              <a:gd name="T19" fmla="*/ 0 60000 65536"/>
              <a:gd name="T20" fmla="*/ 0 60000 65536"/>
              <a:gd name="T21" fmla="*/ 0 w 1280"/>
              <a:gd name="T22" fmla="*/ 0 h 1280"/>
              <a:gd name="T23" fmla="*/ 1280 w 1280"/>
              <a:gd name="T24" fmla="*/ 1280 h 12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280">
                <a:moveTo>
                  <a:pt x="0" y="1280"/>
                </a:moveTo>
                <a:lnTo>
                  <a:pt x="216" y="1280"/>
                </a:lnTo>
                <a:lnTo>
                  <a:pt x="424" y="1280"/>
                </a:lnTo>
                <a:lnTo>
                  <a:pt x="640" y="1224"/>
                </a:lnTo>
                <a:lnTo>
                  <a:pt x="848" y="928"/>
                </a:lnTo>
                <a:lnTo>
                  <a:pt x="1064" y="448"/>
                </a:lnTo>
                <a:lnTo>
                  <a:pt x="1280"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5020" name="Oval 1260"/>
          <p:cNvSpPr>
            <a:spLocks noChangeArrowheads="1"/>
          </p:cNvSpPr>
          <p:nvPr/>
        </p:nvSpPr>
        <p:spPr bwMode="auto">
          <a:xfrm>
            <a:off x="7446963" y="3159125"/>
            <a:ext cx="52387"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21" name="Oval 1261"/>
          <p:cNvSpPr>
            <a:spLocks noChangeArrowheads="1"/>
          </p:cNvSpPr>
          <p:nvPr/>
        </p:nvSpPr>
        <p:spPr bwMode="auto">
          <a:xfrm>
            <a:off x="7607300" y="3159125"/>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22" name="Oval 1262"/>
          <p:cNvSpPr>
            <a:spLocks noChangeArrowheads="1"/>
          </p:cNvSpPr>
          <p:nvPr/>
        </p:nvSpPr>
        <p:spPr bwMode="auto">
          <a:xfrm>
            <a:off x="7762875" y="3159125"/>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23" name="Oval 1263"/>
          <p:cNvSpPr>
            <a:spLocks noChangeArrowheads="1"/>
          </p:cNvSpPr>
          <p:nvPr/>
        </p:nvSpPr>
        <p:spPr bwMode="auto">
          <a:xfrm>
            <a:off x="7924800" y="3119438"/>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24" name="Oval 1264"/>
          <p:cNvSpPr>
            <a:spLocks noChangeArrowheads="1"/>
          </p:cNvSpPr>
          <p:nvPr/>
        </p:nvSpPr>
        <p:spPr bwMode="auto">
          <a:xfrm>
            <a:off x="8080375" y="2908300"/>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25" name="Oval 1265"/>
          <p:cNvSpPr>
            <a:spLocks noChangeArrowheads="1"/>
          </p:cNvSpPr>
          <p:nvPr/>
        </p:nvSpPr>
        <p:spPr bwMode="auto">
          <a:xfrm>
            <a:off x="8242300" y="2566988"/>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26" name="Oval 1266"/>
          <p:cNvSpPr>
            <a:spLocks noChangeArrowheads="1"/>
          </p:cNvSpPr>
          <p:nvPr/>
        </p:nvSpPr>
        <p:spPr bwMode="auto">
          <a:xfrm>
            <a:off x="8404225" y="2247900"/>
            <a:ext cx="53975" cy="50800"/>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5027" name="Rectangle 147"/>
          <p:cNvSpPr>
            <a:spLocks noChangeArrowheads="1"/>
          </p:cNvSpPr>
          <p:nvPr/>
        </p:nvSpPr>
        <p:spPr bwMode="auto">
          <a:xfrm>
            <a:off x="8305800" y="3200400"/>
            <a:ext cx="2698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best</a:t>
            </a:r>
          </a:p>
        </p:txBody>
      </p:sp>
      <p:sp>
        <p:nvSpPr>
          <p:cNvPr id="125028" name="Rectangle 147"/>
          <p:cNvSpPr>
            <a:spLocks noChangeArrowheads="1"/>
          </p:cNvSpPr>
          <p:nvPr/>
        </p:nvSpPr>
        <p:spPr bwMode="auto">
          <a:xfrm>
            <a:off x="7261225" y="3200400"/>
            <a:ext cx="3587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worst</a:t>
            </a:r>
          </a:p>
        </p:txBody>
      </p:sp>
      <p:sp>
        <p:nvSpPr>
          <p:cNvPr id="125029"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
        <p:nvSpPr>
          <p:cNvPr id="125030"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Symbol" charset="2"/>
              </a:rPr>
              <a:t>m,</a:t>
            </a:r>
            <a:r>
              <a:rPr lang="en-US" altLang="x-none" sz="1600" i="1">
                <a:latin typeface="Times New Roman" charset="0"/>
              </a:rPr>
              <a:t>c</a:t>
            </a:r>
            <a:r>
              <a:rPr lang="en-US" altLang="x-none" sz="1600">
                <a:latin typeface="Symbol" charset="2"/>
              </a:rPr>
              <a:t>s</a:t>
            </a:r>
            <a:r>
              <a:rPr lang="en-US" altLang="x-none" sz="1600"/>
              <a:t>)</a:t>
            </a:r>
          </a:p>
          <a:p>
            <a:pPr eaLnBrk="1" hangingPunct="1"/>
            <a:r>
              <a:rPr lang="en-US" altLang="x-none" sz="1600" i="1">
                <a:latin typeface="Times" charset="0"/>
              </a:rPr>
              <a:t>            0&lt;c&lt;1</a:t>
            </a:r>
          </a:p>
        </p:txBody>
      </p:sp>
    </p:spTree>
  </p:cSld>
  <p:clrMapOvr>
    <a:masterClrMapping/>
  </p:clrMapOvr>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3" name="Group 4"/>
          <p:cNvGrpSpPr>
            <a:grpSpLocks/>
          </p:cNvGrpSpPr>
          <p:nvPr/>
        </p:nvGrpSpPr>
        <p:grpSpPr bwMode="auto">
          <a:xfrm>
            <a:off x="152400" y="1338263"/>
            <a:ext cx="8763000" cy="4605337"/>
            <a:chOff x="152400" y="1337694"/>
            <a:chExt cx="8763000" cy="4605906"/>
          </a:xfrm>
        </p:grpSpPr>
        <p:sp>
          <p:nvSpPr>
            <p:cNvPr id="126206" name="Rounded Rectangle 4"/>
            <p:cNvSpPr>
              <a:spLocks noChangeArrowheads="1"/>
            </p:cNvSpPr>
            <p:nvPr/>
          </p:nvSpPr>
          <p:spPr bwMode="auto">
            <a:xfrm>
              <a:off x="152400" y="1337694"/>
              <a:ext cx="2590800" cy="4605906"/>
            </a:xfrm>
            <a:prstGeom prst="roundRect">
              <a:avLst>
                <a:gd name="adj" fmla="val 16667"/>
              </a:avLst>
            </a:prstGeom>
            <a:solidFill>
              <a:srgbClr val="D6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6207" name="Rounded Rectangle 203"/>
            <p:cNvSpPr>
              <a:spLocks noChangeArrowheads="1"/>
            </p:cNvSpPr>
            <p:nvPr/>
          </p:nvSpPr>
          <p:spPr bwMode="auto">
            <a:xfrm>
              <a:off x="2987675" y="1337694"/>
              <a:ext cx="3352800" cy="4605905"/>
            </a:xfrm>
            <a:prstGeom prst="roundRect">
              <a:avLst>
                <a:gd name="adj" fmla="val 16667"/>
              </a:avLst>
            </a:prstGeom>
            <a:solidFill>
              <a:srgbClr val="FCF7E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26208" name="Rounded Rectangle 4"/>
            <p:cNvSpPr>
              <a:spLocks noChangeArrowheads="1"/>
            </p:cNvSpPr>
            <p:nvPr/>
          </p:nvSpPr>
          <p:spPr bwMode="auto">
            <a:xfrm>
              <a:off x="6553200" y="1371600"/>
              <a:ext cx="2362200" cy="4495800"/>
            </a:xfrm>
            <a:prstGeom prst="roundRect">
              <a:avLst>
                <a:gd name="adj" fmla="val 16667"/>
              </a:avLst>
            </a:prstGeom>
            <a:solidFill>
              <a:srgbClr val="FFEDE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x-none" altLang="x-none" b="1">
                <a:solidFill>
                  <a:srgbClr val="7A1ADA"/>
                </a:solidFill>
                <a:latin typeface="Calibri" charset="0"/>
                <a:ea typeface="ＭＳ Ｐゴシック" charset="-128"/>
                <a:sym typeface="Helvetica" charset="0"/>
              </a:endParaRPr>
            </a:p>
          </p:txBody>
        </p:sp>
      </p:grpSp>
      <p:sp>
        <p:nvSpPr>
          <p:cNvPr id="125954" name="Rectangle 1"/>
          <p:cNvSpPr>
            <a:spLocks noChangeArrowheads="1"/>
          </p:cNvSpPr>
          <p:nvPr/>
        </p:nvSpPr>
        <p:spPr bwMode="auto">
          <a:xfrm>
            <a:off x="-76200" y="-76200"/>
            <a:ext cx="9144000"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600" b="1">
                <a:solidFill>
                  <a:srgbClr val="5E5EB9"/>
                </a:solidFill>
                <a:latin typeface="Calibri" charset="0"/>
              </a:rPr>
              <a:t>Results II: neural sharpening leads to fMRI sharpening if there is a majority of neurons tuned to the same stimulus</a:t>
            </a:r>
          </a:p>
          <a:p>
            <a:pPr algn="ctr" eaLnBrk="1" hangingPunct="1"/>
            <a:r>
              <a:rPr lang="en-US" altLang="x-none" sz="2600" b="1">
                <a:solidFill>
                  <a:srgbClr val="5E5EB9"/>
                </a:solidFill>
                <a:latin typeface="Calibri" charset="0"/>
              </a:rPr>
              <a:t> if the distribution is flat it can lead to fMRI-scaling</a:t>
            </a:r>
          </a:p>
        </p:txBody>
      </p:sp>
      <p:grpSp>
        <p:nvGrpSpPr>
          <p:cNvPr id="125955" name="Group 6"/>
          <p:cNvGrpSpPr>
            <a:grpSpLocks/>
          </p:cNvGrpSpPr>
          <p:nvPr/>
        </p:nvGrpSpPr>
        <p:grpSpPr bwMode="auto">
          <a:xfrm>
            <a:off x="1100138" y="4191000"/>
            <a:ext cx="896937" cy="311150"/>
            <a:chOff x="0" y="0"/>
            <a:chExt cx="565" cy="196"/>
          </a:xfrm>
        </p:grpSpPr>
        <p:grpSp>
          <p:nvGrpSpPr>
            <p:cNvPr id="126201" name="Group 3"/>
            <p:cNvGrpSpPr>
              <a:grpSpLocks/>
            </p:cNvGrpSpPr>
            <p:nvPr/>
          </p:nvGrpSpPr>
          <p:grpSpPr bwMode="auto">
            <a:xfrm>
              <a:off x="85" y="0"/>
              <a:ext cx="480" cy="196"/>
              <a:chOff x="0" y="0"/>
              <a:chExt cx="480" cy="196"/>
            </a:xfrm>
          </p:grpSpPr>
          <p:sp>
            <p:nvSpPr>
              <p:cNvPr id="126204" name="Rectangle 1"/>
              <p:cNvSpPr>
                <a:spLocks/>
              </p:cNvSpPr>
              <p:nvPr/>
            </p:nvSpPr>
            <p:spPr bwMode="auto">
              <a:xfrm>
                <a:off x="0" y="0"/>
                <a:ext cx="480"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nonrepeated</a:t>
                </a:r>
              </a:p>
            </p:txBody>
          </p:sp>
          <p:sp>
            <p:nvSpPr>
              <p:cNvPr id="126205" name="Rectangle 2"/>
              <p:cNvSpPr>
                <a:spLocks/>
              </p:cNvSpPr>
              <p:nvPr/>
            </p:nvSpPr>
            <p:spPr bwMode="auto">
              <a:xfrm>
                <a:off x="0" y="100"/>
                <a:ext cx="39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solidFill>
                      <a:schemeClr val="tx1"/>
                    </a:solidFill>
                    <a:latin typeface="Calibri" charset="0"/>
                    <a:ea typeface="ＭＳ Ｐゴシック" charset="-128"/>
                  </a:rPr>
                  <a:t>repeated</a:t>
                </a:r>
              </a:p>
            </p:txBody>
          </p:sp>
        </p:grpSp>
        <p:sp>
          <p:nvSpPr>
            <p:cNvPr id="126202" name="Line 4"/>
            <p:cNvSpPr>
              <a:spLocks noChangeShapeType="1"/>
            </p:cNvSpPr>
            <p:nvPr/>
          </p:nvSpPr>
          <p:spPr bwMode="auto">
            <a:xfrm>
              <a:off x="0" y="160"/>
              <a:ext cx="67" cy="1"/>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203" name="Line 5"/>
            <p:cNvSpPr>
              <a:spLocks noChangeShapeType="1"/>
            </p:cNvSpPr>
            <p:nvPr/>
          </p:nvSpPr>
          <p:spPr bwMode="auto">
            <a:xfrm>
              <a:off x="0" y="57"/>
              <a:ext cx="67" cy="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5956" name="Rectangle 95"/>
          <p:cNvSpPr>
            <a:spLocks/>
          </p:cNvSpPr>
          <p:nvPr/>
        </p:nvSpPr>
        <p:spPr bwMode="auto">
          <a:xfrm>
            <a:off x="885825" y="3197225"/>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5957" name="Rectangle 96"/>
          <p:cNvSpPr>
            <a:spLocks/>
          </p:cNvSpPr>
          <p:nvPr/>
        </p:nvSpPr>
        <p:spPr bwMode="auto">
          <a:xfrm>
            <a:off x="809625" y="2997200"/>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0.2</a:t>
            </a:r>
          </a:p>
        </p:txBody>
      </p:sp>
      <p:sp>
        <p:nvSpPr>
          <p:cNvPr id="125958" name="Rectangle 97"/>
          <p:cNvSpPr>
            <a:spLocks/>
          </p:cNvSpPr>
          <p:nvPr/>
        </p:nvSpPr>
        <p:spPr bwMode="auto">
          <a:xfrm>
            <a:off x="809625" y="2801938"/>
            <a:ext cx="166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0.4</a:t>
            </a:r>
          </a:p>
        </p:txBody>
      </p:sp>
      <p:sp>
        <p:nvSpPr>
          <p:cNvPr id="125959" name="Rectangle 98"/>
          <p:cNvSpPr>
            <a:spLocks/>
          </p:cNvSpPr>
          <p:nvPr/>
        </p:nvSpPr>
        <p:spPr bwMode="auto">
          <a:xfrm>
            <a:off x="809625" y="2600325"/>
            <a:ext cx="1666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0.6</a:t>
            </a:r>
          </a:p>
        </p:txBody>
      </p:sp>
      <p:sp>
        <p:nvSpPr>
          <p:cNvPr id="125960" name="Rectangle 99"/>
          <p:cNvSpPr>
            <a:spLocks/>
          </p:cNvSpPr>
          <p:nvPr/>
        </p:nvSpPr>
        <p:spPr bwMode="auto">
          <a:xfrm>
            <a:off x="809625" y="2405063"/>
            <a:ext cx="16192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0.8</a:t>
            </a:r>
          </a:p>
        </p:txBody>
      </p:sp>
      <p:sp>
        <p:nvSpPr>
          <p:cNvPr id="125961" name="Rectangle 100"/>
          <p:cNvSpPr>
            <a:spLocks/>
          </p:cNvSpPr>
          <p:nvPr/>
        </p:nvSpPr>
        <p:spPr bwMode="auto">
          <a:xfrm>
            <a:off x="885825" y="2208213"/>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5962" name="Rectangle 101"/>
          <p:cNvSpPr>
            <a:spLocks/>
          </p:cNvSpPr>
          <p:nvPr/>
        </p:nvSpPr>
        <p:spPr bwMode="auto">
          <a:xfrm>
            <a:off x="1298575" y="3289300"/>
            <a:ext cx="527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solidFill>
                  <a:schemeClr val="tx1"/>
                </a:solidFill>
                <a:latin typeface="Calibri" charset="0"/>
                <a:ea typeface="ＭＳ Ｐゴシック" charset="-128"/>
                <a:sym typeface="Helvetica" charset="0"/>
              </a:rPr>
              <a:t>stimulus</a:t>
            </a:r>
          </a:p>
        </p:txBody>
      </p:sp>
      <p:sp>
        <p:nvSpPr>
          <p:cNvPr id="125963" name="Rectangle 102"/>
          <p:cNvSpPr>
            <a:spLocks/>
          </p:cNvSpPr>
          <p:nvPr/>
        </p:nvSpPr>
        <p:spPr bwMode="auto">
          <a:xfrm rot="-5400000">
            <a:off x="165100" y="2587625"/>
            <a:ext cx="700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normalized </a:t>
            </a: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5964" name="Line 104"/>
          <p:cNvSpPr>
            <a:spLocks noChangeShapeType="1"/>
          </p:cNvSpPr>
          <p:nvPr/>
        </p:nvSpPr>
        <p:spPr bwMode="auto">
          <a:xfrm>
            <a:off x="1042988" y="3267075"/>
            <a:ext cx="105092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965" name="Line 105"/>
          <p:cNvSpPr>
            <a:spLocks noChangeShapeType="1"/>
          </p:cNvSpPr>
          <p:nvPr/>
        </p:nvSpPr>
        <p:spPr bwMode="auto">
          <a:xfrm rot="10800000" flipH="1">
            <a:off x="1042988" y="2278063"/>
            <a:ext cx="1587" cy="989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966" name="Line 106"/>
          <p:cNvSpPr>
            <a:spLocks noChangeShapeType="1"/>
          </p:cNvSpPr>
          <p:nvPr/>
        </p:nvSpPr>
        <p:spPr bwMode="auto">
          <a:xfrm rot="10800000" flipH="1">
            <a:off x="1042988"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967" name="Line 107"/>
          <p:cNvSpPr>
            <a:spLocks noChangeShapeType="1"/>
          </p:cNvSpPr>
          <p:nvPr/>
        </p:nvSpPr>
        <p:spPr bwMode="auto">
          <a:xfrm rot="10800000" flipH="1">
            <a:off x="1568450" y="3252788"/>
            <a:ext cx="1588"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968" name="Line 108"/>
          <p:cNvSpPr>
            <a:spLocks noChangeShapeType="1"/>
          </p:cNvSpPr>
          <p:nvPr/>
        </p:nvSpPr>
        <p:spPr bwMode="auto">
          <a:xfrm rot="10800000" flipH="1">
            <a:off x="2093913" y="3252788"/>
            <a:ext cx="1587" cy="142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5969" name="Freeform 109"/>
          <p:cNvSpPr>
            <a:spLocks/>
          </p:cNvSpPr>
          <p:nvPr/>
        </p:nvSpPr>
        <p:spPr bwMode="auto">
          <a:xfrm>
            <a:off x="1042988" y="2278063"/>
            <a:ext cx="1050925" cy="9858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488"/>
                </a:lnTo>
                <a:lnTo>
                  <a:pt x="4032" y="21488"/>
                </a:lnTo>
                <a:lnTo>
                  <a:pt x="4320" y="21376"/>
                </a:lnTo>
                <a:lnTo>
                  <a:pt x="4503" y="21265"/>
                </a:lnTo>
                <a:lnTo>
                  <a:pt x="4713" y="21181"/>
                </a:lnTo>
                <a:lnTo>
                  <a:pt x="4896" y="21069"/>
                </a:lnTo>
                <a:lnTo>
                  <a:pt x="5105" y="20846"/>
                </a:lnTo>
                <a:lnTo>
                  <a:pt x="5393" y="20650"/>
                </a:lnTo>
                <a:lnTo>
                  <a:pt x="5603" y="20426"/>
                </a:lnTo>
                <a:lnTo>
                  <a:pt x="5786" y="20119"/>
                </a:lnTo>
                <a:lnTo>
                  <a:pt x="5996" y="19700"/>
                </a:lnTo>
                <a:lnTo>
                  <a:pt x="6179" y="19281"/>
                </a:lnTo>
                <a:lnTo>
                  <a:pt x="6467" y="18666"/>
                </a:lnTo>
                <a:lnTo>
                  <a:pt x="6676" y="18023"/>
                </a:lnTo>
                <a:lnTo>
                  <a:pt x="6860" y="17409"/>
                </a:lnTo>
                <a:lnTo>
                  <a:pt x="7069" y="16570"/>
                </a:lnTo>
                <a:lnTo>
                  <a:pt x="7252" y="15620"/>
                </a:lnTo>
                <a:lnTo>
                  <a:pt x="7567" y="14558"/>
                </a:lnTo>
                <a:lnTo>
                  <a:pt x="7750" y="13524"/>
                </a:lnTo>
                <a:lnTo>
                  <a:pt x="7959" y="12379"/>
                </a:lnTo>
                <a:lnTo>
                  <a:pt x="8143" y="11121"/>
                </a:lnTo>
                <a:lnTo>
                  <a:pt x="8352" y="9752"/>
                </a:lnTo>
                <a:lnTo>
                  <a:pt x="8640" y="8495"/>
                </a:lnTo>
                <a:lnTo>
                  <a:pt x="8823" y="7125"/>
                </a:lnTo>
                <a:lnTo>
                  <a:pt x="9033" y="5868"/>
                </a:lnTo>
                <a:lnTo>
                  <a:pt x="9216" y="4611"/>
                </a:lnTo>
                <a:lnTo>
                  <a:pt x="9425" y="3577"/>
                </a:lnTo>
                <a:lnTo>
                  <a:pt x="9713" y="2515"/>
                </a:lnTo>
                <a:lnTo>
                  <a:pt x="9923" y="1565"/>
                </a:lnTo>
                <a:lnTo>
                  <a:pt x="10106" y="950"/>
                </a:lnTo>
                <a:lnTo>
                  <a:pt x="10316" y="419"/>
                </a:lnTo>
                <a:lnTo>
                  <a:pt x="10499" y="112"/>
                </a:lnTo>
                <a:lnTo>
                  <a:pt x="10787" y="0"/>
                </a:lnTo>
                <a:lnTo>
                  <a:pt x="10996" y="112"/>
                </a:lnTo>
                <a:lnTo>
                  <a:pt x="11180" y="419"/>
                </a:lnTo>
                <a:lnTo>
                  <a:pt x="11389" y="950"/>
                </a:lnTo>
                <a:lnTo>
                  <a:pt x="11572" y="1565"/>
                </a:lnTo>
                <a:lnTo>
                  <a:pt x="11887" y="2515"/>
                </a:lnTo>
                <a:lnTo>
                  <a:pt x="12070" y="3577"/>
                </a:lnTo>
                <a:lnTo>
                  <a:pt x="12279" y="4611"/>
                </a:lnTo>
                <a:lnTo>
                  <a:pt x="12463" y="5868"/>
                </a:lnTo>
                <a:lnTo>
                  <a:pt x="12672" y="7125"/>
                </a:lnTo>
                <a:lnTo>
                  <a:pt x="12960" y="8495"/>
                </a:lnTo>
                <a:lnTo>
                  <a:pt x="13143" y="9752"/>
                </a:lnTo>
                <a:lnTo>
                  <a:pt x="13353" y="11121"/>
                </a:lnTo>
                <a:lnTo>
                  <a:pt x="13536" y="12379"/>
                </a:lnTo>
                <a:lnTo>
                  <a:pt x="13745" y="13524"/>
                </a:lnTo>
                <a:lnTo>
                  <a:pt x="14033" y="14558"/>
                </a:lnTo>
                <a:lnTo>
                  <a:pt x="14243" y="15620"/>
                </a:lnTo>
                <a:lnTo>
                  <a:pt x="14426" y="16570"/>
                </a:lnTo>
                <a:lnTo>
                  <a:pt x="14636" y="17409"/>
                </a:lnTo>
                <a:lnTo>
                  <a:pt x="14819" y="18023"/>
                </a:lnTo>
                <a:lnTo>
                  <a:pt x="15107" y="18666"/>
                </a:lnTo>
                <a:lnTo>
                  <a:pt x="15316" y="19281"/>
                </a:lnTo>
                <a:lnTo>
                  <a:pt x="15500" y="19700"/>
                </a:lnTo>
                <a:lnTo>
                  <a:pt x="15709" y="20119"/>
                </a:lnTo>
                <a:lnTo>
                  <a:pt x="15892" y="20426"/>
                </a:lnTo>
                <a:lnTo>
                  <a:pt x="16207" y="20650"/>
                </a:lnTo>
                <a:lnTo>
                  <a:pt x="16390" y="20846"/>
                </a:lnTo>
                <a:lnTo>
                  <a:pt x="16599" y="21069"/>
                </a:lnTo>
                <a:lnTo>
                  <a:pt x="16783" y="21181"/>
                </a:lnTo>
                <a:lnTo>
                  <a:pt x="16992" y="21265"/>
                </a:lnTo>
                <a:lnTo>
                  <a:pt x="17280" y="21376"/>
                </a:lnTo>
                <a:lnTo>
                  <a:pt x="17463" y="21488"/>
                </a:lnTo>
                <a:lnTo>
                  <a:pt x="17673" y="21488"/>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970" name="Freeform 110"/>
          <p:cNvSpPr>
            <a:spLocks/>
          </p:cNvSpPr>
          <p:nvPr/>
        </p:nvSpPr>
        <p:spPr bwMode="auto">
          <a:xfrm>
            <a:off x="1290638" y="2286000"/>
            <a:ext cx="555625" cy="9779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2147483647 w 21600"/>
              <a:gd name="T17" fmla="*/ 2147483647 h 21600"/>
              <a:gd name="T18" fmla="*/ 2147483647 w 21600"/>
              <a:gd name="T19" fmla="*/ 2147483647 h 21600"/>
              <a:gd name="T20" fmla="*/ 2147483647 w 21600"/>
              <a:gd name="T21" fmla="*/ 2147483647 h 21600"/>
              <a:gd name="T22" fmla="*/ 2147483647 w 21600"/>
              <a:gd name="T23" fmla="*/ 2147483647 h 21600"/>
              <a:gd name="T24" fmla="*/ 2147483647 w 21600"/>
              <a:gd name="T25" fmla="*/ 2147483647 h 21600"/>
              <a:gd name="T26" fmla="*/ 2147483647 w 21600"/>
              <a:gd name="T27" fmla="*/ 2147483647 h 21600"/>
              <a:gd name="T28" fmla="*/ 2147483647 w 21600"/>
              <a:gd name="T29" fmla="*/ 2147483647 h 21600"/>
              <a:gd name="T30" fmla="*/ 2147483647 w 21600"/>
              <a:gd name="T31" fmla="*/ 2147483647 h 21600"/>
              <a:gd name="T32" fmla="*/ 2147483647 w 21600"/>
              <a:gd name="T33" fmla="*/ 2147483647 h 21600"/>
              <a:gd name="T34" fmla="*/ 2147483647 w 21600"/>
              <a:gd name="T35" fmla="*/ 2147483647 h 21600"/>
              <a:gd name="T36" fmla="*/ 2147483647 w 21600"/>
              <a:gd name="T37" fmla="*/ 2147483647 h 21600"/>
              <a:gd name="T38" fmla="*/ 2147483647 w 21600"/>
              <a:gd name="T39" fmla="*/ 2147483647 h 21600"/>
              <a:gd name="T40" fmla="*/ 2147483647 w 21600"/>
              <a:gd name="T41" fmla="*/ 2147483647 h 21600"/>
              <a:gd name="T42" fmla="*/ 2147483647 w 21600"/>
              <a:gd name="T43" fmla="*/ 2147483647 h 21600"/>
              <a:gd name="T44" fmla="*/ 2147483647 w 21600"/>
              <a:gd name="T45" fmla="*/ 2147483647 h 21600"/>
              <a:gd name="T46" fmla="*/ 2147483647 w 21600"/>
              <a:gd name="T47" fmla="*/ 2147483647 h 21600"/>
              <a:gd name="T48" fmla="*/ 2147483647 w 21600"/>
              <a:gd name="T49" fmla="*/ 2147483647 h 21600"/>
              <a:gd name="T50" fmla="*/ 2147483647 w 21600"/>
              <a:gd name="T51" fmla="*/ 2147483647 h 21600"/>
              <a:gd name="T52" fmla="*/ 2147483647 w 21600"/>
              <a:gd name="T53" fmla="*/ 2147483647 h 21600"/>
              <a:gd name="T54" fmla="*/ 2147483647 w 21600"/>
              <a:gd name="T55" fmla="*/ 2147483647 h 21600"/>
              <a:gd name="T56" fmla="*/ 2147483647 w 21600"/>
              <a:gd name="T57" fmla="*/ 2147483647 h 21600"/>
              <a:gd name="T58" fmla="*/ 2147483647 w 21600"/>
              <a:gd name="T59" fmla="*/ 2147483647 h 21600"/>
              <a:gd name="T60" fmla="*/ 2147483647 w 21600"/>
              <a:gd name="T61" fmla="*/ 2147483647 h 21600"/>
              <a:gd name="T62" fmla="*/ 2147483647 w 21600"/>
              <a:gd name="T63" fmla="*/ 2147483647 h 21600"/>
              <a:gd name="T64" fmla="*/ 2147483647 w 21600"/>
              <a:gd name="T65" fmla="*/ 2147483647 h 21600"/>
              <a:gd name="T66" fmla="*/ 2147483647 w 21600"/>
              <a:gd name="T67" fmla="*/ 2147483647 h 21600"/>
              <a:gd name="T68" fmla="*/ 2147483647 w 21600"/>
              <a:gd name="T69" fmla="*/ 2147483647 h 21600"/>
              <a:gd name="T70" fmla="*/ 2147483647 w 21600"/>
              <a:gd name="T71" fmla="*/ 2147483647 h 21600"/>
              <a:gd name="T72" fmla="*/ 2147483647 w 21600"/>
              <a:gd name="T73" fmla="*/ 2147483647 h 21600"/>
              <a:gd name="T74" fmla="*/ 2147483647 w 21600"/>
              <a:gd name="T75" fmla="*/ 2147483647 h 21600"/>
              <a:gd name="T76" fmla="*/ 2147483647 w 21600"/>
              <a:gd name="T77" fmla="*/ 2147483647 h 21600"/>
              <a:gd name="T78" fmla="*/ 2147483647 w 21600"/>
              <a:gd name="T79" fmla="*/ 2147483647 h 21600"/>
              <a:gd name="T80" fmla="*/ 2147483647 w 21600"/>
              <a:gd name="T81" fmla="*/ 2147483647 h 21600"/>
              <a:gd name="T82" fmla="*/ 2147483647 w 21600"/>
              <a:gd name="T83" fmla="*/ 2147483647 h 21600"/>
              <a:gd name="T84" fmla="*/ 2147483647 w 21600"/>
              <a:gd name="T85" fmla="*/ 2147483647 h 21600"/>
              <a:gd name="T86" fmla="*/ 2147483647 w 21600"/>
              <a:gd name="T87" fmla="*/ 2147483647 h 21600"/>
              <a:gd name="T88" fmla="*/ 2147483647 w 21600"/>
              <a:gd name="T89" fmla="*/ 2147483647 h 21600"/>
              <a:gd name="T90" fmla="*/ 2147483647 w 21600"/>
              <a:gd name="T91" fmla="*/ 2147483647 h 21600"/>
              <a:gd name="T92" fmla="*/ 2147483647 w 21600"/>
              <a:gd name="T93" fmla="*/ 2147483647 h 21600"/>
              <a:gd name="T94" fmla="*/ 2147483647 w 21600"/>
              <a:gd name="T95" fmla="*/ 2147483647 h 21600"/>
              <a:gd name="T96" fmla="*/ 2147483647 w 21600"/>
              <a:gd name="T97" fmla="*/ 2147483647 h 21600"/>
              <a:gd name="T98" fmla="*/ 2147483647 w 21600"/>
              <a:gd name="T99" fmla="*/ 2147483647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0" y="21600"/>
                </a:moveTo>
                <a:lnTo>
                  <a:pt x="183" y="21600"/>
                </a:lnTo>
                <a:lnTo>
                  <a:pt x="393" y="21600"/>
                </a:lnTo>
                <a:lnTo>
                  <a:pt x="576" y="21600"/>
                </a:lnTo>
                <a:lnTo>
                  <a:pt x="785" y="21600"/>
                </a:lnTo>
                <a:lnTo>
                  <a:pt x="1073" y="21600"/>
                </a:lnTo>
                <a:lnTo>
                  <a:pt x="1283" y="21600"/>
                </a:lnTo>
                <a:lnTo>
                  <a:pt x="1466" y="21600"/>
                </a:lnTo>
                <a:lnTo>
                  <a:pt x="1676" y="21600"/>
                </a:lnTo>
                <a:lnTo>
                  <a:pt x="1859" y="21600"/>
                </a:lnTo>
                <a:lnTo>
                  <a:pt x="2147" y="21600"/>
                </a:lnTo>
                <a:lnTo>
                  <a:pt x="2356" y="21600"/>
                </a:lnTo>
                <a:lnTo>
                  <a:pt x="2540" y="21600"/>
                </a:lnTo>
                <a:lnTo>
                  <a:pt x="2749" y="21600"/>
                </a:lnTo>
                <a:lnTo>
                  <a:pt x="2932" y="21600"/>
                </a:lnTo>
                <a:lnTo>
                  <a:pt x="3247" y="21600"/>
                </a:lnTo>
                <a:lnTo>
                  <a:pt x="3430" y="21600"/>
                </a:lnTo>
                <a:lnTo>
                  <a:pt x="3639" y="21600"/>
                </a:lnTo>
                <a:lnTo>
                  <a:pt x="3823" y="21600"/>
                </a:lnTo>
                <a:lnTo>
                  <a:pt x="4032" y="21600"/>
                </a:lnTo>
                <a:lnTo>
                  <a:pt x="4320" y="21377"/>
                </a:lnTo>
                <a:lnTo>
                  <a:pt x="4503" y="21377"/>
                </a:lnTo>
                <a:lnTo>
                  <a:pt x="4713" y="21153"/>
                </a:lnTo>
                <a:lnTo>
                  <a:pt x="4896" y="21153"/>
                </a:lnTo>
                <a:lnTo>
                  <a:pt x="5105" y="20930"/>
                </a:lnTo>
                <a:lnTo>
                  <a:pt x="5393" y="20763"/>
                </a:lnTo>
                <a:lnTo>
                  <a:pt x="5603" y="20540"/>
                </a:lnTo>
                <a:lnTo>
                  <a:pt x="5786" y="20093"/>
                </a:lnTo>
                <a:lnTo>
                  <a:pt x="5996" y="19702"/>
                </a:lnTo>
                <a:lnTo>
                  <a:pt x="6179" y="19256"/>
                </a:lnTo>
                <a:lnTo>
                  <a:pt x="6467" y="18642"/>
                </a:lnTo>
                <a:lnTo>
                  <a:pt x="6676" y="18028"/>
                </a:lnTo>
                <a:lnTo>
                  <a:pt x="6860" y="17414"/>
                </a:lnTo>
                <a:lnTo>
                  <a:pt x="7069" y="16577"/>
                </a:lnTo>
                <a:lnTo>
                  <a:pt x="7252" y="15740"/>
                </a:lnTo>
                <a:lnTo>
                  <a:pt x="7567" y="14679"/>
                </a:lnTo>
                <a:lnTo>
                  <a:pt x="7750" y="13619"/>
                </a:lnTo>
                <a:lnTo>
                  <a:pt x="7959" y="12391"/>
                </a:lnTo>
                <a:lnTo>
                  <a:pt x="8143" y="11107"/>
                </a:lnTo>
                <a:lnTo>
                  <a:pt x="8352" y="9879"/>
                </a:lnTo>
                <a:lnTo>
                  <a:pt x="8640" y="8595"/>
                </a:lnTo>
                <a:lnTo>
                  <a:pt x="8823" y="7144"/>
                </a:lnTo>
                <a:lnTo>
                  <a:pt x="9033" y="5860"/>
                </a:lnTo>
                <a:lnTo>
                  <a:pt x="9216" y="4633"/>
                </a:lnTo>
                <a:lnTo>
                  <a:pt x="9425" y="3572"/>
                </a:lnTo>
                <a:lnTo>
                  <a:pt x="9713" y="2512"/>
                </a:lnTo>
                <a:lnTo>
                  <a:pt x="9923" y="1674"/>
                </a:lnTo>
                <a:lnTo>
                  <a:pt x="10106" y="1060"/>
                </a:lnTo>
                <a:lnTo>
                  <a:pt x="10316" y="447"/>
                </a:lnTo>
                <a:lnTo>
                  <a:pt x="10499" y="223"/>
                </a:lnTo>
                <a:lnTo>
                  <a:pt x="10787" y="0"/>
                </a:lnTo>
                <a:lnTo>
                  <a:pt x="10996" y="223"/>
                </a:lnTo>
                <a:lnTo>
                  <a:pt x="11180" y="447"/>
                </a:lnTo>
                <a:lnTo>
                  <a:pt x="11389" y="1060"/>
                </a:lnTo>
                <a:lnTo>
                  <a:pt x="11572" y="1674"/>
                </a:lnTo>
                <a:lnTo>
                  <a:pt x="11887" y="2512"/>
                </a:lnTo>
                <a:lnTo>
                  <a:pt x="12070" y="3572"/>
                </a:lnTo>
                <a:lnTo>
                  <a:pt x="12279" y="4633"/>
                </a:lnTo>
                <a:lnTo>
                  <a:pt x="12463" y="5860"/>
                </a:lnTo>
                <a:lnTo>
                  <a:pt x="12672" y="7144"/>
                </a:lnTo>
                <a:lnTo>
                  <a:pt x="12960" y="8595"/>
                </a:lnTo>
                <a:lnTo>
                  <a:pt x="13143" y="9879"/>
                </a:lnTo>
                <a:lnTo>
                  <a:pt x="13353" y="11107"/>
                </a:lnTo>
                <a:lnTo>
                  <a:pt x="13536" y="12391"/>
                </a:lnTo>
                <a:lnTo>
                  <a:pt x="13745" y="13619"/>
                </a:lnTo>
                <a:lnTo>
                  <a:pt x="14033" y="14679"/>
                </a:lnTo>
                <a:lnTo>
                  <a:pt x="14243" y="15740"/>
                </a:lnTo>
                <a:lnTo>
                  <a:pt x="14426" y="16577"/>
                </a:lnTo>
                <a:lnTo>
                  <a:pt x="14636" y="17414"/>
                </a:lnTo>
                <a:lnTo>
                  <a:pt x="14819" y="18028"/>
                </a:lnTo>
                <a:lnTo>
                  <a:pt x="15107" y="18642"/>
                </a:lnTo>
                <a:lnTo>
                  <a:pt x="15316" y="19256"/>
                </a:lnTo>
                <a:lnTo>
                  <a:pt x="15500" y="19702"/>
                </a:lnTo>
                <a:lnTo>
                  <a:pt x="15709" y="20093"/>
                </a:lnTo>
                <a:lnTo>
                  <a:pt x="15892" y="20540"/>
                </a:lnTo>
                <a:lnTo>
                  <a:pt x="16207" y="20763"/>
                </a:lnTo>
                <a:lnTo>
                  <a:pt x="16390" y="20930"/>
                </a:lnTo>
                <a:lnTo>
                  <a:pt x="16599" y="21153"/>
                </a:lnTo>
                <a:lnTo>
                  <a:pt x="16783" y="21153"/>
                </a:lnTo>
                <a:lnTo>
                  <a:pt x="16992" y="21377"/>
                </a:lnTo>
                <a:lnTo>
                  <a:pt x="17280" y="21377"/>
                </a:lnTo>
                <a:lnTo>
                  <a:pt x="17463" y="21600"/>
                </a:lnTo>
                <a:lnTo>
                  <a:pt x="17673" y="21600"/>
                </a:lnTo>
                <a:lnTo>
                  <a:pt x="17856" y="21600"/>
                </a:lnTo>
                <a:lnTo>
                  <a:pt x="18065" y="21600"/>
                </a:lnTo>
                <a:lnTo>
                  <a:pt x="18353" y="21600"/>
                </a:lnTo>
                <a:lnTo>
                  <a:pt x="18563" y="21600"/>
                </a:lnTo>
                <a:lnTo>
                  <a:pt x="18746" y="21600"/>
                </a:lnTo>
                <a:lnTo>
                  <a:pt x="18956" y="21600"/>
                </a:lnTo>
                <a:lnTo>
                  <a:pt x="19139" y="21600"/>
                </a:lnTo>
                <a:lnTo>
                  <a:pt x="19427" y="21600"/>
                </a:lnTo>
                <a:lnTo>
                  <a:pt x="19636" y="21600"/>
                </a:lnTo>
                <a:lnTo>
                  <a:pt x="19820" y="21600"/>
                </a:lnTo>
                <a:lnTo>
                  <a:pt x="20029" y="21600"/>
                </a:lnTo>
                <a:lnTo>
                  <a:pt x="20212" y="21600"/>
                </a:lnTo>
                <a:lnTo>
                  <a:pt x="20527" y="21600"/>
                </a:lnTo>
                <a:lnTo>
                  <a:pt x="20710" y="21600"/>
                </a:lnTo>
                <a:lnTo>
                  <a:pt x="20919" y="21600"/>
                </a:lnTo>
                <a:lnTo>
                  <a:pt x="21103" y="21600"/>
                </a:lnTo>
                <a:lnTo>
                  <a:pt x="21312" y="21600"/>
                </a:lnTo>
                <a:lnTo>
                  <a:pt x="21600" y="21600"/>
                </a:lnTo>
              </a:path>
            </a:pathLst>
          </a:custGeom>
          <a:noFill/>
          <a:ln w="19050" cap="flat">
            <a:solidFill>
              <a:schemeClr val="tx1"/>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5971" name="Rectangle 111"/>
          <p:cNvSpPr>
            <a:spLocks/>
          </p:cNvSpPr>
          <p:nvPr/>
        </p:nvSpPr>
        <p:spPr bwMode="auto">
          <a:xfrm>
            <a:off x="342900" y="1441450"/>
            <a:ext cx="22098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000" b="1">
                <a:solidFill>
                  <a:srgbClr val="7A1ADA"/>
                </a:solidFill>
                <a:latin typeface="Calibri" charset="0"/>
                <a:ea typeface="ＭＳ Ｐゴシック" charset="-128"/>
                <a:sym typeface="Helvetica" charset="0"/>
              </a:rPr>
              <a:t>Neural adaptation</a:t>
            </a:r>
          </a:p>
        </p:txBody>
      </p:sp>
      <p:sp>
        <p:nvSpPr>
          <p:cNvPr id="125972" name="Rectangle 119"/>
          <p:cNvSpPr>
            <a:spLocks/>
          </p:cNvSpPr>
          <p:nvPr/>
        </p:nvSpPr>
        <p:spPr bwMode="auto">
          <a:xfrm>
            <a:off x="1093788" y="1855788"/>
            <a:ext cx="95726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b="1">
                <a:solidFill>
                  <a:schemeClr val="tx1"/>
                </a:solidFill>
                <a:latin typeface="Calibri" charset="0"/>
                <a:ea typeface="ＭＳ Ｐゴシック" charset="-128"/>
                <a:sym typeface="Helvetica" charset="0"/>
              </a:rPr>
              <a:t>sharpening</a:t>
            </a:r>
          </a:p>
        </p:txBody>
      </p:sp>
      <p:grpSp>
        <p:nvGrpSpPr>
          <p:cNvPr id="125973" name="Group 50"/>
          <p:cNvGrpSpPr>
            <a:grpSpLocks/>
          </p:cNvGrpSpPr>
          <p:nvPr/>
        </p:nvGrpSpPr>
        <p:grpSpPr bwMode="auto">
          <a:xfrm>
            <a:off x="2879725" y="1916113"/>
            <a:ext cx="1624013" cy="1684337"/>
            <a:chOff x="5249863" y="1873250"/>
            <a:chExt cx="1624012" cy="1684338"/>
          </a:xfrm>
        </p:grpSpPr>
        <p:sp>
          <p:nvSpPr>
            <p:cNvPr id="126187" name="Rectangle 23"/>
            <p:cNvSpPr>
              <a:spLocks/>
            </p:cNvSpPr>
            <p:nvPr/>
          </p:nvSpPr>
          <p:spPr bwMode="auto">
            <a:xfrm>
              <a:off x="5589588" y="3206750"/>
              <a:ext cx="650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6188" name="Rectangle 24"/>
            <p:cNvSpPr>
              <a:spLocks/>
            </p:cNvSpPr>
            <p:nvPr/>
          </p:nvSpPr>
          <p:spPr bwMode="auto">
            <a:xfrm>
              <a:off x="5565775" y="2192338"/>
              <a:ext cx="650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a:t>
              </a:r>
            </a:p>
          </p:txBody>
        </p:sp>
        <p:sp>
          <p:nvSpPr>
            <p:cNvPr id="126189" name="Rectangle 27"/>
            <p:cNvSpPr>
              <a:spLocks/>
            </p:cNvSpPr>
            <p:nvPr/>
          </p:nvSpPr>
          <p:spPr bwMode="auto">
            <a:xfrm>
              <a:off x="6053138" y="337343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6190" name="Rectangle 28"/>
            <p:cNvSpPr>
              <a:spLocks/>
            </p:cNvSpPr>
            <p:nvPr/>
          </p:nvSpPr>
          <p:spPr bwMode="auto">
            <a:xfrm rot="-5400000">
              <a:off x="5126038" y="245268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6191" name="Rectangle 29"/>
            <p:cNvSpPr>
              <a:spLocks/>
            </p:cNvSpPr>
            <p:nvPr/>
          </p:nvSpPr>
          <p:spPr bwMode="auto">
            <a:xfrm>
              <a:off x="5783263" y="187325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sp>
          <p:nvSpPr>
            <p:cNvPr id="126192" name="Line 33"/>
            <p:cNvSpPr>
              <a:spLocks noChangeShapeType="1"/>
            </p:cNvSpPr>
            <p:nvPr/>
          </p:nvSpPr>
          <p:spPr bwMode="auto">
            <a:xfrm>
              <a:off x="5730875"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93" name="Line 34"/>
            <p:cNvSpPr>
              <a:spLocks noChangeShapeType="1"/>
            </p:cNvSpPr>
            <p:nvPr/>
          </p:nvSpPr>
          <p:spPr bwMode="auto">
            <a:xfrm rot="10800000" flipH="1">
              <a:off x="5730875"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94" name="Freeform 3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0"/>
                  </a:moveTo>
                  <a:lnTo>
                    <a:pt x="232" y="121"/>
                  </a:lnTo>
                  <a:lnTo>
                    <a:pt x="349" y="485"/>
                  </a:lnTo>
                  <a:lnTo>
                    <a:pt x="581" y="971"/>
                  </a:lnTo>
                  <a:lnTo>
                    <a:pt x="697" y="1699"/>
                  </a:lnTo>
                  <a:lnTo>
                    <a:pt x="930" y="2548"/>
                  </a:lnTo>
                  <a:lnTo>
                    <a:pt x="1046" y="3640"/>
                  </a:lnTo>
                  <a:lnTo>
                    <a:pt x="1278" y="4733"/>
                  </a:lnTo>
                  <a:lnTo>
                    <a:pt x="1394" y="5946"/>
                  </a:lnTo>
                  <a:lnTo>
                    <a:pt x="1627" y="7160"/>
                  </a:lnTo>
                  <a:lnTo>
                    <a:pt x="1859" y="8494"/>
                  </a:lnTo>
                  <a:lnTo>
                    <a:pt x="1976" y="9829"/>
                  </a:lnTo>
                  <a:lnTo>
                    <a:pt x="2208" y="11043"/>
                  </a:lnTo>
                  <a:lnTo>
                    <a:pt x="2324" y="12256"/>
                  </a:lnTo>
                  <a:lnTo>
                    <a:pt x="2557" y="13470"/>
                  </a:lnTo>
                  <a:lnTo>
                    <a:pt x="2673" y="14562"/>
                  </a:lnTo>
                  <a:lnTo>
                    <a:pt x="2905" y="15533"/>
                  </a:lnTo>
                  <a:lnTo>
                    <a:pt x="3021" y="16503"/>
                  </a:lnTo>
                  <a:lnTo>
                    <a:pt x="3254" y="17231"/>
                  </a:lnTo>
                  <a:lnTo>
                    <a:pt x="3370" y="17960"/>
                  </a:lnTo>
                  <a:lnTo>
                    <a:pt x="3602" y="18688"/>
                  </a:lnTo>
                  <a:lnTo>
                    <a:pt x="3835" y="19173"/>
                  </a:lnTo>
                  <a:lnTo>
                    <a:pt x="3951" y="19658"/>
                  </a:lnTo>
                  <a:lnTo>
                    <a:pt x="4183" y="20022"/>
                  </a:lnTo>
                  <a:lnTo>
                    <a:pt x="4300" y="20387"/>
                  </a:lnTo>
                  <a:lnTo>
                    <a:pt x="4532" y="20629"/>
                  </a:lnTo>
                  <a:lnTo>
                    <a:pt x="4648" y="20751"/>
                  </a:lnTo>
                  <a:lnTo>
                    <a:pt x="4881" y="20993"/>
                  </a:lnTo>
                  <a:lnTo>
                    <a:pt x="4997" y="21115"/>
                  </a:lnTo>
                  <a:lnTo>
                    <a:pt x="5229" y="21236"/>
                  </a:lnTo>
                  <a:lnTo>
                    <a:pt x="5462" y="21357"/>
                  </a:lnTo>
                  <a:lnTo>
                    <a:pt x="5578" y="21357"/>
                  </a:lnTo>
                  <a:lnTo>
                    <a:pt x="5810" y="21357"/>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95" name="Freeform 3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18688"/>
                  </a:moveTo>
                  <a:lnTo>
                    <a:pt x="232" y="17960"/>
                  </a:lnTo>
                  <a:lnTo>
                    <a:pt x="349" y="17231"/>
                  </a:lnTo>
                  <a:lnTo>
                    <a:pt x="581" y="16503"/>
                  </a:lnTo>
                  <a:lnTo>
                    <a:pt x="697" y="15533"/>
                  </a:lnTo>
                  <a:lnTo>
                    <a:pt x="930" y="14562"/>
                  </a:lnTo>
                  <a:lnTo>
                    <a:pt x="1046" y="13470"/>
                  </a:lnTo>
                  <a:lnTo>
                    <a:pt x="1278" y="12256"/>
                  </a:lnTo>
                  <a:lnTo>
                    <a:pt x="1394" y="11043"/>
                  </a:lnTo>
                  <a:lnTo>
                    <a:pt x="1627" y="9829"/>
                  </a:lnTo>
                  <a:lnTo>
                    <a:pt x="1859" y="8494"/>
                  </a:lnTo>
                  <a:lnTo>
                    <a:pt x="1976" y="7160"/>
                  </a:lnTo>
                  <a:lnTo>
                    <a:pt x="2208" y="5946"/>
                  </a:lnTo>
                  <a:lnTo>
                    <a:pt x="2324" y="4733"/>
                  </a:lnTo>
                  <a:lnTo>
                    <a:pt x="2557" y="3640"/>
                  </a:lnTo>
                  <a:lnTo>
                    <a:pt x="2673" y="2548"/>
                  </a:lnTo>
                  <a:lnTo>
                    <a:pt x="2905" y="1699"/>
                  </a:lnTo>
                  <a:lnTo>
                    <a:pt x="3021" y="971"/>
                  </a:lnTo>
                  <a:lnTo>
                    <a:pt x="3254" y="485"/>
                  </a:lnTo>
                  <a:lnTo>
                    <a:pt x="3370" y="121"/>
                  </a:lnTo>
                  <a:lnTo>
                    <a:pt x="3602" y="0"/>
                  </a:lnTo>
                  <a:lnTo>
                    <a:pt x="3835" y="121"/>
                  </a:lnTo>
                  <a:lnTo>
                    <a:pt x="3951" y="485"/>
                  </a:lnTo>
                  <a:lnTo>
                    <a:pt x="4183" y="971"/>
                  </a:lnTo>
                  <a:lnTo>
                    <a:pt x="4300" y="1699"/>
                  </a:lnTo>
                  <a:lnTo>
                    <a:pt x="4532" y="2548"/>
                  </a:lnTo>
                  <a:lnTo>
                    <a:pt x="4648" y="3640"/>
                  </a:lnTo>
                  <a:lnTo>
                    <a:pt x="4881" y="4733"/>
                  </a:lnTo>
                  <a:lnTo>
                    <a:pt x="4997" y="5946"/>
                  </a:lnTo>
                  <a:lnTo>
                    <a:pt x="5229" y="7160"/>
                  </a:lnTo>
                  <a:lnTo>
                    <a:pt x="5462" y="8494"/>
                  </a:lnTo>
                  <a:lnTo>
                    <a:pt x="5578" y="9829"/>
                  </a:lnTo>
                  <a:lnTo>
                    <a:pt x="5810" y="11043"/>
                  </a:lnTo>
                  <a:lnTo>
                    <a:pt x="5927" y="12256"/>
                  </a:lnTo>
                  <a:lnTo>
                    <a:pt x="6159" y="13470"/>
                  </a:lnTo>
                  <a:lnTo>
                    <a:pt x="6275" y="14562"/>
                  </a:lnTo>
                  <a:lnTo>
                    <a:pt x="6508" y="15533"/>
                  </a:lnTo>
                  <a:lnTo>
                    <a:pt x="6624" y="16503"/>
                  </a:lnTo>
                  <a:lnTo>
                    <a:pt x="6856" y="17231"/>
                  </a:lnTo>
                  <a:lnTo>
                    <a:pt x="6972" y="17960"/>
                  </a:lnTo>
                  <a:lnTo>
                    <a:pt x="7205" y="18688"/>
                  </a:lnTo>
                  <a:lnTo>
                    <a:pt x="7437" y="19173"/>
                  </a:lnTo>
                  <a:lnTo>
                    <a:pt x="7553" y="19658"/>
                  </a:lnTo>
                  <a:lnTo>
                    <a:pt x="7786" y="20022"/>
                  </a:lnTo>
                  <a:lnTo>
                    <a:pt x="7902" y="20387"/>
                  </a:lnTo>
                  <a:lnTo>
                    <a:pt x="8134" y="20629"/>
                  </a:lnTo>
                  <a:lnTo>
                    <a:pt x="8251" y="20751"/>
                  </a:lnTo>
                  <a:lnTo>
                    <a:pt x="8483" y="20993"/>
                  </a:lnTo>
                  <a:lnTo>
                    <a:pt x="8599" y="21115"/>
                  </a:lnTo>
                  <a:lnTo>
                    <a:pt x="8832" y="21236"/>
                  </a:lnTo>
                  <a:lnTo>
                    <a:pt x="9064" y="21357"/>
                  </a:lnTo>
                  <a:lnTo>
                    <a:pt x="9180" y="21357"/>
                  </a:lnTo>
                  <a:lnTo>
                    <a:pt x="9413" y="21357"/>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479"/>
                  </a:lnTo>
                  <a:lnTo>
                    <a:pt x="16022" y="21479"/>
                  </a:lnTo>
                  <a:lnTo>
                    <a:pt x="16254" y="21479"/>
                  </a:lnTo>
                  <a:lnTo>
                    <a:pt x="16371" y="21479"/>
                  </a:lnTo>
                  <a:lnTo>
                    <a:pt x="16603" y="21479"/>
                  </a:lnTo>
                  <a:lnTo>
                    <a:pt x="16719" y="21479"/>
                  </a:lnTo>
                  <a:lnTo>
                    <a:pt x="16952" y="21479"/>
                  </a:lnTo>
                  <a:lnTo>
                    <a:pt x="17068" y="21479"/>
                  </a:lnTo>
                  <a:lnTo>
                    <a:pt x="17300" y="21479"/>
                  </a:lnTo>
                  <a:lnTo>
                    <a:pt x="17417" y="21479"/>
                  </a:lnTo>
                  <a:lnTo>
                    <a:pt x="17649" y="21479"/>
                  </a:lnTo>
                  <a:lnTo>
                    <a:pt x="17765" y="21479"/>
                  </a:lnTo>
                  <a:lnTo>
                    <a:pt x="17998" y="21479"/>
                  </a:lnTo>
                  <a:lnTo>
                    <a:pt x="18230" y="21479"/>
                  </a:lnTo>
                  <a:lnTo>
                    <a:pt x="18346" y="21479"/>
                  </a:lnTo>
                  <a:lnTo>
                    <a:pt x="18579" y="21479"/>
                  </a:lnTo>
                  <a:lnTo>
                    <a:pt x="18695" y="21479"/>
                  </a:lnTo>
                  <a:lnTo>
                    <a:pt x="18927" y="21479"/>
                  </a:lnTo>
                  <a:lnTo>
                    <a:pt x="19043" y="21479"/>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242424"/>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96" name="Freeform 39"/>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478"/>
                  </a:lnTo>
                  <a:lnTo>
                    <a:pt x="1627" y="21478"/>
                  </a:lnTo>
                  <a:lnTo>
                    <a:pt x="1859" y="21478"/>
                  </a:lnTo>
                  <a:lnTo>
                    <a:pt x="1976" y="21356"/>
                  </a:lnTo>
                  <a:lnTo>
                    <a:pt x="2208" y="21234"/>
                  </a:lnTo>
                  <a:lnTo>
                    <a:pt x="2324" y="21112"/>
                  </a:lnTo>
                  <a:lnTo>
                    <a:pt x="2557" y="20868"/>
                  </a:lnTo>
                  <a:lnTo>
                    <a:pt x="2673" y="20746"/>
                  </a:lnTo>
                  <a:lnTo>
                    <a:pt x="2905" y="20502"/>
                  </a:lnTo>
                  <a:lnTo>
                    <a:pt x="3021" y="20136"/>
                  </a:lnTo>
                  <a:lnTo>
                    <a:pt x="3254" y="19769"/>
                  </a:lnTo>
                  <a:lnTo>
                    <a:pt x="3370" y="19281"/>
                  </a:lnTo>
                  <a:lnTo>
                    <a:pt x="3602" y="18793"/>
                  </a:lnTo>
                  <a:lnTo>
                    <a:pt x="3835" y="18061"/>
                  </a:lnTo>
                  <a:lnTo>
                    <a:pt x="3951" y="17329"/>
                  </a:lnTo>
                  <a:lnTo>
                    <a:pt x="4183" y="16597"/>
                  </a:lnTo>
                  <a:lnTo>
                    <a:pt x="4300" y="15620"/>
                  </a:lnTo>
                  <a:lnTo>
                    <a:pt x="4532" y="14644"/>
                  </a:lnTo>
                  <a:lnTo>
                    <a:pt x="4648" y="13546"/>
                  </a:lnTo>
                  <a:lnTo>
                    <a:pt x="4881" y="12325"/>
                  </a:lnTo>
                  <a:lnTo>
                    <a:pt x="4997" y="11105"/>
                  </a:lnTo>
                  <a:lnTo>
                    <a:pt x="5229" y="9885"/>
                  </a:lnTo>
                  <a:lnTo>
                    <a:pt x="5462" y="8542"/>
                  </a:lnTo>
                  <a:lnTo>
                    <a:pt x="5578" y="7200"/>
                  </a:lnTo>
                  <a:lnTo>
                    <a:pt x="5810" y="5980"/>
                  </a:lnTo>
                  <a:lnTo>
                    <a:pt x="5927" y="4759"/>
                  </a:lnTo>
                  <a:lnTo>
                    <a:pt x="6159" y="3661"/>
                  </a:lnTo>
                  <a:lnTo>
                    <a:pt x="6275" y="2563"/>
                  </a:lnTo>
                  <a:lnTo>
                    <a:pt x="6508" y="1708"/>
                  </a:lnTo>
                  <a:lnTo>
                    <a:pt x="6624" y="976"/>
                  </a:lnTo>
                  <a:lnTo>
                    <a:pt x="6856" y="488"/>
                  </a:lnTo>
                  <a:lnTo>
                    <a:pt x="6972" y="122"/>
                  </a:lnTo>
                  <a:lnTo>
                    <a:pt x="7205" y="0"/>
                  </a:lnTo>
                  <a:lnTo>
                    <a:pt x="7437" y="122"/>
                  </a:lnTo>
                  <a:lnTo>
                    <a:pt x="7553" y="488"/>
                  </a:lnTo>
                  <a:lnTo>
                    <a:pt x="7786" y="976"/>
                  </a:lnTo>
                  <a:lnTo>
                    <a:pt x="7902" y="1708"/>
                  </a:lnTo>
                  <a:lnTo>
                    <a:pt x="8134" y="2563"/>
                  </a:lnTo>
                  <a:lnTo>
                    <a:pt x="8251" y="3661"/>
                  </a:lnTo>
                  <a:lnTo>
                    <a:pt x="8483" y="4759"/>
                  </a:lnTo>
                  <a:lnTo>
                    <a:pt x="8599" y="5980"/>
                  </a:lnTo>
                  <a:lnTo>
                    <a:pt x="8832" y="7200"/>
                  </a:lnTo>
                  <a:lnTo>
                    <a:pt x="9064" y="8542"/>
                  </a:lnTo>
                  <a:lnTo>
                    <a:pt x="9180" y="9885"/>
                  </a:lnTo>
                  <a:lnTo>
                    <a:pt x="9413" y="11105"/>
                  </a:lnTo>
                  <a:lnTo>
                    <a:pt x="9529" y="12325"/>
                  </a:lnTo>
                  <a:lnTo>
                    <a:pt x="9761" y="13546"/>
                  </a:lnTo>
                  <a:lnTo>
                    <a:pt x="9878" y="14644"/>
                  </a:lnTo>
                  <a:lnTo>
                    <a:pt x="10110" y="15620"/>
                  </a:lnTo>
                  <a:lnTo>
                    <a:pt x="10226" y="16597"/>
                  </a:lnTo>
                  <a:lnTo>
                    <a:pt x="10459" y="17329"/>
                  </a:lnTo>
                  <a:lnTo>
                    <a:pt x="10575" y="18061"/>
                  </a:lnTo>
                  <a:lnTo>
                    <a:pt x="10807" y="18793"/>
                  </a:lnTo>
                  <a:lnTo>
                    <a:pt x="11040" y="19281"/>
                  </a:lnTo>
                  <a:lnTo>
                    <a:pt x="11156" y="19769"/>
                  </a:lnTo>
                  <a:lnTo>
                    <a:pt x="11388" y="20136"/>
                  </a:lnTo>
                  <a:lnTo>
                    <a:pt x="11505" y="20502"/>
                  </a:lnTo>
                  <a:lnTo>
                    <a:pt x="11737" y="20746"/>
                  </a:lnTo>
                  <a:lnTo>
                    <a:pt x="11853" y="20868"/>
                  </a:lnTo>
                  <a:lnTo>
                    <a:pt x="12086" y="21112"/>
                  </a:lnTo>
                  <a:lnTo>
                    <a:pt x="12202" y="21234"/>
                  </a:lnTo>
                  <a:lnTo>
                    <a:pt x="12434" y="21356"/>
                  </a:lnTo>
                  <a:lnTo>
                    <a:pt x="12667" y="21478"/>
                  </a:lnTo>
                  <a:lnTo>
                    <a:pt x="12783" y="21478"/>
                  </a:lnTo>
                  <a:lnTo>
                    <a:pt x="13015" y="21478"/>
                  </a:lnTo>
                  <a:lnTo>
                    <a:pt x="13131" y="21600"/>
                  </a:lnTo>
                  <a:lnTo>
                    <a:pt x="13349" y="21600"/>
                  </a:lnTo>
                  <a:lnTo>
                    <a:pt x="13466" y="21600"/>
                  </a:lnTo>
                  <a:lnTo>
                    <a:pt x="13698" y="21600"/>
                  </a:lnTo>
                  <a:lnTo>
                    <a:pt x="13814" y="21600"/>
                  </a:lnTo>
                  <a:lnTo>
                    <a:pt x="14047" y="21600"/>
                  </a:lnTo>
                  <a:lnTo>
                    <a:pt x="14163" y="21600"/>
                  </a:lnTo>
                  <a:lnTo>
                    <a:pt x="14395" y="21600"/>
                  </a:lnTo>
                  <a:lnTo>
                    <a:pt x="14628" y="21600"/>
                  </a:lnTo>
                  <a:lnTo>
                    <a:pt x="14744" y="21600"/>
                  </a:lnTo>
                  <a:lnTo>
                    <a:pt x="14976" y="21600"/>
                  </a:lnTo>
                  <a:lnTo>
                    <a:pt x="15092" y="21600"/>
                  </a:lnTo>
                  <a:lnTo>
                    <a:pt x="15325" y="21600"/>
                  </a:lnTo>
                  <a:lnTo>
                    <a:pt x="15441" y="21600"/>
                  </a:lnTo>
                  <a:lnTo>
                    <a:pt x="15673" y="21600"/>
                  </a:lnTo>
                  <a:lnTo>
                    <a:pt x="15790" y="21600"/>
                  </a:lnTo>
                  <a:lnTo>
                    <a:pt x="16022" y="21600"/>
                  </a:lnTo>
                  <a:lnTo>
                    <a:pt x="16254" y="21600"/>
                  </a:lnTo>
                  <a:lnTo>
                    <a:pt x="16371" y="21600"/>
                  </a:lnTo>
                  <a:lnTo>
                    <a:pt x="16603" y="21600"/>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484848"/>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97" name="Freeform 41"/>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478"/>
                  </a:lnTo>
                  <a:lnTo>
                    <a:pt x="5229" y="21478"/>
                  </a:lnTo>
                  <a:lnTo>
                    <a:pt x="5462" y="21478"/>
                  </a:lnTo>
                  <a:lnTo>
                    <a:pt x="5578" y="21356"/>
                  </a:lnTo>
                  <a:lnTo>
                    <a:pt x="5810" y="21234"/>
                  </a:lnTo>
                  <a:lnTo>
                    <a:pt x="5927" y="21112"/>
                  </a:lnTo>
                  <a:lnTo>
                    <a:pt x="6159" y="20868"/>
                  </a:lnTo>
                  <a:lnTo>
                    <a:pt x="6275" y="20746"/>
                  </a:lnTo>
                  <a:lnTo>
                    <a:pt x="6508" y="20502"/>
                  </a:lnTo>
                  <a:lnTo>
                    <a:pt x="6624" y="20136"/>
                  </a:lnTo>
                  <a:lnTo>
                    <a:pt x="6856" y="19769"/>
                  </a:lnTo>
                  <a:lnTo>
                    <a:pt x="6972" y="19281"/>
                  </a:lnTo>
                  <a:lnTo>
                    <a:pt x="7205" y="18793"/>
                  </a:lnTo>
                  <a:lnTo>
                    <a:pt x="7437" y="18061"/>
                  </a:lnTo>
                  <a:lnTo>
                    <a:pt x="7553" y="17329"/>
                  </a:lnTo>
                  <a:lnTo>
                    <a:pt x="7786" y="16597"/>
                  </a:lnTo>
                  <a:lnTo>
                    <a:pt x="7902" y="15620"/>
                  </a:lnTo>
                  <a:lnTo>
                    <a:pt x="8134" y="14644"/>
                  </a:lnTo>
                  <a:lnTo>
                    <a:pt x="8251" y="13546"/>
                  </a:lnTo>
                  <a:lnTo>
                    <a:pt x="8483" y="12325"/>
                  </a:lnTo>
                  <a:lnTo>
                    <a:pt x="8599" y="11105"/>
                  </a:lnTo>
                  <a:lnTo>
                    <a:pt x="8832" y="9885"/>
                  </a:lnTo>
                  <a:lnTo>
                    <a:pt x="9064" y="8542"/>
                  </a:lnTo>
                  <a:lnTo>
                    <a:pt x="9180" y="7200"/>
                  </a:lnTo>
                  <a:lnTo>
                    <a:pt x="9413" y="5980"/>
                  </a:lnTo>
                  <a:lnTo>
                    <a:pt x="9529" y="4759"/>
                  </a:lnTo>
                  <a:lnTo>
                    <a:pt x="9761" y="3661"/>
                  </a:lnTo>
                  <a:lnTo>
                    <a:pt x="9878" y="2563"/>
                  </a:lnTo>
                  <a:lnTo>
                    <a:pt x="10110" y="1708"/>
                  </a:lnTo>
                  <a:lnTo>
                    <a:pt x="10226" y="976"/>
                  </a:lnTo>
                  <a:lnTo>
                    <a:pt x="10459" y="488"/>
                  </a:lnTo>
                  <a:lnTo>
                    <a:pt x="10575" y="122"/>
                  </a:lnTo>
                  <a:lnTo>
                    <a:pt x="10807" y="0"/>
                  </a:lnTo>
                  <a:lnTo>
                    <a:pt x="11040" y="122"/>
                  </a:lnTo>
                  <a:lnTo>
                    <a:pt x="11156" y="488"/>
                  </a:lnTo>
                  <a:lnTo>
                    <a:pt x="11388" y="976"/>
                  </a:lnTo>
                  <a:lnTo>
                    <a:pt x="11505" y="1708"/>
                  </a:lnTo>
                  <a:lnTo>
                    <a:pt x="11737" y="2563"/>
                  </a:lnTo>
                  <a:lnTo>
                    <a:pt x="11853" y="3661"/>
                  </a:lnTo>
                  <a:lnTo>
                    <a:pt x="12086" y="4759"/>
                  </a:lnTo>
                  <a:lnTo>
                    <a:pt x="12202" y="5980"/>
                  </a:lnTo>
                  <a:lnTo>
                    <a:pt x="12434" y="7200"/>
                  </a:lnTo>
                  <a:lnTo>
                    <a:pt x="12667" y="8542"/>
                  </a:lnTo>
                  <a:lnTo>
                    <a:pt x="12783" y="9885"/>
                  </a:lnTo>
                  <a:lnTo>
                    <a:pt x="13015" y="11105"/>
                  </a:lnTo>
                  <a:lnTo>
                    <a:pt x="13131" y="12325"/>
                  </a:lnTo>
                  <a:lnTo>
                    <a:pt x="13349" y="13546"/>
                  </a:lnTo>
                  <a:lnTo>
                    <a:pt x="13466" y="14644"/>
                  </a:lnTo>
                  <a:lnTo>
                    <a:pt x="13698" y="15620"/>
                  </a:lnTo>
                  <a:lnTo>
                    <a:pt x="13814" y="16597"/>
                  </a:lnTo>
                  <a:lnTo>
                    <a:pt x="14047" y="17329"/>
                  </a:lnTo>
                  <a:lnTo>
                    <a:pt x="14163" y="18061"/>
                  </a:lnTo>
                  <a:lnTo>
                    <a:pt x="14395" y="18793"/>
                  </a:lnTo>
                  <a:lnTo>
                    <a:pt x="14628" y="19281"/>
                  </a:lnTo>
                  <a:lnTo>
                    <a:pt x="14744" y="19769"/>
                  </a:lnTo>
                  <a:lnTo>
                    <a:pt x="14976" y="20136"/>
                  </a:lnTo>
                  <a:lnTo>
                    <a:pt x="15092" y="20502"/>
                  </a:lnTo>
                  <a:lnTo>
                    <a:pt x="15325" y="20746"/>
                  </a:lnTo>
                  <a:lnTo>
                    <a:pt x="15441" y="20868"/>
                  </a:lnTo>
                  <a:lnTo>
                    <a:pt x="15673" y="21112"/>
                  </a:lnTo>
                  <a:lnTo>
                    <a:pt x="15790" y="21234"/>
                  </a:lnTo>
                  <a:lnTo>
                    <a:pt x="16022" y="21356"/>
                  </a:lnTo>
                  <a:lnTo>
                    <a:pt x="16254" y="21478"/>
                  </a:lnTo>
                  <a:lnTo>
                    <a:pt x="16371" y="21478"/>
                  </a:lnTo>
                  <a:lnTo>
                    <a:pt x="16603" y="21478"/>
                  </a:lnTo>
                  <a:lnTo>
                    <a:pt x="16719" y="21600"/>
                  </a:lnTo>
                  <a:lnTo>
                    <a:pt x="16952" y="21600"/>
                  </a:lnTo>
                  <a:lnTo>
                    <a:pt x="17068" y="21600"/>
                  </a:lnTo>
                  <a:lnTo>
                    <a:pt x="17300" y="21600"/>
                  </a:lnTo>
                  <a:lnTo>
                    <a:pt x="17417" y="21600"/>
                  </a:lnTo>
                  <a:lnTo>
                    <a:pt x="17649" y="21600"/>
                  </a:lnTo>
                  <a:lnTo>
                    <a:pt x="17765" y="21600"/>
                  </a:lnTo>
                  <a:lnTo>
                    <a:pt x="17998" y="21600"/>
                  </a:lnTo>
                  <a:lnTo>
                    <a:pt x="18230" y="21600"/>
                  </a:lnTo>
                  <a:lnTo>
                    <a:pt x="18346" y="21600"/>
                  </a:lnTo>
                  <a:lnTo>
                    <a:pt x="18579" y="21600"/>
                  </a:lnTo>
                  <a:lnTo>
                    <a:pt x="18695" y="21600"/>
                  </a:lnTo>
                  <a:lnTo>
                    <a:pt x="18927" y="21600"/>
                  </a:lnTo>
                  <a:lnTo>
                    <a:pt x="19043" y="21600"/>
                  </a:lnTo>
                  <a:lnTo>
                    <a:pt x="19276" y="21600"/>
                  </a:lnTo>
                  <a:lnTo>
                    <a:pt x="19392" y="21600"/>
                  </a:lnTo>
                  <a:lnTo>
                    <a:pt x="19624" y="21600"/>
                  </a:lnTo>
                  <a:lnTo>
                    <a:pt x="19857" y="21600"/>
                  </a:lnTo>
                  <a:lnTo>
                    <a:pt x="19973" y="21600"/>
                  </a:lnTo>
                  <a:lnTo>
                    <a:pt x="20206" y="21600"/>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6D6D6D"/>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98" name="Freeform 43"/>
            <p:cNvSpPr>
              <a:spLocks/>
            </p:cNvSpPr>
            <p:nvPr/>
          </p:nvSpPr>
          <p:spPr bwMode="auto">
            <a:xfrm>
              <a:off x="5730875" y="2220913"/>
              <a:ext cx="1143000" cy="102870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600"/>
                  </a:lnTo>
                  <a:lnTo>
                    <a:pt x="6275" y="21600"/>
                  </a:lnTo>
                  <a:lnTo>
                    <a:pt x="6508" y="21600"/>
                  </a:lnTo>
                  <a:lnTo>
                    <a:pt x="6624" y="21600"/>
                  </a:lnTo>
                  <a:lnTo>
                    <a:pt x="6856" y="21600"/>
                  </a:lnTo>
                  <a:lnTo>
                    <a:pt x="6972" y="21600"/>
                  </a:lnTo>
                  <a:lnTo>
                    <a:pt x="7205" y="21600"/>
                  </a:lnTo>
                  <a:lnTo>
                    <a:pt x="7437" y="21600"/>
                  </a:lnTo>
                  <a:lnTo>
                    <a:pt x="7553" y="21600"/>
                  </a:lnTo>
                  <a:lnTo>
                    <a:pt x="7786" y="21600"/>
                  </a:lnTo>
                  <a:lnTo>
                    <a:pt x="7902" y="21600"/>
                  </a:lnTo>
                  <a:lnTo>
                    <a:pt x="8134" y="21600"/>
                  </a:lnTo>
                  <a:lnTo>
                    <a:pt x="8251" y="21600"/>
                  </a:lnTo>
                  <a:lnTo>
                    <a:pt x="8483" y="21600"/>
                  </a:lnTo>
                  <a:lnTo>
                    <a:pt x="8599" y="21478"/>
                  </a:lnTo>
                  <a:lnTo>
                    <a:pt x="8832" y="21478"/>
                  </a:lnTo>
                  <a:lnTo>
                    <a:pt x="9064" y="21478"/>
                  </a:lnTo>
                  <a:lnTo>
                    <a:pt x="9180" y="21356"/>
                  </a:lnTo>
                  <a:lnTo>
                    <a:pt x="9413" y="21234"/>
                  </a:lnTo>
                  <a:lnTo>
                    <a:pt x="9529" y="21112"/>
                  </a:lnTo>
                  <a:lnTo>
                    <a:pt x="9761" y="20868"/>
                  </a:lnTo>
                  <a:lnTo>
                    <a:pt x="9878" y="20746"/>
                  </a:lnTo>
                  <a:lnTo>
                    <a:pt x="10110" y="20502"/>
                  </a:lnTo>
                  <a:lnTo>
                    <a:pt x="10226" y="20136"/>
                  </a:lnTo>
                  <a:lnTo>
                    <a:pt x="10459" y="19769"/>
                  </a:lnTo>
                  <a:lnTo>
                    <a:pt x="10575" y="19281"/>
                  </a:lnTo>
                  <a:lnTo>
                    <a:pt x="10807" y="18793"/>
                  </a:lnTo>
                  <a:lnTo>
                    <a:pt x="11040" y="18061"/>
                  </a:lnTo>
                  <a:lnTo>
                    <a:pt x="11156" y="17329"/>
                  </a:lnTo>
                  <a:lnTo>
                    <a:pt x="11388" y="16597"/>
                  </a:lnTo>
                  <a:lnTo>
                    <a:pt x="11505" y="15620"/>
                  </a:lnTo>
                  <a:lnTo>
                    <a:pt x="11737" y="14644"/>
                  </a:lnTo>
                  <a:lnTo>
                    <a:pt x="11853" y="13546"/>
                  </a:lnTo>
                  <a:lnTo>
                    <a:pt x="12086" y="12325"/>
                  </a:lnTo>
                  <a:lnTo>
                    <a:pt x="12202" y="11105"/>
                  </a:lnTo>
                  <a:lnTo>
                    <a:pt x="12434" y="9885"/>
                  </a:lnTo>
                  <a:lnTo>
                    <a:pt x="12667" y="8542"/>
                  </a:lnTo>
                  <a:lnTo>
                    <a:pt x="12783" y="7200"/>
                  </a:lnTo>
                  <a:lnTo>
                    <a:pt x="13015" y="5980"/>
                  </a:lnTo>
                  <a:lnTo>
                    <a:pt x="13131" y="4759"/>
                  </a:lnTo>
                  <a:lnTo>
                    <a:pt x="13349" y="3661"/>
                  </a:lnTo>
                  <a:lnTo>
                    <a:pt x="13466" y="2563"/>
                  </a:lnTo>
                  <a:lnTo>
                    <a:pt x="13698" y="1708"/>
                  </a:lnTo>
                  <a:lnTo>
                    <a:pt x="13814" y="976"/>
                  </a:lnTo>
                  <a:lnTo>
                    <a:pt x="14047" y="488"/>
                  </a:lnTo>
                  <a:lnTo>
                    <a:pt x="14163" y="122"/>
                  </a:lnTo>
                  <a:lnTo>
                    <a:pt x="14395" y="0"/>
                  </a:lnTo>
                  <a:lnTo>
                    <a:pt x="14628" y="122"/>
                  </a:lnTo>
                  <a:lnTo>
                    <a:pt x="14744" y="488"/>
                  </a:lnTo>
                  <a:lnTo>
                    <a:pt x="14976" y="976"/>
                  </a:lnTo>
                  <a:lnTo>
                    <a:pt x="15092" y="1708"/>
                  </a:lnTo>
                  <a:lnTo>
                    <a:pt x="15325" y="2563"/>
                  </a:lnTo>
                  <a:lnTo>
                    <a:pt x="15441" y="3661"/>
                  </a:lnTo>
                  <a:lnTo>
                    <a:pt x="15673" y="4759"/>
                  </a:lnTo>
                  <a:lnTo>
                    <a:pt x="15790" y="5980"/>
                  </a:lnTo>
                  <a:lnTo>
                    <a:pt x="16022" y="7200"/>
                  </a:lnTo>
                  <a:lnTo>
                    <a:pt x="16254" y="8542"/>
                  </a:lnTo>
                  <a:lnTo>
                    <a:pt x="16371" y="9885"/>
                  </a:lnTo>
                  <a:lnTo>
                    <a:pt x="16603" y="11105"/>
                  </a:lnTo>
                  <a:lnTo>
                    <a:pt x="16719" y="12325"/>
                  </a:lnTo>
                  <a:lnTo>
                    <a:pt x="16952" y="13546"/>
                  </a:lnTo>
                  <a:lnTo>
                    <a:pt x="17068" y="14644"/>
                  </a:lnTo>
                  <a:lnTo>
                    <a:pt x="17300" y="15620"/>
                  </a:lnTo>
                  <a:lnTo>
                    <a:pt x="17417" y="16597"/>
                  </a:lnTo>
                  <a:lnTo>
                    <a:pt x="17649" y="17329"/>
                  </a:lnTo>
                  <a:lnTo>
                    <a:pt x="17765" y="18061"/>
                  </a:lnTo>
                  <a:lnTo>
                    <a:pt x="17998" y="18793"/>
                  </a:lnTo>
                  <a:lnTo>
                    <a:pt x="18230" y="19281"/>
                  </a:lnTo>
                  <a:lnTo>
                    <a:pt x="18346" y="19769"/>
                  </a:lnTo>
                  <a:lnTo>
                    <a:pt x="18579" y="20136"/>
                  </a:lnTo>
                  <a:lnTo>
                    <a:pt x="18695" y="20502"/>
                  </a:lnTo>
                  <a:lnTo>
                    <a:pt x="18927" y="20746"/>
                  </a:lnTo>
                  <a:lnTo>
                    <a:pt x="19043" y="20868"/>
                  </a:lnTo>
                  <a:lnTo>
                    <a:pt x="19276" y="21112"/>
                  </a:lnTo>
                  <a:lnTo>
                    <a:pt x="19392" y="21234"/>
                  </a:lnTo>
                  <a:lnTo>
                    <a:pt x="19624" y="21356"/>
                  </a:lnTo>
                  <a:lnTo>
                    <a:pt x="19857" y="21478"/>
                  </a:lnTo>
                  <a:lnTo>
                    <a:pt x="19973" y="21478"/>
                  </a:lnTo>
                  <a:lnTo>
                    <a:pt x="20206" y="21478"/>
                  </a:lnTo>
                  <a:lnTo>
                    <a:pt x="20322" y="21600"/>
                  </a:lnTo>
                  <a:lnTo>
                    <a:pt x="20554" y="21600"/>
                  </a:lnTo>
                  <a:lnTo>
                    <a:pt x="20670" y="21600"/>
                  </a:lnTo>
                  <a:lnTo>
                    <a:pt x="20903" y="21600"/>
                  </a:lnTo>
                  <a:lnTo>
                    <a:pt x="21019" y="21600"/>
                  </a:lnTo>
                  <a:lnTo>
                    <a:pt x="21251" y="21600"/>
                  </a:lnTo>
                  <a:lnTo>
                    <a:pt x="21368" y="21600"/>
                  </a:lnTo>
                  <a:lnTo>
                    <a:pt x="21600" y="21600"/>
                  </a:lnTo>
                </a:path>
              </a:pathLst>
            </a:custGeom>
            <a:noFill/>
            <a:ln w="25400" cap="flat">
              <a:solidFill>
                <a:srgbClr val="91919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99" name="Freeform 45"/>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479"/>
                  </a:lnTo>
                  <a:lnTo>
                    <a:pt x="2673" y="21479"/>
                  </a:lnTo>
                  <a:lnTo>
                    <a:pt x="2905" y="21479"/>
                  </a:lnTo>
                  <a:lnTo>
                    <a:pt x="3021" y="21479"/>
                  </a:lnTo>
                  <a:lnTo>
                    <a:pt x="3254" y="21479"/>
                  </a:lnTo>
                  <a:lnTo>
                    <a:pt x="3370" y="21479"/>
                  </a:lnTo>
                  <a:lnTo>
                    <a:pt x="3602" y="21479"/>
                  </a:lnTo>
                  <a:lnTo>
                    <a:pt x="3835" y="21479"/>
                  </a:lnTo>
                  <a:lnTo>
                    <a:pt x="3951" y="21479"/>
                  </a:lnTo>
                  <a:lnTo>
                    <a:pt x="4183" y="21479"/>
                  </a:lnTo>
                  <a:lnTo>
                    <a:pt x="4300" y="21479"/>
                  </a:lnTo>
                  <a:lnTo>
                    <a:pt x="4532" y="21479"/>
                  </a:lnTo>
                  <a:lnTo>
                    <a:pt x="4648" y="21479"/>
                  </a:lnTo>
                  <a:lnTo>
                    <a:pt x="4881" y="21479"/>
                  </a:lnTo>
                  <a:lnTo>
                    <a:pt x="4997" y="21479"/>
                  </a:lnTo>
                  <a:lnTo>
                    <a:pt x="5229" y="21479"/>
                  </a:lnTo>
                  <a:lnTo>
                    <a:pt x="5462" y="21479"/>
                  </a:lnTo>
                  <a:lnTo>
                    <a:pt x="5578" y="21479"/>
                  </a:lnTo>
                  <a:lnTo>
                    <a:pt x="5810" y="21479"/>
                  </a:lnTo>
                  <a:lnTo>
                    <a:pt x="5927" y="21479"/>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357"/>
                  </a:lnTo>
                  <a:lnTo>
                    <a:pt x="12434" y="21357"/>
                  </a:lnTo>
                  <a:lnTo>
                    <a:pt x="12667" y="21357"/>
                  </a:lnTo>
                  <a:lnTo>
                    <a:pt x="12783" y="21236"/>
                  </a:lnTo>
                  <a:lnTo>
                    <a:pt x="13015" y="21115"/>
                  </a:lnTo>
                  <a:lnTo>
                    <a:pt x="13131" y="20993"/>
                  </a:lnTo>
                  <a:lnTo>
                    <a:pt x="13349" y="20751"/>
                  </a:lnTo>
                  <a:lnTo>
                    <a:pt x="13466" y="20629"/>
                  </a:lnTo>
                  <a:lnTo>
                    <a:pt x="13698" y="20387"/>
                  </a:lnTo>
                  <a:lnTo>
                    <a:pt x="13814" y="20022"/>
                  </a:lnTo>
                  <a:lnTo>
                    <a:pt x="14047" y="19658"/>
                  </a:lnTo>
                  <a:lnTo>
                    <a:pt x="14163" y="19173"/>
                  </a:lnTo>
                  <a:lnTo>
                    <a:pt x="14395" y="18688"/>
                  </a:lnTo>
                  <a:lnTo>
                    <a:pt x="14628" y="17960"/>
                  </a:lnTo>
                  <a:lnTo>
                    <a:pt x="14744" y="17231"/>
                  </a:lnTo>
                  <a:lnTo>
                    <a:pt x="14976" y="16503"/>
                  </a:lnTo>
                  <a:lnTo>
                    <a:pt x="15092" y="15533"/>
                  </a:lnTo>
                  <a:lnTo>
                    <a:pt x="15325" y="14562"/>
                  </a:lnTo>
                  <a:lnTo>
                    <a:pt x="15441" y="13470"/>
                  </a:lnTo>
                  <a:lnTo>
                    <a:pt x="15673" y="12256"/>
                  </a:lnTo>
                  <a:lnTo>
                    <a:pt x="15790" y="11043"/>
                  </a:lnTo>
                  <a:lnTo>
                    <a:pt x="16022" y="9829"/>
                  </a:lnTo>
                  <a:lnTo>
                    <a:pt x="16254" y="8494"/>
                  </a:lnTo>
                  <a:lnTo>
                    <a:pt x="16371" y="7160"/>
                  </a:lnTo>
                  <a:lnTo>
                    <a:pt x="16603" y="5946"/>
                  </a:lnTo>
                  <a:lnTo>
                    <a:pt x="16719" y="4733"/>
                  </a:lnTo>
                  <a:lnTo>
                    <a:pt x="16952" y="3640"/>
                  </a:lnTo>
                  <a:lnTo>
                    <a:pt x="17068" y="2548"/>
                  </a:lnTo>
                  <a:lnTo>
                    <a:pt x="17300" y="1699"/>
                  </a:lnTo>
                  <a:lnTo>
                    <a:pt x="17417" y="971"/>
                  </a:lnTo>
                  <a:lnTo>
                    <a:pt x="17649" y="485"/>
                  </a:lnTo>
                  <a:lnTo>
                    <a:pt x="17765" y="121"/>
                  </a:lnTo>
                  <a:lnTo>
                    <a:pt x="17998" y="0"/>
                  </a:lnTo>
                  <a:lnTo>
                    <a:pt x="18230" y="121"/>
                  </a:lnTo>
                  <a:lnTo>
                    <a:pt x="18346" y="485"/>
                  </a:lnTo>
                  <a:lnTo>
                    <a:pt x="18579" y="971"/>
                  </a:lnTo>
                  <a:lnTo>
                    <a:pt x="18695" y="1699"/>
                  </a:lnTo>
                  <a:lnTo>
                    <a:pt x="18927" y="2548"/>
                  </a:lnTo>
                  <a:lnTo>
                    <a:pt x="19043" y="3640"/>
                  </a:lnTo>
                  <a:lnTo>
                    <a:pt x="19276" y="4733"/>
                  </a:lnTo>
                  <a:lnTo>
                    <a:pt x="19392" y="5946"/>
                  </a:lnTo>
                  <a:lnTo>
                    <a:pt x="19624" y="7160"/>
                  </a:lnTo>
                  <a:lnTo>
                    <a:pt x="19857" y="8494"/>
                  </a:lnTo>
                  <a:lnTo>
                    <a:pt x="19973" y="9829"/>
                  </a:lnTo>
                  <a:lnTo>
                    <a:pt x="20206" y="11043"/>
                  </a:lnTo>
                  <a:lnTo>
                    <a:pt x="20322" y="12256"/>
                  </a:lnTo>
                  <a:lnTo>
                    <a:pt x="20554" y="13470"/>
                  </a:lnTo>
                  <a:lnTo>
                    <a:pt x="20670" y="14562"/>
                  </a:lnTo>
                  <a:lnTo>
                    <a:pt x="20903" y="15533"/>
                  </a:lnTo>
                  <a:lnTo>
                    <a:pt x="21019" y="16503"/>
                  </a:lnTo>
                  <a:lnTo>
                    <a:pt x="21251" y="17231"/>
                  </a:lnTo>
                  <a:lnTo>
                    <a:pt x="21368" y="17960"/>
                  </a:lnTo>
                  <a:lnTo>
                    <a:pt x="21600" y="18688"/>
                  </a:lnTo>
                </a:path>
              </a:pathLst>
            </a:custGeom>
            <a:noFill/>
            <a:ln w="25400" cap="flat">
              <a:solidFill>
                <a:srgbClr val="B6B6B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200" name="Freeform 47"/>
            <p:cNvSpPr>
              <a:spLocks/>
            </p:cNvSpPr>
            <p:nvPr/>
          </p:nvSpPr>
          <p:spPr bwMode="auto">
            <a:xfrm>
              <a:off x="5730875" y="2220913"/>
              <a:ext cx="1143000" cy="1035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0" y="21600"/>
                  </a:moveTo>
                  <a:lnTo>
                    <a:pt x="232" y="21600"/>
                  </a:lnTo>
                  <a:lnTo>
                    <a:pt x="349" y="21600"/>
                  </a:lnTo>
                  <a:lnTo>
                    <a:pt x="581" y="21600"/>
                  </a:lnTo>
                  <a:lnTo>
                    <a:pt x="697" y="21600"/>
                  </a:lnTo>
                  <a:lnTo>
                    <a:pt x="930" y="21600"/>
                  </a:lnTo>
                  <a:lnTo>
                    <a:pt x="1046" y="21600"/>
                  </a:lnTo>
                  <a:lnTo>
                    <a:pt x="1278" y="21600"/>
                  </a:lnTo>
                  <a:lnTo>
                    <a:pt x="1394" y="21600"/>
                  </a:lnTo>
                  <a:lnTo>
                    <a:pt x="1627" y="21600"/>
                  </a:lnTo>
                  <a:lnTo>
                    <a:pt x="1859" y="21600"/>
                  </a:lnTo>
                  <a:lnTo>
                    <a:pt x="1976" y="21600"/>
                  </a:lnTo>
                  <a:lnTo>
                    <a:pt x="2208" y="21600"/>
                  </a:lnTo>
                  <a:lnTo>
                    <a:pt x="2324" y="21600"/>
                  </a:lnTo>
                  <a:lnTo>
                    <a:pt x="2557" y="21600"/>
                  </a:lnTo>
                  <a:lnTo>
                    <a:pt x="2673" y="21600"/>
                  </a:lnTo>
                  <a:lnTo>
                    <a:pt x="2905" y="21600"/>
                  </a:lnTo>
                  <a:lnTo>
                    <a:pt x="3021" y="21600"/>
                  </a:lnTo>
                  <a:lnTo>
                    <a:pt x="3254" y="21600"/>
                  </a:lnTo>
                  <a:lnTo>
                    <a:pt x="3370" y="21600"/>
                  </a:lnTo>
                  <a:lnTo>
                    <a:pt x="3602" y="21600"/>
                  </a:lnTo>
                  <a:lnTo>
                    <a:pt x="3835" y="21600"/>
                  </a:lnTo>
                  <a:lnTo>
                    <a:pt x="3951" y="21600"/>
                  </a:lnTo>
                  <a:lnTo>
                    <a:pt x="4183" y="21600"/>
                  </a:lnTo>
                  <a:lnTo>
                    <a:pt x="4300" y="21600"/>
                  </a:lnTo>
                  <a:lnTo>
                    <a:pt x="4532" y="21600"/>
                  </a:lnTo>
                  <a:lnTo>
                    <a:pt x="4648" y="21600"/>
                  </a:lnTo>
                  <a:lnTo>
                    <a:pt x="4881" y="21600"/>
                  </a:lnTo>
                  <a:lnTo>
                    <a:pt x="4997" y="21600"/>
                  </a:lnTo>
                  <a:lnTo>
                    <a:pt x="5229" y="21600"/>
                  </a:lnTo>
                  <a:lnTo>
                    <a:pt x="5462" y="21600"/>
                  </a:lnTo>
                  <a:lnTo>
                    <a:pt x="5578" y="21600"/>
                  </a:lnTo>
                  <a:lnTo>
                    <a:pt x="5810" y="21600"/>
                  </a:lnTo>
                  <a:lnTo>
                    <a:pt x="5927" y="21600"/>
                  </a:lnTo>
                  <a:lnTo>
                    <a:pt x="6159" y="21479"/>
                  </a:lnTo>
                  <a:lnTo>
                    <a:pt x="6275" y="21479"/>
                  </a:lnTo>
                  <a:lnTo>
                    <a:pt x="6508" y="21479"/>
                  </a:lnTo>
                  <a:lnTo>
                    <a:pt x="6624" y="21479"/>
                  </a:lnTo>
                  <a:lnTo>
                    <a:pt x="6856" y="21479"/>
                  </a:lnTo>
                  <a:lnTo>
                    <a:pt x="6972" y="21479"/>
                  </a:lnTo>
                  <a:lnTo>
                    <a:pt x="7205" y="21479"/>
                  </a:lnTo>
                  <a:lnTo>
                    <a:pt x="7437" y="21479"/>
                  </a:lnTo>
                  <a:lnTo>
                    <a:pt x="7553" y="21479"/>
                  </a:lnTo>
                  <a:lnTo>
                    <a:pt x="7786" y="21479"/>
                  </a:lnTo>
                  <a:lnTo>
                    <a:pt x="7902" y="21479"/>
                  </a:lnTo>
                  <a:lnTo>
                    <a:pt x="8134" y="21479"/>
                  </a:lnTo>
                  <a:lnTo>
                    <a:pt x="8251" y="21479"/>
                  </a:lnTo>
                  <a:lnTo>
                    <a:pt x="8483" y="21479"/>
                  </a:lnTo>
                  <a:lnTo>
                    <a:pt x="8599" y="21479"/>
                  </a:lnTo>
                  <a:lnTo>
                    <a:pt x="8832" y="21479"/>
                  </a:lnTo>
                  <a:lnTo>
                    <a:pt x="9064" y="21479"/>
                  </a:lnTo>
                  <a:lnTo>
                    <a:pt x="9180" y="21479"/>
                  </a:lnTo>
                  <a:lnTo>
                    <a:pt x="9413" y="21479"/>
                  </a:lnTo>
                  <a:lnTo>
                    <a:pt x="9529" y="21479"/>
                  </a:lnTo>
                  <a:lnTo>
                    <a:pt x="9761" y="21479"/>
                  </a:lnTo>
                  <a:lnTo>
                    <a:pt x="9878" y="21479"/>
                  </a:lnTo>
                  <a:lnTo>
                    <a:pt x="10110" y="21479"/>
                  </a:lnTo>
                  <a:lnTo>
                    <a:pt x="10226" y="21479"/>
                  </a:lnTo>
                  <a:lnTo>
                    <a:pt x="10459" y="21479"/>
                  </a:lnTo>
                  <a:lnTo>
                    <a:pt x="10575" y="21479"/>
                  </a:lnTo>
                  <a:lnTo>
                    <a:pt x="10807" y="21479"/>
                  </a:lnTo>
                  <a:lnTo>
                    <a:pt x="11040" y="21479"/>
                  </a:lnTo>
                  <a:lnTo>
                    <a:pt x="11156" y="21479"/>
                  </a:lnTo>
                  <a:lnTo>
                    <a:pt x="11388" y="21479"/>
                  </a:lnTo>
                  <a:lnTo>
                    <a:pt x="11505" y="21479"/>
                  </a:lnTo>
                  <a:lnTo>
                    <a:pt x="11737" y="21479"/>
                  </a:lnTo>
                  <a:lnTo>
                    <a:pt x="11853" y="21479"/>
                  </a:lnTo>
                  <a:lnTo>
                    <a:pt x="12086" y="21479"/>
                  </a:lnTo>
                  <a:lnTo>
                    <a:pt x="12202" y="21479"/>
                  </a:lnTo>
                  <a:lnTo>
                    <a:pt x="12434" y="21479"/>
                  </a:lnTo>
                  <a:lnTo>
                    <a:pt x="12667" y="21479"/>
                  </a:lnTo>
                  <a:lnTo>
                    <a:pt x="12783" y="21479"/>
                  </a:lnTo>
                  <a:lnTo>
                    <a:pt x="13015" y="21479"/>
                  </a:lnTo>
                  <a:lnTo>
                    <a:pt x="13131" y="21479"/>
                  </a:lnTo>
                  <a:lnTo>
                    <a:pt x="13349" y="21479"/>
                  </a:lnTo>
                  <a:lnTo>
                    <a:pt x="13466" y="21479"/>
                  </a:lnTo>
                  <a:lnTo>
                    <a:pt x="13698" y="21479"/>
                  </a:lnTo>
                  <a:lnTo>
                    <a:pt x="13814" y="21479"/>
                  </a:lnTo>
                  <a:lnTo>
                    <a:pt x="14047" y="21479"/>
                  </a:lnTo>
                  <a:lnTo>
                    <a:pt x="14163" y="21479"/>
                  </a:lnTo>
                  <a:lnTo>
                    <a:pt x="14395" y="21479"/>
                  </a:lnTo>
                  <a:lnTo>
                    <a:pt x="14628" y="21479"/>
                  </a:lnTo>
                  <a:lnTo>
                    <a:pt x="14744" y="21479"/>
                  </a:lnTo>
                  <a:lnTo>
                    <a:pt x="14976" y="21479"/>
                  </a:lnTo>
                  <a:lnTo>
                    <a:pt x="15092" y="21479"/>
                  </a:lnTo>
                  <a:lnTo>
                    <a:pt x="15325" y="21479"/>
                  </a:lnTo>
                  <a:lnTo>
                    <a:pt x="15441" y="21479"/>
                  </a:lnTo>
                  <a:lnTo>
                    <a:pt x="15673" y="21479"/>
                  </a:lnTo>
                  <a:lnTo>
                    <a:pt x="15790" y="21357"/>
                  </a:lnTo>
                  <a:lnTo>
                    <a:pt x="16022" y="21357"/>
                  </a:lnTo>
                  <a:lnTo>
                    <a:pt x="16254" y="21357"/>
                  </a:lnTo>
                  <a:lnTo>
                    <a:pt x="16371" y="21236"/>
                  </a:lnTo>
                  <a:lnTo>
                    <a:pt x="16603" y="21115"/>
                  </a:lnTo>
                  <a:lnTo>
                    <a:pt x="16719" y="20993"/>
                  </a:lnTo>
                  <a:lnTo>
                    <a:pt x="16952" y="20751"/>
                  </a:lnTo>
                  <a:lnTo>
                    <a:pt x="17068" y="20629"/>
                  </a:lnTo>
                  <a:lnTo>
                    <a:pt x="17300" y="20387"/>
                  </a:lnTo>
                  <a:lnTo>
                    <a:pt x="17417" y="20022"/>
                  </a:lnTo>
                  <a:lnTo>
                    <a:pt x="17649" y="19658"/>
                  </a:lnTo>
                  <a:lnTo>
                    <a:pt x="17765" y="19173"/>
                  </a:lnTo>
                  <a:lnTo>
                    <a:pt x="17998" y="18688"/>
                  </a:lnTo>
                  <a:lnTo>
                    <a:pt x="18230" y="17960"/>
                  </a:lnTo>
                  <a:lnTo>
                    <a:pt x="18346" y="17231"/>
                  </a:lnTo>
                  <a:lnTo>
                    <a:pt x="18579" y="16503"/>
                  </a:lnTo>
                  <a:lnTo>
                    <a:pt x="18695" y="15533"/>
                  </a:lnTo>
                  <a:lnTo>
                    <a:pt x="18927" y="14562"/>
                  </a:lnTo>
                  <a:lnTo>
                    <a:pt x="19043" y="13470"/>
                  </a:lnTo>
                  <a:lnTo>
                    <a:pt x="19276" y="12256"/>
                  </a:lnTo>
                  <a:lnTo>
                    <a:pt x="19392" y="11043"/>
                  </a:lnTo>
                  <a:lnTo>
                    <a:pt x="19624" y="9829"/>
                  </a:lnTo>
                  <a:lnTo>
                    <a:pt x="19857" y="8494"/>
                  </a:lnTo>
                  <a:lnTo>
                    <a:pt x="19973" y="7160"/>
                  </a:lnTo>
                  <a:lnTo>
                    <a:pt x="20206" y="5946"/>
                  </a:lnTo>
                  <a:lnTo>
                    <a:pt x="20322" y="4733"/>
                  </a:lnTo>
                  <a:lnTo>
                    <a:pt x="20554" y="3640"/>
                  </a:lnTo>
                  <a:lnTo>
                    <a:pt x="20670" y="2548"/>
                  </a:lnTo>
                  <a:lnTo>
                    <a:pt x="20903" y="1699"/>
                  </a:lnTo>
                  <a:lnTo>
                    <a:pt x="21019" y="971"/>
                  </a:lnTo>
                  <a:lnTo>
                    <a:pt x="21251" y="485"/>
                  </a:lnTo>
                  <a:lnTo>
                    <a:pt x="21368" y="121"/>
                  </a:lnTo>
                  <a:lnTo>
                    <a:pt x="21600" y="0"/>
                  </a:lnTo>
                </a:path>
              </a:pathLst>
            </a:custGeom>
            <a:noFill/>
            <a:ln w="25400" cap="flat">
              <a:solidFill>
                <a:srgbClr val="DAD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5974" name="Rectangle 112"/>
          <p:cNvSpPr>
            <a:spLocks/>
          </p:cNvSpPr>
          <p:nvPr/>
        </p:nvSpPr>
        <p:spPr bwMode="auto">
          <a:xfrm>
            <a:off x="3830638" y="1441450"/>
            <a:ext cx="18192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Model of a voxel</a:t>
            </a:r>
          </a:p>
        </p:txBody>
      </p:sp>
      <p:sp>
        <p:nvSpPr>
          <p:cNvPr id="125975" name="Rectangle 27"/>
          <p:cNvSpPr>
            <a:spLocks/>
          </p:cNvSpPr>
          <p:nvPr/>
        </p:nvSpPr>
        <p:spPr bwMode="auto">
          <a:xfrm>
            <a:off x="3767138" y="5538788"/>
            <a:ext cx="525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stimulus</a:t>
            </a:r>
          </a:p>
        </p:txBody>
      </p:sp>
      <p:sp>
        <p:nvSpPr>
          <p:cNvPr id="125976" name="Rectangle 28"/>
          <p:cNvSpPr>
            <a:spLocks/>
          </p:cNvSpPr>
          <p:nvPr/>
        </p:nvSpPr>
        <p:spPr bwMode="auto">
          <a:xfrm rot="-5400000">
            <a:off x="2840038" y="4618038"/>
            <a:ext cx="6159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endParaRPr lang="en-US" altLang="x-none" sz="1200">
              <a:solidFill>
                <a:schemeClr val="tx1"/>
              </a:solidFill>
              <a:latin typeface="Calibri" charset="0"/>
              <a:ea typeface="ＭＳ Ｐゴシック" charset="-128"/>
              <a:sym typeface="Helvetica" charset="0"/>
            </a:endParaRPr>
          </a:p>
          <a:p>
            <a:pPr algn="ctr" eaLnBrk="1" hangingPunct="1"/>
            <a:r>
              <a:rPr lang="en-US" altLang="x-none" sz="1200">
                <a:solidFill>
                  <a:schemeClr val="tx1"/>
                </a:solidFill>
                <a:latin typeface="Calibri" charset="0"/>
                <a:ea typeface="ＭＳ Ｐゴシック" charset="-128"/>
                <a:sym typeface="Helvetica" charset="0"/>
              </a:rPr>
              <a:t>firing rate</a:t>
            </a:r>
          </a:p>
        </p:txBody>
      </p:sp>
      <p:sp>
        <p:nvSpPr>
          <p:cNvPr id="125977" name="Rectangle 29"/>
          <p:cNvSpPr>
            <a:spLocks/>
          </p:cNvSpPr>
          <p:nvPr/>
        </p:nvSpPr>
        <p:spPr bwMode="auto">
          <a:xfrm>
            <a:off x="3497263" y="403860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neural tuning</a:t>
            </a:r>
          </a:p>
        </p:txBody>
      </p:sp>
      <p:grpSp>
        <p:nvGrpSpPr>
          <p:cNvPr id="125978" name="Group 146"/>
          <p:cNvGrpSpPr>
            <a:grpSpLocks/>
          </p:cNvGrpSpPr>
          <p:nvPr/>
        </p:nvGrpSpPr>
        <p:grpSpPr bwMode="auto">
          <a:xfrm>
            <a:off x="5040313" y="4332288"/>
            <a:ext cx="1143000" cy="1089025"/>
            <a:chOff x="7524687" y="2198815"/>
            <a:chExt cx="1143000" cy="1089025"/>
          </a:xfrm>
        </p:grpSpPr>
        <p:sp>
          <p:nvSpPr>
            <p:cNvPr id="126132"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33"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34"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35"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36"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37"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38"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39"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40"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41"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42"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43"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44"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45"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46"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47"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48"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49"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0"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1"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2"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3"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4"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5"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6"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7"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8"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59"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0"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1"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2"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3"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4"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5"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6"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7"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8"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69"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70"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71"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72"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73"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74"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75"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76"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77"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78"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79"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80"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81"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82"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83"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84"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85"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86"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5979" name="Rectangle 25"/>
          <p:cNvSpPr>
            <a:spLocks/>
          </p:cNvSpPr>
          <p:nvPr/>
        </p:nvSpPr>
        <p:spPr bwMode="auto">
          <a:xfrm>
            <a:off x="4924425" y="537210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5980" name="Rectangle 26"/>
          <p:cNvSpPr>
            <a:spLocks/>
          </p:cNvSpPr>
          <p:nvPr/>
        </p:nvSpPr>
        <p:spPr bwMode="auto">
          <a:xfrm>
            <a:off x="4784725" y="430688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5981" name="Rectangle 30"/>
          <p:cNvSpPr>
            <a:spLocks/>
          </p:cNvSpPr>
          <p:nvPr/>
        </p:nvSpPr>
        <p:spPr bwMode="auto">
          <a:xfrm rot="-5400000">
            <a:off x="4350544" y="472201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5982" name="Rectangle 31"/>
          <p:cNvSpPr>
            <a:spLocks/>
          </p:cNvSpPr>
          <p:nvPr/>
        </p:nvSpPr>
        <p:spPr bwMode="auto">
          <a:xfrm>
            <a:off x="5167313" y="406876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5983" name="Rectangle 32"/>
          <p:cNvSpPr>
            <a:spLocks/>
          </p:cNvSpPr>
          <p:nvPr/>
        </p:nvSpPr>
        <p:spPr bwMode="auto">
          <a:xfrm>
            <a:off x="5032375" y="556895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grpSp>
        <p:nvGrpSpPr>
          <p:cNvPr id="125984" name="Group 269"/>
          <p:cNvGrpSpPr>
            <a:grpSpLocks/>
          </p:cNvGrpSpPr>
          <p:nvPr/>
        </p:nvGrpSpPr>
        <p:grpSpPr bwMode="auto">
          <a:xfrm>
            <a:off x="4511675" y="1981200"/>
            <a:ext cx="1679575" cy="1684338"/>
            <a:chOff x="7050088" y="1903413"/>
            <a:chExt cx="1679575" cy="1684337"/>
          </a:xfrm>
        </p:grpSpPr>
        <p:sp>
          <p:nvSpPr>
            <p:cNvPr id="126083"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6084"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6085"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6086"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6087"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6088"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089"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090"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091"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092"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093"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094"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095"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096"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097"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098"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099"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0"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1"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2"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3"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4"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5"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6"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7"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8"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09"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10"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11"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12"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13"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14"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15"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116"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17"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18"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19"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20"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21"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22"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23"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24"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25"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26"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27"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28"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129"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30"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6131"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5985" name="Rectangle 112"/>
          <p:cNvSpPr>
            <a:spLocks/>
          </p:cNvSpPr>
          <p:nvPr/>
        </p:nvSpPr>
        <p:spPr bwMode="auto">
          <a:xfrm>
            <a:off x="7208838" y="1441450"/>
            <a:ext cx="13557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2000" b="1">
                <a:solidFill>
                  <a:srgbClr val="7A1ADA"/>
                </a:solidFill>
                <a:latin typeface="Calibri" charset="0"/>
                <a:ea typeface="ＭＳ Ｐゴシック" charset="-128"/>
                <a:sym typeface="Helvetica" charset="0"/>
              </a:rPr>
              <a:t>fMRI-A ratio</a:t>
            </a:r>
          </a:p>
        </p:txBody>
      </p:sp>
      <p:sp>
        <p:nvSpPr>
          <p:cNvPr id="125986" name="Rectangle 147"/>
          <p:cNvSpPr>
            <a:spLocks noChangeArrowheads="1"/>
          </p:cNvSpPr>
          <p:nvPr/>
        </p:nvSpPr>
        <p:spPr bwMode="auto">
          <a:xfrm>
            <a:off x="7337425" y="3357563"/>
            <a:ext cx="10287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stimulus ranking</a:t>
            </a:r>
          </a:p>
        </p:txBody>
      </p:sp>
      <p:sp>
        <p:nvSpPr>
          <p:cNvPr id="125987" name="Rectangle 119"/>
          <p:cNvSpPr>
            <a:spLocks noChangeAspect="1" noChangeArrowheads="1"/>
          </p:cNvSpPr>
          <p:nvPr/>
        </p:nvSpPr>
        <p:spPr bwMode="auto">
          <a:xfrm rot="-5400000">
            <a:off x="6363494" y="2509044"/>
            <a:ext cx="11477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fMRI-adaptation</a:t>
            </a:r>
          </a:p>
          <a:p>
            <a:pPr algn="ctr" eaLnBrk="1" hangingPunct="1"/>
            <a:r>
              <a:rPr lang="en-US" altLang="x-none" sz="1200">
                <a:latin typeface="Calibri" charset="0"/>
                <a:ea typeface="ＭＳ Ｐゴシック" charset="-128"/>
              </a:rPr>
              <a:t> ratio</a:t>
            </a:r>
          </a:p>
        </p:txBody>
      </p:sp>
      <p:sp>
        <p:nvSpPr>
          <p:cNvPr id="125988" name="Rectangle 119"/>
          <p:cNvSpPr>
            <a:spLocks noChangeAspect="1" noChangeArrowheads="1"/>
          </p:cNvSpPr>
          <p:nvPr/>
        </p:nvSpPr>
        <p:spPr bwMode="auto">
          <a:xfrm rot="-5400000">
            <a:off x="6363493" y="4733132"/>
            <a:ext cx="1147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fMRI-adaptation</a:t>
            </a:r>
          </a:p>
          <a:p>
            <a:pPr algn="ctr" eaLnBrk="1" hangingPunct="1"/>
            <a:r>
              <a:rPr lang="en-US" altLang="x-none" sz="1200">
                <a:latin typeface="Calibri" charset="0"/>
                <a:ea typeface="ＭＳ Ｐゴシック" charset="-128"/>
              </a:rPr>
              <a:t> ratio</a:t>
            </a:r>
          </a:p>
        </p:txBody>
      </p:sp>
      <p:sp>
        <p:nvSpPr>
          <p:cNvPr id="125989" name="Rectangle 75"/>
          <p:cNvSpPr>
            <a:spLocks noChangeAspect="1" noChangeArrowheads="1"/>
          </p:cNvSpPr>
          <p:nvPr/>
        </p:nvSpPr>
        <p:spPr bwMode="auto">
          <a:xfrm>
            <a:off x="7296150" y="4114800"/>
            <a:ext cx="10906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latin typeface="Calibri" charset="0"/>
                <a:ea typeface="ＭＳ Ｐゴシック" charset="-128"/>
              </a:rPr>
              <a:t>simulated fMRI-A</a:t>
            </a:r>
          </a:p>
        </p:txBody>
      </p:sp>
      <p:sp>
        <p:nvSpPr>
          <p:cNvPr id="125990" name="Rectangle 910"/>
          <p:cNvSpPr>
            <a:spLocks noChangeArrowheads="1"/>
          </p:cNvSpPr>
          <p:nvPr/>
        </p:nvSpPr>
        <p:spPr bwMode="auto">
          <a:xfrm>
            <a:off x="7167563" y="5394325"/>
            <a:ext cx="650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5991" name="Rectangle 911"/>
          <p:cNvSpPr>
            <a:spLocks noChangeArrowheads="1"/>
          </p:cNvSpPr>
          <p:nvPr/>
        </p:nvSpPr>
        <p:spPr bwMode="auto">
          <a:xfrm>
            <a:off x="7167563" y="4367213"/>
            <a:ext cx="650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5992" name="Rectangle 147"/>
          <p:cNvSpPr>
            <a:spLocks noChangeArrowheads="1"/>
          </p:cNvSpPr>
          <p:nvPr/>
        </p:nvSpPr>
        <p:spPr bwMode="auto">
          <a:xfrm>
            <a:off x="7345363" y="5581650"/>
            <a:ext cx="10287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stimulus ranking</a:t>
            </a:r>
          </a:p>
        </p:txBody>
      </p:sp>
      <p:sp>
        <p:nvSpPr>
          <p:cNvPr id="125993" name="Freeform 1029"/>
          <p:cNvSpPr>
            <a:spLocks/>
          </p:cNvSpPr>
          <p:nvPr/>
        </p:nvSpPr>
        <p:spPr bwMode="auto">
          <a:xfrm>
            <a:off x="3429000" y="4465638"/>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0 h 1408"/>
              <a:gd name="T16" fmla="*/ 2147483647 w 1487"/>
              <a:gd name="T17" fmla="*/ 0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2147483647 h 1408"/>
              <a:gd name="T46" fmla="*/ 2147483647 w 1487"/>
              <a:gd name="T47" fmla="*/ 2147483647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560"/>
                </a:moveTo>
                <a:lnTo>
                  <a:pt x="48" y="448"/>
                </a:lnTo>
                <a:lnTo>
                  <a:pt x="96" y="336"/>
                </a:lnTo>
                <a:lnTo>
                  <a:pt x="152" y="232"/>
                </a:lnTo>
                <a:lnTo>
                  <a:pt x="200" y="144"/>
                </a:lnTo>
                <a:lnTo>
                  <a:pt x="248" y="80"/>
                </a:lnTo>
                <a:lnTo>
                  <a:pt x="296" y="24"/>
                </a:lnTo>
                <a:lnTo>
                  <a:pt x="344" y="0"/>
                </a:lnTo>
                <a:lnTo>
                  <a:pt x="400" y="0"/>
                </a:lnTo>
                <a:lnTo>
                  <a:pt x="448" y="24"/>
                </a:lnTo>
                <a:lnTo>
                  <a:pt x="496" y="80"/>
                </a:lnTo>
                <a:lnTo>
                  <a:pt x="544" y="144"/>
                </a:lnTo>
                <a:lnTo>
                  <a:pt x="592" y="232"/>
                </a:lnTo>
                <a:lnTo>
                  <a:pt x="648" y="336"/>
                </a:lnTo>
                <a:lnTo>
                  <a:pt x="696" y="448"/>
                </a:lnTo>
                <a:lnTo>
                  <a:pt x="744" y="560"/>
                </a:lnTo>
                <a:lnTo>
                  <a:pt x="792" y="672"/>
                </a:lnTo>
                <a:lnTo>
                  <a:pt x="840" y="784"/>
                </a:lnTo>
                <a:lnTo>
                  <a:pt x="896" y="888"/>
                </a:lnTo>
                <a:lnTo>
                  <a:pt x="943" y="984"/>
                </a:lnTo>
                <a:lnTo>
                  <a:pt x="991" y="1064"/>
                </a:lnTo>
                <a:lnTo>
                  <a:pt x="1039" y="1136"/>
                </a:lnTo>
                <a:lnTo>
                  <a:pt x="1087" y="1200"/>
                </a:lnTo>
                <a:lnTo>
                  <a:pt x="1143" y="1256"/>
                </a:lnTo>
                <a:lnTo>
                  <a:pt x="1191" y="1296"/>
                </a:lnTo>
                <a:lnTo>
                  <a:pt x="1239" y="1328"/>
                </a:lnTo>
                <a:lnTo>
                  <a:pt x="1287" y="1352"/>
                </a:lnTo>
                <a:lnTo>
                  <a:pt x="1335" y="1368"/>
                </a:lnTo>
                <a:lnTo>
                  <a:pt x="1391" y="1384"/>
                </a:lnTo>
                <a:lnTo>
                  <a:pt x="1439" y="1400"/>
                </a:lnTo>
                <a:lnTo>
                  <a:pt x="1487" y="1408"/>
                </a:lnTo>
              </a:path>
            </a:pathLst>
          </a:custGeom>
          <a:noFill/>
          <a:ln w="254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5994" name="Freeform 1039"/>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0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08"/>
                </a:lnTo>
                <a:lnTo>
                  <a:pt x="296" y="1392"/>
                </a:lnTo>
                <a:lnTo>
                  <a:pt x="344" y="1376"/>
                </a:lnTo>
                <a:lnTo>
                  <a:pt x="400" y="1344"/>
                </a:lnTo>
                <a:lnTo>
                  <a:pt x="448" y="1304"/>
                </a:lnTo>
                <a:lnTo>
                  <a:pt x="496" y="1232"/>
                </a:lnTo>
                <a:lnTo>
                  <a:pt x="544" y="1144"/>
                </a:lnTo>
                <a:lnTo>
                  <a:pt x="592" y="1032"/>
                </a:lnTo>
                <a:lnTo>
                  <a:pt x="648" y="896"/>
                </a:lnTo>
                <a:lnTo>
                  <a:pt x="696" y="736"/>
                </a:lnTo>
                <a:lnTo>
                  <a:pt x="744" y="560"/>
                </a:lnTo>
                <a:lnTo>
                  <a:pt x="792" y="384"/>
                </a:lnTo>
                <a:lnTo>
                  <a:pt x="840" y="232"/>
                </a:lnTo>
                <a:lnTo>
                  <a:pt x="896" y="104"/>
                </a:lnTo>
                <a:lnTo>
                  <a:pt x="943" y="24"/>
                </a:lnTo>
                <a:lnTo>
                  <a:pt x="991" y="0"/>
                </a:lnTo>
                <a:lnTo>
                  <a:pt x="1039" y="40"/>
                </a:lnTo>
                <a:lnTo>
                  <a:pt x="1087" y="128"/>
                </a:lnTo>
                <a:lnTo>
                  <a:pt x="1143" y="256"/>
                </a:lnTo>
                <a:lnTo>
                  <a:pt x="1191" y="424"/>
                </a:lnTo>
                <a:lnTo>
                  <a:pt x="1239" y="592"/>
                </a:lnTo>
                <a:lnTo>
                  <a:pt x="1287" y="768"/>
                </a:lnTo>
                <a:lnTo>
                  <a:pt x="1335" y="920"/>
                </a:lnTo>
                <a:lnTo>
                  <a:pt x="1391" y="1056"/>
                </a:lnTo>
                <a:lnTo>
                  <a:pt x="1439" y="1168"/>
                </a:lnTo>
                <a:lnTo>
                  <a:pt x="1487" y="1248"/>
                </a:lnTo>
              </a:path>
            </a:pathLst>
          </a:custGeom>
          <a:noFill/>
          <a:ln w="25400">
            <a:solidFill>
              <a:srgbClr val="B6B6B6"/>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5995" name="Rectangle 906"/>
          <p:cNvSpPr>
            <a:spLocks noChangeArrowheads="1"/>
          </p:cNvSpPr>
          <p:nvPr/>
        </p:nvSpPr>
        <p:spPr bwMode="auto">
          <a:xfrm>
            <a:off x="3279775" y="5418138"/>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5996" name="Rectangle 907"/>
          <p:cNvSpPr>
            <a:spLocks noChangeArrowheads="1"/>
          </p:cNvSpPr>
          <p:nvPr/>
        </p:nvSpPr>
        <p:spPr bwMode="auto">
          <a:xfrm>
            <a:off x="3255963" y="4440238"/>
            <a:ext cx="650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sp>
        <p:nvSpPr>
          <p:cNvPr id="125997" name="Line 1018"/>
          <p:cNvSpPr>
            <a:spLocks noChangeShapeType="1"/>
          </p:cNvSpPr>
          <p:nvPr/>
        </p:nvSpPr>
        <p:spPr bwMode="auto">
          <a:xfrm>
            <a:off x="3429000" y="5507038"/>
            <a:ext cx="11430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998" name="Line 1019"/>
          <p:cNvSpPr>
            <a:spLocks noChangeShapeType="1"/>
          </p:cNvSpPr>
          <p:nvPr/>
        </p:nvSpPr>
        <p:spPr bwMode="auto">
          <a:xfrm flipV="1">
            <a:off x="3429000" y="4419600"/>
            <a:ext cx="0" cy="1087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5999" name="Line 1020"/>
          <p:cNvSpPr>
            <a:spLocks noChangeShapeType="1"/>
          </p:cNvSpPr>
          <p:nvPr/>
        </p:nvSpPr>
        <p:spPr bwMode="auto">
          <a:xfrm flipV="1">
            <a:off x="3619500" y="5494338"/>
            <a:ext cx="1588"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6000" name="Line 1021"/>
          <p:cNvSpPr>
            <a:spLocks noChangeShapeType="1"/>
          </p:cNvSpPr>
          <p:nvPr/>
        </p:nvSpPr>
        <p:spPr bwMode="auto">
          <a:xfrm flipV="1">
            <a:off x="4000500" y="5494338"/>
            <a:ext cx="1588"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6001" name="Line 1022"/>
          <p:cNvSpPr>
            <a:spLocks noChangeShapeType="1"/>
          </p:cNvSpPr>
          <p:nvPr/>
        </p:nvSpPr>
        <p:spPr bwMode="auto">
          <a:xfrm flipV="1">
            <a:off x="4381500" y="5494338"/>
            <a:ext cx="0" cy="127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6002" name="Line 1023"/>
          <p:cNvSpPr>
            <a:spLocks noChangeShapeType="1"/>
          </p:cNvSpPr>
          <p:nvPr/>
        </p:nvSpPr>
        <p:spPr bwMode="auto">
          <a:xfrm>
            <a:off x="3429000" y="5507038"/>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6003" name="Line 1024"/>
          <p:cNvSpPr>
            <a:spLocks noChangeShapeType="1"/>
          </p:cNvSpPr>
          <p:nvPr/>
        </p:nvSpPr>
        <p:spPr bwMode="auto">
          <a:xfrm>
            <a:off x="3429000" y="5295900"/>
            <a:ext cx="127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6004" name="Line 1025"/>
          <p:cNvSpPr>
            <a:spLocks noChangeShapeType="1"/>
          </p:cNvSpPr>
          <p:nvPr/>
        </p:nvSpPr>
        <p:spPr bwMode="auto">
          <a:xfrm>
            <a:off x="3429000" y="5091113"/>
            <a:ext cx="127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6005" name="Line 1026"/>
          <p:cNvSpPr>
            <a:spLocks noChangeShapeType="1"/>
          </p:cNvSpPr>
          <p:nvPr/>
        </p:nvSpPr>
        <p:spPr bwMode="auto">
          <a:xfrm>
            <a:off x="3429000" y="4881563"/>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6006" name="Line 1027"/>
          <p:cNvSpPr>
            <a:spLocks noChangeShapeType="1"/>
          </p:cNvSpPr>
          <p:nvPr/>
        </p:nvSpPr>
        <p:spPr bwMode="auto">
          <a:xfrm>
            <a:off x="3429000" y="4676775"/>
            <a:ext cx="12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6007" name="Line 1028"/>
          <p:cNvSpPr>
            <a:spLocks noChangeShapeType="1"/>
          </p:cNvSpPr>
          <p:nvPr/>
        </p:nvSpPr>
        <p:spPr bwMode="auto">
          <a:xfrm>
            <a:off x="3429000" y="4465638"/>
            <a:ext cx="127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lIns="91435" tIns="45718" rIns="91435" bIns="45718"/>
          <a:lstStyle/>
          <a:p>
            <a:endParaRPr lang="en-US"/>
          </a:p>
        </p:txBody>
      </p:sp>
      <p:sp>
        <p:nvSpPr>
          <p:cNvPr id="126008" name="Freeform 1031"/>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0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248"/>
                </a:moveTo>
                <a:lnTo>
                  <a:pt x="48" y="1168"/>
                </a:lnTo>
                <a:lnTo>
                  <a:pt x="96" y="1056"/>
                </a:lnTo>
                <a:lnTo>
                  <a:pt x="152" y="920"/>
                </a:lnTo>
                <a:lnTo>
                  <a:pt x="200" y="768"/>
                </a:lnTo>
                <a:lnTo>
                  <a:pt x="248" y="592"/>
                </a:lnTo>
                <a:lnTo>
                  <a:pt x="296" y="424"/>
                </a:lnTo>
                <a:lnTo>
                  <a:pt x="344" y="256"/>
                </a:lnTo>
                <a:lnTo>
                  <a:pt x="400" y="128"/>
                </a:lnTo>
                <a:lnTo>
                  <a:pt x="448" y="40"/>
                </a:lnTo>
                <a:lnTo>
                  <a:pt x="496" y="0"/>
                </a:lnTo>
                <a:lnTo>
                  <a:pt x="544" y="24"/>
                </a:lnTo>
                <a:lnTo>
                  <a:pt x="592" y="104"/>
                </a:lnTo>
                <a:lnTo>
                  <a:pt x="648" y="232"/>
                </a:lnTo>
                <a:lnTo>
                  <a:pt x="696" y="384"/>
                </a:lnTo>
                <a:lnTo>
                  <a:pt x="744" y="560"/>
                </a:lnTo>
                <a:lnTo>
                  <a:pt x="792" y="736"/>
                </a:lnTo>
                <a:lnTo>
                  <a:pt x="840" y="896"/>
                </a:lnTo>
                <a:lnTo>
                  <a:pt x="896" y="1032"/>
                </a:lnTo>
                <a:lnTo>
                  <a:pt x="943" y="1144"/>
                </a:lnTo>
                <a:lnTo>
                  <a:pt x="991" y="1232"/>
                </a:lnTo>
                <a:lnTo>
                  <a:pt x="1039" y="1304"/>
                </a:lnTo>
                <a:lnTo>
                  <a:pt x="1087" y="1344"/>
                </a:lnTo>
                <a:lnTo>
                  <a:pt x="1143" y="1376"/>
                </a:lnTo>
                <a:lnTo>
                  <a:pt x="1191" y="1392"/>
                </a:lnTo>
                <a:lnTo>
                  <a:pt x="1239" y="1408"/>
                </a:lnTo>
                <a:lnTo>
                  <a:pt x="1287" y="1416"/>
                </a:lnTo>
                <a:lnTo>
                  <a:pt x="1335" y="1416"/>
                </a:lnTo>
                <a:lnTo>
                  <a:pt x="1391" y="1416"/>
                </a:lnTo>
                <a:lnTo>
                  <a:pt x="1439" y="1416"/>
                </a:lnTo>
                <a:lnTo>
                  <a:pt x="1487" y="1416"/>
                </a:lnTo>
              </a:path>
            </a:pathLst>
          </a:custGeom>
          <a:noFill/>
          <a:ln w="25400">
            <a:solidFill>
              <a:srgbClr val="242424"/>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6009" name="Freeform 1033"/>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0 h 1416"/>
              <a:gd name="T28" fmla="*/ 2147483647 w 1487"/>
              <a:gd name="T29" fmla="*/ 2147483647 h 1416"/>
              <a:gd name="T30" fmla="*/ 2147483647 w 1487"/>
              <a:gd name="T31" fmla="*/ 2147483647 h 1416"/>
              <a:gd name="T32" fmla="*/ 2147483647 w 1487"/>
              <a:gd name="T33" fmla="*/ 2147483647 h 1416"/>
              <a:gd name="T34" fmla="*/ 2147483647 w 1487"/>
              <a:gd name="T35" fmla="*/ 2147483647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00"/>
                </a:lnTo>
                <a:lnTo>
                  <a:pt x="344" y="1352"/>
                </a:lnTo>
                <a:lnTo>
                  <a:pt x="400" y="1240"/>
                </a:lnTo>
                <a:lnTo>
                  <a:pt x="448" y="1032"/>
                </a:lnTo>
                <a:lnTo>
                  <a:pt x="496" y="704"/>
                </a:lnTo>
                <a:lnTo>
                  <a:pt x="544" y="336"/>
                </a:lnTo>
                <a:lnTo>
                  <a:pt x="592" y="56"/>
                </a:lnTo>
                <a:lnTo>
                  <a:pt x="648" y="0"/>
                </a:lnTo>
                <a:lnTo>
                  <a:pt x="696" y="200"/>
                </a:lnTo>
                <a:lnTo>
                  <a:pt x="744" y="552"/>
                </a:lnTo>
                <a:lnTo>
                  <a:pt x="792" y="912"/>
                </a:lnTo>
                <a:lnTo>
                  <a:pt x="840" y="1168"/>
                </a:lnTo>
                <a:lnTo>
                  <a:pt x="896" y="1320"/>
                </a:lnTo>
                <a:lnTo>
                  <a:pt x="943" y="1384"/>
                </a:lnTo>
                <a:lnTo>
                  <a:pt x="991" y="1408"/>
                </a:lnTo>
                <a:lnTo>
                  <a:pt x="1039" y="1416"/>
                </a:lnTo>
                <a:lnTo>
                  <a:pt x="1087" y="1416"/>
                </a:lnTo>
                <a:lnTo>
                  <a:pt x="1143" y="1416"/>
                </a:lnTo>
                <a:lnTo>
                  <a:pt x="1191" y="1416"/>
                </a:lnTo>
                <a:lnTo>
                  <a:pt x="1239" y="1416"/>
                </a:lnTo>
                <a:lnTo>
                  <a:pt x="1287" y="1416"/>
                </a:lnTo>
                <a:lnTo>
                  <a:pt x="1335" y="1416"/>
                </a:lnTo>
                <a:lnTo>
                  <a:pt x="1391" y="1416"/>
                </a:lnTo>
                <a:lnTo>
                  <a:pt x="1439" y="1416"/>
                </a:lnTo>
                <a:lnTo>
                  <a:pt x="1487" y="1416"/>
                </a:lnTo>
              </a:path>
            </a:pathLst>
          </a:custGeom>
          <a:noFill/>
          <a:ln w="25400">
            <a:solidFill>
              <a:srgbClr val="484848"/>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6010" name="Freeform 1041"/>
          <p:cNvSpPr>
            <a:spLocks/>
          </p:cNvSpPr>
          <p:nvPr/>
        </p:nvSpPr>
        <p:spPr bwMode="auto">
          <a:xfrm>
            <a:off x="3429000" y="4465638"/>
            <a:ext cx="1143000" cy="1028700"/>
          </a:xfrm>
          <a:custGeom>
            <a:avLst/>
            <a:gdLst>
              <a:gd name="T0" fmla="*/ 0 w 1487"/>
              <a:gd name="T1" fmla="*/ 2147483647 h 1408"/>
              <a:gd name="T2" fmla="*/ 2147483647 w 1487"/>
              <a:gd name="T3" fmla="*/ 2147483647 h 1408"/>
              <a:gd name="T4" fmla="*/ 2147483647 w 1487"/>
              <a:gd name="T5" fmla="*/ 2147483647 h 1408"/>
              <a:gd name="T6" fmla="*/ 2147483647 w 1487"/>
              <a:gd name="T7" fmla="*/ 2147483647 h 1408"/>
              <a:gd name="T8" fmla="*/ 2147483647 w 1487"/>
              <a:gd name="T9" fmla="*/ 2147483647 h 1408"/>
              <a:gd name="T10" fmla="*/ 2147483647 w 1487"/>
              <a:gd name="T11" fmla="*/ 2147483647 h 1408"/>
              <a:gd name="T12" fmla="*/ 2147483647 w 1487"/>
              <a:gd name="T13" fmla="*/ 2147483647 h 1408"/>
              <a:gd name="T14" fmla="*/ 2147483647 w 1487"/>
              <a:gd name="T15" fmla="*/ 2147483647 h 1408"/>
              <a:gd name="T16" fmla="*/ 2147483647 w 1487"/>
              <a:gd name="T17" fmla="*/ 2147483647 h 1408"/>
              <a:gd name="T18" fmla="*/ 2147483647 w 1487"/>
              <a:gd name="T19" fmla="*/ 2147483647 h 1408"/>
              <a:gd name="T20" fmla="*/ 2147483647 w 1487"/>
              <a:gd name="T21" fmla="*/ 2147483647 h 1408"/>
              <a:gd name="T22" fmla="*/ 2147483647 w 1487"/>
              <a:gd name="T23" fmla="*/ 2147483647 h 1408"/>
              <a:gd name="T24" fmla="*/ 2147483647 w 1487"/>
              <a:gd name="T25" fmla="*/ 2147483647 h 1408"/>
              <a:gd name="T26" fmla="*/ 2147483647 w 1487"/>
              <a:gd name="T27" fmla="*/ 2147483647 h 1408"/>
              <a:gd name="T28" fmla="*/ 2147483647 w 1487"/>
              <a:gd name="T29" fmla="*/ 2147483647 h 1408"/>
              <a:gd name="T30" fmla="*/ 2147483647 w 1487"/>
              <a:gd name="T31" fmla="*/ 2147483647 h 1408"/>
              <a:gd name="T32" fmla="*/ 2147483647 w 1487"/>
              <a:gd name="T33" fmla="*/ 2147483647 h 1408"/>
              <a:gd name="T34" fmla="*/ 2147483647 w 1487"/>
              <a:gd name="T35" fmla="*/ 2147483647 h 1408"/>
              <a:gd name="T36" fmla="*/ 2147483647 w 1487"/>
              <a:gd name="T37" fmla="*/ 2147483647 h 1408"/>
              <a:gd name="T38" fmla="*/ 2147483647 w 1487"/>
              <a:gd name="T39" fmla="*/ 2147483647 h 1408"/>
              <a:gd name="T40" fmla="*/ 2147483647 w 1487"/>
              <a:gd name="T41" fmla="*/ 2147483647 h 1408"/>
              <a:gd name="T42" fmla="*/ 2147483647 w 1487"/>
              <a:gd name="T43" fmla="*/ 2147483647 h 1408"/>
              <a:gd name="T44" fmla="*/ 2147483647 w 1487"/>
              <a:gd name="T45" fmla="*/ 0 h 1408"/>
              <a:gd name="T46" fmla="*/ 2147483647 w 1487"/>
              <a:gd name="T47" fmla="*/ 0 h 1408"/>
              <a:gd name="T48" fmla="*/ 2147483647 w 1487"/>
              <a:gd name="T49" fmla="*/ 2147483647 h 1408"/>
              <a:gd name="T50" fmla="*/ 2147483647 w 1487"/>
              <a:gd name="T51" fmla="*/ 2147483647 h 1408"/>
              <a:gd name="T52" fmla="*/ 2147483647 w 1487"/>
              <a:gd name="T53" fmla="*/ 2147483647 h 1408"/>
              <a:gd name="T54" fmla="*/ 2147483647 w 1487"/>
              <a:gd name="T55" fmla="*/ 2147483647 h 1408"/>
              <a:gd name="T56" fmla="*/ 2147483647 w 1487"/>
              <a:gd name="T57" fmla="*/ 2147483647 h 1408"/>
              <a:gd name="T58" fmla="*/ 2147483647 w 1487"/>
              <a:gd name="T59" fmla="*/ 2147483647 h 1408"/>
              <a:gd name="T60" fmla="*/ 2147483647 w 1487"/>
              <a:gd name="T61" fmla="*/ 2147483647 h 14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08"/>
              <a:gd name="T95" fmla="*/ 1487 w 1487"/>
              <a:gd name="T96" fmla="*/ 1408 h 14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08">
                <a:moveTo>
                  <a:pt x="0" y="1408"/>
                </a:moveTo>
                <a:lnTo>
                  <a:pt x="48" y="1400"/>
                </a:lnTo>
                <a:lnTo>
                  <a:pt x="96" y="1384"/>
                </a:lnTo>
                <a:lnTo>
                  <a:pt x="152" y="1368"/>
                </a:lnTo>
                <a:lnTo>
                  <a:pt x="200" y="1352"/>
                </a:lnTo>
                <a:lnTo>
                  <a:pt x="248" y="1328"/>
                </a:lnTo>
                <a:lnTo>
                  <a:pt x="296" y="1296"/>
                </a:lnTo>
                <a:lnTo>
                  <a:pt x="344" y="1256"/>
                </a:lnTo>
                <a:lnTo>
                  <a:pt x="400" y="1200"/>
                </a:lnTo>
                <a:lnTo>
                  <a:pt x="448" y="1136"/>
                </a:lnTo>
                <a:lnTo>
                  <a:pt x="496" y="1064"/>
                </a:lnTo>
                <a:lnTo>
                  <a:pt x="544" y="984"/>
                </a:lnTo>
                <a:lnTo>
                  <a:pt x="592" y="888"/>
                </a:lnTo>
                <a:lnTo>
                  <a:pt x="648" y="784"/>
                </a:lnTo>
                <a:lnTo>
                  <a:pt x="696" y="672"/>
                </a:lnTo>
                <a:lnTo>
                  <a:pt x="744" y="560"/>
                </a:lnTo>
                <a:lnTo>
                  <a:pt x="792" y="448"/>
                </a:lnTo>
                <a:lnTo>
                  <a:pt x="840" y="336"/>
                </a:lnTo>
                <a:lnTo>
                  <a:pt x="896" y="232"/>
                </a:lnTo>
                <a:lnTo>
                  <a:pt x="943" y="144"/>
                </a:lnTo>
                <a:lnTo>
                  <a:pt x="991" y="80"/>
                </a:lnTo>
                <a:lnTo>
                  <a:pt x="1039" y="24"/>
                </a:lnTo>
                <a:lnTo>
                  <a:pt x="1087" y="0"/>
                </a:lnTo>
                <a:lnTo>
                  <a:pt x="1143" y="0"/>
                </a:lnTo>
                <a:lnTo>
                  <a:pt x="1191" y="24"/>
                </a:lnTo>
                <a:lnTo>
                  <a:pt x="1239" y="80"/>
                </a:lnTo>
                <a:lnTo>
                  <a:pt x="1287" y="144"/>
                </a:lnTo>
                <a:lnTo>
                  <a:pt x="1335" y="232"/>
                </a:lnTo>
                <a:lnTo>
                  <a:pt x="1391" y="336"/>
                </a:lnTo>
                <a:lnTo>
                  <a:pt x="1439" y="448"/>
                </a:lnTo>
                <a:lnTo>
                  <a:pt x="1487" y="560"/>
                </a:lnTo>
              </a:path>
            </a:pathLst>
          </a:custGeom>
          <a:noFill/>
          <a:ln w="25400">
            <a:solidFill>
              <a:srgbClr val="DADADA"/>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6011" name="Freeform 1037"/>
          <p:cNvSpPr>
            <a:spLocks/>
          </p:cNvSpPr>
          <p:nvPr/>
        </p:nvSpPr>
        <p:spPr bwMode="auto">
          <a:xfrm>
            <a:off x="3429000" y="4465638"/>
            <a:ext cx="1143000" cy="1035050"/>
          </a:xfrm>
          <a:custGeom>
            <a:avLst/>
            <a:gdLst>
              <a:gd name="T0" fmla="*/ 0 w 1487"/>
              <a:gd name="T1" fmla="*/ 2147483647 h 1416"/>
              <a:gd name="T2" fmla="*/ 2147483647 w 1487"/>
              <a:gd name="T3" fmla="*/ 2147483647 h 1416"/>
              <a:gd name="T4" fmla="*/ 2147483647 w 1487"/>
              <a:gd name="T5" fmla="*/ 2147483647 h 1416"/>
              <a:gd name="T6" fmla="*/ 2147483647 w 1487"/>
              <a:gd name="T7" fmla="*/ 2147483647 h 1416"/>
              <a:gd name="T8" fmla="*/ 2147483647 w 1487"/>
              <a:gd name="T9" fmla="*/ 2147483647 h 1416"/>
              <a:gd name="T10" fmla="*/ 2147483647 w 1487"/>
              <a:gd name="T11" fmla="*/ 2147483647 h 1416"/>
              <a:gd name="T12" fmla="*/ 2147483647 w 1487"/>
              <a:gd name="T13" fmla="*/ 2147483647 h 1416"/>
              <a:gd name="T14" fmla="*/ 2147483647 w 1487"/>
              <a:gd name="T15" fmla="*/ 2147483647 h 1416"/>
              <a:gd name="T16" fmla="*/ 2147483647 w 1487"/>
              <a:gd name="T17" fmla="*/ 2147483647 h 1416"/>
              <a:gd name="T18" fmla="*/ 2147483647 w 1487"/>
              <a:gd name="T19" fmla="*/ 2147483647 h 1416"/>
              <a:gd name="T20" fmla="*/ 2147483647 w 1487"/>
              <a:gd name="T21" fmla="*/ 2147483647 h 1416"/>
              <a:gd name="T22" fmla="*/ 2147483647 w 1487"/>
              <a:gd name="T23" fmla="*/ 2147483647 h 1416"/>
              <a:gd name="T24" fmla="*/ 2147483647 w 1487"/>
              <a:gd name="T25" fmla="*/ 2147483647 h 1416"/>
              <a:gd name="T26" fmla="*/ 2147483647 w 1487"/>
              <a:gd name="T27" fmla="*/ 2147483647 h 1416"/>
              <a:gd name="T28" fmla="*/ 2147483647 w 1487"/>
              <a:gd name="T29" fmla="*/ 2147483647 h 1416"/>
              <a:gd name="T30" fmla="*/ 2147483647 w 1487"/>
              <a:gd name="T31" fmla="*/ 2147483647 h 1416"/>
              <a:gd name="T32" fmla="*/ 2147483647 w 1487"/>
              <a:gd name="T33" fmla="*/ 2147483647 h 1416"/>
              <a:gd name="T34" fmla="*/ 2147483647 w 1487"/>
              <a:gd name="T35" fmla="*/ 0 h 1416"/>
              <a:gd name="T36" fmla="*/ 2147483647 w 1487"/>
              <a:gd name="T37" fmla="*/ 2147483647 h 1416"/>
              <a:gd name="T38" fmla="*/ 2147483647 w 1487"/>
              <a:gd name="T39" fmla="*/ 2147483647 h 1416"/>
              <a:gd name="T40" fmla="*/ 2147483647 w 1487"/>
              <a:gd name="T41" fmla="*/ 2147483647 h 1416"/>
              <a:gd name="T42" fmla="*/ 2147483647 w 1487"/>
              <a:gd name="T43" fmla="*/ 2147483647 h 1416"/>
              <a:gd name="T44" fmla="*/ 2147483647 w 1487"/>
              <a:gd name="T45" fmla="*/ 2147483647 h 1416"/>
              <a:gd name="T46" fmla="*/ 2147483647 w 1487"/>
              <a:gd name="T47" fmla="*/ 2147483647 h 1416"/>
              <a:gd name="T48" fmla="*/ 2147483647 w 1487"/>
              <a:gd name="T49" fmla="*/ 2147483647 h 1416"/>
              <a:gd name="T50" fmla="*/ 2147483647 w 1487"/>
              <a:gd name="T51" fmla="*/ 2147483647 h 1416"/>
              <a:gd name="T52" fmla="*/ 2147483647 w 1487"/>
              <a:gd name="T53" fmla="*/ 2147483647 h 1416"/>
              <a:gd name="T54" fmla="*/ 2147483647 w 1487"/>
              <a:gd name="T55" fmla="*/ 2147483647 h 1416"/>
              <a:gd name="T56" fmla="*/ 2147483647 w 1487"/>
              <a:gd name="T57" fmla="*/ 2147483647 h 1416"/>
              <a:gd name="T58" fmla="*/ 2147483647 w 1487"/>
              <a:gd name="T59" fmla="*/ 2147483647 h 1416"/>
              <a:gd name="T60" fmla="*/ 2147483647 w 1487"/>
              <a:gd name="T61" fmla="*/ 2147483647 h 14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16"/>
              <a:gd name="T95" fmla="*/ 1487 w 1487"/>
              <a:gd name="T96" fmla="*/ 1416 h 14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16">
                <a:moveTo>
                  <a:pt x="0" y="1416"/>
                </a:moveTo>
                <a:lnTo>
                  <a:pt x="48" y="1416"/>
                </a:lnTo>
                <a:lnTo>
                  <a:pt x="96" y="1416"/>
                </a:lnTo>
                <a:lnTo>
                  <a:pt x="152" y="1416"/>
                </a:lnTo>
                <a:lnTo>
                  <a:pt x="200" y="1416"/>
                </a:lnTo>
                <a:lnTo>
                  <a:pt x="248" y="1416"/>
                </a:lnTo>
                <a:lnTo>
                  <a:pt x="296" y="1416"/>
                </a:lnTo>
                <a:lnTo>
                  <a:pt x="344" y="1416"/>
                </a:lnTo>
                <a:lnTo>
                  <a:pt x="400" y="1416"/>
                </a:lnTo>
                <a:lnTo>
                  <a:pt x="448" y="1416"/>
                </a:lnTo>
                <a:lnTo>
                  <a:pt x="496" y="1408"/>
                </a:lnTo>
                <a:lnTo>
                  <a:pt x="544" y="1384"/>
                </a:lnTo>
                <a:lnTo>
                  <a:pt x="592" y="1320"/>
                </a:lnTo>
                <a:lnTo>
                  <a:pt x="648" y="1168"/>
                </a:lnTo>
                <a:lnTo>
                  <a:pt x="696" y="912"/>
                </a:lnTo>
                <a:lnTo>
                  <a:pt x="744" y="552"/>
                </a:lnTo>
                <a:lnTo>
                  <a:pt x="792" y="200"/>
                </a:lnTo>
                <a:lnTo>
                  <a:pt x="840" y="0"/>
                </a:lnTo>
                <a:lnTo>
                  <a:pt x="896" y="56"/>
                </a:lnTo>
                <a:lnTo>
                  <a:pt x="943" y="336"/>
                </a:lnTo>
                <a:lnTo>
                  <a:pt x="991" y="704"/>
                </a:lnTo>
                <a:lnTo>
                  <a:pt x="1039" y="1032"/>
                </a:lnTo>
                <a:lnTo>
                  <a:pt x="1087" y="1240"/>
                </a:lnTo>
                <a:lnTo>
                  <a:pt x="1143" y="1352"/>
                </a:lnTo>
                <a:lnTo>
                  <a:pt x="1191" y="1400"/>
                </a:lnTo>
                <a:lnTo>
                  <a:pt x="1239" y="1416"/>
                </a:lnTo>
                <a:lnTo>
                  <a:pt x="1287" y="1416"/>
                </a:lnTo>
                <a:lnTo>
                  <a:pt x="1335" y="1416"/>
                </a:lnTo>
                <a:lnTo>
                  <a:pt x="1391" y="1416"/>
                </a:lnTo>
                <a:lnTo>
                  <a:pt x="1439" y="1416"/>
                </a:lnTo>
                <a:lnTo>
                  <a:pt x="1487" y="1416"/>
                </a:lnTo>
              </a:path>
            </a:pathLst>
          </a:custGeom>
          <a:noFill/>
          <a:ln w="25400">
            <a:solidFill>
              <a:srgbClr val="919191"/>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26012" name="Freeform 1035"/>
          <p:cNvSpPr>
            <a:spLocks/>
          </p:cNvSpPr>
          <p:nvPr/>
        </p:nvSpPr>
        <p:spPr bwMode="auto">
          <a:xfrm>
            <a:off x="3429000" y="4465638"/>
            <a:ext cx="1143000" cy="1041400"/>
          </a:xfrm>
          <a:custGeom>
            <a:avLst/>
            <a:gdLst>
              <a:gd name="T0" fmla="*/ 0 w 1487"/>
              <a:gd name="T1" fmla="*/ 2147483647 h 1424"/>
              <a:gd name="T2" fmla="*/ 2147483647 w 1487"/>
              <a:gd name="T3" fmla="*/ 2147483647 h 1424"/>
              <a:gd name="T4" fmla="*/ 2147483647 w 1487"/>
              <a:gd name="T5" fmla="*/ 2147483647 h 1424"/>
              <a:gd name="T6" fmla="*/ 2147483647 w 1487"/>
              <a:gd name="T7" fmla="*/ 2147483647 h 1424"/>
              <a:gd name="T8" fmla="*/ 2147483647 w 1487"/>
              <a:gd name="T9" fmla="*/ 2147483647 h 1424"/>
              <a:gd name="T10" fmla="*/ 2147483647 w 1487"/>
              <a:gd name="T11" fmla="*/ 2147483647 h 1424"/>
              <a:gd name="T12" fmla="*/ 2147483647 w 1487"/>
              <a:gd name="T13" fmla="*/ 2147483647 h 1424"/>
              <a:gd name="T14" fmla="*/ 2147483647 w 1487"/>
              <a:gd name="T15" fmla="*/ 2147483647 h 1424"/>
              <a:gd name="T16" fmla="*/ 2147483647 w 1487"/>
              <a:gd name="T17" fmla="*/ 2147483647 h 1424"/>
              <a:gd name="T18" fmla="*/ 2147483647 w 1487"/>
              <a:gd name="T19" fmla="*/ 2147483647 h 1424"/>
              <a:gd name="T20" fmla="*/ 2147483647 w 1487"/>
              <a:gd name="T21" fmla="*/ 2147483647 h 1424"/>
              <a:gd name="T22" fmla="*/ 2147483647 w 1487"/>
              <a:gd name="T23" fmla="*/ 2147483647 h 1424"/>
              <a:gd name="T24" fmla="*/ 2147483647 w 1487"/>
              <a:gd name="T25" fmla="*/ 2147483647 h 1424"/>
              <a:gd name="T26" fmla="*/ 2147483647 w 1487"/>
              <a:gd name="T27" fmla="*/ 2147483647 h 1424"/>
              <a:gd name="T28" fmla="*/ 2147483647 w 1487"/>
              <a:gd name="T29" fmla="*/ 2147483647 h 1424"/>
              <a:gd name="T30" fmla="*/ 2147483647 w 1487"/>
              <a:gd name="T31" fmla="*/ 0 h 1424"/>
              <a:gd name="T32" fmla="*/ 2147483647 w 1487"/>
              <a:gd name="T33" fmla="*/ 2147483647 h 1424"/>
              <a:gd name="T34" fmla="*/ 2147483647 w 1487"/>
              <a:gd name="T35" fmla="*/ 2147483647 h 1424"/>
              <a:gd name="T36" fmla="*/ 2147483647 w 1487"/>
              <a:gd name="T37" fmla="*/ 2147483647 h 1424"/>
              <a:gd name="T38" fmla="*/ 2147483647 w 1487"/>
              <a:gd name="T39" fmla="*/ 2147483647 h 1424"/>
              <a:gd name="T40" fmla="*/ 2147483647 w 1487"/>
              <a:gd name="T41" fmla="*/ 2147483647 h 1424"/>
              <a:gd name="T42" fmla="*/ 2147483647 w 1487"/>
              <a:gd name="T43" fmla="*/ 2147483647 h 1424"/>
              <a:gd name="T44" fmla="*/ 2147483647 w 1487"/>
              <a:gd name="T45" fmla="*/ 2147483647 h 1424"/>
              <a:gd name="T46" fmla="*/ 2147483647 w 1487"/>
              <a:gd name="T47" fmla="*/ 2147483647 h 1424"/>
              <a:gd name="T48" fmla="*/ 2147483647 w 1487"/>
              <a:gd name="T49" fmla="*/ 2147483647 h 1424"/>
              <a:gd name="T50" fmla="*/ 2147483647 w 1487"/>
              <a:gd name="T51" fmla="*/ 2147483647 h 1424"/>
              <a:gd name="T52" fmla="*/ 2147483647 w 1487"/>
              <a:gd name="T53" fmla="*/ 2147483647 h 1424"/>
              <a:gd name="T54" fmla="*/ 2147483647 w 1487"/>
              <a:gd name="T55" fmla="*/ 2147483647 h 1424"/>
              <a:gd name="T56" fmla="*/ 2147483647 w 1487"/>
              <a:gd name="T57" fmla="*/ 2147483647 h 1424"/>
              <a:gd name="T58" fmla="*/ 2147483647 w 1487"/>
              <a:gd name="T59" fmla="*/ 2147483647 h 1424"/>
              <a:gd name="T60" fmla="*/ 2147483647 w 1487"/>
              <a:gd name="T61" fmla="*/ 2147483647 h 14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7"/>
              <a:gd name="T94" fmla="*/ 0 h 1424"/>
              <a:gd name="T95" fmla="*/ 1487 w 1487"/>
              <a:gd name="T96" fmla="*/ 1424 h 14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7" h="1424">
                <a:moveTo>
                  <a:pt x="0" y="1424"/>
                </a:moveTo>
                <a:lnTo>
                  <a:pt x="48" y="1424"/>
                </a:lnTo>
                <a:lnTo>
                  <a:pt x="96" y="1424"/>
                </a:lnTo>
                <a:lnTo>
                  <a:pt x="152" y="1424"/>
                </a:lnTo>
                <a:lnTo>
                  <a:pt x="200" y="1424"/>
                </a:lnTo>
                <a:lnTo>
                  <a:pt x="248" y="1424"/>
                </a:lnTo>
                <a:lnTo>
                  <a:pt x="296" y="1424"/>
                </a:lnTo>
                <a:lnTo>
                  <a:pt x="344" y="1416"/>
                </a:lnTo>
                <a:lnTo>
                  <a:pt x="400" y="1416"/>
                </a:lnTo>
                <a:lnTo>
                  <a:pt x="448" y="1416"/>
                </a:lnTo>
                <a:lnTo>
                  <a:pt x="496" y="1416"/>
                </a:lnTo>
                <a:lnTo>
                  <a:pt x="544" y="1416"/>
                </a:lnTo>
                <a:lnTo>
                  <a:pt x="592" y="1408"/>
                </a:lnTo>
                <a:lnTo>
                  <a:pt x="648" y="1232"/>
                </a:lnTo>
                <a:lnTo>
                  <a:pt x="696" y="560"/>
                </a:lnTo>
                <a:lnTo>
                  <a:pt x="744" y="0"/>
                </a:lnTo>
                <a:lnTo>
                  <a:pt x="792" y="560"/>
                </a:lnTo>
                <a:lnTo>
                  <a:pt x="840" y="1232"/>
                </a:lnTo>
                <a:lnTo>
                  <a:pt x="896" y="1408"/>
                </a:lnTo>
                <a:lnTo>
                  <a:pt x="943" y="1416"/>
                </a:lnTo>
                <a:lnTo>
                  <a:pt x="991" y="1416"/>
                </a:lnTo>
                <a:lnTo>
                  <a:pt x="1039" y="1416"/>
                </a:lnTo>
                <a:lnTo>
                  <a:pt x="1087" y="1416"/>
                </a:lnTo>
                <a:lnTo>
                  <a:pt x="1143" y="1416"/>
                </a:lnTo>
                <a:lnTo>
                  <a:pt x="1191" y="1424"/>
                </a:lnTo>
                <a:lnTo>
                  <a:pt x="1239" y="1424"/>
                </a:lnTo>
                <a:lnTo>
                  <a:pt x="1287" y="1424"/>
                </a:lnTo>
                <a:lnTo>
                  <a:pt x="1335" y="1424"/>
                </a:lnTo>
                <a:lnTo>
                  <a:pt x="1391" y="1424"/>
                </a:lnTo>
                <a:lnTo>
                  <a:pt x="1439" y="1424"/>
                </a:lnTo>
                <a:lnTo>
                  <a:pt x="1487" y="1424"/>
                </a:lnTo>
              </a:path>
            </a:pathLst>
          </a:custGeom>
          <a:noFill/>
          <a:ln w="25400">
            <a:solidFill>
              <a:srgbClr val="6D6D6D"/>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grpSp>
        <p:nvGrpSpPr>
          <p:cNvPr id="126013" name="Group 440"/>
          <p:cNvGrpSpPr>
            <a:grpSpLocks/>
          </p:cNvGrpSpPr>
          <p:nvPr/>
        </p:nvGrpSpPr>
        <p:grpSpPr bwMode="auto">
          <a:xfrm>
            <a:off x="7391400" y="5867400"/>
            <a:ext cx="1143000" cy="381000"/>
            <a:chOff x="3312" y="5280"/>
            <a:chExt cx="720" cy="240"/>
          </a:xfrm>
        </p:grpSpPr>
        <p:sp>
          <p:nvSpPr>
            <p:cNvPr id="126077" name="Rectangle 70"/>
            <p:cNvSpPr>
              <a:spLocks noChangeArrowheads="1"/>
            </p:cNvSpPr>
            <p:nvPr/>
          </p:nvSpPr>
          <p:spPr bwMode="auto">
            <a:xfrm>
              <a:off x="3763" y="5406"/>
              <a:ext cx="46" cy="46"/>
            </a:xfrm>
            <a:prstGeom prst="rect">
              <a:avLst/>
            </a:prstGeom>
            <a:solidFill>
              <a:srgbClr val="0000FF"/>
            </a:solidFill>
            <a:ln>
              <a:noFill/>
            </a:ln>
            <a:extLst>
              <a:ext uri="{91240B29-F687-4F45-9708-019B960494DF}">
                <a14:hiddenLine xmlns:a14="http://schemas.microsoft.com/office/drawing/2010/main" w="12700">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sp>
          <p:nvSpPr>
            <p:cNvPr id="126078" name="Rectangle 17"/>
            <p:cNvSpPr>
              <a:spLocks noChangeArrowheads="1"/>
            </p:cNvSpPr>
            <p:nvPr/>
          </p:nvSpPr>
          <p:spPr bwMode="auto">
            <a:xfrm>
              <a:off x="3846" y="5381"/>
              <a:ext cx="186"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.15</a:t>
              </a:r>
            </a:p>
          </p:txBody>
        </p:sp>
        <p:sp>
          <p:nvSpPr>
            <p:cNvPr id="126079" name="Rectangle 16"/>
            <p:cNvSpPr>
              <a:spLocks noChangeAspect="1" noChangeArrowheads="1"/>
            </p:cNvSpPr>
            <p:nvPr/>
          </p:nvSpPr>
          <p:spPr bwMode="auto">
            <a:xfrm>
              <a:off x="3335" y="5280"/>
              <a:ext cx="66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Calibri" charset="0"/>
                  <a:ea typeface="ＭＳ Ｐゴシック" charset="-128"/>
                </a:rPr>
                <a:t>neural sharpening</a:t>
              </a:r>
            </a:p>
          </p:txBody>
        </p:sp>
        <p:sp>
          <p:nvSpPr>
            <p:cNvPr id="126080" name="Rectangle 70"/>
            <p:cNvSpPr>
              <a:spLocks noChangeArrowheads="1"/>
            </p:cNvSpPr>
            <p:nvPr/>
          </p:nvSpPr>
          <p:spPr bwMode="auto">
            <a:xfrm>
              <a:off x="3388" y="5406"/>
              <a:ext cx="46" cy="46"/>
            </a:xfrm>
            <a:prstGeom prst="rect">
              <a:avLst/>
            </a:prstGeom>
            <a:solidFill>
              <a:schemeClr val="tx2"/>
            </a:solidFill>
            <a:ln>
              <a:noFill/>
            </a:ln>
            <a:extLst>
              <a:ext uri="{91240B29-F687-4F45-9708-019B960494DF}">
                <a14:hiddenLine xmlns:a14="http://schemas.microsoft.com/office/drawing/2010/main" w="12700">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sp>
          <p:nvSpPr>
            <p:cNvPr id="126081" name="Rectangle 17"/>
            <p:cNvSpPr>
              <a:spLocks noChangeAspect="1" noChangeArrowheads="1"/>
            </p:cNvSpPr>
            <p:nvPr/>
          </p:nvSpPr>
          <p:spPr bwMode="auto">
            <a:xfrm>
              <a:off x="3484" y="5376"/>
              <a:ext cx="426"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Calibri" charset="0"/>
                  <a:ea typeface="ＭＳ Ｐゴシック" charset="-128"/>
                </a:rPr>
                <a:t>.60</a:t>
              </a:r>
            </a:p>
          </p:txBody>
        </p:sp>
        <p:sp>
          <p:nvSpPr>
            <p:cNvPr id="126082" name="Rectangle 444"/>
            <p:cNvSpPr>
              <a:spLocks noChangeArrowheads="1"/>
            </p:cNvSpPr>
            <p:nvPr/>
          </p:nvSpPr>
          <p:spPr bwMode="auto">
            <a:xfrm>
              <a:off x="3312" y="5280"/>
              <a:ext cx="672" cy="24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sz="1100">
                <a:latin typeface="Calibri" charset="0"/>
                <a:ea typeface="ＭＳ Ｐゴシック" charset="-128"/>
              </a:endParaRPr>
            </a:p>
          </p:txBody>
        </p:sp>
      </p:grpSp>
      <p:grpSp>
        <p:nvGrpSpPr>
          <p:cNvPr id="126014" name="Group 1293"/>
          <p:cNvGrpSpPr>
            <a:grpSpLocks/>
          </p:cNvGrpSpPr>
          <p:nvPr/>
        </p:nvGrpSpPr>
        <p:grpSpPr bwMode="auto">
          <a:xfrm>
            <a:off x="7315200" y="4395788"/>
            <a:ext cx="1143000" cy="1087437"/>
            <a:chOff x="5076" y="4088"/>
            <a:chExt cx="1527" cy="1489"/>
          </a:xfrm>
        </p:grpSpPr>
        <p:sp>
          <p:nvSpPr>
            <p:cNvPr id="126050" name="Line 1294"/>
            <p:cNvSpPr>
              <a:spLocks noChangeShapeType="1"/>
            </p:cNvSpPr>
            <p:nvPr/>
          </p:nvSpPr>
          <p:spPr bwMode="auto">
            <a:xfrm>
              <a:off x="5076" y="5576"/>
              <a:ext cx="148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1" name="Line 1295"/>
            <p:cNvSpPr>
              <a:spLocks noChangeShapeType="1"/>
            </p:cNvSpPr>
            <p:nvPr/>
          </p:nvSpPr>
          <p:spPr bwMode="auto">
            <a:xfrm flipV="1">
              <a:off x="5076" y="4088"/>
              <a:ext cx="1" cy="14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2" name="Line 1296"/>
            <p:cNvSpPr>
              <a:spLocks noChangeShapeType="1"/>
            </p:cNvSpPr>
            <p:nvPr/>
          </p:nvSpPr>
          <p:spPr bwMode="auto">
            <a:xfrm flipV="1">
              <a:off x="5076" y="5560"/>
              <a:ext cx="1" cy="1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3" name="Line 1297"/>
            <p:cNvSpPr>
              <a:spLocks noChangeShapeType="1"/>
            </p:cNvSpPr>
            <p:nvPr/>
          </p:nvSpPr>
          <p:spPr bwMode="auto">
            <a:xfrm>
              <a:off x="5076" y="5576"/>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4" name="Line 1298"/>
            <p:cNvSpPr>
              <a:spLocks noChangeShapeType="1"/>
            </p:cNvSpPr>
            <p:nvPr/>
          </p:nvSpPr>
          <p:spPr bwMode="auto">
            <a:xfrm>
              <a:off x="5076" y="5272"/>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5" name="Line 1299"/>
            <p:cNvSpPr>
              <a:spLocks noChangeShapeType="1"/>
            </p:cNvSpPr>
            <p:nvPr/>
          </p:nvSpPr>
          <p:spPr bwMode="auto">
            <a:xfrm>
              <a:off x="5076" y="4976"/>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6" name="Line 1300"/>
            <p:cNvSpPr>
              <a:spLocks noChangeShapeType="1"/>
            </p:cNvSpPr>
            <p:nvPr/>
          </p:nvSpPr>
          <p:spPr bwMode="auto">
            <a:xfrm>
              <a:off x="5076" y="4680"/>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7" name="Line 1301"/>
            <p:cNvSpPr>
              <a:spLocks noChangeShapeType="1"/>
            </p:cNvSpPr>
            <p:nvPr/>
          </p:nvSpPr>
          <p:spPr bwMode="auto">
            <a:xfrm>
              <a:off x="5076" y="4384"/>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8" name="Line 1302"/>
            <p:cNvSpPr>
              <a:spLocks noChangeShapeType="1"/>
            </p:cNvSpPr>
            <p:nvPr/>
          </p:nvSpPr>
          <p:spPr bwMode="auto">
            <a:xfrm>
              <a:off x="5076" y="4088"/>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9" name="Freeform 1303"/>
            <p:cNvSpPr>
              <a:spLocks/>
            </p:cNvSpPr>
            <p:nvPr/>
          </p:nvSpPr>
          <p:spPr bwMode="auto">
            <a:xfrm>
              <a:off x="5259" y="5024"/>
              <a:ext cx="1304" cy="232"/>
            </a:xfrm>
            <a:custGeom>
              <a:avLst/>
              <a:gdLst>
                <a:gd name="T0" fmla="*/ 0 w 1304"/>
                <a:gd name="T1" fmla="*/ 232 h 232"/>
                <a:gd name="T2" fmla="*/ 184 w 1304"/>
                <a:gd name="T3" fmla="*/ 136 h 232"/>
                <a:gd name="T4" fmla="*/ 368 w 1304"/>
                <a:gd name="T5" fmla="*/ 56 h 232"/>
                <a:gd name="T6" fmla="*/ 560 w 1304"/>
                <a:gd name="T7" fmla="*/ 104 h 232"/>
                <a:gd name="T8" fmla="*/ 744 w 1304"/>
                <a:gd name="T9" fmla="*/ 128 h 232"/>
                <a:gd name="T10" fmla="*/ 928 w 1304"/>
                <a:gd name="T11" fmla="*/ 128 h 232"/>
                <a:gd name="T12" fmla="*/ 1112 w 1304"/>
                <a:gd name="T13" fmla="*/ 192 h 232"/>
                <a:gd name="T14" fmla="*/ 1304 w 1304"/>
                <a:gd name="T15" fmla="*/ 0 h 232"/>
                <a:gd name="T16" fmla="*/ 0 60000 65536"/>
                <a:gd name="T17" fmla="*/ 0 60000 65536"/>
                <a:gd name="T18" fmla="*/ 0 60000 65536"/>
                <a:gd name="T19" fmla="*/ 0 60000 65536"/>
                <a:gd name="T20" fmla="*/ 0 60000 65536"/>
                <a:gd name="T21" fmla="*/ 0 60000 65536"/>
                <a:gd name="T22" fmla="*/ 0 60000 65536"/>
                <a:gd name="T23" fmla="*/ 0 60000 65536"/>
                <a:gd name="T24" fmla="*/ 0 w 1304"/>
                <a:gd name="T25" fmla="*/ 0 h 232"/>
                <a:gd name="T26" fmla="*/ 1304 w 1304"/>
                <a:gd name="T27" fmla="*/ 232 h 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04" h="232">
                  <a:moveTo>
                    <a:pt x="0" y="232"/>
                  </a:moveTo>
                  <a:lnTo>
                    <a:pt x="184" y="136"/>
                  </a:lnTo>
                  <a:lnTo>
                    <a:pt x="368" y="56"/>
                  </a:lnTo>
                  <a:lnTo>
                    <a:pt x="560" y="104"/>
                  </a:lnTo>
                  <a:lnTo>
                    <a:pt x="744" y="128"/>
                  </a:lnTo>
                  <a:lnTo>
                    <a:pt x="928" y="128"/>
                  </a:lnTo>
                  <a:lnTo>
                    <a:pt x="1112" y="192"/>
                  </a:lnTo>
                  <a:lnTo>
                    <a:pt x="1304" y="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60" name="Oval 1304"/>
            <p:cNvSpPr>
              <a:spLocks noChangeArrowheads="1"/>
            </p:cNvSpPr>
            <p:nvPr/>
          </p:nvSpPr>
          <p:spPr bwMode="auto">
            <a:xfrm>
              <a:off x="5228" y="5224"/>
              <a:ext cx="71"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61" name="Oval 1305"/>
            <p:cNvSpPr>
              <a:spLocks noChangeArrowheads="1"/>
            </p:cNvSpPr>
            <p:nvPr/>
          </p:nvSpPr>
          <p:spPr bwMode="auto">
            <a:xfrm>
              <a:off x="5411" y="5128"/>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62" name="Oval 1306"/>
            <p:cNvSpPr>
              <a:spLocks noChangeArrowheads="1"/>
            </p:cNvSpPr>
            <p:nvPr/>
          </p:nvSpPr>
          <p:spPr bwMode="auto">
            <a:xfrm>
              <a:off x="5595" y="5048"/>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63" name="Oval 1307"/>
            <p:cNvSpPr>
              <a:spLocks noChangeArrowheads="1"/>
            </p:cNvSpPr>
            <p:nvPr/>
          </p:nvSpPr>
          <p:spPr bwMode="auto">
            <a:xfrm>
              <a:off x="5787" y="5096"/>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64" name="Oval 1308"/>
            <p:cNvSpPr>
              <a:spLocks noChangeArrowheads="1"/>
            </p:cNvSpPr>
            <p:nvPr/>
          </p:nvSpPr>
          <p:spPr bwMode="auto">
            <a:xfrm>
              <a:off x="5971" y="5120"/>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65" name="Oval 1309"/>
            <p:cNvSpPr>
              <a:spLocks noChangeArrowheads="1"/>
            </p:cNvSpPr>
            <p:nvPr/>
          </p:nvSpPr>
          <p:spPr bwMode="auto">
            <a:xfrm>
              <a:off x="6155" y="5120"/>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66" name="Oval 1310"/>
            <p:cNvSpPr>
              <a:spLocks noChangeArrowheads="1"/>
            </p:cNvSpPr>
            <p:nvPr/>
          </p:nvSpPr>
          <p:spPr bwMode="auto">
            <a:xfrm>
              <a:off x="6339" y="5184"/>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67" name="Oval 1311"/>
            <p:cNvSpPr>
              <a:spLocks noChangeArrowheads="1"/>
            </p:cNvSpPr>
            <p:nvPr/>
          </p:nvSpPr>
          <p:spPr bwMode="auto">
            <a:xfrm>
              <a:off x="6531" y="4992"/>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68" name="Freeform 1312"/>
            <p:cNvSpPr>
              <a:spLocks/>
            </p:cNvSpPr>
            <p:nvPr/>
          </p:nvSpPr>
          <p:spPr bwMode="auto">
            <a:xfrm>
              <a:off x="5259" y="4448"/>
              <a:ext cx="1304" cy="192"/>
            </a:xfrm>
            <a:custGeom>
              <a:avLst/>
              <a:gdLst>
                <a:gd name="T0" fmla="*/ 0 w 1304"/>
                <a:gd name="T1" fmla="*/ 152 h 192"/>
                <a:gd name="T2" fmla="*/ 184 w 1304"/>
                <a:gd name="T3" fmla="*/ 96 h 192"/>
                <a:gd name="T4" fmla="*/ 368 w 1304"/>
                <a:gd name="T5" fmla="*/ 56 h 192"/>
                <a:gd name="T6" fmla="*/ 560 w 1304"/>
                <a:gd name="T7" fmla="*/ 24 h 192"/>
                <a:gd name="T8" fmla="*/ 744 w 1304"/>
                <a:gd name="T9" fmla="*/ 0 h 192"/>
                <a:gd name="T10" fmla="*/ 928 w 1304"/>
                <a:gd name="T11" fmla="*/ 136 h 192"/>
                <a:gd name="T12" fmla="*/ 1112 w 1304"/>
                <a:gd name="T13" fmla="*/ 176 h 192"/>
                <a:gd name="T14" fmla="*/ 1304 w 1304"/>
                <a:gd name="T15" fmla="*/ 192 h 192"/>
                <a:gd name="T16" fmla="*/ 0 60000 65536"/>
                <a:gd name="T17" fmla="*/ 0 60000 65536"/>
                <a:gd name="T18" fmla="*/ 0 60000 65536"/>
                <a:gd name="T19" fmla="*/ 0 60000 65536"/>
                <a:gd name="T20" fmla="*/ 0 60000 65536"/>
                <a:gd name="T21" fmla="*/ 0 60000 65536"/>
                <a:gd name="T22" fmla="*/ 0 60000 65536"/>
                <a:gd name="T23" fmla="*/ 0 60000 65536"/>
                <a:gd name="T24" fmla="*/ 0 w 1304"/>
                <a:gd name="T25" fmla="*/ 0 h 192"/>
                <a:gd name="T26" fmla="*/ 1304 w 130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04" h="192">
                  <a:moveTo>
                    <a:pt x="0" y="152"/>
                  </a:moveTo>
                  <a:lnTo>
                    <a:pt x="184" y="96"/>
                  </a:lnTo>
                  <a:lnTo>
                    <a:pt x="368" y="56"/>
                  </a:lnTo>
                  <a:lnTo>
                    <a:pt x="560" y="24"/>
                  </a:lnTo>
                  <a:lnTo>
                    <a:pt x="744" y="0"/>
                  </a:lnTo>
                  <a:lnTo>
                    <a:pt x="928" y="136"/>
                  </a:lnTo>
                  <a:lnTo>
                    <a:pt x="1112" y="176"/>
                  </a:lnTo>
                  <a:lnTo>
                    <a:pt x="1304" y="192"/>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69" name="Oval 1313"/>
            <p:cNvSpPr>
              <a:spLocks noChangeArrowheads="1"/>
            </p:cNvSpPr>
            <p:nvPr/>
          </p:nvSpPr>
          <p:spPr bwMode="auto">
            <a:xfrm>
              <a:off x="5228" y="4568"/>
              <a:ext cx="71"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70" name="Oval 1314"/>
            <p:cNvSpPr>
              <a:spLocks noChangeArrowheads="1"/>
            </p:cNvSpPr>
            <p:nvPr/>
          </p:nvSpPr>
          <p:spPr bwMode="auto">
            <a:xfrm>
              <a:off x="5411" y="4512"/>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71" name="Oval 1315"/>
            <p:cNvSpPr>
              <a:spLocks noChangeArrowheads="1"/>
            </p:cNvSpPr>
            <p:nvPr/>
          </p:nvSpPr>
          <p:spPr bwMode="auto">
            <a:xfrm>
              <a:off x="5595" y="4472"/>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72" name="Oval 1316"/>
            <p:cNvSpPr>
              <a:spLocks noChangeArrowheads="1"/>
            </p:cNvSpPr>
            <p:nvPr/>
          </p:nvSpPr>
          <p:spPr bwMode="auto">
            <a:xfrm>
              <a:off x="5787" y="4440"/>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73" name="Oval 1317"/>
            <p:cNvSpPr>
              <a:spLocks noChangeArrowheads="1"/>
            </p:cNvSpPr>
            <p:nvPr/>
          </p:nvSpPr>
          <p:spPr bwMode="auto">
            <a:xfrm>
              <a:off x="5971" y="4416"/>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74" name="Oval 1318"/>
            <p:cNvSpPr>
              <a:spLocks noChangeArrowheads="1"/>
            </p:cNvSpPr>
            <p:nvPr/>
          </p:nvSpPr>
          <p:spPr bwMode="auto">
            <a:xfrm>
              <a:off x="6155" y="4552"/>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75" name="Oval 1319"/>
            <p:cNvSpPr>
              <a:spLocks noChangeArrowheads="1"/>
            </p:cNvSpPr>
            <p:nvPr/>
          </p:nvSpPr>
          <p:spPr bwMode="auto">
            <a:xfrm>
              <a:off x="6339" y="4592"/>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76" name="Oval 1320"/>
            <p:cNvSpPr>
              <a:spLocks noChangeArrowheads="1"/>
            </p:cNvSpPr>
            <p:nvPr/>
          </p:nvSpPr>
          <p:spPr bwMode="auto">
            <a:xfrm>
              <a:off x="6531" y="4608"/>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grpSp>
      <p:grpSp>
        <p:nvGrpSpPr>
          <p:cNvPr id="126015" name="Group 1"/>
          <p:cNvGrpSpPr>
            <a:grpSpLocks/>
          </p:cNvGrpSpPr>
          <p:nvPr/>
        </p:nvGrpSpPr>
        <p:grpSpPr bwMode="auto">
          <a:xfrm>
            <a:off x="7169150" y="2093913"/>
            <a:ext cx="1289050" cy="1217612"/>
            <a:chOff x="5035550" y="2409825"/>
            <a:chExt cx="1289050" cy="1217613"/>
          </a:xfrm>
        </p:grpSpPr>
        <p:sp>
          <p:nvSpPr>
            <p:cNvPr id="126020" name="Rectangle 925"/>
            <p:cNvSpPr>
              <a:spLocks noChangeArrowheads="1"/>
            </p:cNvSpPr>
            <p:nvPr/>
          </p:nvSpPr>
          <p:spPr bwMode="auto">
            <a:xfrm>
              <a:off x="5035550" y="3475038"/>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0</a:t>
              </a:r>
            </a:p>
          </p:txBody>
        </p:sp>
        <p:sp>
          <p:nvSpPr>
            <p:cNvPr id="126021" name="Rectangle 926"/>
            <p:cNvSpPr>
              <a:spLocks noChangeArrowheads="1"/>
            </p:cNvSpPr>
            <p:nvPr/>
          </p:nvSpPr>
          <p:spPr bwMode="auto">
            <a:xfrm>
              <a:off x="5035550" y="2409825"/>
              <a:ext cx="650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latin typeface="Calibri" charset="0"/>
                  <a:ea typeface="ＭＳ Ｐゴシック" charset="-128"/>
                </a:rPr>
                <a:t>1</a:t>
              </a:r>
            </a:p>
          </p:txBody>
        </p:sp>
        <p:grpSp>
          <p:nvGrpSpPr>
            <p:cNvPr id="126022" name="Group 1239"/>
            <p:cNvGrpSpPr>
              <a:grpSpLocks/>
            </p:cNvGrpSpPr>
            <p:nvPr/>
          </p:nvGrpSpPr>
          <p:grpSpPr bwMode="auto">
            <a:xfrm>
              <a:off x="5181600" y="2438400"/>
              <a:ext cx="1143000" cy="1087438"/>
              <a:chOff x="5061" y="64"/>
              <a:chExt cx="1527" cy="1528"/>
            </a:xfrm>
          </p:grpSpPr>
          <p:sp>
            <p:nvSpPr>
              <p:cNvPr id="126023" name="Line 1240"/>
              <p:cNvSpPr>
                <a:spLocks noChangeShapeType="1"/>
              </p:cNvSpPr>
              <p:nvPr/>
            </p:nvSpPr>
            <p:spPr bwMode="auto">
              <a:xfrm>
                <a:off x="5061" y="1560"/>
                <a:ext cx="148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4" name="Line 1241"/>
              <p:cNvSpPr>
                <a:spLocks noChangeShapeType="1"/>
              </p:cNvSpPr>
              <p:nvPr/>
            </p:nvSpPr>
            <p:spPr bwMode="auto">
              <a:xfrm flipV="1">
                <a:off x="5061" y="64"/>
                <a:ext cx="1" cy="149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5" name="Line 1242"/>
              <p:cNvSpPr>
                <a:spLocks noChangeShapeType="1"/>
              </p:cNvSpPr>
              <p:nvPr/>
            </p:nvSpPr>
            <p:spPr bwMode="auto">
              <a:xfrm flipV="1">
                <a:off x="5061" y="1544"/>
                <a:ext cx="1" cy="1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6" name="Line 1243"/>
              <p:cNvSpPr>
                <a:spLocks noChangeShapeType="1"/>
              </p:cNvSpPr>
              <p:nvPr/>
            </p:nvSpPr>
            <p:spPr bwMode="auto">
              <a:xfrm flipV="1">
                <a:off x="5484" y="1544"/>
                <a:ext cx="1" cy="16"/>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7" name="Line 1244"/>
              <p:cNvSpPr>
                <a:spLocks noChangeShapeType="1"/>
              </p:cNvSpPr>
              <p:nvPr/>
            </p:nvSpPr>
            <p:spPr bwMode="auto">
              <a:xfrm flipV="1">
                <a:off x="5908" y="1544"/>
                <a:ext cx="1" cy="16"/>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8" name="Line 1245"/>
              <p:cNvSpPr>
                <a:spLocks noChangeShapeType="1"/>
              </p:cNvSpPr>
              <p:nvPr/>
            </p:nvSpPr>
            <p:spPr bwMode="auto">
              <a:xfrm>
                <a:off x="5061" y="1560"/>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9" name="Line 1246"/>
              <p:cNvSpPr>
                <a:spLocks noChangeShapeType="1"/>
              </p:cNvSpPr>
              <p:nvPr/>
            </p:nvSpPr>
            <p:spPr bwMode="auto">
              <a:xfrm>
                <a:off x="5061" y="1256"/>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0" name="Line 1247"/>
              <p:cNvSpPr>
                <a:spLocks noChangeShapeType="1"/>
              </p:cNvSpPr>
              <p:nvPr/>
            </p:nvSpPr>
            <p:spPr bwMode="auto">
              <a:xfrm>
                <a:off x="5061" y="960"/>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1" name="Line 1248"/>
              <p:cNvSpPr>
                <a:spLocks noChangeShapeType="1"/>
              </p:cNvSpPr>
              <p:nvPr/>
            </p:nvSpPr>
            <p:spPr bwMode="auto">
              <a:xfrm>
                <a:off x="5061" y="664"/>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2" name="Line 1249"/>
              <p:cNvSpPr>
                <a:spLocks noChangeShapeType="1"/>
              </p:cNvSpPr>
              <p:nvPr/>
            </p:nvSpPr>
            <p:spPr bwMode="auto">
              <a:xfrm>
                <a:off x="5061" y="368"/>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3" name="Line 1250"/>
              <p:cNvSpPr>
                <a:spLocks noChangeShapeType="1"/>
              </p:cNvSpPr>
              <p:nvPr/>
            </p:nvSpPr>
            <p:spPr bwMode="auto">
              <a:xfrm>
                <a:off x="5061" y="64"/>
                <a:ext cx="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4" name="Freeform 1251"/>
              <p:cNvSpPr>
                <a:spLocks/>
              </p:cNvSpPr>
              <p:nvPr/>
            </p:nvSpPr>
            <p:spPr bwMode="auto">
              <a:xfrm>
                <a:off x="5268" y="416"/>
                <a:ext cx="1280" cy="1136"/>
              </a:xfrm>
              <a:custGeom>
                <a:avLst/>
                <a:gdLst>
                  <a:gd name="T0" fmla="*/ 0 w 1280"/>
                  <a:gd name="T1" fmla="*/ 1136 h 1136"/>
                  <a:gd name="T2" fmla="*/ 216 w 1280"/>
                  <a:gd name="T3" fmla="*/ 1136 h 1136"/>
                  <a:gd name="T4" fmla="*/ 424 w 1280"/>
                  <a:gd name="T5" fmla="*/ 1136 h 1136"/>
                  <a:gd name="T6" fmla="*/ 640 w 1280"/>
                  <a:gd name="T7" fmla="*/ 1136 h 1136"/>
                  <a:gd name="T8" fmla="*/ 848 w 1280"/>
                  <a:gd name="T9" fmla="*/ 1120 h 1136"/>
                  <a:gd name="T10" fmla="*/ 1064 w 1280"/>
                  <a:gd name="T11" fmla="*/ 728 h 1136"/>
                  <a:gd name="T12" fmla="*/ 1280 w 1280"/>
                  <a:gd name="T13" fmla="*/ 0 h 1136"/>
                  <a:gd name="T14" fmla="*/ 0 60000 65536"/>
                  <a:gd name="T15" fmla="*/ 0 60000 65536"/>
                  <a:gd name="T16" fmla="*/ 0 60000 65536"/>
                  <a:gd name="T17" fmla="*/ 0 60000 65536"/>
                  <a:gd name="T18" fmla="*/ 0 60000 65536"/>
                  <a:gd name="T19" fmla="*/ 0 60000 65536"/>
                  <a:gd name="T20" fmla="*/ 0 60000 65536"/>
                  <a:gd name="T21" fmla="*/ 0 w 1280"/>
                  <a:gd name="T22" fmla="*/ 0 h 1136"/>
                  <a:gd name="T23" fmla="*/ 1280 w 1280"/>
                  <a:gd name="T24" fmla="*/ 1136 h 1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136">
                    <a:moveTo>
                      <a:pt x="0" y="1136"/>
                    </a:moveTo>
                    <a:lnTo>
                      <a:pt x="216" y="1136"/>
                    </a:lnTo>
                    <a:lnTo>
                      <a:pt x="424" y="1136"/>
                    </a:lnTo>
                    <a:lnTo>
                      <a:pt x="640" y="1136"/>
                    </a:lnTo>
                    <a:lnTo>
                      <a:pt x="848" y="1120"/>
                    </a:lnTo>
                    <a:lnTo>
                      <a:pt x="1064" y="728"/>
                    </a:lnTo>
                    <a:lnTo>
                      <a:pt x="1280" y="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35" name="Oval 1252"/>
              <p:cNvSpPr>
                <a:spLocks noChangeArrowheads="1"/>
              </p:cNvSpPr>
              <p:nvPr/>
            </p:nvSpPr>
            <p:spPr bwMode="auto">
              <a:xfrm>
                <a:off x="5236" y="1520"/>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36" name="Oval 1253"/>
              <p:cNvSpPr>
                <a:spLocks noChangeArrowheads="1"/>
              </p:cNvSpPr>
              <p:nvPr/>
            </p:nvSpPr>
            <p:spPr bwMode="auto">
              <a:xfrm>
                <a:off x="5452" y="1520"/>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37" name="Oval 1254"/>
              <p:cNvSpPr>
                <a:spLocks noChangeArrowheads="1"/>
              </p:cNvSpPr>
              <p:nvPr/>
            </p:nvSpPr>
            <p:spPr bwMode="auto">
              <a:xfrm>
                <a:off x="5660" y="1520"/>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38" name="Oval 1255"/>
              <p:cNvSpPr>
                <a:spLocks noChangeArrowheads="1"/>
              </p:cNvSpPr>
              <p:nvPr/>
            </p:nvSpPr>
            <p:spPr bwMode="auto">
              <a:xfrm>
                <a:off x="5876" y="1520"/>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39" name="Oval 1256"/>
              <p:cNvSpPr>
                <a:spLocks noChangeArrowheads="1"/>
              </p:cNvSpPr>
              <p:nvPr/>
            </p:nvSpPr>
            <p:spPr bwMode="auto">
              <a:xfrm>
                <a:off x="6084" y="1504"/>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40" name="Oval 1257"/>
              <p:cNvSpPr>
                <a:spLocks noChangeArrowheads="1"/>
              </p:cNvSpPr>
              <p:nvPr/>
            </p:nvSpPr>
            <p:spPr bwMode="auto">
              <a:xfrm>
                <a:off x="6300" y="1112"/>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41" name="Oval 1258"/>
              <p:cNvSpPr>
                <a:spLocks noChangeArrowheads="1"/>
              </p:cNvSpPr>
              <p:nvPr/>
            </p:nvSpPr>
            <p:spPr bwMode="auto">
              <a:xfrm>
                <a:off x="6516" y="384"/>
                <a:ext cx="72" cy="72"/>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42" name="Freeform 1259"/>
              <p:cNvSpPr>
                <a:spLocks/>
              </p:cNvSpPr>
              <p:nvPr/>
            </p:nvSpPr>
            <p:spPr bwMode="auto">
              <a:xfrm>
                <a:off x="5268" y="272"/>
                <a:ext cx="1280" cy="1280"/>
              </a:xfrm>
              <a:custGeom>
                <a:avLst/>
                <a:gdLst>
                  <a:gd name="T0" fmla="*/ 0 w 1280"/>
                  <a:gd name="T1" fmla="*/ 1280 h 1280"/>
                  <a:gd name="T2" fmla="*/ 216 w 1280"/>
                  <a:gd name="T3" fmla="*/ 1280 h 1280"/>
                  <a:gd name="T4" fmla="*/ 424 w 1280"/>
                  <a:gd name="T5" fmla="*/ 1280 h 1280"/>
                  <a:gd name="T6" fmla="*/ 640 w 1280"/>
                  <a:gd name="T7" fmla="*/ 1224 h 1280"/>
                  <a:gd name="T8" fmla="*/ 848 w 1280"/>
                  <a:gd name="T9" fmla="*/ 928 h 1280"/>
                  <a:gd name="T10" fmla="*/ 1064 w 1280"/>
                  <a:gd name="T11" fmla="*/ 448 h 1280"/>
                  <a:gd name="T12" fmla="*/ 1280 w 1280"/>
                  <a:gd name="T13" fmla="*/ 0 h 1280"/>
                  <a:gd name="T14" fmla="*/ 0 60000 65536"/>
                  <a:gd name="T15" fmla="*/ 0 60000 65536"/>
                  <a:gd name="T16" fmla="*/ 0 60000 65536"/>
                  <a:gd name="T17" fmla="*/ 0 60000 65536"/>
                  <a:gd name="T18" fmla="*/ 0 60000 65536"/>
                  <a:gd name="T19" fmla="*/ 0 60000 65536"/>
                  <a:gd name="T20" fmla="*/ 0 60000 65536"/>
                  <a:gd name="T21" fmla="*/ 0 w 1280"/>
                  <a:gd name="T22" fmla="*/ 0 h 1280"/>
                  <a:gd name="T23" fmla="*/ 1280 w 1280"/>
                  <a:gd name="T24" fmla="*/ 1280 h 12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0" h="1280">
                    <a:moveTo>
                      <a:pt x="0" y="1280"/>
                    </a:moveTo>
                    <a:lnTo>
                      <a:pt x="216" y="1280"/>
                    </a:lnTo>
                    <a:lnTo>
                      <a:pt x="424" y="1280"/>
                    </a:lnTo>
                    <a:lnTo>
                      <a:pt x="640" y="1224"/>
                    </a:lnTo>
                    <a:lnTo>
                      <a:pt x="848" y="928"/>
                    </a:lnTo>
                    <a:lnTo>
                      <a:pt x="1064" y="448"/>
                    </a:lnTo>
                    <a:lnTo>
                      <a:pt x="1280"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43" name="Oval 1260"/>
              <p:cNvSpPr>
                <a:spLocks noChangeArrowheads="1"/>
              </p:cNvSpPr>
              <p:nvPr/>
            </p:nvSpPr>
            <p:spPr bwMode="auto">
              <a:xfrm>
                <a:off x="5236" y="1520"/>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44" name="Oval 1261"/>
              <p:cNvSpPr>
                <a:spLocks noChangeArrowheads="1"/>
              </p:cNvSpPr>
              <p:nvPr/>
            </p:nvSpPr>
            <p:spPr bwMode="auto">
              <a:xfrm>
                <a:off x="5452" y="1520"/>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45" name="Oval 1262"/>
              <p:cNvSpPr>
                <a:spLocks noChangeArrowheads="1"/>
              </p:cNvSpPr>
              <p:nvPr/>
            </p:nvSpPr>
            <p:spPr bwMode="auto">
              <a:xfrm>
                <a:off x="5660" y="1520"/>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46" name="Oval 1263"/>
              <p:cNvSpPr>
                <a:spLocks noChangeArrowheads="1"/>
              </p:cNvSpPr>
              <p:nvPr/>
            </p:nvSpPr>
            <p:spPr bwMode="auto">
              <a:xfrm>
                <a:off x="5876" y="1464"/>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47" name="Oval 1264"/>
              <p:cNvSpPr>
                <a:spLocks noChangeArrowheads="1"/>
              </p:cNvSpPr>
              <p:nvPr/>
            </p:nvSpPr>
            <p:spPr bwMode="auto">
              <a:xfrm>
                <a:off x="6084" y="1168"/>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48" name="Oval 1265"/>
              <p:cNvSpPr>
                <a:spLocks noChangeArrowheads="1"/>
              </p:cNvSpPr>
              <p:nvPr/>
            </p:nvSpPr>
            <p:spPr bwMode="auto">
              <a:xfrm>
                <a:off x="6300" y="688"/>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sp>
            <p:nvSpPr>
              <p:cNvPr id="126049" name="Oval 1266"/>
              <p:cNvSpPr>
                <a:spLocks noChangeArrowheads="1"/>
              </p:cNvSpPr>
              <p:nvPr/>
            </p:nvSpPr>
            <p:spPr bwMode="auto">
              <a:xfrm>
                <a:off x="6516" y="240"/>
                <a:ext cx="72" cy="72"/>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a typeface="ＭＳ Ｐゴシック" charset="-128"/>
                </a:endParaRPr>
              </a:p>
            </p:txBody>
          </p:sp>
        </p:grpSp>
      </p:grpSp>
      <p:sp>
        <p:nvSpPr>
          <p:cNvPr id="126016" name="Rectangle 147"/>
          <p:cNvSpPr>
            <a:spLocks noChangeArrowheads="1"/>
          </p:cNvSpPr>
          <p:nvPr/>
        </p:nvSpPr>
        <p:spPr bwMode="auto">
          <a:xfrm>
            <a:off x="8305800" y="3200400"/>
            <a:ext cx="2698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best</a:t>
            </a:r>
          </a:p>
        </p:txBody>
      </p:sp>
      <p:sp>
        <p:nvSpPr>
          <p:cNvPr id="126017" name="Rectangle 147"/>
          <p:cNvSpPr>
            <a:spLocks noChangeArrowheads="1"/>
          </p:cNvSpPr>
          <p:nvPr/>
        </p:nvSpPr>
        <p:spPr bwMode="auto">
          <a:xfrm>
            <a:off x="7261225" y="3200400"/>
            <a:ext cx="3587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a:r>
              <a:rPr lang="en-US" altLang="x-none" sz="1200">
                <a:latin typeface="Calibri" charset="0"/>
                <a:ea typeface="ＭＳ Ｐゴシック" charset="-128"/>
              </a:rPr>
              <a:t>worst</a:t>
            </a:r>
          </a:p>
        </p:txBody>
      </p:sp>
      <p:sp>
        <p:nvSpPr>
          <p:cNvPr id="126018" name="Rectangle 100"/>
          <p:cNvSpPr>
            <a:spLocks/>
          </p:cNvSpPr>
          <p:nvPr/>
        </p:nvSpPr>
        <p:spPr bwMode="auto">
          <a:xfrm>
            <a:off x="5943600" y="6673850"/>
            <a:ext cx="31448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40637" bIns="0">
            <a:spAutoFit/>
          </a:bodyP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Comic Sans MS" charset="0"/>
              </a:rPr>
              <a:t>Weiner, Sayres, Vinberg &amp; Grill-Spector, JNP 2010</a:t>
            </a:r>
          </a:p>
        </p:txBody>
      </p:sp>
      <p:sp>
        <p:nvSpPr>
          <p:cNvPr id="126019" name="TextBox 3"/>
          <p:cNvSpPr txBox="1">
            <a:spLocks noChangeArrowheads="1"/>
          </p:cNvSpPr>
          <p:nvPr/>
        </p:nvSpPr>
        <p:spPr bwMode="auto">
          <a:xfrm>
            <a:off x="838200" y="3429000"/>
            <a:ext cx="1512888"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600" i="1">
                <a:latin typeface="Times" charset="0"/>
              </a:rPr>
              <a:t>f</a:t>
            </a:r>
            <a:r>
              <a:rPr lang="en-US" altLang="x-none" sz="1600" i="1" baseline="-25000">
                <a:latin typeface="Times" charset="0"/>
              </a:rPr>
              <a:t>i</a:t>
            </a:r>
            <a:r>
              <a:rPr lang="en-US" altLang="x-none" sz="1600" i="1">
                <a:latin typeface="Times" charset="0"/>
              </a:rPr>
              <a:t>(x)=G(x</a:t>
            </a:r>
            <a:r>
              <a:rPr lang="en-US" altLang="x-none" sz="1600"/>
              <a:t>,</a:t>
            </a:r>
            <a:r>
              <a:rPr lang="en-US" altLang="x-none" sz="1600">
                <a:latin typeface="Symbol" charset="2"/>
              </a:rPr>
              <a:t>m,</a:t>
            </a:r>
            <a:r>
              <a:rPr lang="en-US" altLang="x-none" sz="1600" i="1">
                <a:latin typeface="Times New Roman" charset="0"/>
              </a:rPr>
              <a:t>c</a:t>
            </a:r>
            <a:r>
              <a:rPr lang="en-US" altLang="x-none" sz="1600">
                <a:latin typeface="Symbol" charset="2"/>
              </a:rPr>
              <a:t>s</a:t>
            </a:r>
            <a:r>
              <a:rPr lang="en-US" altLang="x-none" sz="1600"/>
              <a:t>)</a:t>
            </a:r>
          </a:p>
          <a:p>
            <a:pPr eaLnBrk="1" hangingPunct="1"/>
            <a:r>
              <a:rPr lang="en-US" altLang="x-none" sz="1600" i="1">
                <a:latin typeface="Times" charset="0"/>
              </a:rPr>
              <a:t>            0&lt;c&lt;1</a:t>
            </a:r>
          </a:p>
        </p:txBody>
      </p:sp>
    </p:spTree>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1"/>
          <p:cNvSpPr>
            <a:spLocks noChangeArrowheads="1"/>
          </p:cNvSpPr>
          <p:nvPr/>
        </p:nvSpPr>
        <p:spPr bwMode="auto">
          <a:xfrm>
            <a:off x="76200" y="152400"/>
            <a:ext cx="891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Since the distribution is key – lets look at some numbers</a:t>
            </a:r>
          </a:p>
        </p:txBody>
      </p:sp>
      <p:grpSp>
        <p:nvGrpSpPr>
          <p:cNvPr id="126978" name="Group 1"/>
          <p:cNvGrpSpPr>
            <a:grpSpLocks/>
          </p:cNvGrpSpPr>
          <p:nvPr/>
        </p:nvGrpSpPr>
        <p:grpSpPr bwMode="auto">
          <a:xfrm>
            <a:off x="6016625" y="830263"/>
            <a:ext cx="1679575" cy="1684337"/>
            <a:chOff x="4519613" y="4068763"/>
            <a:chExt cx="1679575" cy="1684337"/>
          </a:xfrm>
        </p:grpSpPr>
        <p:grpSp>
          <p:nvGrpSpPr>
            <p:cNvPr id="127030" name="Group 146"/>
            <p:cNvGrpSpPr>
              <a:grpSpLocks/>
            </p:cNvGrpSpPr>
            <p:nvPr/>
          </p:nvGrpSpPr>
          <p:grpSpPr bwMode="auto">
            <a:xfrm>
              <a:off x="5040313" y="4332288"/>
              <a:ext cx="1143000" cy="1089025"/>
              <a:chOff x="7524687" y="2198815"/>
              <a:chExt cx="1143000" cy="1089025"/>
            </a:xfrm>
          </p:grpSpPr>
          <p:sp>
            <p:nvSpPr>
              <p:cNvPr id="127036"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37"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38"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39"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0"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1"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2"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3"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4"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5"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6"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7"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8"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49"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50"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51"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52"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53"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54"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55"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56"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57"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58"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59"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0"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1"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2"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3"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4"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5"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6"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7"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8"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69"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70"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71"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72"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73"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74"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75"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76"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77"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78"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79"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0"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1"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2"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3"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4"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5"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6"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7"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8"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89"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90"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7031" name="Rectangle 25"/>
            <p:cNvSpPr>
              <a:spLocks/>
            </p:cNvSpPr>
            <p:nvPr/>
          </p:nvSpPr>
          <p:spPr bwMode="auto">
            <a:xfrm>
              <a:off x="4924425" y="537210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7032" name="Rectangle 26"/>
            <p:cNvSpPr>
              <a:spLocks/>
            </p:cNvSpPr>
            <p:nvPr/>
          </p:nvSpPr>
          <p:spPr bwMode="auto">
            <a:xfrm>
              <a:off x="4784725" y="430688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7033" name="Rectangle 30"/>
            <p:cNvSpPr>
              <a:spLocks/>
            </p:cNvSpPr>
            <p:nvPr/>
          </p:nvSpPr>
          <p:spPr bwMode="auto">
            <a:xfrm rot="-5400000">
              <a:off x="4350544" y="472201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7034" name="Rectangle 31"/>
            <p:cNvSpPr>
              <a:spLocks/>
            </p:cNvSpPr>
            <p:nvPr/>
          </p:nvSpPr>
          <p:spPr bwMode="auto">
            <a:xfrm>
              <a:off x="5167313" y="406876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7035" name="Rectangle 32"/>
            <p:cNvSpPr>
              <a:spLocks/>
            </p:cNvSpPr>
            <p:nvPr/>
          </p:nvSpPr>
          <p:spPr bwMode="auto">
            <a:xfrm>
              <a:off x="5032375" y="556895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grpSp>
      <p:grpSp>
        <p:nvGrpSpPr>
          <p:cNvPr id="126979" name="Group 269"/>
          <p:cNvGrpSpPr>
            <a:grpSpLocks/>
          </p:cNvGrpSpPr>
          <p:nvPr/>
        </p:nvGrpSpPr>
        <p:grpSpPr bwMode="auto">
          <a:xfrm>
            <a:off x="1295400" y="838200"/>
            <a:ext cx="1679575" cy="1684338"/>
            <a:chOff x="7050088" y="1903413"/>
            <a:chExt cx="1679575" cy="1684337"/>
          </a:xfrm>
        </p:grpSpPr>
        <p:sp>
          <p:nvSpPr>
            <p:cNvPr id="126981"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6982"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6983"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6984"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6985"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6986"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987"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6988"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89"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0"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1"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2"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3"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4"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5"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6"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7"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8"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6999"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0"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1"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2"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3"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4"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5"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6"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7"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8"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09"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10"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11"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12"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13"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7014"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15"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16"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17"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18"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19"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20"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21"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22"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23"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24"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25"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26"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7027"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28"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7029"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6980" name="Rectangle 107519"/>
          <p:cNvSpPr>
            <a:spLocks noChangeArrowheads="1"/>
          </p:cNvSpPr>
          <p:nvPr/>
        </p:nvSpPr>
        <p:spPr bwMode="auto">
          <a:xfrm>
            <a:off x="4054475" y="1066800"/>
            <a:ext cx="60325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600" b="1">
                <a:solidFill>
                  <a:srgbClr val="5E5EB9"/>
                </a:solidFill>
                <a:latin typeface="Calibri" charset="0"/>
              </a:rPr>
              <a:t>?</a:t>
            </a:r>
            <a:endParaRPr lang="en-US" altLang="x-none" sz="6600"/>
          </a:p>
        </p:txBody>
      </p:sp>
    </p:spTree>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
          <p:cNvSpPr>
            <a:spLocks noChangeArrowheads="1"/>
          </p:cNvSpPr>
          <p:nvPr/>
        </p:nvSpPr>
        <p:spPr bwMode="auto">
          <a:xfrm>
            <a:off x="76200" y="152400"/>
            <a:ext cx="891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Since the distribution is key – lets look at some numbers</a:t>
            </a:r>
          </a:p>
        </p:txBody>
      </p:sp>
      <p:grpSp>
        <p:nvGrpSpPr>
          <p:cNvPr id="128002" name="Group 1"/>
          <p:cNvGrpSpPr>
            <a:grpSpLocks/>
          </p:cNvGrpSpPr>
          <p:nvPr/>
        </p:nvGrpSpPr>
        <p:grpSpPr bwMode="auto">
          <a:xfrm>
            <a:off x="6016625" y="830263"/>
            <a:ext cx="1679575" cy="1684337"/>
            <a:chOff x="4519613" y="4068763"/>
            <a:chExt cx="1679575" cy="1684337"/>
          </a:xfrm>
        </p:grpSpPr>
        <p:grpSp>
          <p:nvGrpSpPr>
            <p:cNvPr id="128061" name="Group 146"/>
            <p:cNvGrpSpPr>
              <a:grpSpLocks/>
            </p:cNvGrpSpPr>
            <p:nvPr/>
          </p:nvGrpSpPr>
          <p:grpSpPr bwMode="auto">
            <a:xfrm>
              <a:off x="5040313" y="4332288"/>
              <a:ext cx="1143000" cy="1089025"/>
              <a:chOff x="7524687" y="2198815"/>
              <a:chExt cx="1143000" cy="1089025"/>
            </a:xfrm>
          </p:grpSpPr>
          <p:sp>
            <p:nvSpPr>
              <p:cNvPr id="128067"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68"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69"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0"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1"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2"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3"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4"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5"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6"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7"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8"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79"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80"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81"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82"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83"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84"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85"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86"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87"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88"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89"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0"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1"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2"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3"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4"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5"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6"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7"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8"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99"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100"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101"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102"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103"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104"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105"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106"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107"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108"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109"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0"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1"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2"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3"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4"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5"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6"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7"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8"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19"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20"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121"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8062" name="Rectangle 25"/>
            <p:cNvSpPr>
              <a:spLocks/>
            </p:cNvSpPr>
            <p:nvPr/>
          </p:nvSpPr>
          <p:spPr bwMode="auto">
            <a:xfrm>
              <a:off x="4924425" y="537210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8063" name="Rectangle 26"/>
            <p:cNvSpPr>
              <a:spLocks/>
            </p:cNvSpPr>
            <p:nvPr/>
          </p:nvSpPr>
          <p:spPr bwMode="auto">
            <a:xfrm>
              <a:off x="4784725" y="430688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8064" name="Rectangle 30"/>
            <p:cNvSpPr>
              <a:spLocks/>
            </p:cNvSpPr>
            <p:nvPr/>
          </p:nvSpPr>
          <p:spPr bwMode="auto">
            <a:xfrm rot="-5400000">
              <a:off x="4350544" y="472201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8065" name="Rectangle 31"/>
            <p:cNvSpPr>
              <a:spLocks/>
            </p:cNvSpPr>
            <p:nvPr/>
          </p:nvSpPr>
          <p:spPr bwMode="auto">
            <a:xfrm>
              <a:off x="5167313" y="406876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8066" name="Rectangle 32"/>
            <p:cNvSpPr>
              <a:spLocks/>
            </p:cNvSpPr>
            <p:nvPr/>
          </p:nvSpPr>
          <p:spPr bwMode="auto">
            <a:xfrm>
              <a:off x="5032375" y="556895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grpSp>
      <p:grpSp>
        <p:nvGrpSpPr>
          <p:cNvPr id="128003" name="Group 269"/>
          <p:cNvGrpSpPr>
            <a:grpSpLocks/>
          </p:cNvGrpSpPr>
          <p:nvPr/>
        </p:nvGrpSpPr>
        <p:grpSpPr bwMode="auto">
          <a:xfrm>
            <a:off x="1295400" y="838200"/>
            <a:ext cx="1679575" cy="1684338"/>
            <a:chOff x="7050088" y="1903413"/>
            <a:chExt cx="1679575" cy="1684337"/>
          </a:xfrm>
        </p:grpSpPr>
        <p:sp>
          <p:nvSpPr>
            <p:cNvPr id="128012"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8013"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8014"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8015"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8016"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8017"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18"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19"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0"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1"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2"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3"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4"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5"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6"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7"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8"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29"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0"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1"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2"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3"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4"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5"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6"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7"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8"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39"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40"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41"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42"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43"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44"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8045"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46"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47"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48"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49"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50"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51"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52"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53"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54"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55"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56"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57"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8058"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59"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8060"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8004" name="Rectangle 107519"/>
          <p:cNvSpPr>
            <a:spLocks noChangeArrowheads="1"/>
          </p:cNvSpPr>
          <p:nvPr/>
        </p:nvSpPr>
        <p:spPr bwMode="auto">
          <a:xfrm>
            <a:off x="4054475" y="1066800"/>
            <a:ext cx="60325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600" b="1">
                <a:solidFill>
                  <a:srgbClr val="5E5EB9"/>
                </a:solidFill>
                <a:latin typeface="Calibri" charset="0"/>
              </a:rPr>
              <a:t>?</a:t>
            </a:r>
            <a:endParaRPr lang="en-US" altLang="x-none" sz="6600"/>
          </a:p>
        </p:txBody>
      </p:sp>
      <p:pic>
        <p:nvPicPr>
          <p:cNvPr id="128005" name="Picture 107521"/>
          <p:cNvPicPr>
            <a:picLocks noChangeAspect="1"/>
          </p:cNvPicPr>
          <p:nvPr/>
        </p:nvPicPr>
        <p:blipFill>
          <a:blip r:embed="rId2">
            <a:extLst>
              <a:ext uri="{28A0092B-C50C-407E-A947-70E740481C1C}">
                <a14:useLocalDpi xmlns:a14="http://schemas.microsoft.com/office/drawing/2010/main" val="0"/>
              </a:ext>
            </a:extLst>
          </a:blip>
          <a:srcRect l="12885" t="26801" r="63570" b="59254"/>
          <a:stretch>
            <a:fillRect/>
          </a:stretch>
        </p:blipFill>
        <p:spPr bwMode="auto">
          <a:xfrm>
            <a:off x="304800" y="2857500"/>
            <a:ext cx="1198563"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6" name="Picture 107525"/>
          <p:cNvPicPr>
            <a:picLocks noChangeAspect="1"/>
          </p:cNvPicPr>
          <p:nvPr/>
        </p:nvPicPr>
        <p:blipFill>
          <a:blip r:embed="rId3">
            <a:extLst>
              <a:ext uri="{28A0092B-C50C-407E-A947-70E740481C1C}">
                <a14:useLocalDpi xmlns:a14="http://schemas.microsoft.com/office/drawing/2010/main" val="0"/>
              </a:ext>
            </a:extLst>
          </a:blip>
          <a:srcRect t="52560"/>
          <a:stretch>
            <a:fillRect/>
          </a:stretch>
        </p:blipFill>
        <p:spPr bwMode="auto">
          <a:xfrm>
            <a:off x="2667000" y="2874963"/>
            <a:ext cx="1735138" cy="150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7" name="Picture 121"/>
          <p:cNvPicPr>
            <a:picLocks noChangeAspect="1"/>
          </p:cNvPicPr>
          <p:nvPr/>
        </p:nvPicPr>
        <p:blipFill>
          <a:blip r:embed="rId2">
            <a:extLst>
              <a:ext uri="{28A0092B-C50C-407E-A947-70E740481C1C}">
                <a14:useLocalDpi xmlns:a14="http://schemas.microsoft.com/office/drawing/2010/main" val="0"/>
              </a:ext>
            </a:extLst>
          </a:blip>
          <a:srcRect l="53030" t="14142" r="35635" b="78842"/>
          <a:stretch>
            <a:fillRect/>
          </a:stretch>
        </p:blipFill>
        <p:spPr bwMode="auto">
          <a:xfrm>
            <a:off x="1143000" y="3733800"/>
            <a:ext cx="5778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8" name="TextBox 124"/>
          <p:cNvSpPr txBox="1">
            <a:spLocks noChangeArrowheads="1"/>
          </p:cNvSpPr>
          <p:nvPr/>
        </p:nvSpPr>
        <p:spPr bwMode="auto">
          <a:xfrm>
            <a:off x="1638300" y="2514600"/>
            <a:ext cx="1490663"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5E5EB9"/>
                </a:solidFill>
                <a:latin typeface="Calibri" charset="0"/>
              </a:rPr>
              <a:t>Body patches</a:t>
            </a:r>
          </a:p>
        </p:txBody>
      </p:sp>
      <p:sp>
        <p:nvSpPr>
          <p:cNvPr id="128009" name="TextBox 107526"/>
          <p:cNvSpPr txBox="1">
            <a:spLocks noChangeArrowheads="1"/>
          </p:cNvSpPr>
          <p:nvPr/>
        </p:nvSpPr>
        <p:spPr bwMode="auto">
          <a:xfrm>
            <a:off x="660400" y="4343400"/>
            <a:ext cx="15113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rPr>
              <a:t>Bell et al JNS 2011</a:t>
            </a:r>
          </a:p>
        </p:txBody>
      </p:sp>
      <p:sp>
        <p:nvSpPr>
          <p:cNvPr id="128010" name="Rectangle 107528"/>
          <p:cNvSpPr>
            <a:spLocks noChangeArrowheads="1"/>
          </p:cNvSpPr>
          <p:nvPr/>
        </p:nvSpPr>
        <p:spPr bwMode="auto">
          <a:xfrm>
            <a:off x="2819400" y="4343400"/>
            <a:ext cx="16462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rPr>
              <a:t>Popivanov JNS 2014</a:t>
            </a:r>
          </a:p>
        </p:txBody>
      </p:sp>
      <p:pic>
        <p:nvPicPr>
          <p:cNvPr id="128011" name="Picture 131"/>
          <p:cNvPicPr>
            <a:picLocks noChangeAspect="1"/>
          </p:cNvPicPr>
          <p:nvPr/>
        </p:nvPicPr>
        <p:blipFill>
          <a:blip r:embed="rId2">
            <a:extLst>
              <a:ext uri="{28A0092B-C50C-407E-A947-70E740481C1C}">
                <a14:useLocalDpi xmlns:a14="http://schemas.microsoft.com/office/drawing/2010/main" val="0"/>
              </a:ext>
            </a:extLst>
          </a:blip>
          <a:srcRect l="60976" t="26801" r="22150" b="59254"/>
          <a:stretch>
            <a:fillRect/>
          </a:stretch>
        </p:blipFill>
        <p:spPr bwMode="auto">
          <a:xfrm>
            <a:off x="1600200" y="2857500"/>
            <a:ext cx="858838"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1"/>
          <p:cNvSpPr>
            <a:spLocks noChangeArrowheads="1"/>
          </p:cNvSpPr>
          <p:nvPr/>
        </p:nvSpPr>
        <p:spPr bwMode="auto">
          <a:xfrm>
            <a:off x="76200" y="152400"/>
            <a:ext cx="891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Since the distribution is key – lets look at some numbers</a:t>
            </a:r>
          </a:p>
        </p:txBody>
      </p:sp>
      <p:grpSp>
        <p:nvGrpSpPr>
          <p:cNvPr id="129026" name="Group 1"/>
          <p:cNvGrpSpPr>
            <a:grpSpLocks/>
          </p:cNvGrpSpPr>
          <p:nvPr/>
        </p:nvGrpSpPr>
        <p:grpSpPr bwMode="auto">
          <a:xfrm>
            <a:off x="6016625" y="830263"/>
            <a:ext cx="1679575" cy="1684337"/>
            <a:chOff x="4519613" y="4068763"/>
            <a:chExt cx="1679575" cy="1684337"/>
          </a:xfrm>
        </p:grpSpPr>
        <p:grpSp>
          <p:nvGrpSpPr>
            <p:cNvPr id="129091" name="Group 146"/>
            <p:cNvGrpSpPr>
              <a:grpSpLocks/>
            </p:cNvGrpSpPr>
            <p:nvPr/>
          </p:nvGrpSpPr>
          <p:grpSpPr bwMode="auto">
            <a:xfrm>
              <a:off x="5040313" y="4332288"/>
              <a:ext cx="1143000" cy="1089025"/>
              <a:chOff x="7524687" y="2198815"/>
              <a:chExt cx="1143000" cy="1089025"/>
            </a:xfrm>
          </p:grpSpPr>
          <p:sp>
            <p:nvSpPr>
              <p:cNvPr id="129097"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098"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099"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0"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1"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2"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3"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4"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5"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6"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7"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8"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09"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10"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11"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12"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13"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14"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15"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16"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17"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18"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19"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0"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1"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2"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3"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4"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5"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6"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7"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8"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29"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30"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31"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32"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33"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34"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35"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36"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37"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138"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139"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0"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1"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2"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3"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4"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5"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6"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7"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8"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49"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50"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151"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29092" name="Rectangle 25"/>
            <p:cNvSpPr>
              <a:spLocks/>
            </p:cNvSpPr>
            <p:nvPr/>
          </p:nvSpPr>
          <p:spPr bwMode="auto">
            <a:xfrm>
              <a:off x="4924425" y="537210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9093" name="Rectangle 26"/>
            <p:cNvSpPr>
              <a:spLocks/>
            </p:cNvSpPr>
            <p:nvPr/>
          </p:nvSpPr>
          <p:spPr bwMode="auto">
            <a:xfrm>
              <a:off x="4784725" y="430688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9094" name="Rectangle 30"/>
            <p:cNvSpPr>
              <a:spLocks/>
            </p:cNvSpPr>
            <p:nvPr/>
          </p:nvSpPr>
          <p:spPr bwMode="auto">
            <a:xfrm rot="-5400000">
              <a:off x="4350544" y="472201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9095" name="Rectangle 31"/>
            <p:cNvSpPr>
              <a:spLocks/>
            </p:cNvSpPr>
            <p:nvPr/>
          </p:nvSpPr>
          <p:spPr bwMode="auto">
            <a:xfrm>
              <a:off x="5167313" y="406876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9096" name="Rectangle 32"/>
            <p:cNvSpPr>
              <a:spLocks/>
            </p:cNvSpPr>
            <p:nvPr/>
          </p:nvSpPr>
          <p:spPr bwMode="auto">
            <a:xfrm>
              <a:off x="5032375" y="556895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grpSp>
      <p:grpSp>
        <p:nvGrpSpPr>
          <p:cNvPr id="129027" name="Group 269"/>
          <p:cNvGrpSpPr>
            <a:grpSpLocks/>
          </p:cNvGrpSpPr>
          <p:nvPr/>
        </p:nvGrpSpPr>
        <p:grpSpPr bwMode="auto">
          <a:xfrm>
            <a:off x="1295400" y="838200"/>
            <a:ext cx="1679575" cy="1684338"/>
            <a:chOff x="7050088" y="1903413"/>
            <a:chExt cx="1679575" cy="1684337"/>
          </a:xfrm>
        </p:grpSpPr>
        <p:sp>
          <p:nvSpPr>
            <p:cNvPr id="129042"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29043"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29044"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29045"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29046"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29047"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048"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049"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0"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1"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2"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3"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4"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5"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6"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7"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8"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59"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0"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1"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2"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3"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4"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5"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6"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7"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8"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69"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70"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71"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72"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73"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74"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29075"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076"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77"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78"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79"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80"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081"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082"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83"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84"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85"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86"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87"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29088"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89"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29090"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29028" name="Rectangle 107519"/>
          <p:cNvSpPr>
            <a:spLocks noChangeArrowheads="1"/>
          </p:cNvSpPr>
          <p:nvPr/>
        </p:nvSpPr>
        <p:spPr bwMode="auto">
          <a:xfrm>
            <a:off x="4054475" y="1066800"/>
            <a:ext cx="60325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600" b="1">
                <a:solidFill>
                  <a:srgbClr val="5E5EB9"/>
                </a:solidFill>
                <a:latin typeface="Calibri" charset="0"/>
              </a:rPr>
              <a:t>?</a:t>
            </a:r>
            <a:endParaRPr lang="en-US" altLang="x-none" sz="6600"/>
          </a:p>
        </p:txBody>
      </p:sp>
      <p:pic>
        <p:nvPicPr>
          <p:cNvPr id="129029" name="Picture 107521"/>
          <p:cNvPicPr>
            <a:picLocks noChangeAspect="1"/>
          </p:cNvPicPr>
          <p:nvPr/>
        </p:nvPicPr>
        <p:blipFill>
          <a:blip r:embed="rId2">
            <a:extLst>
              <a:ext uri="{28A0092B-C50C-407E-A947-70E740481C1C}">
                <a14:useLocalDpi xmlns:a14="http://schemas.microsoft.com/office/drawing/2010/main" val="0"/>
              </a:ext>
            </a:extLst>
          </a:blip>
          <a:srcRect l="12885" t="26801" r="63570" b="59254"/>
          <a:stretch>
            <a:fillRect/>
          </a:stretch>
        </p:blipFill>
        <p:spPr bwMode="auto">
          <a:xfrm>
            <a:off x="304800" y="2857500"/>
            <a:ext cx="1198563"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30" name="Rectangle 107522"/>
          <p:cNvSpPr>
            <a:spLocks noChangeArrowheads="1"/>
          </p:cNvSpPr>
          <p:nvPr/>
        </p:nvSpPr>
        <p:spPr bwMode="auto">
          <a:xfrm>
            <a:off x="2625725" y="5751513"/>
            <a:ext cx="21336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latin typeface="Calibri" charset="0"/>
              </a:rPr>
              <a:t>Issa and dicarlo JNS 2012</a:t>
            </a:r>
          </a:p>
          <a:p>
            <a:pPr algn="ctr" eaLnBrk="1" hangingPunct="1"/>
            <a:r>
              <a:rPr lang="en-US" altLang="x-none" sz="1400">
                <a:latin typeface="Calibri" charset="0"/>
              </a:rPr>
              <a:t>PL: 83%</a:t>
            </a:r>
          </a:p>
          <a:p>
            <a:pPr algn="ctr" eaLnBrk="1" hangingPunct="1"/>
            <a:r>
              <a:rPr lang="en-US" altLang="x-none" sz="1400">
                <a:latin typeface="Calibri" charset="0"/>
              </a:rPr>
              <a:t> ML: 75%</a:t>
            </a:r>
          </a:p>
          <a:p>
            <a:pPr algn="ctr" eaLnBrk="1" hangingPunct="1"/>
            <a:r>
              <a:rPr lang="en-US" altLang="x-none" sz="1400">
                <a:latin typeface="Calibri" charset="0"/>
              </a:rPr>
              <a:t> AM/AL: 88%</a:t>
            </a:r>
          </a:p>
        </p:txBody>
      </p:sp>
      <p:pic>
        <p:nvPicPr>
          <p:cNvPr id="129031" name="Picture 107525"/>
          <p:cNvPicPr>
            <a:picLocks noChangeAspect="1"/>
          </p:cNvPicPr>
          <p:nvPr/>
        </p:nvPicPr>
        <p:blipFill>
          <a:blip r:embed="rId3">
            <a:extLst>
              <a:ext uri="{28A0092B-C50C-407E-A947-70E740481C1C}">
                <a14:useLocalDpi xmlns:a14="http://schemas.microsoft.com/office/drawing/2010/main" val="0"/>
              </a:ext>
            </a:extLst>
          </a:blip>
          <a:srcRect t="52560"/>
          <a:stretch>
            <a:fillRect/>
          </a:stretch>
        </p:blipFill>
        <p:spPr bwMode="auto">
          <a:xfrm>
            <a:off x="2667000" y="2874963"/>
            <a:ext cx="1735138" cy="150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32" name="Picture 121"/>
          <p:cNvPicPr>
            <a:picLocks noChangeAspect="1"/>
          </p:cNvPicPr>
          <p:nvPr/>
        </p:nvPicPr>
        <p:blipFill>
          <a:blip r:embed="rId2">
            <a:extLst>
              <a:ext uri="{28A0092B-C50C-407E-A947-70E740481C1C}">
                <a14:useLocalDpi xmlns:a14="http://schemas.microsoft.com/office/drawing/2010/main" val="0"/>
              </a:ext>
            </a:extLst>
          </a:blip>
          <a:srcRect l="53030" t="14142" r="35635" b="78842"/>
          <a:stretch>
            <a:fillRect/>
          </a:stretch>
        </p:blipFill>
        <p:spPr bwMode="auto">
          <a:xfrm>
            <a:off x="1143000" y="3733800"/>
            <a:ext cx="5778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33" name="Picture 122"/>
          <p:cNvPicPr>
            <a:picLocks noChangeAspect="1"/>
          </p:cNvPicPr>
          <p:nvPr/>
        </p:nvPicPr>
        <p:blipFill>
          <a:blip r:embed="rId2">
            <a:extLst>
              <a:ext uri="{28A0092B-C50C-407E-A947-70E740481C1C}">
                <a14:useLocalDpi xmlns:a14="http://schemas.microsoft.com/office/drawing/2010/main" val="0"/>
              </a:ext>
            </a:extLst>
          </a:blip>
          <a:srcRect l="17894" t="41910" r="63345" b="45454"/>
          <a:stretch>
            <a:fillRect/>
          </a:stretch>
        </p:blipFill>
        <p:spPr bwMode="auto">
          <a:xfrm>
            <a:off x="685800" y="5327650"/>
            <a:ext cx="95567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34" name="TextBox 107520"/>
          <p:cNvSpPr txBox="1">
            <a:spLocks noChangeArrowheads="1"/>
          </p:cNvSpPr>
          <p:nvPr/>
        </p:nvSpPr>
        <p:spPr bwMode="auto">
          <a:xfrm>
            <a:off x="1676400" y="4800600"/>
            <a:ext cx="1435100"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5E5EB9"/>
                </a:solidFill>
                <a:latin typeface="Calibri" charset="0"/>
              </a:rPr>
              <a:t>Face patches</a:t>
            </a:r>
          </a:p>
        </p:txBody>
      </p:sp>
      <p:sp>
        <p:nvSpPr>
          <p:cNvPr id="129035" name="TextBox 124"/>
          <p:cNvSpPr txBox="1">
            <a:spLocks noChangeArrowheads="1"/>
          </p:cNvSpPr>
          <p:nvPr/>
        </p:nvSpPr>
        <p:spPr bwMode="auto">
          <a:xfrm>
            <a:off x="1638300" y="2514600"/>
            <a:ext cx="1490663"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5E5EB9"/>
                </a:solidFill>
                <a:latin typeface="Calibri" charset="0"/>
              </a:rPr>
              <a:t>Body patches</a:t>
            </a:r>
          </a:p>
        </p:txBody>
      </p:sp>
      <p:pic>
        <p:nvPicPr>
          <p:cNvPr id="129036" name="Picture 126"/>
          <p:cNvPicPr>
            <a:picLocks noChangeAspect="1"/>
          </p:cNvPicPr>
          <p:nvPr/>
        </p:nvPicPr>
        <p:blipFill>
          <a:blip r:embed="rId2">
            <a:extLst>
              <a:ext uri="{28A0092B-C50C-407E-A947-70E740481C1C}">
                <a14:useLocalDpi xmlns:a14="http://schemas.microsoft.com/office/drawing/2010/main" val="0"/>
              </a:ext>
            </a:extLst>
          </a:blip>
          <a:srcRect l="60085" t="42110" r="23795" b="45454"/>
          <a:stretch>
            <a:fillRect/>
          </a:stretch>
        </p:blipFill>
        <p:spPr bwMode="auto">
          <a:xfrm>
            <a:off x="1600200" y="5334000"/>
            <a:ext cx="820738" cy="85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37" name="TextBox 107526"/>
          <p:cNvSpPr txBox="1">
            <a:spLocks noChangeArrowheads="1"/>
          </p:cNvSpPr>
          <p:nvPr/>
        </p:nvSpPr>
        <p:spPr bwMode="auto">
          <a:xfrm>
            <a:off x="660400" y="4343400"/>
            <a:ext cx="15113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rPr>
              <a:t>Bell et al JNS 2011</a:t>
            </a:r>
          </a:p>
        </p:txBody>
      </p:sp>
      <p:sp>
        <p:nvSpPr>
          <p:cNvPr id="129038" name="TextBox 128"/>
          <p:cNvSpPr txBox="1">
            <a:spLocks noChangeArrowheads="1"/>
          </p:cNvSpPr>
          <p:nvPr/>
        </p:nvSpPr>
        <p:spPr bwMode="auto">
          <a:xfrm>
            <a:off x="2590800" y="5029200"/>
            <a:ext cx="22050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latin typeface="Calibri" charset="0"/>
              </a:rPr>
              <a:t>Tsao, Friewald &amp; colleagues</a:t>
            </a:r>
          </a:p>
          <a:p>
            <a:pPr algn="ctr" eaLnBrk="1" hangingPunct="1"/>
            <a:r>
              <a:rPr lang="en-US" altLang="x-none" sz="1400">
                <a:latin typeface="Calibri" charset="0"/>
              </a:rPr>
              <a:t>ML: 90-97% </a:t>
            </a:r>
          </a:p>
          <a:p>
            <a:pPr algn="ctr" eaLnBrk="1" hangingPunct="1"/>
            <a:r>
              <a:rPr lang="en-US" altLang="x-none" sz="1400">
                <a:latin typeface="Calibri" charset="0"/>
              </a:rPr>
              <a:t>AL;AM: 86-89%</a:t>
            </a:r>
          </a:p>
        </p:txBody>
      </p:sp>
      <p:sp>
        <p:nvSpPr>
          <p:cNvPr id="129039" name="Rectangle 107528"/>
          <p:cNvSpPr>
            <a:spLocks noChangeArrowheads="1"/>
          </p:cNvSpPr>
          <p:nvPr/>
        </p:nvSpPr>
        <p:spPr bwMode="auto">
          <a:xfrm>
            <a:off x="2819400" y="4343400"/>
            <a:ext cx="16462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rPr>
              <a:t>Popivanov JNS 2014</a:t>
            </a:r>
          </a:p>
        </p:txBody>
      </p:sp>
      <p:pic>
        <p:nvPicPr>
          <p:cNvPr id="129040" name="Picture 131"/>
          <p:cNvPicPr>
            <a:picLocks noChangeAspect="1"/>
          </p:cNvPicPr>
          <p:nvPr/>
        </p:nvPicPr>
        <p:blipFill>
          <a:blip r:embed="rId2">
            <a:extLst>
              <a:ext uri="{28A0092B-C50C-407E-A947-70E740481C1C}">
                <a14:useLocalDpi xmlns:a14="http://schemas.microsoft.com/office/drawing/2010/main" val="0"/>
              </a:ext>
            </a:extLst>
          </a:blip>
          <a:srcRect l="60976" t="26801" r="22150" b="59254"/>
          <a:stretch>
            <a:fillRect/>
          </a:stretch>
        </p:blipFill>
        <p:spPr bwMode="auto">
          <a:xfrm>
            <a:off x="1600200" y="2857500"/>
            <a:ext cx="858838"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41" name="Picture 132"/>
          <p:cNvPicPr>
            <a:picLocks noChangeAspect="1"/>
          </p:cNvPicPr>
          <p:nvPr/>
        </p:nvPicPr>
        <p:blipFill>
          <a:blip r:embed="rId2">
            <a:extLst>
              <a:ext uri="{28A0092B-C50C-407E-A947-70E740481C1C}">
                <a14:useLocalDpi xmlns:a14="http://schemas.microsoft.com/office/drawing/2010/main" val="0"/>
              </a:ext>
            </a:extLst>
          </a:blip>
          <a:srcRect l="53030" t="14142" r="35635" b="78842"/>
          <a:stretch>
            <a:fillRect/>
          </a:stretch>
        </p:blipFill>
        <p:spPr bwMode="auto">
          <a:xfrm>
            <a:off x="1371600" y="6172200"/>
            <a:ext cx="5778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1"/>
          <p:cNvSpPr>
            <a:spLocks noChangeArrowheads="1"/>
          </p:cNvSpPr>
          <p:nvPr/>
        </p:nvSpPr>
        <p:spPr bwMode="auto">
          <a:xfrm>
            <a:off x="76200" y="152400"/>
            <a:ext cx="891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Since the distribution is key – lets look at some numbers</a:t>
            </a:r>
          </a:p>
        </p:txBody>
      </p:sp>
      <p:grpSp>
        <p:nvGrpSpPr>
          <p:cNvPr id="130050" name="Group 1"/>
          <p:cNvGrpSpPr>
            <a:grpSpLocks/>
          </p:cNvGrpSpPr>
          <p:nvPr/>
        </p:nvGrpSpPr>
        <p:grpSpPr bwMode="auto">
          <a:xfrm>
            <a:off x="6016625" y="830263"/>
            <a:ext cx="1679575" cy="1684337"/>
            <a:chOff x="4519613" y="4068763"/>
            <a:chExt cx="1679575" cy="1684337"/>
          </a:xfrm>
        </p:grpSpPr>
        <p:grpSp>
          <p:nvGrpSpPr>
            <p:cNvPr id="130119" name="Group 146"/>
            <p:cNvGrpSpPr>
              <a:grpSpLocks/>
            </p:cNvGrpSpPr>
            <p:nvPr/>
          </p:nvGrpSpPr>
          <p:grpSpPr bwMode="auto">
            <a:xfrm>
              <a:off x="5040313" y="4332288"/>
              <a:ext cx="1143000" cy="1089025"/>
              <a:chOff x="7524687" y="2198815"/>
              <a:chExt cx="1143000" cy="1089025"/>
            </a:xfrm>
          </p:grpSpPr>
          <p:sp>
            <p:nvSpPr>
              <p:cNvPr id="130125"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26"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27"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28"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29"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0"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1"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2"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3"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4"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5"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6"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7"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8"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39"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40"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41"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42"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43"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44"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45"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46"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47"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48"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49"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0"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1"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2"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3"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4"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5"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6"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7"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8"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59"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60"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61"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62"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63"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64"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65"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66"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67"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68"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69"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0"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1"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2"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3"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4"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5"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6"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7"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8"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79"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30120" name="Rectangle 25"/>
            <p:cNvSpPr>
              <a:spLocks/>
            </p:cNvSpPr>
            <p:nvPr/>
          </p:nvSpPr>
          <p:spPr bwMode="auto">
            <a:xfrm>
              <a:off x="4924425" y="537210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30121" name="Rectangle 26"/>
            <p:cNvSpPr>
              <a:spLocks/>
            </p:cNvSpPr>
            <p:nvPr/>
          </p:nvSpPr>
          <p:spPr bwMode="auto">
            <a:xfrm>
              <a:off x="4784725" y="430688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30122" name="Rectangle 30"/>
            <p:cNvSpPr>
              <a:spLocks/>
            </p:cNvSpPr>
            <p:nvPr/>
          </p:nvSpPr>
          <p:spPr bwMode="auto">
            <a:xfrm rot="-5400000">
              <a:off x="4350544" y="472201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30123" name="Rectangle 31"/>
            <p:cNvSpPr>
              <a:spLocks/>
            </p:cNvSpPr>
            <p:nvPr/>
          </p:nvSpPr>
          <p:spPr bwMode="auto">
            <a:xfrm>
              <a:off x="5167313" y="406876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30124" name="Rectangle 32"/>
            <p:cNvSpPr>
              <a:spLocks/>
            </p:cNvSpPr>
            <p:nvPr/>
          </p:nvSpPr>
          <p:spPr bwMode="auto">
            <a:xfrm>
              <a:off x="5032375" y="556895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grpSp>
      <p:grpSp>
        <p:nvGrpSpPr>
          <p:cNvPr id="130051" name="Group 269"/>
          <p:cNvGrpSpPr>
            <a:grpSpLocks/>
          </p:cNvGrpSpPr>
          <p:nvPr/>
        </p:nvGrpSpPr>
        <p:grpSpPr bwMode="auto">
          <a:xfrm>
            <a:off x="1295400" y="838200"/>
            <a:ext cx="1679575" cy="1684338"/>
            <a:chOff x="7050088" y="1903413"/>
            <a:chExt cx="1679575" cy="1684337"/>
          </a:xfrm>
        </p:grpSpPr>
        <p:sp>
          <p:nvSpPr>
            <p:cNvPr id="130070"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30071"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30072"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30073"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30074"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30075"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076"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077"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78"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79"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0"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1"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2"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3"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4"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5"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6"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7"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8"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89"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0"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1"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2"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3"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4"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5"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6"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7"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8"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099"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00"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01"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02"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0103"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04"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05"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06"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07"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08"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09"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10"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11"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12"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13"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14"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15"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0116"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17"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0118"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30052" name="Rectangle 107519"/>
          <p:cNvSpPr>
            <a:spLocks noChangeArrowheads="1"/>
          </p:cNvSpPr>
          <p:nvPr/>
        </p:nvSpPr>
        <p:spPr bwMode="auto">
          <a:xfrm>
            <a:off x="4054475" y="1066800"/>
            <a:ext cx="60325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600" b="1">
                <a:solidFill>
                  <a:srgbClr val="5E5EB9"/>
                </a:solidFill>
                <a:latin typeface="Calibri" charset="0"/>
              </a:rPr>
              <a:t>?</a:t>
            </a:r>
            <a:endParaRPr lang="en-US" altLang="x-none" sz="6600"/>
          </a:p>
        </p:txBody>
      </p:sp>
      <p:pic>
        <p:nvPicPr>
          <p:cNvPr id="130053" name="Picture 107521"/>
          <p:cNvPicPr>
            <a:picLocks noChangeAspect="1"/>
          </p:cNvPicPr>
          <p:nvPr/>
        </p:nvPicPr>
        <p:blipFill>
          <a:blip r:embed="rId2">
            <a:extLst>
              <a:ext uri="{28A0092B-C50C-407E-A947-70E740481C1C}">
                <a14:useLocalDpi xmlns:a14="http://schemas.microsoft.com/office/drawing/2010/main" val="0"/>
              </a:ext>
            </a:extLst>
          </a:blip>
          <a:srcRect l="12885" t="26801" r="63570" b="59254"/>
          <a:stretch>
            <a:fillRect/>
          </a:stretch>
        </p:blipFill>
        <p:spPr bwMode="auto">
          <a:xfrm>
            <a:off x="304800" y="2857500"/>
            <a:ext cx="1198563"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4" name="Picture 107525"/>
          <p:cNvPicPr>
            <a:picLocks noChangeAspect="1"/>
          </p:cNvPicPr>
          <p:nvPr/>
        </p:nvPicPr>
        <p:blipFill>
          <a:blip r:embed="rId3">
            <a:extLst>
              <a:ext uri="{28A0092B-C50C-407E-A947-70E740481C1C}">
                <a14:useLocalDpi xmlns:a14="http://schemas.microsoft.com/office/drawing/2010/main" val="0"/>
              </a:ext>
            </a:extLst>
          </a:blip>
          <a:srcRect t="52560"/>
          <a:stretch>
            <a:fillRect/>
          </a:stretch>
        </p:blipFill>
        <p:spPr bwMode="auto">
          <a:xfrm>
            <a:off x="2667000" y="2874963"/>
            <a:ext cx="1735138" cy="150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5" name="Picture 120"/>
          <p:cNvPicPr>
            <a:picLocks noChangeAspect="1"/>
          </p:cNvPicPr>
          <p:nvPr/>
        </p:nvPicPr>
        <p:blipFill>
          <a:blip r:embed="rId2">
            <a:extLst>
              <a:ext uri="{28A0092B-C50C-407E-A947-70E740481C1C}">
                <a14:useLocalDpi xmlns:a14="http://schemas.microsoft.com/office/drawing/2010/main" val="0"/>
              </a:ext>
            </a:extLst>
          </a:blip>
          <a:srcRect l="60429" t="85573"/>
          <a:stretch>
            <a:fillRect/>
          </a:stretch>
        </p:blipFill>
        <p:spPr bwMode="auto">
          <a:xfrm>
            <a:off x="6137275" y="2857500"/>
            <a:ext cx="2016125" cy="989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6" name="Picture 121"/>
          <p:cNvPicPr>
            <a:picLocks noChangeAspect="1"/>
          </p:cNvPicPr>
          <p:nvPr/>
        </p:nvPicPr>
        <p:blipFill>
          <a:blip r:embed="rId2">
            <a:extLst>
              <a:ext uri="{28A0092B-C50C-407E-A947-70E740481C1C}">
                <a14:useLocalDpi xmlns:a14="http://schemas.microsoft.com/office/drawing/2010/main" val="0"/>
              </a:ext>
            </a:extLst>
          </a:blip>
          <a:srcRect l="53030" t="14142" r="35635" b="78842"/>
          <a:stretch>
            <a:fillRect/>
          </a:stretch>
        </p:blipFill>
        <p:spPr bwMode="auto">
          <a:xfrm>
            <a:off x="1143000" y="3733800"/>
            <a:ext cx="5778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7" name="Picture 122"/>
          <p:cNvPicPr>
            <a:picLocks noChangeAspect="1"/>
          </p:cNvPicPr>
          <p:nvPr/>
        </p:nvPicPr>
        <p:blipFill>
          <a:blip r:embed="rId2">
            <a:extLst>
              <a:ext uri="{28A0092B-C50C-407E-A947-70E740481C1C}">
                <a14:useLocalDpi xmlns:a14="http://schemas.microsoft.com/office/drawing/2010/main" val="0"/>
              </a:ext>
            </a:extLst>
          </a:blip>
          <a:srcRect l="17894" t="41910" r="63345" b="45454"/>
          <a:stretch>
            <a:fillRect/>
          </a:stretch>
        </p:blipFill>
        <p:spPr bwMode="auto">
          <a:xfrm>
            <a:off x="685800" y="5327650"/>
            <a:ext cx="95567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8" name="TextBox 107520"/>
          <p:cNvSpPr txBox="1">
            <a:spLocks noChangeArrowheads="1"/>
          </p:cNvSpPr>
          <p:nvPr/>
        </p:nvSpPr>
        <p:spPr bwMode="auto">
          <a:xfrm>
            <a:off x="1676400" y="4800600"/>
            <a:ext cx="1435100"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5E5EB9"/>
                </a:solidFill>
                <a:latin typeface="Calibri" charset="0"/>
              </a:rPr>
              <a:t>Face patches</a:t>
            </a:r>
          </a:p>
        </p:txBody>
      </p:sp>
      <p:sp>
        <p:nvSpPr>
          <p:cNvPr id="130059" name="TextBox 124"/>
          <p:cNvSpPr txBox="1">
            <a:spLocks noChangeArrowheads="1"/>
          </p:cNvSpPr>
          <p:nvPr/>
        </p:nvSpPr>
        <p:spPr bwMode="auto">
          <a:xfrm>
            <a:off x="1638300" y="2514600"/>
            <a:ext cx="1490663"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5E5EB9"/>
                </a:solidFill>
                <a:latin typeface="Calibri" charset="0"/>
              </a:rPr>
              <a:t>Body patches</a:t>
            </a:r>
          </a:p>
        </p:txBody>
      </p:sp>
      <p:sp>
        <p:nvSpPr>
          <p:cNvPr id="130060" name="TextBox 125"/>
          <p:cNvSpPr txBox="1">
            <a:spLocks noChangeArrowheads="1"/>
          </p:cNvSpPr>
          <p:nvPr/>
        </p:nvSpPr>
        <p:spPr bwMode="auto">
          <a:xfrm>
            <a:off x="6324600" y="2514600"/>
            <a:ext cx="1509713"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5E5EB9"/>
                </a:solidFill>
                <a:latin typeface="Calibri" charset="0"/>
              </a:rPr>
              <a:t>Place patches</a:t>
            </a:r>
          </a:p>
          <a:p>
            <a:pPr eaLnBrk="1" hangingPunct="1"/>
            <a:endParaRPr lang="en-US" altLang="x-none" sz="1800" b="1">
              <a:solidFill>
                <a:srgbClr val="5E5EB9"/>
              </a:solidFill>
              <a:latin typeface="Calibri" charset="0"/>
            </a:endParaRPr>
          </a:p>
        </p:txBody>
      </p:sp>
      <p:pic>
        <p:nvPicPr>
          <p:cNvPr id="130061" name="Picture 126"/>
          <p:cNvPicPr>
            <a:picLocks noChangeAspect="1"/>
          </p:cNvPicPr>
          <p:nvPr/>
        </p:nvPicPr>
        <p:blipFill>
          <a:blip r:embed="rId2">
            <a:extLst>
              <a:ext uri="{28A0092B-C50C-407E-A947-70E740481C1C}">
                <a14:useLocalDpi xmlns:a14="http://schemas.microsoft.com/office/drawing/2010/main" val="0"/>
              </a:ext>
            </a:extLst>
          </a:blip>
          <a:srcRect l="60085" t="42110" r="23795" b="45454"/>
          <a:stretch>
            <a:fillRect/>
          </a:stretch>
        </p:blipFill>
        <p:spPr bwMode="auto">
          <a:xfrm>
            <a:off x="1600200" y="5334000"/>
            <a:ext cx="820738" cy="85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62" name="TextBox 107526"/>
          <p:cNvSpPr txBox="1">
            <a:spLocks noChangeArrowheads="1"/>
          </p:cNvSpPr>
          <p:nvPr/>
        </p:nvSpPr>
        <p:spPr bwMode="auto">
          <a:xfrm>
            <a:off x="660400" y="4343400"/>
            <a:ext cx="15113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rPr>
              <a:t>Bell et al JNS 2011</a:t>
            </a:r>
          </a:p>
        </p:txBody>
      </p:sp>
      <p:sp>
        <p:nvSpPr>
          <p:cNvPr id="130063" name="Rectangle 107528"/>
          <p:cNvSpPr>
            <a:spLocks noChangeArrowheads="1"/>
          </p:cNvSpPr>
          <p:nvPr/>
        </p:nvSpPr>
        <p:spPr bwMode="auto">
          <a:xfrm>
            <a:off x="2819400" y="4343400"/>
            <a:ext cx="16462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rPr>
              <a:t>Popivanov JNS 2014</a:t>
            </a:r>
          </a:p>
        </p:txBody>
      </p:sp>
      <p:pic>
        <p:nvPicPr>
          <p:cNvPr id="130064" name="Picture 131"/>
          <p:cNvPicPr>
            <a:picLocks noChangeAspect="1"/>
          </p:cNvPicPr>
          <p:nvPr/>
        </p:nvPicPr>
        <p:blipFill>
          <a:blip r:embed="rId2">
            <a:extLst>
              <a:ext uri="{28A0092B-C50C-407E-A947-70E740481C1C}">
                <a14:useLocalDpi xmlns:a14="http://schemas.microsoft.com/office/drawing/2010/main" val="0"/>
              </a:ext>
            </a:extLst>
          </a:blip>
          <a:srcRect l="60976" t="26801" r="22150" b="59254"/>
          <a:stretch>
            <a:fillRect/>
          </a:stretch>
        </p:blipFill>
        <p:spPr bwMode="auto">
          <a:xfrm>
            <a:off x="1600200" y="2857500"/>
            <a:ext cx="858838"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65" name="Picture 132"/>
          <p:cNvPicPr>
            <a:picLocks noChangeAspect="1"/>
          </p:cNvPicPr>
          <p:nvPr/>
        </p:nvPicPr>
        <p:blipFill>
          <a:blip r:embed="rId2">
            <a:extLst>
              <a:ext uri="{28A0092B-C50C-407E-A947-70E740481C1C}">
                <a14:useLocalDpi xmlns:a14="http://schemas.microsoft.com/office/drawing/2010/main" val="0"/>
              </a:ext>
            </a:extLst>
          </a:blip>
          <a:srcRect l="53030" t="14142" r="35635" b="78842"/>
          <a:stretch>
            <a:fillRect/>
          </a:stretch>
        </p:blipFill>
        <p:spPr bwMode="auto">
          <a:xfrm>
            <a:off x="1371600" y="6172200"/>
            <a:ext cx="5778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66" name="Picture 134"/>
          <p:cNvPicPr>
            <a:picLocks noChangeAspect="1"/>
          </p:cNvPicPr>
          <p:nvPr/>
        </p:nvPicPr>
        <p:blipFill>
          <a:blip r:embed="rId2">
            <a:extLst>
              <a:ext uri="{28A0092B-C50C-407E-A947-70E740481C1C}">
                <a14:useLocalDpi xmlns:a14="http://schemas.microsoft.com/office/drawing/2010/main" val="0"/>
              </a:ext>
            </a:extLst>
          </a:blip>
          <a:srcRect l="53030" t="14142" r="35635" b="78842"/>
          <a:stretch>
            <a:fillRect/>
          </a:stretch>
        </p:blipFill>
        <p:spPr bwMode="auto">
          <a:xfrm>
            <a:off x="6746875" y="3657600"/>
            <a:ext cx="5778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67" name="Rectangle 107523"/>
          <p:cNvSpPr>
            <a:spLocks noChangeArrowheads="1"/>
          </p:cNvSpPr>
          <p:nvPr/>
        </p:nvSpPr>
        <p:spPr bwMode="auto">
          <a:xfrm>
            <a:off x="6400800" y="43434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t>Kornblith et al 2013</a:t>
            </a:r>
          </a:p>
          <a:p>
            <a:pPr eaLnBrk="1" hangingPunct="1"/>
            <a:r>
              <a:rPr lang="en-US" altLang="x-none" sz="1200"/>
              <a:t>LPP: 46%</a:t>
            </a:r>
          </a:p>
        </p:txBody>
      </p:sp>
      <p:sp>
        <p:nvSpPr>
          <p:cNvPr id="130068" name="Rectangle 133"/>
          <p:cNvSpPr>
            <a:spLocks noChangeArrowheads="1"/>
          </p:cNvSpPr>
          <p:nvPr/>
        </p:nvSpPr>
        <p:spPr bwMode="auto">
          <a:xfrm>
            <a:off x="2625725" y="5751513"/>
            <a:ext cx="21336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latin typeface="Calibri" charset="0"/>
              </a:rPr>
              <a:t>Issa and dicarlo JNS 2012</a:t>
            </a:r>
          </a:p>
          <a:p>
            <a:pPr algn="ctr" eaLnBrk="1" hangingPunct="1"/>
            <a:r>
              <a:rPr lang="en-US" altLang="x-none" sz="1400">
                <a:latin typeface="Calibri" charset="0"/>
              </a:rPr>
              <a:t>PL: 83%</a:t>
            </a:r>
          </a:p>
          <a:p>
            <a:pPr algn="ctr" eaLnBrk="1" hangingPunct="1"/>
            <a:r>
              <a:rPr lang="en-US" altLang="x-none" sz="1400">
                <a:latin typeface="Calibri" charset="0"/>
              </a:rPr>
              <a:t> ML: 75%</a:t>
            </a:r>
          </a:p>
          <a:p>
            <a:pPr algn="ctr" eaLnBrk="1" hangingPunct="1"/>
            <a:r>
              <a:rPr lang="en-US" altLang="x-none" sz="1400">
                <a:latin typeface="Calibri" charset="0"/>
              </a:rPr>
              <a:t> AM/AL: 88%</a:t>
            </a:r>
          </a:p>
        </p:txBody>
      </p:sp>
      <p:sp>
        <p:nvSpPr>
          <p:cNvPr id="130069" name="TextBox 135"/>
          <p:cNvSpPr txBox="1">
            <a:spLocks noChangeArrowheads="1"/>
          </p:cNvSpPr>
          <p:nvPr/>
        </p:nvSpPr>
        <p:spPr bwMode="auto">
          <a:xfrm>
            <a:off x="2590800" y="5029200"/>
            <a:ext cx="22050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latin typeface="Calibri" charset="0"/>
              </a:rPr>
              <a:t>Tsao, Friewald &amp; colleagues</a:t>
            </a:r>
          </a:p>
          <a:p>
            <a:pPr algn="ctr" eaLnBrk="1" hangingPunct="1"/>
            <a:r>
              <a:rPr lang="en-US" altLang="x-none" sz="1400">
                <a:latin typeface="Calibri" charset="0"/>
              </a:rPr>
              <a:t>ML: 90-97% </a:t>
            </a:r>
          </a:p>
          <a:p>
            <a:pPr algn="ctr" eaLnBrk="1" hangingPunct="1"/>
            <a:r>
              <a:rPr lang="en-US" altLang="x-none" sz="1400">
                <a:latin typeface="Calibri" charset="0"/>
              </a:rPr>
              <a:t>AL;AM: 86-89%</a:t>
            </a:r>
          </a:p>
        </p:txBody>
      </p:sp>
    </p:spTree>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1"/>
          <p:cNvSpPr>
            <a:spLocks noChangeArrowheads="1"/>
          </p:cNvSpPr>
          <p:nvPr/>
        </p:nvSpPr>
        <p:spPr bwMode="auto">
          <a:xfrm>
            <a:off x="76200" y="152400"/>
            <a:ext cx="891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Since the distribution is key – lets look at some numbers</a:t>
            </a:r>
          </a:p>
        </p:txBody>
      </p:sp>
      <p:grpSp>
        <p:nvGrpSpPr>
          <p:cNvPr id="131074" name="Group 1"/>
          <p:cNvGrpSpPr>
            <a:grpSpLocks/>
          </p:cNvGrpSpPr>
          <p:nvPr/>
        </p:nvGrpSpPr>
        <p:grpSpPr bwMode="auto">
          <a:xfrm>
            <a:off x="6016625" y="830263"/>
            <a:ext cx="1679575" cy="1684337"/>
            <a:chOff x="4519613" y="4068763"/>
            <a:chExt cx="1679575" cy="1684337"/>
          </a:xfrm>
        </p:grpSpPr>
        <p:grpSp>
          <p:nvGrpSpPr>
            <p:cNvPr id="131145" name="Group 146"/>
            <p:cNvGrpSpPr>
              <a:grpSpLocks/>
            </p:cNvGrpSpPr>
            <p:nvPr/>
          </p:nvGrpSpPr>
          <p:grpSpPr bwMode="auto">
            <a:xfrm>
              <a:off x="5040313" y="4332288"/>
              <a:ext cx="1143000" cy="1089025"/>
              <a:chOff x="7524687" y="2198815"/>
              <a:chExt cx="1143000" cy="1089025"/>
            </a:xfrm>
          </p:grpSpPr>
          <p:sp>
            <p:nvSpPr>
              <p:cNvPr id="131151" name="Line 75"/>
              <p:cNvSpPr>
                <a:spLocks noChangeShapeType="1"/>
              </p:cNvSpPr>
              <p:nvPr/>
            </p:nvSpPr>
            <p:spPr bwMode="auto">
              <a:xfrm>
                <a:off x="7526274" y="3284665"/>
                <a:ext cx="1141413"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52" name="Line 76"/>
              <p:cNvSpPr>
                <a:spLocks noChangeShapeType="1"/>
              </p:cNvSpPr>
              <p:nvPr/>
            </p:nvSpPr>
            <p:spPr bwMode="auto">
              <a:xfrm rot="10800000" flipH="1">
                <a:off x="7526274" y="2198815"/>
                <a:ext cx="1588"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53" name="Line 77"/>
              <p:cNvSpPr>
                <a:spLocks noChangeShapeType="1"/>
              </p:cNvSpPr>
              <p:nvPr/>
            </p:nvSpPr>
            <p:spPr bwMode="auto">
              <a:xfrm rot="10800000" flipH="1">
                <a:off x="76056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54" name="Line 78"/>
              <p:cNvSpPr>
                <a:spLocks noChangeShapeType="1"/>
              </p:cNvSpPr>
              <p:nvPr/>
            </p:nvSpPr>
            <p:spPr bwMode="auto">
              <a:xfrm rot="10800000" flipH="1">
                <a:off x="76850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55" name="Line 79"/>
              <p:cNvSpPr>
                <a:spLocks noChangeShapeType="1"/>
              </p:cNvSpPr>
              <p:nvPr/>
            </p:nvSpPr>
            <p:spPr bwMode="auto">
              <a:xfrm rot="10800000" flipH="1">
                <a:off x="77659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56" name="Line 80"/>
              <p:cNvSpPr>
                <a:spLocks noChangeShapeType="1"/>
              </p:cNvSpPr>
              <p:nvPr/>
            </p:nvSpPr>
            <p:spPr bwMode="auto">
              <a:xfrm rot="10800000" flipH="1">
                <a:off x="785171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57" name="Line 81"/>
              <p:cNvSpPr>
                <a:spLocks noChangeShapeType="1"/>
              </p:cNvSpPr>
              <p:nvPr/>
            </p:nvSpPr>
            <p:spPr bwMode="auto">
              <a:xfrm rot="10800000" flipH="1">
                <a:off x="79310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58" name="Line 82"/>
              <p:cNvSpPr>
                <a:spLocks noChangeShapeType="1"/>
              </p:cNvSpPr>
              <p:nvPr/>
            </p:nvSpPr>
            <p:spPr bwMode="auto">
              <a:xfrm rot="10800000" flipH="1">
                <a:off x="80104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59" name="Line 83"/>
              <p:cNvSpPr>
                <a:spLocks noChangeShapeType="1"/>
              </p:cNvSpPr>
              <p:nvPr/>
            </p:nvSpPr>
            <p:spPr bwMode="auto">
              <a:xfrm rot="10800000" flipH="1">
                <a:off x="80961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60" name="Line 84"/>
              <p:cNvSpPr>
                <a:spLocks noChangeShapeType="1"/>
              </p:cNvSpPr>
              <p:nvPr/>
            </p:nvSpPr>
            <p:spPr bwMode="auto">
              <a:xfrm rot="10800000" flipH="1">
                <a:off x="817714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61" name="Line 85"/>
              <p:cNvSpPr>
                <a:spLocks noChangeShapeType="1"/>
              </p:cNvSpPr>
              <p:nvPr/>
            </p:nvSpPr>
            <p:spPr bwMode="auto">
              <a:xfrm rot="10800000" flipH="1">
                <a:off x="82565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62" name="Line 86"/>
              <p:cNvSpPr>
                <a:spLocks noChangeShapeType="1"/>
              </p:cNvSpPr>
              <p:nvPr/>
            </p:nvSpPr>
            <p:spPr bwMode="auto">
              <a:xfrm rot="10800000" flipH="1">
                <a:off x="8335899"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63" name="Line 87"/>
              <p:cNvSpPr>
                <a:spLocks noChangeShapeType="1"/>
              </p:cNvSpPr>
              <p:nvPr/>
            </p:nvSpPr>
            <p:spPr bwMode="auto">
              <a:xfrm rot="10800000" flipH="1">
                <a:off x="8421624" y="3271965"/>
                <a:ext cx="1588"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64" name="Line 88"/>
              <p:cNvSpPr>
                <a:spLocks noChangeShapeType="1"/>
              </p:cNvSpPr>
              <p:nvPr/>
            </p:nvSpPr>
            <p:spPr bwMode="auto">
              <a:xfrm rot="10800000" flipH="1">
                <a:off x="8502587"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65" name="Line 89"/>
              <p:cNvSpPr>
                <a:spLocks noChangeShapeType="1"/>
              </p:cNvSpPr>
              <p:nvPr/>
            </p:nvSpPr>
            <p:spPr bwMode="auto">
              <a:xfrm rot="10800000" flipH="1">
                <a:off x="8581962" y="3271965"/>
                <a:ext cx="1587" cy="127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66" name="Rectangle 90"/>
              <p:cNvSpPr>
                <a:spLocks/>
              </p:cNvSpPr>
              <p:nvPr/>
            </p:nvSpPr>
            <p:spPr bwMode="auto">
              <a:xfrm>
                <a:off x="7575487" y="3254502"/>
                <a:ext cx="55562" cy="30163"/>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67" name="Rectangle 91"/>
              <p:cNvSpPr>
                <a:spLocks/>
              </p:cNvSpPr>
              <p:nvPr/>
            </p:nvSpPr>
            <p:spPr bwMode="auto">
              <a:xfrm>
                <a:off x="7575487" y="3254502"/>
                <a:ext cx="55562" cy="301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68" name="Rectangle 92"/>
              <p:cNvSpPr>
                <a:spLocks/>
              </p:cNvSpPr>
              <p:nvPr/>
            </p:nvSpPr>
            <p:spPr bwMode="auto">
              <a:xfrm>
                <a:off x="7661212" y="3237040"/>
                <a:ext cx="49212" cy="47625"/>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69" name="Rectangle 93"/>
              <p:cNvSpPr>
                <a:spLocks/>
              </p:cNvSpPr>
              <p:nvPr/>
            </p:nvSpPr>
            <p:spPr bwMode="auto">
              <a:xfrm>
                <a:off x="7661212" y="3237040"/>
                <a:ext cx="49212"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0" name="Rectangle 94"/>
              <p:cNvSpPr>
                <a:spLocks/>
              </p:cNvSpPr>
              <p:nvPr/>
            </p:nvSpPr>
            <p:spPr bwMode="auto">
              <a:xfrm>
                <a:off x="7740587" y="3214815"/>
                <a:ext cx="55562" cy="698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1" name="Rectangle 95"/>
              <p:cNvSpPr>
                <a:spLocks/>
              </p:cNvSpPr>
              <p:nvPr/>
            </p:nvSpPr>
            <p:spPr bwMode="auto">
              <a:xfrm>
                <a:off x="7740587" y="3214815"/>
                <a:ext cx="55562" cy="698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2" name="Rectangle 96"/>
              <p:cNvSpPr>
                <a:spLocks/>
              </p:cNvSpPr>
              <p:nvPr/>
            </p:nvSpPr>
            <p:spPr bwMode="auto">
              <a:xfrm>
                <a:off x="7821549" y="3191002"/>
                <a:ext cx="53975" cy="93663"/>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3" name="Rectangle 97"/>
              <p:cNvSpPr>
                <a:spLocks/>
              </p:cNvSpPr>
              <p:nvPr/>
            </p:nvSpPr>
            <p:spPr bwMode="auto">
              <a:xfrm>
                <a:off x="7821549" y="3191002"/>
                <a:ext cx="53975" cy="9366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4" name="Rectangle 98"/>
              <p:cNvSpPr>
                <a:spLocks/>
              </p:cNvSpPr>
              <p:nvPr/>
            </p:nvSpPr>
            <p:spPr bwMode="auto">
              <a:xfrm>
                <a:off x="7907274" y="3160840"/>
                <a:ext cx="49213" cy="123825"/>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5" name="Rectangle 99"/>
              <p:cNvSpPr>
                <a:spLocks/>
              </p:cNvSpPr>
              <p:nvPr/>
            </p:nvSpPr>
            <p:spPr bwMode="auto">
              <a:xfrm>
                <a:off x="7907274" y="3160840"/>
                <a:ext cx="49213"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6" name="Rectangle 100"/>
              <p:cNvSpPr>
                <a:spLocks/>
              </p:cNvSpPr>
              <p:nvPr/>
            </p:nvSpPr>
            <p:spPr bwMode="auto">
              <a:xfrm>
                <a:off x="7986649" y="3149727"/>
                <a:ext cx="49213" cy="13493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7" name="Rectangle 101"/>
              <p:cNvSpPr>
                <a:spLocks/>
              </p:cNvSpPr>
              <p:nvPr/>
            </p:nvSpPr>
            <p:spPr bwMode="auto">
              <a:xfrm>
                <a:off x="7986649" y="3149727"/>
                <a:ext cx="4921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8" name="Rectangle 102"/>
              <p:cNvSpPr>
                <a:spLocks/>
              </p:cNvSpPr>
              <p:nvPr/>
            </p:nvSpPr>
            <p:spPr bwMode="auto">
              <a:xfrm>
                <a:off x="8066024" y="3143377"/>
                <a:ext cx="55563" cy="141288"/>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79" name="Rectangle 103"/>
              <p:cNvSpPr>
                <a:spLocks/>
              </p:cNvSpPr>
              <p:nvPr/>
            </p:nvSpPr>
            <p:spPr bwMode="auto">
              <a:xfrm>
                <a:off x="8066024" y="3143377"/>
                <a:ext cx="55563" cy="1412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0" name="Rectangle 104"/>
              <p:cNvSpPr>
                <a:spLocks/>
              </p:cNvSpPr>
              <p:nvPr/>
            </p:nvSpPr>
            <p:spPr bwMode="auto">
              <a:xfrm>
                <a:off x="8145399" y="3149727"/>
                <a:ext cx="55563" cy="13493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1" name="Rectangle 105"/>
              <p:cNvSpPr>
                <a:spLocks/>
              </p:cNvSpPr>
              <p:nvPr/>
            </p:nvSpPr>
            <p:spPr bwMode="auto">
              <a:xfrm>
                <a:off x="8145399" y="3149727"/>
                <a:ext cx="55563" cy="13493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2" name="Rectangle 106"/>
              <p:cNvSpPr>
                <a:spLocks/>
              </p:cNvSpPr>
              <p:nvPr/>
            </p:nvSpPr>
            <p:spPr bwMode="auto">
              <a:xfrm>
                <a:off x="8232712" y="3160840"/>
                <a:ext cx="47625" cy="123825"/>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3" name="Rectangle 107"/>
              <p:cNvSpPr>
                <a:spLocks/>
              </p:cNvSpPr>
              <p:nvPr/>
            </p:nvSpPr>
            <p:spPr bwMode="auto">
              <a:xfrm>
                <a:off x="8232712" y="3160840"/>
                <a:ext cx="47625" cy="1238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4" name="Rectangle 108"/>
              <p:cNvSpPr>
                <a:spLocks/>
              </p:cNvSpPr>
              <p:nvPr/>
            </p:nvSpPr>
            <p:spPr bwMode="auto">
              <a:xfrm>
                <a:off x="8312087" y="3191002"/>
                <a:ext cx="55562" cy="93663"/>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5" name="Rectangle 109"/>
              <p:cNvSpPr>
                <a:spLocks/>
              </p:cNvSpPr>
              <p:nvPr/>
            </p:nvSpPr>
            <p:spPr bwMode="auto">
              <a:xfrm>
                <a:off x="8310499" y="3192590"/>
                <a:ext cx="55563" cy="936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6" name="Rectangle 110"/>
              <p:cNvSpPr>
                <a:spLocks/>
              </p:cNvSpPr>
              <p:nvPr/>
            </p:nvSpPr>
            <p:spPr bwMode="auto">
              <a:xfrm>
                <a:off x="8389874" y="3214815"/>
                <a:ext cx="55563" cy="71437"/>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7" name="Rectangle 111"/>
              <p:cNvSpPr>
                <a:spLocks/>
              </p:cNvSpPr>
              <p:nvPr/>
            </p:nvSpPr>
            <p:spPr bwMode="auto">
              <a:xfrm>
                <a:off x="8389874" y="3214815"/>
                <a:ext cx="55563" cy="7143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8" name="Rectangle 112"/>
              <p:cNvSpPr>
                <a:spLocks/>
              </p:cNvSpPr>
              <p:nvPr/>
            </p:nvSpPr>
            <p:spPr bwMode="auto">
              <a:xfrm>
                <a:off x="8475599" y="3238627"/>
                <a:ext cx="49213" cy="47625"/>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89" name="Rectangle 113"/>
              <p:cNvSpPr>
                <a:spLocks/>
              </p:cNvSpPr>
              <p:nvPr/>
            </p:nvSpPr>
            <p:spPr bwMode="auto">
              <a:xfrm>
                <a:off x="8475599" y="3238627"/>
                <a:ext cx="49213" cy="476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90" name="Rectangle 114"/>
              <p:cNvSpPr>
                <a:spLocks/>
              </p:cNvSpPr>
              <p:nvPr/>
            </p:nvSpPr>
            <p:spPr bwMode="auto">
              <a:xfrm>
                <a:off x="8554974" y="3256090"/>
                <a:ext cx="49213" cy="30162"/>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91" name="Rectangle 115"/>
              <p:cNvSpPr>
                <a:spLocks/>
              </p:cNvSpPr>
              <p:nvPr/>
            </p:nvSpPr>
            <p:spPr bwMode="auto">
              <a:xfrm>
                <a:off x="8554974" y="3256090"/>
                <a:ext cx="49213" cy="3016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92" name="Line 116"/>
              <p:cNvSpPr>
                <a:spLocks noChangeShapeType="1"/>
              </p:cNvSpPr>
              <p:nvPr/>
            </p:nvSpPr>
            <p:spPr bwMode="auto">
              <a:xfrm>
                <a:off x="7524687" y="3286252"/>
                <a:ext cx="1141412"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93" name="Freeform 117"/>
              <p:cNvSpPr>
                <a:spLocks/>
              </p:cNvSpPr>
              <p:nvPr/>
            </p:nvSpPr>
            <p:spPr bwMode="auto">
              <a:xfrm>
                <a:off x="7573899" y="3256090"/>
                <a:ext cx="5556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94" name="Freeform 118"/>
              <p:cNvSpPr>
                <a:spLocks/>
              </p:cNvSpPr>
              <p:nvPr/>
            </p:nvSpPr>
            <p:spPr bwMode="auto">
              <a:xfrm>
                <a:off x="7659624"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95" name="Freeform 119"/>
              <p:cNvSpPr>
                <a:spLocks/>
              </p:cNvSpPr>
              <p:nvPr/>
            </p:nvSpPr>
            <p:spPr bwMode="auto">
              <a:xfrm>
                <a:off x="7738999"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96" name="Freeform 120"/>
              <p:cNvSpPr>
                <a:spLocks/>
              </p:cNvSpPr>
              <p:nvPr/>
            </p:nvSpPr>
            <p:spPr bwMode="auto">
              <a:xfrm>
                <a:off x="7819962" y="3192590"/>
                <a:ext cx="53975"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97" name="Freeform 121"/>
              <p:cNvSpPr>
                <a:spLocks/>
              </p:cNvSpPr>
              <p:nvPr/>
            </p:nvSpPr>
            <p:spPr bwMode="auto">
              <a:xfrm>
                <a:off x="7905687" y="3162427"/>
                <a:ext cx="49212"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98" name="Freeform 122"/>
              <p:cNvSpPr>
                <a:spLocks/>
              </p:cNvSpPr>
              <p:nvPr/>
            </p:nvSpPr>
            <p:spPr bwMode="auto">
              <a:xfrm>
                <a:off x="7985062" y="3151315"/>
                <a:ext cx="4921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99" name="Freeform 123"/>
              <p:cNvSpPr>
                <a:spLocks/>
              </p:cNvSpPr>
              <p:nvPr/>
            </p:nvSpPr>
            <p:spPr bwMode="auto">
              <a:xfrm>
                <a:off x="8064437" y="3144965"/>
                <a:ext cx="55562" cy="14128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200" name="Freeform 124"/>
              <p:cNvSpPr>
                <a:spLocks/>
              </p:cNvSpPr>
              <p:nvPr/>
            </p:nvSpPr>
            <p:spPr bwMode="auto">
              <a:xfrm>
                <a:off x="8143812" y="3151315"/>
                <a:ext cx="55562" cy="1349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201" name="Freeform 125"/>
              <p:cNvSpPr>
                <a:spLocks/>
              </p:cNvSpPr>
              <p:nvPr/>
            </p:nvSpPr>
            <p:spPr bwMode="auto">
              <a:xfrm>
                <a:off x="8231124" y="3162427"/>
                <a:ext cx="47625" cy="1238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202" name="Freeform 126"/>
              <p:cNvSpPr>
                <a:spLocks/>
              </p:cNvSpPr>
              <p:nvPr/>
            </p:nvSpPr>
            <p:spPr bwMode="auto">
              <a:xfrm>
                <a:off x="8310499" y="3192590"/>
                <a:ext cx="55563" cy="93662"/>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203" name="Freeform 127"/>
              <p:cNvSpPr>
                <a:spLocks/>
              </p:cNvSpPr>
              <p:nvPr/>
            </p:nvSpPr>
            <p:spPr bwMode="auto">
              <a:xfrm>
                <a:off x="8389874" y="3214815"/>
                <a:ext cx="55563" cy="71437"/>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204" name="Freeform 128"/>
              <p:cNvSpPr>
                <a:spLocks/>
              </p:cNvSpPr>
              <p:nvPr/>
            </p:nvSpPr>
            <p:spPr bwMode="auto">
              <a:xfrm>
                <a:off x="8475599" y="3238627"/>
                <a:ext cx="49213" cy="47625"/>
              </a:xfrm>
              <a:custGeom>
                <a:avLst/>
                <a:gdLst>
                  <a:gd name="T0" fmla="*/ 0 w 21600"/>
                  <a:gd name="T1" fmla="*/ 2147483647 h 21600"/>
                  <a:gd name="T2" fmla="*/ 0 w 21600"/>
                  <a:gd name="T3" fmla="*/ 0 h 21600"/>
                  <a:gd name="T4" fmla="*/ 2147483647 w 21600"/>
                  <a:gd name="T5" fmla="*/ 0 h 21600"/>
                  <a:gd name="T6" fmla="*/ 2147483647 w 21600"/>
                  <a:gd name="T7" fmla="*/ 21474836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205" name="Freeform 129"/>
              <p:cNvSpPr>
                <a:spLocks/>
              </p:cNvSpPr>
              <p:nvPr/>
            </p:nvSpPr>
            <p:spPr bwMode="auto">
              <a:xfrm>
                <a:off x="8554974" y="3256090"/>
                <a:ext cx="49213" cy="30162"/>
              </a:xfrm>
              <a:custGeom>
                <a:avLst/>
                <a:gdLst>
                  <a:gd name="T0" fmla="*/ 0 w 21600"/>
                  <a:gd name="T1" fmla="*/ 12290757 h 21600"/>
                  <a:gd name="T2" fmla="*/ 0 w 21600"/>
                  <a:gd name="T3" fmla="*/ 0 h 21600"/>
                  <a:gd name="T4" fmla="*/ 2147483647 w 21600"/>
                  <a:gd name="T5" fmla="*/ 0 h 21600"/>
                  <a:gd name="T6" fmla="*/ 2147483647 w 21600"/>
                  <a:gd name="T7" fmla="*/ 12290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sp>
          <p:nvSpPr>
            <p:cNvPr id="131146" name="Rectangle 25"/>
            <p:cNvSpPr>
              <a:spLocks/>
            </p:cNvSpPr>
            <p:nvPr/>
          </p:nvSpPr>
          <p:spPr bwMode="auto">
            <a:xfrm>
              <a:off x="4924425" y="537210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31147" name="Rectangle 26"/>
            <p:cNvSpPr>
              <a:spLocks/>
            </p:cNvSpPr>
            <p:nvPr/>
          </p:nvSpPr>
          <p:spPr bwMode="auto">
            <a:xfrm>
              <a:off x="4784725" y="430688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31148" name="Rectangle 30"/>
            <p:cNvSpPr>
              <a:spLocks/>
            </p:cNvSpPr>
            <p:nvPr/>
          </p:nvSpPr>
          <p:spPr bwMode="auto">
            <a:xfrm rot="-5400000">
              <a:off x="4350544" y="472201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31149" name="Rectangle 31"/>
            <p:cNvSpPr>
              <a:spLocks/>
            </p:cNvSpPr>
            <p:nvPr/>
          </p:nvSpPr>
          <p:spPr bwMode="auto">
            <a:xfrm>
              <a:off x="5167313" y="406876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31150" name="Rectangle 32"/>
            <p:cNvSpPr>
              <a:spLocks/>
            </p:cNvSpPr>
            <p:nvPr/>
          </p:nvSpPr>
          <p:spPr bwMode="auto">
            <a:xfrm>
              <a:off x="5032375" y="556895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grpSp>
      <p:grpSp>
        <p:nvGrpSpPr>
          <p:cNvPr id="131075" name="Group 269"/>
          <p:cNvGrpSpPr>
            <a:grpSpLocks/>
          </p:cNvGrpSpPr>
          <p:nvPr/>
        </p:nvGrpSpPr>
        <p:grpSpPr bwMode="auto">
          <a:xfrm>
            <a:off x="1295400" y="838200"/>
            <a:ext cx="1679575" cy="1684338"/>
            <a:chOff x="7050088" y="1903413"/>
            <a:chExt cx="1679575" cy="1684337"/>
          </a:xfrm>
        </p:grpSpPr>
        <p:sp>
          <p:nvSpPr>
            <p:cNvPr id="131096" name="Rectangle 25"/>
            <p:cNvSpPr>
              <a:spLocks/>
            </p:cNvSpPr>
            <p:nvPr/>
          </p:nvSpPr>
          <p:spPr bwMode="auto">
            <a:xfrm>
              <a:off x="7454900" y="3206750"/>
              <a:ext cx="650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0</a:t>
              </a:r>
            </a:p>
          </p:txBody>
        </p:sp>
        <p:sp>
          <p:nvSpPr>
            <p:cNvPr id="131097" name="Rectangle 26"/>
            <p:cNvSpPr>
              <a:spLocks/>
            </p:cNvSpPr>
            <p:nvPr/>
          </p:nvSpPr>
          <p:spPr bwMode="auto">
            <a:xfrm>
              <a:off x="7315200" y="2141538"/>
              <a:ext cx="1952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000">
                  <a:solidFill>
                    <a:schemeClr val="tx1"/>
                  </a:solidFill>
                  <a:latin typeface="Calibri" charset="0"/>
                  <a:ea typeface="ＭＳ Ｐゴシック" charset="-128"/>
                  <a:sym typeface="Helvetica" charset="0"/>
                </a:rPr>
                <a:t>100</a:t>
              </a:r>
            </a:p>
          </p:txBody>
        </p:sp>
        <p:sp>
          <p:nvSpPr>
            <p:cNvPr id="131098" name="Rectangle 30"/>
            <p:cNvSpPr>
              <a:spLocks/>
            </p:cNvSpPr>
            <p:nvPr/>
          </p:nvSpPr>
          <p:spPr bwMode="auto">
            <a:xfrm rot="-5400000">
              <a:off x="6881019" y="2556669"/>
              <a:ext cx="706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percentage </a:t>
              </a:r>
            </a:p>
            <a:p>
              <a:pPr algn="ctr" eaLnBrk="1" hangingPunct="1"/>
              <a:r>
                <a:rPr lang="en-US" altLang="x-none" sz="1200">
                  <a:solidFill>
                    <a:schemeClr val="tx1"/>
                  </a:solidFill>
                  <a:latin typeface="Calibri" charset="0"/>
                  <a:ea typeface="ＭＳ Ｐゴシック" charset="-128"/>
                  <a:sym typeface="Helvetica" charset="0"/>
                </a:rPr>
                <a:t>in a voxel</a:t>
              </a:r>
            </a:p>
          </p:txBody>
        </p:sp>
        <p:sp>
          <p:nvSpPr>
            <p:cNvPr id="131099" name="Rectangle 31"/>
            <p:cNvSpPr>
              <a:spLocks/>
            </p:cNvSpPr>
            <p:nvPr/>
          </p:nvSpPr>
          <p:spPr bwMode="auto">
            <a:xfrm>
              <a:off x="7697788" y="1903413"/>
              <a:ext cx="871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b="1">
                  <a:solidFill>
                    <a:schemeClr val="tx1"/>
                  </a:solidFill>
                  <a:latin typeface="Calibri" charset="0"/>
                  <a:ea typeface="ＭＳ Ｐゴシック" charset="-128"/>
                  <a:sym typeface="Helvetica" charset="0"/>
                </a:rPr>
                <a:t>distribution</a:t>
              </a:r>
            </a:p>
          </p:txBody>
        </p:sp>
        <p:sp>
          <p:nvSpPr>
            <p:cNvPr id="131100" name="Rectangle 32"/>
            <p:cNvSpPr>
              <a:spLocks/>
            </p:cNvSpPr>
            <p:nvPr/>
          </p:nvSpPr>
          <p:spPr bwMode="auto">
            <a:xfrm>
              <a:off x="7562850" y="3403600"/>
              <a:ext cx="11668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200">
                  <a:solidFill>
                    <a:schemeClr val="tx1"/>
                  </a:solidFill>
                  <a:latin typeface="Calibri" charset="0"/>
                  <a:ea typeface="ＭＳ Ｐゴシック" charset="-128"/>
                  <a:sym typeface="Helvetica" charset="0"/>
                </a:rPr>
                <a:t>preferred stimulus</a:t>
              </a:r>
            </a:p>
          </p:txBody>
        </p:sp>
        <p:sp>
          <p:nvSpPr>
            <p:cNvPr id="131101" name="Line 50"/>
            <p:cNvSpPr>
              <a:spLocks noChangeShapeType="1"/>
            </p:cNvSpPr>
            <p:nvPr/>
          </p:nvSpPr>
          <p:spPr bwMode="auto">
            <a:xfrm>
              <a:off x="7569200" y="3255963"/>
              <a:ext cx="1143000" cy="15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02" name="Line 51"/>
            <p:cNvSpPr>
              <a:spLocks noChangeShapeType="1"/>
            </p:cNvSpPr>
            <p:nvPr/>
          </p:nvSpPr>
          <p:spPr bwMode="auto">
            <a:xfrm rot="10800000" flipH="1">
              <a:off x="7569200" y="2170113"/>
              <a:ext cx="0" cy="10858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03" name="Rectangle 52"/>
            <p:cNvSpPr>
              <a:spLocks/>
            </p:cNvSpPr>
            <p:nvPr/>
          </p:nvSpPr>
          <p:spPr bwMode="auto">
            <a:xfrm>
              <a:off x="7616825" y="3255963"/>
              <a:ext cx="55563" cy="158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04" name="Rectangle 53"/>
            <p:cNvSpPr>
              <a:spLocks/>
            </p:cNvSpPr>
            <p:nvPr/>
          </p:nvSpPr>
          <p:spPr bwMode="auto">
            <a:xfrm>
              <a:off x="7616825" y="3255963"/>
              <a:ext cx="5556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05" name="Rectangle 54"/>
            <p:cNvSpPr>
              <a:spLocks/>
            </p:cNvSpPr>
            <p:nvPr/>
          </p:nvSpPr>
          <p:spPr bwMode="auto">
            <a:xfrm>
              <a:off x="7704138" y="3249613"/>
              <a:ext cx="49212" cy="6350"/>
            </a:xfrm>
            <a:prstGeom prst="rect">
              <a:avLst/>
            </a:prstGeom>
            <a:solidFill>
              <a:srgbClr val="12121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06" name="Rectangle 55"/>
            <p:cNvSpPr>
              <a:spLocks/>
            </p:cNvSpPr>
            <p:nvPr/>
          </p:nvSpPr>
          <p:spPr bwMode="auto">
            <a:xfrm>
              <a:off x="77041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07" name="Rectangle 56"/>
            <p:cNvSpPr>
              <a:spLocks/>
            </p:cNvSpPr>
            <p:nvPr/>
          </p:nvSpPr>
          <p:spPr bwMode="auto">
            <a:xfrm>
              <a:off x="7783513" y="3249613"/>
              <a:ext cx="55562" cy="6350"/>
            </a:xfrm>
            <a:prstGeom prst="rect">
              <a:avLst/>
            </a:prstGeom>
            <a:solidFill>
              <a:srgbClr val="24242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08" name="Rectangle 57"/>
            <p:cNvSpPr>
              <a:spLocks/>
            </p:cNvSpPr>
            <p:nvPr/>
          </p:nvSpPr>
          <p:spPr bwMode="auto">
            <a:xfrm>
              <a:off x="77835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09" name="Rectangle 58"/>
            <p:cNvSpPr>
              <a:spLocks/>
            </p:cNvSpPr>
            <p:nvPr/>
          </p:nvSpPr>
          <p:spPr bwMode="auto">
            <a:xfrm>
              <a:off x="7862888" y="3249613"/>
              <a:ext cx="55562" cy="6350"/>
            </a:xfrm>
            <a:prstGeom prst="rect">
              <a:avLst/>
            </a:prstGeom>
            <a:solidFill>
              <a:srgbClr val="373737"/>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0" name="Rectangle 59"/>
            <p:cNvSpPr>
              <a:spLocks/>
            </p:cNvSpPr>
            <p:nvPr/>
          </p:nvSpPr>
          <p:spPr bwMode="auto">
            <a:xfrm>
              <a:off x="78628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1" name="Rectangle 60"/>
            <p:cNvSpPr>
              <a:spLocks/>
            </p:cNvSpPr>
            <p:nvPr/>
          </p:nvSpPr>
          <p:spPr bwMode="auto">
            <a:xfrm>
              <a:off x="7950200" y="3249613"/>
              <a:ext cx="47625" cy="6350"/>
            </a:xfrm>
            <a:prstGeom prst="rect">
              <a:avLst/>
            </a:prstGeom>
            <a:solidFill>
              <a:srgbClr val="494949"/>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2" name="Rectangle 61"/>
            <p:cNvSpPr>
              <a:spLocks/>
            </p:cNvSpPr>
            <p:nvPr/>
          </p:nvSpPr>
          <p:spPr bwMode="auto">
            <a:xfrm>
              <a:off x="79502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3" name="Rectangle 62"/>
            <p:cNvSpPr>
              <a:spLocks/>
            </p:cNvSpPr>
            <p:nvPr/>
          </p:nvSpPr>
          <p:spPr bwMode="auto">
            <a:xfrm>
              <a:off x="8029575" y="3076575"/>
              <a:ext cx="49213" cy="179388"/>
            </a:xfrm>
            <a:prstGeom prst="rect">
              <a:avLst/>
            </a:prstGeom>
            <a:solidFill>
              <a:srgbClr val="5B5B5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4" name="Rectangle 63"/>
            <p:cNvSpPr>
              <a:spLocks/>
            </p:cNvSpPr>
            <p:nvPr/>
          </p:nvSpPr>
          <p:spPr bwMode="auto">
            <a:xfrm>
              <a:off x="8029575" y="3076575"/>
              <a:ext cx="4921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5" name="Rectangle 64"/>
            <p:cNvSpPr>
              <a:spLocks/>
            </p:cNvSpPr>
            <p:nvPr/>
          </p:nvSpPr>
          <p:spPr bwMode="auto">
            <a:xfrm>
              <a:off x="8108950" y="2535238"/>
              <a:ext cx="55563" cy="720725"/>
            </a:xfrm>
            <a:prstGeom prst="rect">
              <a:avLst/>
            </a:prstGeom>
            <a:solidFill>
              <a:srgbClr val="6D6D6D"/>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6" name="Rectangle 65"/>
            <p:cNvSpPr>
              <a:spLocks/>
            </p:cNvSpPr>
            <p:nvPr/>
          </p:nvSpPr>
          <p:spPr bwMode="auto">
            <a:xfrm>
              <a:off x="8108950" y="2535238"/>
              <a:ext cx="55563" cy="7207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7" name="Rectangle 66"/>
            <p:cNvSpPr>
              <a:spLocks/>
            </p:cNvSpPr>
            <p:nvPr/>
          </p:nvSpPr>
          <p:spPr bwMode="auto">
            <a:xfrm>
              <a:off x="8188325" y="3076575"/>
              <a:ext cx="55563" cy="179388"/>
            </a:xfrm>
            <a:prstGeom prst="rect">
              <a:avLst/>
            </a:prstGeom>
            <a:solidFill>
              <a:srgbClr val="808080"/>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8" name="Rectangle 67"/>
            <p:cNvSpPr>
              <a:spLocks/>
            </p:cNvSpPr>
            <p:nvPr/>
          </p:nvSpPr>
          <p:spPr bwMode="auto">
            <a:xfrm>
              <a:off x="8188325" y="3076575"/>
              <a:ext cx="55563" cy="1793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19" name="Rectangle 68"/>
            <p:cNvSpPr>
              <a:spLocks/>
            </p:cNvSpPr>
            <p:nvPr/>
          </p:nvSpPr>
          <p:spPr bwMode="auto">
            <a:xfrm>
              <a:off x="8275638" y="3249613"/>
              <a:ext cx="49212" cy="6350"/>
            </a:xfrm>
            <a:prstGeom prst="rect">
              <a:avLst/>
            </a:prstGeom>
            <a:solidFill>
              <a:srgbClr val="929292"/>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0" name="Rectangle 69"/>
            <p:cNvSpPr>
              <a:spLocks/>
            </p:cNvSpPr>
            <p:nvPr/>
          </p:nvSpPr>
          <p:spPr bwMode="auto">
            <a:xfrm>
              <a:off x="8275638" y="3249613"/>
              <a:ext cx="4921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1" name="Rectangle 70"/>
            <p:cNvSpPr>
              <a:spLocks/>
            </p:cNvSpPr>
            <p:nvPr/>
          </p:nvSpPr>
          <p:spPr bwMode="auto">
            <a:xfrm>
              <a:off x="8355013" y="3249613"/>
              <a:ext cx="55562" cy="6350"/>
            </a:xfrm>
            <a:prstGeom prst="rect">
              <a:avLst/>
            </a:prstGeom>
            <a:solidFill>
              <a:srgbClr val="A4A4A4"/>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2" name="Rectangle 71"/>
            <p:cNvSpPr>
              <a:spLocks/>
            </p:cNvSpPr>
            <p:nvPr/>
          </p:nvSpPr>
          <p:spPr bwMode="auto">
            <a:xfrm>
              <a:off x="8355013"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3" name="Rectangle 72"/>
            <p:cNvSpPr>
              <a:spLocks/>
            </p:cNvSpPr>
            <p:nvPr/>
          </p:nvSpPr>
          <p:spPr bwMode="auto">
            <a:xfrm>
              <a:off x="8434388" y="3249613"/>
              <a:ext cx="55562" cy="6350"/>
            </a:xfrm>
            <a:prstGeom prst="rect">
              <a:avLst/>
            </a:prstGeom>
            <a:solidFill>
              <a:srgbClr val="B6B6B6"/>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4" name="Rectangle 73"/>
            <p:cNvSpPr>
              <a:spLocks/>
            </p:cNvSpPr>
            <p:nvPr/>
          </p:nvSpPr>
          <p:spPr bwMode="auto">
            <a:xfrm>
              <a:off x="8434388" y="3249613"/>
              <a:ext cx="55562"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5" name="Rectangle 74"/>
            <p:cNvSpPr>
              <a:spLocks/>
            </p:cNvSpPr>
            <p:nvPr/>
          </p:nvSpPr>
          <p:spPr bwMode="auto">
            <a:xfrm>
              <a:off x="8521700" y="3249613"/>
              <a:ext cx="47625" cy="6350"/>
            </a:xfrm>
            <a:prstGeom prst="rect">
              <a:avLst/>
            </a:prstGeom>
            <a:solidFill>
              <a:srgbClr val="C8C8C8"/>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6" name="Rectangle 75"/>
            <p:cNvSpPr>
              <a:spLocks/>
            </p:cNvSpPr>
            <p:nvPr/>
          </p:nvSpPr>
          <p:spPr bwMode="auto">
            <a:xfrm>
              <a:off x="8521700" y="3249613"/>
              <a:ext cx="47625" cy="63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7" name="Rectangle 76"/>
            <p:cNvSpPr>
              <a:spLocks/>
            </p:cNvSpPr>
            <p:nvPr/>
          </p:nvSpPr>
          <p:spPr bwMode="auto">
            <a:xfrm>
              <a:off x="8601075" y="3255963"/>
              <a:ext cx="49213" cy="1587"/>
            </a:xfrm>
            <a:prstGeom prst="rect">
              <a:avLst/>
            </a:prstGeom>
            <a:solidFill>
              <a:srgbClr val="DBDBDB"/>
            </a:solidFill>
            <a:ln>
              <a:noFill/>
            </a:ln>
            <a:extLs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8" name="Rectangle 77"/>
            <p:cNvSpPr>
              <a:spLocks/>
            </p:cNvSpPr>
            <p:nvPr/>
          </p:nvSpPr>
          <p:spPr bwMode="auto">
            <a:xfrm>
              <a:off x="8601075" y="3255963"/>
              <a:ext cx="49213" cy="15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latin typeface="Calibri" charset="0"/>
              </a:endParaRPr>
            </a:p>
          </p:txBody>
        </p:sp>
        <p:sp>
          <p:nvSpPr>
            <p:cNvPr id="131129" name="Line 78"/>
            <p:cNvSpPr>
              <a:spLocks noChangeShapeType="1"/>
            </p:cNvSpPr>
            <p:nvPr/>
          </p:nvSpPr>
          <p:spPr bwMode="auto">
            <a:xfrm>
              <a:off x="7616825" y="3251200"/>
              <a:ext cx="5556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30" name="Freeform 79"/>
            <p:cNvSpPr>
              <a:spLocks/>
            </p:cNvSpPr>
            <p:nvPr/>
          </p:nvSpPr>
          <p:spPr bwMode="auto">
            <a:xfrm>
              <a:off x="77041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31" name="Freeform 80"/>
            <p:cNvSpPr>
              <a:spLocks/>
            </p:cNvSpPr>
            <p:nvPr/>
          </p:nvSpPr>
          <p:spPr bwMode="auto">
            <a:xfrm>
              <a:off x="77835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32" name="Freeform 81"/>
            <p:cNvSpPr>
              <a:spLocks/>
            </p:cNvSpPr>
            <p:nvPr/>
          </p:nvSpPr>
          <p:spPr bwMode="auto">
            <a:xfrm>
              <a:off x="78628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33" name="Freeform 82"/>
            <p:cNvSpPr>
              <a:spLocks/>
            </p:cNvSpPr>
            <p:nvPr/>
          </p:nvSpPr>
          <p:spPr bwMode="auto">
            <a:xfrm>
              <a:off x="79502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34" name="Line 83"/>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35" name="Line 84"/>
            <p:cNvSpPr>
              <a:spLocks noChangeShapeType="1"/>
            </p:cNvSpPr>
            <p:nvPr/>
          </p:nvSpPr>
          <p:spPr bwMode="auto">
            <a:xfrm>
              <a:off x="7961313" y="3249613"/>
              <a:ext cx="25400"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36" name="Freeform 85"/>
            <p:cNvSpPr>
              <a:spLocks/>
            </p:cNvSpPr>
            <p:nvPr/>
          </p:nvSpPr>
          <p:spPr bwMode="auto">
            <a:xfrm>
              <a:off x="8029575" y="3076575"/>
              <a:ext cx="4921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37" name="Freeform 86"/>
            <p:cNvSpPr>
              <a:spLocks/>
            </p:cNvSpPr>
            <p:nvPr/>
          </p:nvSpPr>
          <p:spPr bwMode="auto">
            <a:xfrm>
              <a:off x="8108950" y="2535238"/>
              <a:ext cx="55563" cy="7207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38" name="Freeform 87"/>
            <p:cNvSpPr>
              <a:spLocks/>
            </p:cNvSpPr>
            <p:nvPr/>
          </p:nvSpPr>
          <p:spPr bwMode="auto">
            <a:xfrm>
              <a:off x="8188325" y="3076575"/>
              <a:ext cx="55563" cy="17938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39" name="Freeform 88"/>
            <p:cNvSpPr>
              <a:spLocks/>
            </p:cNvSpPr>
            <p:nvPr/>
          </p:nvSpPr>
          <p:spPr bwMode="auto">
            <a:xfrm>
              <a:off x="8275638" y="3249613"/>
              <a:ext cx="4921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40" name="Freeform 89"/>
            <p:cNvSpPr>
              <a:spLocks/>
            </p:cNvSpPr>
            <p:nvPr/>
          </p:nvSpPr>
          <p:spPr bwMode="auto">
            <a:xfrm>
              <a:off x="8355013"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41" name="Line 90"/>
            <p:cNvSpPr>
              <a:spLocks noChangeShapeType="1"/>
            </p:cNvSpPr>
            <p:nvPr/>
          </p:nvSpPr>
          <p:spPr bwMode="auto">
            <a:xfrm>
              <a:off x="8367713" y="3249613"/>
              <a:ext cx="23812" cy="15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sp>
          <p:nvSpPr>
            <p:cNvPr id="131142" name="Freeform 91"/>
            <p:cNvSpPr>
              <a:spLocks/>
            </p:cNvSpPr>
            <p:nvPr/>
          </p:nvSpPr>
          <p:spPr bwMode="auto">
            <a:xfrm>
              <a:off x="8434388" y="3249613"/>
              <a:ext cx="55562"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43" name="Freeform 92"/>
            <p:cNvSpPr>
              <a:spLocks/>
            </p:cNvSpPr>
            <p:nvPr/>
          </p:nvSpPr>
          <p:spPr bwMode="auto">
            <a:xfrm>
              <a:off x="8521700" y="3249613"/>
              <a:ext cx="47625" cy="635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path>
              </a:pathLst>
            </a:custGeom>
            <a:noFill/>
            <a:ln w="25400" cap="flat">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131144" name="Line 93"/>
            <p:cNvSpPr>
              <a:spLocks noChangeShapeType="1"/>
            </p:cNvSpPr>
            <p:nvPr/>
          </p:nvSpPr>
          <p:spPr bwMode="auto">
            <a:xfrm>
              <a:off x="8601075" y="3251200"/>
              <a:ext cx="49213" cy="15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0" tIns="0" rIns="0" bIns="0"/>
            <a:lstStyle/>
            <a:p>
              <a:endParaRPr lang="en-US"/>
            </a:p>
          </p:txBody>
        </p:sp>
      </p:grpSp>
      <p:sp>
        <p:nvSpPr>
          <p:cNvPr id="131076" name="Rectangle 107519"/>
          <p:cNvSpPr>
            <a:spLocks noChangeArrowheads="1"/>
          </p:cNvSpPr>
          <p:nvPr/>
        </p:nvSpPr>
        <p:spPr bwMode="auto">
          <a:xfrm>
            <a:off x="4054475" y="1066800"/>
            <a:ext cx="60325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6600" b="1">
                <a:solidFill>
                  <a:srgbClr val="5E5EB9"/>
                </a:solidFill>
                <a:latin typeface="Calibri" charset="0"/>
              </a:rPr>
              <a:t>?</a:t>
            </a:r>
            <a:endParaRPr lang="en-US" altLang="x-none" sz="6600"/>
          </a:p>
        </p:txBody>
      </p:sp>
      <p:pic>
        <p:nvPicPr>
          <p:cNvPr id="131077" name="Picture 107521"/>
          <p:cNvPicPr>
            <a:picLocks noChangeAspect="1"/>
          </p:cNvPicPr>
          <p:nvPr/>
        </p:nvPicPr>
        <p:blipFill>
          <a:blip r:embed="rId2">
            <a:extLst>
              <a:ext uri="{28A0092B-C50C-407E-A947-70E740481C1C}">
                <a14:useLocalDpi xmlns:a14="http://schemas.microsoft.com/office/drawing/2010/main" val="0"/>
              </a:ext>
            </a:extLst>
          </a:blip>
          <a:srcRect l="12885" t="26801" r="63570" b="59254"/>
          <a:stretch>
            <a:fillRect/>
          </a:stretch>
        </p:blipFill>
        <p:spPr bwMode="auto">
          <a:xfrm>
            <a:off x="304800" y="2857500"/>
            <a:ext cx="1198563"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078" name="Picture 107525"/>
          <p:cNvPicPr>
            <a:picLocks noChangeAspect="1"/>
          </p:cNvPicPr>
          <p:nvPr/>
        </p:nvPicPr>
        <p:blipFill>
          <a:blip r:embed="rId3">
            <a:extLst>
              <a:ext uri="{28A0092B-C50C-407E-A947-70E740481C1C}">
                <a14:useLocalDpi xmlns:a14="http://schemas.microsoft.com/office/drawing/2010/main" val="0"/>
              </a:ext>
            </a:extLst>
          </a:blip>
          <a:srcRect t="52560"/>
          <a:stretch>
            <a:fillRect/>
          </a:stretch>
        </p:blipFill>
        <p:spPr bwMode="auto">
          <a:xfrm>
            <a:off x="2667000" y="2874963"/>
            <a:ext cx="1735138" cy="150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079" name="Picture 120"/>
          <p:cNvPicPr>
            <a:picLocks noChangeAspect="1"/>
          </p:cNvPicPr>
          <p:nvPr/>
        </p:nvPicPr>
        <p:blipFill>
          <a:blip r:embed="rId2">
            <a:extLst>
              <a:ext uri="{28A0092B-C50C-407E-A947-70E740481C1C}">
                <a14:useLocalDpi xmlns:a14="http://schemas.microsoft.com/office/drawing/2010/main" val="0"/>
              </a:ext>
            </a:extLst>
          </a:blip>
          <a:srcRect l="60429" t="85573"/>
          <a:stretch>
            <a:fillRect/>
          </a:stretch>
        </p:blipFill>
        <p:spPr bwMode="auto">
          <a:xfrm>
            <a:off x="6137275" y="2857500"/>
            <a:ext cx="2016125" cy="989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080" name="Picture 121"/>
          <p:cNvPicPr>
            <a:picLocks noChangeAspect="1"/>
          </p:cNvPicPr>
          <p:nvPr/>
        </p:nvPicPr>
        <p:blipFill>
          <a:blip r:embed="rId2">
            <a:extLst>
              <a:ext uri="{28A0092B-C50C-407E-A947-70E740481C1C}">
                <a14:useLocalDpi xmlns:a14="http://schemas.microsoft.com/office/drawing/2010/main" val="0"/>
              </a:ext>
            </a:extLst>
          </a:blip>
          <a:srcRect l="53030" t="14142" r="35635" b="78842"/>
          <a:stretch>
            <a:fillRect/>
          </a:stretch>
        </p:blipFill>
        <p:spPr bwMode="auto">
          <a:xfrm>
            <a:off x="1143000" y="3733800"/>
            <a:ext cx="5778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081" name="Picture 122"/>
          <p:cNvPicPr>
            <a:picLocks noChangeAspect="1"/>
          </p:cNvPicPr>
          <p:nvPr/>
        </p:nvPicPr>
        <p:blipFill>
          <a:blip r:embed="rId2">
            <a:extLst>
              <a:ext uri="{28A0092B-C50C-407E-A947-70E740481C1C}">
                <a14:useLocalDpi xmlns:a14="http://schemas.microsoft.com/office/drawing/2010/main" val="0"/>
              </a:ext>
            </a:extLst>
          </a:blip>
          <a:srcRect l="17894" t="41910" r="63345" b="45454"/>
          <a:stretch>
            <a:fillRect/>
          </a:stretch>
        </p:blipFill>
        <p:spPr bwMode="auto">
          <a:xfrm>
            <a:off x="685800" y="5327650"/>
            <a:ext cx="95567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82" name="TextBox 107520"/>
          <p:cNvSpPr txBox="1">
            <a:spLocks noChangeArrowheads="1"/>
          </p:cNvSpPr>
          <p:nvPr/>
        </p:nvSpPr>
        <p:spPr bwMode="auto">
          <a:xfrm>
            <a:off x="1676400" y="4800600"/>
            <a:ext cx="1435100"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5E5EB9"/>
                </a:solidFill>
                <a:latin typeface="Calibri" charset="0"/>
              </a:rPr>
              <a:t>Face patches</a:t>
            </a:r>
          </a:p>
        </p:txBody>
      </p:sp>
      <p:sp>
        <p:nvSpPr>
          <p:cNvPr id="131083" name="TextBox 124"/>
          <p:cNvSpPr txBox="1">
            <a:spLocks noChangeArrowheads="1"/>
          </p:cNvSpPr>
          <p:nvPr/>
        </p:nvSpPr>
        <p:spPr bwMode="auto">
          <a:xfrm>
            <a:off x="1638300" y="2514600"/>
            <a:ext cx="1490663"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5E5EB9"/>
                </a:solidFill>
                <a:latin typeface="Calibri" charset="0"/>
              </a:rPr>
              <a:t>Body patches</a:t>
            </a:r>
          </a:p>
        </p:txBody>
      </p:sp>
      <p:sp>
        <p:nvSpPr>
          <p:cNvPr id="131084" name="TextBox 125"/>
          <p:cNvSpPr txBox="1">
            <a:spLocks noChangeArrowheads="1"/>
          </p:cNvSpPr>
          <p:nvPr/>
        </p:nvSpPr>
        <p:spPr bwMode="auto">
          <a:xfrm>
            <a:off x="6324600" y="2514600"/>
            <a:ext cx="1509713"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solidFill>
                  <a:srgbClr val="5E5EB9"/>
                </a:solidFill>
                <a:latin typeface="Calibri" charset="0"/>
              </a:rPr>
              <a:t>Place patches</a:t>
            </a:r>
          </a:p>
          <a:p>
            <a:pPr eaLnBrk="1" hangingPunct="1"/>
            <a:endParaRPr lang="en-US" altLang="x-none" sz="1800" b="1">
              <a:solidFill>
                <a:srgbClr val="5E5EB9"/>
              </a:solidFill>
              <a:latin typeface="Calibri" charset="0"/>
            </a:endParaRPr>
          </a:p>
        </p:txBody>
      </p:sp>
      <p:pic>
        <p:nvPicPr>
          <p:cNvPr id="131085" name="Picture 126"/>
          <p:cNvPicPr>
            <a:picLocks noChangeAspect="1"/>
          </p:cNvPicPr>
          <p:nvPr/>
        </p:nvPicPr>
        <p:blipFill>
          <a:blip r:embed="rId2">
            <a:extLst>
              <a:ext uri="{28A0092B-C50C-407E-A947-70E740481C1C}">
                <a14:useLocalDpi xmlns:a14="http://schemas.microsoft.com/office/drawing/2010/main" val="0"/>
              </a:ext>
            </a:extLst>
          </a:blip>
          <a:srcRect l="60085" t="42110" r="23795" b="45454"/>
          <a:stretch>
            <a:fillRect/>
          </a:stretch>
        </p:blipFill>
        <p:spPr bwMode="auto">
          <a:xfrm>
            <a:off x="1600200" y="5334000"/>
            <a:ext cx="820738" cy="85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86" name="TextBox 107526"/>
          <p:cNvSpPr txBox="1">
            <a:spLocks noChangeArrowheads="1"/>
          </p:cNvSpPr>
          <p:nvPr/>
        </p:nvSpPr>
        <p:spPr bwMode="auto">
          <a:xfrm>
            <a:off x="660400" y="4343400"/>
            <a:ext cx="15113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rPr>
              <a:t>Bell et al JNS 2011</a:t>
            </a:r>
          </a:p>
        </p:txBody>
      </p:sp>
      <p:sp>
        <p:nvSpPr>
          <p:cNvPr id="131087" name="Rectangle 107528"/>
          <p:cNvSpPr>
            <a:spLocks noChangeArrowheads="1"/>
          </p:cNvSpPr>
          <p:nvPr/>
        </p:nvSpPr>
        <p:spPr bwMode="auto">
          <a:xfrm>
            <a:off x="2819400" y="4343400"/>
            <a:ext cx="16462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400">
                <a:latin typeface="Calibri" charset="0"/>
              </a:rPr>
              <a:t>Popivanov JNS 2014</a:t>
            </a:r>
          </a:p>
        </p:txBody>
      </p:sp>
      <p:pic>
        <p:nvPicPr>
          <p:cNvPr id="131088" name="Picture 131"/>
          <p:cNvPicPr>
            <a:picLocks noChangeAspect="1"/>
          </p:cNvPicPr>
          <p:nvPr/>
        </p:nvPicPr>
        <p:blipFill>
          <a:blip r:embed="rId2">
            <a:extLst>
              <a:ext uri="{28A0092B-C50C-407E-A947-70E740481C1C}">
                <a14:useLocalDpi xmlns:a14="http://schemas.microsoft.com/office/drawing/2010/main" val="0"/>
              </a:ext>
            </a:extLst>
          </a:blip>
          <a:srcRect l="60976" t="26801" r="22150" b="59254"/>
          <a:stretch>
            <a:fillRect/>
          </a:stretch>
        </p:blipFill>
        <p:spPr bwMode="auto">
          <a:xfrm>
            <a:off x="1600200" y="2857500"/>
            <a:ext cx="858838"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089" name="Picture 132"/>
          <p:cNvPicPr>
            <a:picLocks noChangeAspect="1"/>
          </p:cNvPicPr>
          <p:nvPr/>
        </p:nvPicPr>
        <p:blipFill>
          <a:blip r:embed="rId2">
            <a:extLst>
              <a:ext uri="{28A0092B-C50C-407E-A947-70E740481C1C}">
                <a14:useLocalDpi xmlns:a14="http://schemas.microsoft.com/office/drawing/2010/main" val="0"/>
              </a:ext>
            </a:extLst>
          </a:blip>
          <a:srcRect l="53030" t="14142" r="35635" b="78842"/>
          <a:stretch>
            <a:fillRect/>
          </a:stretch>
        </p:blipFill>
        <p:spPr bwMode="auto">
          <a:xfrm>
            <a:off x="1371600" y="6172200"/>
            <a:ext cx="5778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090" name="Picture 134"/>
          <p:cNvPicPr>
            <a:picLocks noChangeAspect="1"/>
          </p:cNvPicPr>
          <p:nvPr/>
        </p:nvPicPr>
        <p:blipFill>
          <a:blip r:embed="rId2">
            <a:extLst>
              <a:ext uri="{28A0092B-C50C-407E-A947-70E740481C1C}">
                <a14:useLocalDpi xmlns:a14="http://schemas.microsoft.com/office/drawing/2010/main" val="0"/>
              </a:ext>
            </a:extLst>
          </a:blip>
          <a:srcRect l="53030" t="14142" r="35635" b="78842"/>
          <a:stretch>
            <a:fillRect/>
          </a:stretch>
        </p:blipFill>
        <p:spPr bwMode="auto">
          <a:xfrm>
            <a:off x="6746875" y="3657600"/>
            <a:ext cx="5778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91" name="Rectangle 107523"/>
          <p:cNvSpPr>
            <a:spLocks noChangeArrowheads="1"/>
          </p:cNvSpPr>
          <p:nvPr/>
        </p:nvSpPr>
        <p:spPr bwMode="auto">
          <a:xfrm>
            <a:off x="6400800" y="43434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t>Kornblith et al 2013</a:t>
            </a:r>
          </a:p>
          <a:p>
            <a:pPr eaLnBrk="1" hangingPunct="1"/>
            <a:r>
              <a:rPr lang="en-US" altLang="x-none" sz="1200"/>
              <a:t>LPP: 46%</a:t>
            </a:r>
          </a:p>
        </p:txBody>
      </p:sp>
      <p:sp>
        <p:nvSpPr>
          <p:cNvPr id="131092" name="Rectangle 133"/>
          <p:cNvSpPr>
            <a:spLocks noChangeArrowheads="1"/>
          </p:cNvSpPr>
          <p:nvPr/>
        </p:nvSpPr>
        <p:spPr bwMode="auto">
          <a:xfrm>
            <a:off x="2625725" y="5751513"/>
            <a:ext cx="21336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latin typeface="Calibri" charset="0"/>
              </a:rPr>
              <a:t>Issa and dicarlo JNS 2012</a:t>
            </a:r>
          </a:p>
          <a:p>
            <a:pPr algn="ctr" eaLnBrk="1" hangingPunct="1"/>
            <a:r>
              <a:rPr lang="en-US" altLang="x-none" sz="1400">
                <a:latin typeface="Calibri" charset="0"/>
              </a:rPr>
              <a:t>PL: 83%</a:t>
            </a:r>
          </a:p>
          <a:p>
            <a:pPr algn="ctr" eaLnBrk="1" hangingPunct="1"/>
            <a:r>
              <a:rPr lang="en-US" altLang="x-none" sz="1400">
                <a:latin typeface="Calibri" charset="0"/>
              </a:rPr>
              <a:t> ML: 75%</a:t>
            </a:r>
          </a:p>
          <a:p>
            <a:pPr algn="ctr" eaLnBrk="1" hangingPunct="1"/>
            <a:r>
              <a:rPr lang="en-US" altLang="x-none" sz="1400">
                <a:latin typeface="Calibri" charset="0"/>
              </a:rPr>
              <a:t> AM/AL: 88%</a:t>
            </a:r>
          </a:p>
        </p:txBody>
      </p:sp>
      <p:sp>
        <p:nvSpPr>
          <p:cNvPr id="131093" name="TextBox 135"/>
          <p:cNvSpPr txBox="1">
            <a:spLocks noChangeArrowheads="1"/>
          </p:cNvSpPr>
          <p:nvPr/>
        </p:nvSpPr>
        <p:spPr bwMode="auto">
          <a:xfrm>
            <a:off x="2590800" y="5029200"/>
            <a:ext cx="22050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1400">
                <a:latin typeface="Calibri" charset="0"/>
              </a:rPr>
              <a:t>Tsao, Friewald &amp; colleagues</a:t>
            </a:r>
          </a:p>
          <a:p>
            <a:pPr algn="ctr" eaLnBrk="1" hangingPunct="1"/>
            <a:r>
              <a:rPr lang="en-US" altLang="x-none" sz="1400">
                <a:latin typeface="Calibri" charset="0"/>
              </a:rPr>
              <a:t>ML: 90-97% </a:t>
            </a:r>
          </a:p>
          <a:p>
            <a:pPr algn="ctr" eaLnBrk="1" hangingPunct="1"/>
            <a:r>
              <a:rPr lang="en-US" altLang="x-none" sz="1400">
                <a:latin typeface="Calibri" charset="0"/>
              </a:rPr>
              <a:t>AL;AM: 86-89%</a:t>
            </a:r>
          </a:p>
        </p:txBody>
      </p:sp>
      <p:sp>
        <p:nvSpPr>
          <p:cNvPr id="131094" name="Rectangle 1"/>
          <p:cNvSpPr>
            <a:spLocks noChangeArrowheads="1"/>
          </p:cNvSpPr>
          <p:nvPr/>
        </p:nvSpPr>
        <p:spPr bwMode="auto">
          <a:xfrm>
            <a:off x="228600" y="1447800"/>
            <a:ext cx="10509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b="1">
                <a:solidFill>
                  <a:srgbClr val="5E5EB9"/>
                </a:solidFill>
                <a:latin typeface="Calibri" charset="0"/>
              </a:rPr>
              <a:t>scaling</a:t>
            </a:r>
            <a:endParaRPr lang="en-US" altLang="x-none"/>
          </a:p>
        </p:txBody>
      </p:sp>
      <p:sp>
        <p:nvSpPr>
          <p:cNvPr id="131095" name="Rectangle 133"/>
          <p:cNvSpPr>
            <a:spLocks noChangeArrowheads="1"/>
          </p:cNvSpPr>
          <p:nvPr/>
        </p:nvSpPr>
        <p:spPr bwMode="auto">
          <a:xfrm>
            <a:off x="7467600" y="1447800"/>
            <a:ext cx="1606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b="1">
                <a:solidFill>
                  <a:srgbClr val="5E5EB9"/>
                </a:solidFill>
                <a:latin typeface="Calibri" charset="0"/>
              </a:rPr>
              <a:t>sharpening</a:t>
            </a:r>
            <a:endParaRPr lang="en-US" altLang="x-none"/>
          </a:p>
        </p:txBody>
      </p:sp>
    </p:spTree>
  </p:cSld>
  <p:clrMapOvr>
    <a:masterClrMapping/>
  </p:clrMapOvr>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4" descr="LiMillerdesimon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64188" y="2019300"/>
            <a:ext cx="2000250" cy="332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098" name="Line 5"/>
          <p:cNvSpPr>
            <a:spLocks noChangeAspect="1" noChangeShapeType="1"/>
          </p:cNvSpPr>
          <p:nvPr/>
        </p:nvSpPr>
        <p:spPr bwMode="auto">
          <a:xfrm flipV="1">
            <a:off x="5919788" y="3578225"/>
            <a:ext cx="425450" cy="3905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1435" tIns="45718" rIns="91435" bIns="45718" anchor="ctr"/>
          <a:lstStyle/>
          <a:p>
            <a:endParaRPr lang="en-US"/>
          </a:p>
        </p:txBody>
      </p:sp>
      <p:sp>
        <p:nvSpPr>
          <p:cNvPr id="132099" name="Rectangle 6"/>
          <p:cNvSpPr>
            <a:spLocks noChangeAspect="1" noChangeArrowheads="1"/>
          </p:cNvSpPr>
          <p:nvPr/>
        </p:nvSpPr>
        <p:spPr bwMode="auto">
          <a:xfrm>
            <a:off x="5029200" y="3581400"/>
            <a:ext cx="1357313"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Helvetica" charset="0"/>
              </a:rPr>
              <a:t>Concept of </a:t>
            </a:r>
          </a:p>
          <a:p>
            <a:pPr eaLnBrk="1" hangingPunct="1"/>
            <a:r>
              <a:rPr lang="en-US" altLang="x-none" sz="1100">
                <a:latin typeface="Helvetica" charset="0"/>
              </a:rPr>
              <a:t>Sharpening</a:t>
            </a:r>
          </a:p>
          <a:p>
            <a:pPr eaLnBrk="1" hangingPunct="1"/>
            <a:r>
              <a:rPr lang="en-US" altLang="x-none" sz="1100">
                <a:latin typeface="Helvetica" charset="0"/>
              </a:rPr>
              <a:t>Miller &amp; Desimone</a:t>
            </a:r>
          </a:p>
          <a:p>
            <a:pPr eaLnBrk="1" hangingPunct="1"/>
            <a:r>
              <a:rPr lang="en-US" altLang="x-none" sz="1100">
                <a:latin typeface="Helvetica" charset="0"/>
              </a:rPr>
              <a:t>1991, 1994</a:t>
            </a:r>
          </a:p>
        </p:txBody>
      </p:sp>
      <p:sp>
        <p:nvSpPr>
          <p:cNvPr id="132100" name="Rectangle 7" descr="Large checker board"/>
          <p:cNvSpPr>
            <a:spLocks noChangeAspect="1" noChangeArrowheads="1"/>
          </p:cNvSpPr>
          <p:nvPr/>
        </p:nvSpPr>
        <p:spPr bwMode="auto">
          <a:xfrm>
            <a:off x="6894513" y="3213100"/>
            <a:ext cx="244475" cy="244475"/>
          </a:xfrm>
          <a:prstGeom prst="rect">
            <a:avLst/>
          </a:prstGeom>
          <a:pattFill prst="lgCheck">
            <a:fgClr>
              <a:schemeClr val="tx1"/>
            </a:fgClr>
            <a:bgClr>
              <a:srgbClr val="FFFFFF"/>
            </a:bgClr>
          </a:pattFill>
          <a:ln w="19050">
            <a:solidFill>
              <a:schemeClr val="tx1"/>
            </a:solidFill>
            <a:miter lim="800000"/>
            <a:headEnd/>
            <a:tailEnd/>
          </a:ln>
        </p:spPr>
        <p:txBody>
          <a:bodyPr wrap="none" lIns="91435" tIns="45718" rIns="91435" bIns="45718" anchor="ct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endParaRPr lang="x-none" altLang="x-none"/>
          </a:p>
        </p:txBody>
      </p:sp>
      <p:sp>
        <p:nvSpPr>
          <p:cNvPr id="132101" name="Line 8"/>
          <p:cNvSpPr>
            <a:spLocks noChangeAspect="1" noChangeShapeType="1"/>
          </p:cNvSpPr>
          <p:nvPr/>
        </p:nvSpPr>
        <p:spPr bwMode="auto">
          <a:xfrm rot="4200000" flipH="1">
            <a:off x="7199313" y="3252787"/>
            <a:ext cx="304800" cy="3651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1435" tIns="45718" rIns="91435" bIns="45718" anchor="ctr"/>
          <a:lstStyle/>
          <a:p>
            <a:endParaRPr lang="en-US"/>
          </a:p>
        </p:txBody>
      </p:sp>
      <p:sp>
        <p:nvSpPr>
          <p:cNvPr id="132102" name="Rectangle 9"/>
          <p:cNvSpPr>
            <a:spLocks noChangeAspect="1" noChangeArrowheads="1"/>
          </p:cNvSpPr>
          <p:nvPr/>
        </p:nvSpPr>
        <p:spPr bwMode="auto">
          <a:xfrm>
            <a:off x="7239000" y="3514725"/>
            <a:ext cx="1735138"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Helvetica" charset="0"/>
              </a:rPr>
              <a:t>Evidence for scaling</a:t>
            </a:r>
          </a:p>
          <a:p>
            <a:pPr eaLnBrk="1" hangingPunct="1"/>
            <a:r>
              <a:rPr lang="en-US" altLang="x-none" sz="1100">
                <a:latin typeface="Helvetica" charset="0"/>
              </a:rPr>
              <a:t>McMahon &amp; Olson 2007</a:t>
            </a:r>
          </a:p>
          <a:p>
            <a:pPr eaLnBrk="1" hangingPunct="1"/>
            <a:r>
              <a:rPr lang="en-US" altLang="x-none" sz="1100">
                <a:latin typeface="Helvetica" charset="0"/>
              </a:rPr>
              <a:t>Debane &amp; Vogels  2010</a:t>
            </a:r>
          </a:p>
        </p:txBody>
      </p:sp>
      <p:pic>
        <p:nvPicPr>
          <p:cNvPr id="132103" name="Picture 2"/>
          <p:cNvPicPr>
            <a:picLocks noChangeArrowheads="1"/>
          </p:cNvPicPr>
          <p:nvPr/>
        </p:nvPicPr>
        <p:blipFill>
          <a:blip r:embed="rId3">
            <a:grayscl/>
            <a:extLst>
              <a:ext uri="{28A0092B-C50C-407E-A947-70E740481C1C}">
                <a14:useLocalDpi xmlns:a14="http://schemas.microsoft.com/office/drawing/2010/main" val="0"/>
              </a:ext>
            </a:extLst>
          </a:blip>
          <a:srcRect l="37500" t="25555" r="34531" b="4723"/>
          <a:stretch>
            <a:fillRect/>
          </a:stretch>
        </p:blipFill>
        <p:spPr bwMode="auto">
          <a:xfrm>
            <a:off x="1447800" y="2106613"/>
            <a:ext cx="2533650" cy="330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4" name="TextBox 237"/>
          <p:cNvSpPr txBox="1">
            <a:spLocks noChangeArrowheads="1"/>
          </p:cNvSpPr>
          <p:nvPr/>
        </p:nvSpPr>
        <p:spPr bwMode="auto">
          <a:xfrm>
            <a:off x="2149475" y="1763713"/>
            <a:ext cx="984250"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latin typeface="Calibri" charset="0"/>
              </a:rPr>
              <a:t>Humans</a:t>
            </a:r>
          </a:p>
        </p:txBody>
      </p:sp>
      <p:grpSp>
        <p:nvGrpSpPr>
          <p:cNvPr id="132105" name="Group 113"/>
          <p:cNvGrpSpPr>
            <a:grpSpLocks noChangeAspect="1"/>
          </p:cNvGrpSpPr>
          <p:nvPr/>
        </p:nvGrpSpPr>
        <p:grpSpPr bwMode="auto">
          <a:xfrm>
            <a:off x="3338513" y="4114800"/>
            <a:ext cx="792162" cy="1022350"/>
            <a:chOff x="276243" y="1580410"/>
            <a:chExt cx="1417725" cy="1828800"/>
          </a:xfrm>
        </p:grpSpPr>
        <p:grpSp>
          <p:nvGrpSpPr>
            <p:cNvPr id="132114" name="Group 114"/>
            <p:cNvGrpSpPr>
              <a:grpSpLocks noChangeAspect="1"/>
            </p:cNvGrpSpPr>
            <p:nvPr/>
          </p:nvGrpSpPr>
          <p:grpSpPr bwMode="auto">
            <a:xfrm>
              <a:off x="307560" y="1580410"/>
              <a:ext cx="1386408" cy="1828800"/>
              <a:chOff x="2833688" y="2087563"/>
              <a:chExt cx="3567112" cy="4705350"/>
            </a:xfrm>
          </p:grpSpPr>
          <p:pic>
            <p:nvPicPr>
              <p:cNvPr id="132116" name="Picture 13" descr="LH_anat"/>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l="42178" t="7404" r="38136" b="11263"/>
              <a:stretch>
                <a:fillRect/>
              </a:stretch>
            </p:blipFill>
            <p:spPr bwMode="auto">
              <a:xfrm>
                <a:off x="4381500" y="2087563"/>
                <a:ext cx="2019300" cy="468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17" name="Picture 5" descr="RH_anat"/>
              <p:cNvPicPr>
                <a:picLocks noChangeAspect="1" noChangeArrowheads="1"/>
              </p:cNvPicPr>
              <p:nvPr/>
            </p:nvPicPr>
            <p:blipFill>
              <a:blip r:embed="rId5">
                <a:clrChange>
                  <a:clrFrom>
                    <a:srgbClr val="FFFFFF"/>
                  </a:clrFrom>
                  <a:clrTo>
                    <a:srgbClr val="FFFFFF">
                      <a:alpha val="0"/>
                    </a:srgbClr>
                  </a:clrTo>
                </a:clrChange>
                <a:grayscl/>
                <a:extLst>
                  <a:ext uri="{28A0092B-C50C-407E-A947-70E740481C1C}">
                    <a14:useLocalDpi xmlns:a14="http://schemas.microsoft.com/office/drawing/2010/main" val="0"/>
                  </a:ext>
                </a:extLst>
              </a:blip>
              <a:srcRect l="42880" t="11263" r="40948" b="10062"/>
              <a:stretch>
                <a:fillRect/>
              </a:stretch>
            </p:blipFill>
            <p:spPr bwMode="auto">
              <a:xfrm>
                <a:off x="2833688" y="2166938"/>
                <a:ext cx="1692275" cy="462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 name="Rectangle 115"/>
            <p:cNvSpPr/>
            <p:nvPr/>
          </p:nvSpPr>
          <p:spPr>
            <a:xfrm>
              <a:off x="276243" y="2466412"/>
              <a:ext cx="1386473" cy="931439"/>
            </a:xfrm>
            <a:prstGeom prst="rect">
              <a:avLst/>
            </a:prstGeom>
            <a:noFill/>
            <a:ln w="19050" cmpd="sng">
              <a:solidFill>
                <a:schemeClr val="tx1"/>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sp>
        <p:nvSpPr>
          <p:cNvPr id="132106" name="TextBox 237"/>
          <p:cNvSpPr txBox="1">
            <a:spLocks noChangeArrowheads="1"/>
          </p:cNvSpPr>
          <p:nvPr/>
        </p:nvSpPr>
        <p:spPr bwMode="auto">
          <a:xfrm>
            <a:off x="5875338" y="1763713"/>
            <a:ext cx="1182687"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800" b="1">
                <a:latin typeface="Calibri" charset="0"/>
              </a:rPr>
              <a:t>Macaques</a:t>
            </a:r>
          </a:p>
        </p:txBody>
      </p:sp>
      <p:sp>
        <p:nvSpPr>
          <p:cNvPr id="132107" name="Rectangle 2"/>
          <p:cNvSpPr>
            <a:spLocks/>
          </p:cNvSpPr>
          <p:nvPr/>
        </p:nvSpPr>
        <p:spPr bwMode="auto">
          <a:xfrm>
            <a:off x="304800" y="452546"/>
            <a:ext cx="8534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40637" bIns="0" anchor="ctr"/>
          <a:lstStyle>
            <a:lvl1pPr marL="38100"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600" b="1">
                <a:solidFill>
                  <a:srgbClr val="5E5EB9"/>
                </a:solidFill>
                <a:latin typeface="Calibri" charset="0"/>
              </a:rPr>
              <a:t>Hypothesis: </a:t>
            </a:r>
            <a:r>
              <a:rPr lang="en-US" altLang="x-none" sz="2600" b="1" smtClean="0">
                <a:solidFill>
                  <a:srgbClr val="5E5EB9"/>
                </a:solidFill>
                <a:latin typeface="Calibri" charset="0"/>
              </a:rPr>
              <a:t>lateral-medial </a:t>
            </a:r>
            <a:r>
              <a:rPr lang="en-US" altLang="x-none" sz="2600" b="1" dirty="0">
                <a:solidFill>
                  <a:srgbClr val="5E5EB9"/>
                </a:solidFill>
                <a:latin typeface="Calibri" charset="0"/>
              </a:rPr>
              <a:t>division present in both humans and monkeys: scaling in lateral IT, sharpening in </a:t>
            </a:r>
            <a:r>
              <a:rPr lang="en-US" altLang="x-none" sz="2600" b="1">
                <a:solidFill>
                  <a:srgbClr val="5E5EB9"/>
                </a:solidFill>
                <a:latin typeface="Calibri" charset="0"/>
              </a:rPr>
              <a:t>medial </a:t>
            </a:r>
            <a:r>
              <a:rPr lang="en-US" altLang="x-none" sz="2600" b="1" smtClean="0">
                <a:solidFill>
                  <a:srgbClr val="5E5EB9"/>
                </a:solidFill>
                <a:latin typeface="Calibri" charset="0"/>
              </a:rPr>
              <a:t>IT</a:t>
            </a:r>
            <a:endParaRPr lang="en-US" altLang="x-none" sz="2600" dirty="0">
              <a:solidFill>
                <a:srgbClr val="5E5EB9"/>
              </a:solidFill>
              <a:latin typeface="Calibri" charset="0"/>
            </a:endParaRPr>
          </a:p>
        </p:txBody>
      </p:sp>
      <p:sp>
        <p:nvSpPr>
          <p:cNvPr id="132108" name="Freeform 133"/>
          <p:cNvSpPr>
            <a:spLocks/>
          </p:cNvSpPr>
          <p:nvPr/>
        </p:nvSpPr>
        <p:spPr bwMode="auto">
          <a:xfrm>
            <a:off x="2073275" y="2573338"/>
            <a:ext cx="1035050" cy="1876425"/>
          </a:xfrm>
          <a:custGeom>
            <a:avLst/>
            <a:gdLst>
              <a:gd name="T0" fmla="*/ 251750 w 1034587"/>
              <a:gd name="T1" fmla="*/ 113623 h 1876345"/>
              <a:gd name="T2" fmla="*/ 240368 w 1034587"/>
              <a:gd name="T3" fmla="*/ 227065 h 1876345"/>
              <a:gd name="T4" fmla="*/ 137950 w 1034587"/>
              <a:gd name="T5" fmla="*/ 658138 h 1876345"/>
              <a:gd name="T6" fmla="*/ 115185 w 1034587"/>
              <a:gd name="T7" fmla="*/ 794268 h 1876345"/>
              <a:gd name="T8" fmla="*/ 149330 w 1034587"/>
              <a:gd name="T9" fmla="*/ 1202652 h 1876345"/>
              <a:gd name="T10" fmla="*/ 1387 w 1034587"/>
              <a:gd name="T11" fmla="*/ 1815232 h 1876345"/>
              <a:gd name="T12" fmla="*/ 251750 w 1034587"/>
              <a:gd name="T13" fmla="*/ 1837921 h 1876345"/>
              <a:gd name="T14" fmla="*/ 604539 w 1034587"/>
              <a:gd name="T15" fmla="*/ 1656421 h 1876345"/>
              <a:gd name="T16" fmla="*/ 877667 w 1034587"/>
              <a:gd name="T17" fmla="*/ 1486254 h 1876345"/>
              <a:gd name="T18" fmla="*/ 900428 w 1034587"/>
              <a:gd name="T19" fmla="*/ 1270718 h 1876345"/>
              <a:gd name="T20" fmla="*/ 1036991 w 1034587"/>
              <a:gd name="T21" fmla="*/ 919051 h 1876345"/>
              <a:gd name="T22" fmla="*/ 968709 w 1034587"/>
              <a:gd name="T23" fmla="*/ 782920 h 1876345"/>
              <a:gd name="T24" fmla="*/ 957328 w 1034587"/>
              <a:gd name="T25" fmla="*/ 567384 h 1876345"/>
              <a:gd name="T26" fmla="*/ 1025611 w 1034587"/>
              <a:gd name="T27" fmla="*/ 431253 h 1876345"/>
              <a:gd name="T28" fmla="*/ 1025611 w 1034587"/>
              <a:gd name="T29" fmla="*/ 295130 h 1876345"/>
              <a:gd name="T30" fmla="*/ 991470 w 1034587"/>
              <a:gd name="T31" fmla="*/ 113623 h 1876345"/>
              <a:gd name="T32" fmla="*/ 798004 w 1034587"/>
              <a:gd name="T33" fmla="*/ 34209 h 1876345"/>
              <a:gd name="T34" fmla="*/ 547638 w 1034587"/>
              <a:gd name="T35" fmla="*/ 181 h 1876345"/>
              <a:gd name="T36" fmla="*/ 376933 w 1034587"/>
              <a:gd name="T37" fmla="*/ 22869 h 1876345"/>
              <a:gd name="T38" fmla="*/ 274512 w 1034587"/>
              <a:gd name="T39" fmla="*/ 68246 h 18763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34587" h="1876345">
                <a:moveTo>
                  <a:pt x="250851" y="113583"/>
                </a:moveTo>
                <a:cubicBezTo>
                  <a:pt x="254631" y="124923"/>
                  <a:pt x="258411" y="136263"/>
                  <a:pt x="239511" y="226985"/>
                </a:cubicBezTo>
                <a:cubicBezTo>
                  <a:pt x="220611" y="317707"/>
                  <a:pt x="158243" y="563412"/>
                  <a:pt x="137454" y="657914"/>
                </a:cubicBezTo>
                <a:cubicBezTo>
                  <a:pt x="116665" y="752416"/>
                  <a:pt x="112885" y="703274"/>
                  <a:pt x="114775" y="793996"/>
                </a:cubicBezTo>
                <a:cubicBezTo>
                  <a:pt x="116665" y="884718"/>
                  <a:pt x="167693" y="1032141"/>
                  <a:pt x="148794" y="1202244"/>
                </a:cubicBezTo>
                <a:cubicBezTo>
                  <a:pt x="129895" y="1372347"/>
                  <a:pt x="-15631" y="1708774"/>
                  <a:pt x="1379" y="1814616"/>
                </a:cubicBezTo>
                <a:cubicBezTo>
                  <a:pt x="18388" y="1920458"/>
                  <a:pt x="150684" y="1863758"/>
                  <a:pt x="250851" y="1837297"/>
                </a:cubicBezTo>
                <a:cubicBezTo>
                  <a:pt x="351018" y="1810836"/>
                  <a:pt x="498432" y="1714444"/>
                  <a:pt x="602379" y="1655853"/>
                </a:cubicBezTo>
                <a:cubicBezTo>
                  <a:pt x="706326" y="1597262"/>
                  <a:pt x="825393" y="1550011"/>
                  <a:pt x="874531" y="1485750"/>
                </a:cubicBezTo>
                <a:cubicBezTo>
                  <a:pt x="923669" y="1421489"/>
                  <a:pt x="870751" y="1364788"/>
                  <a:pt x="897210" y="1270286"/>
                </a:cubicBezTo>
                <a:cubicBezTo>
                  <a:pt x="923669" y="1175784"/>
                  <a:pt x="1021946" y="1000011"/>
                  <a:pt x="1033286" y="918739"/>
                </a:cubicBezTo>
                <a:cubicBezTo>
                  <a:pt x="1044626" y="837467"/>
                  <a:pt x="978478" y="841247"/>
                  <a:pt x="965248" y="782656"/>
                </a:cubicBezTo>
                <a:cubicBezTo>
                  <a:pt x="952018" y="724065"/>
                  <a:pt x="944458" y="625783"/>
                  <a:pt x="953908" y="567192"/>
                </a:cubicBezTo>
                <a:cubicBezTo>
                  <a:pt x="963358" y="508601"/>
                  <a:pt x="1010606" y="476470"/>
                  <a:pt x="1021946" y="431109"/>
                </a:cubicBezTo>
                <a:cubicBezTo>
                  <a:pt x="1033286" y="385748"/>
                  <a:pt x="1027616" y="347947"/>
                  <a:pt x="1021946" y="295026"/>
                </a:cubicBezTo>
                <a:cubicBezTo>
                  <a:pt x="1016276" y="242105"/>
                  <a:pt x="1025726" y="157054"/>
                  <a:pt x="987927" y="113583"/>
                </a:cubicBezTo>
                <a:cubicBezTo>
                  <a:pt x="950128" y="70112"/>
                  <a:pt x="868861" y="53101"/>
                  <a:pt x="795153" y="34201"/>
                </a:cubicBezTo>
                <a:cubicBezTo>
                  <a:pt x="721445" y="15301"/>
                  <a:pt x="615609" y="2071"/>
                  <a:pt x="545681" y="181"/>
                </a:cubicBezTo>
                <a:cubicBezTo>
                  <a:pt x="475753" y="-1709"/>
                  <a:pt x="420946" y="11521"/>
                  <a:pt x="375587" y="22861"/>
                </a:cubicBezTo>
                <a:cubicBezTo>
                  <a:pt x="330229" y="34201"/>
                  <a:pt x="273530" y="68222"/>
                  <a:pt x="273530" y="68222"/>
                </a:cubicBezTo>
              </a:path>
            </a:pathLst>
          </a:custGeom>
          <a:noFill/>
          <a:ln w="19050" cmpd="sng">
            <a:solidFill>
              <a:srgbClr val="FFFFFF"/>
            </a:solidFill>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32109" name="Freeform 134"/>
          <p:cNvSpPr>
            <a:spLocks/>
          </p:cNvSpPr>
          <p:nvPr/>
        </p:nvSpPr>
        <p:spPr bwMode="auto">
          <a:xfrm>
            <a:off x="2490788" y="2574925"/>
            <a:ext cx="219075" cy="1711325"/>
          </a:xfrm>
          <a:custGeom>
            <a:avLst/>
            <a:gdLst>
              <a:gd name="T0" fmla="*/ 213950 w 219817"/>
              <a:gd name="T1" fmla="*/ 0 h 1712373"/>
              <a:gd name="T2" fmla="*/ 191877 w 219817"/>
              <a:gd name="T3" fmla="*/ 406253 h 1712373"/>
              <a:gd name="T4" fmla="*/ 114618 w 219817"/>
              <a:gd name="T5" fmla="*/ 643234 h 1712373"/>
              <a:gd name="T6" fmla="*/ 48396 w 219817"/>
              <a:gd name="T7" fmla="*/ 970494 h 1712373"/>
              <a:gd name="T8" fmla="*/ 4247 w 219817"/>
              <a:gd name="T9" fmla="*/ 1320322 h 1712373"/>
              <a:gd name="T10" fmla="*/ 4247 w 219817"/>
              <a:gd name="T11" fmla="*/ 1704007 h 17123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9817" h="1712373">
                <a:moveTo>
                  <a:pt x="219817" y="0"/>
                </a:moveTo>
                <a:cubicBezTo>
                  <a:pt x="216982" y="150258"/>
                  <a:pt x="214147" y="300516"/>
                  <a:pt x="197138" y="408248"/>
                </a:cubicBezTo>
                <a:cubicBezTo>
                  <a:pt x="180129" y="515980"/>
                  <a:pt x="142330" y="551890"/>
                  <a:pt x="117761" y="646392"/>
                </a:cubicBezTo>
                <a:cubicBezTo>
                  <a:pt x="93192" y="740894"/>
                  <a:pt x="68622" y="861857"/>
                  <a:pt x="49723" y="975259"/>
                </a:cubicBezTo>
                <a:cubicBezTo>
                  <a:pt x="30824" y="1088661"/>
                  <a:pt x="11924" y="1203954"/>
                  <a:pt x="4364" y="1326806"/>
                </a:cubicBezTo>
                <a:cubicBezTo>
                  <a:pt x="-3196" y="1449658"/>
                  <a:pt x="584" y="1581015"/>
                  <a:pt x="4364" y="1712373"/>
                </a:cubicBezTo>
              </a:path>
            </a:pathLst>
          </a:custGeom>
          <a:noFill/>
          <a:ln w="19050" cmpd="sng">
            <a:solidFill>
              <a:srgbClr val="FFFFFF"/>
            </a:solidFill>
            <a:prstDash val="sysDash"/>
            <a:round/>
            <a:headEnd/>
            <a:tailEnd/>
          </a:ln>
          <a:extLst>
            <a:ext uri="{909E8E84-426E-40DD-AFC4-6F175D3DCCD1}">
              <a14:hiddenFill xmlns:a14="http://schemas.microsoft.com/office/drawing/2010/main">
                <a:solidFill>
                  <a:srgbClr val="FFFFFF"/>
                </a:solidFill>
              </a14:hiddenFill>
            </a:ext>
          </a:extLst>
        </p:spPr>
        <p:txBody>
          <a:bodyPr lIns="91435" tIns="45718" rIns="91435" bIns="45718"/>
          <a:lstStyle/>
          <a:p>
            <a:endParaRPr lang="en-US"/>
          </a:p>
        </p:txBody>
      </p:sp>
      <p:sp>
        <p:nvSpPr>
          <p:cNvPr id="132110" name="Rectangle 6"/>
          <p:cNvSpPr>
            <a:spLocks noChangeAspect="1" noChangeArrowheads="1"/>
          </p:cNvSpPr>
          <p:nvPr/>
        </p:nvSpPr>
        <p:spPr bwMode="auto">
          <a:xfrm>
            <a:off x="990600" y="2971800"/>
            <a:ext cx="10668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Helvetica" charset="0"/>
              </a:rPr>
              <a:t>Evidence for</a:t>
            </a:r>
          </a:p>
          <a:p>
            <a:pPr eaLnBrk="1" hangingPunct="1"/>
            <a:r>
              <a:rPr lang="en-US" altLang="x-none" sz="1100">
                <a:latin typeface="Helvetica" charset="0"/>
              </a:rPr>
              <a:t>sharpening</a:t>
            </a:r>
          </a:p>
        </p:txBody>
      </p:sp>
      <p:sp>
        <p:nvSpPr>
          <p:cNvPr id="132111" name="Rectangle 9"/>
          <p:cNvSpPr>
            <a:spLocks noChangeAspect="1" noChangeArrowheads="1"/>
          </p:cNvSpPr>
          <p:nvPr/>
        </p:nvSpPr>
        <p:spPr bwMode="auto">
          <a:xfrm>
            <a:off x="3603625" y="3151188"/>
            <a:ext cx="9874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100">
                <a:latin typeface="Helvetica" charset="0"/>
              </a:rPr>
              <a:t>Evidence for</a:t>
            </a:r>
          </a:p>
          <a:p>
            <a:pPr eaLnBrk="1" hangingPunct="1"/>
            <a:r>
              <a:rPr lang="en-US" altLang="x-none" sz="1100">
                <a:latin typeface="Helvetica" charset="0"/>
              </a:rPr>
              <a:t>Scaling</a:t>
            </a:r>
          </a:p>
        </p:txBody>
      </p:sp>
      <p:sp>
        <p:nvSpPr>
          <p:cNvPr id="132112" name="Line 8"/>
          <p:cNvSpPr>
            <a:spLocks noChangeAspect="1" noChangeShapeType="1"/>
          </p:cNvSpPr>
          <p:nvPr/>
        </p:nvSpPr>
        <p:spPr bwMode="auto">
          <a:xfrm rot="4200000" flipH="1">
            <a:off x="2949576" y="2835275"/>
            <a:ext cx="552450" cy="6635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1435" tIns="45718" rIns="91435" bIns="45718" anchor="ctr"/>
          <a:lstStyle/>
          <a:p>
            <a:endParaRPr lang="en-US"/>
          </a:p>
        </p:txBody>
      </p:sp>
      <p:sp>
        <p:nvSpPr>
          <p:cNvPr id="132113" name="Line 8"/>
          <p:cNvSpPr>
            <a:spLocks noChangeAspect="1" noChangeShapeType="1"/>
          </p:cNvSpPr>
          <p:nvPr/>
        </p:nvSpPr>
        <p:spPr bwMode="auto">
          <a:xfrm rot="-4200000">
            <a:off x="2059781" y="2845595"/>
            <a:ext cx="339725" cy="40481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1435" tIns="45718" rIns="91435" bIns="45718" anchor="ctr"/>
          <a:lstStyle/>
          <a:p>
            <a:endParaRPr lang="en-US"/>
          </a:p>
        </p:txBody>
      </p:sp>
    </p:spTree>
  </p:cSld>
  <p:clrMapOvr>
    <a:masterClrMapping/>
  </p:clrMapOvr>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49964" b="76285"/>
          <a:stretch/>
        </p:blipFill>
        <p:spPr bwMode="auto">
          <a:xfrm>
            <a:off x="762000" y="1828800"/>
            <a:ext cx="3852863" cy="2578100"/>
          </a:xfrm>
          <a:prstGeom prst="rect">
            <a:avLst/>
          </a:prstGeom>
          <a:noFill/>
          <a:ln>
            <a:noFill/>
          </a:ln>
          <a:effectLst/>
          <a:extLst>
            <a:ext uri="{909E8E84-426E-40dd-AFC4-6F175D3DCCD1}">
              <a14:hiddenFill xmlns="" xmlns:a14="http://schemas.microsoft.com/office/drawing/2010/main">
                <a:blipFill dpi="0" rotWithShape="0">
                  <a:blip xmlns:r="http://schemas.openxmlformats.org/officeDocument/2006/relationships"/>
                  <a:srcRect/>
                  <a:stretch>
                    <a:fillRect/>
                  </a:stretch>
                </a:blipFill>
              </a14:hiddenFill>
            </a:ext>
            <a:ext uri="{91240B29-F687-4f45-9708-019B960494DF}">
              <a14:hiddenLine xmlns="" xmlns:a14="http://schemas.microsoft.com/office/drawing/2010/main" w="9525">
                <a:solidFill>
                  <a:srgbClr val="FFFFF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 name="Text Box 4"/>
          <p:cNvSpPr txBox="1">
            <a:spLocks noChangeArrowheads="1"/>
          </p:cNvSpPr>
          <p:nvPr/>
        </p:nvSpPr>
        <p:spPr bwMode="auto">
          <a:xfrm>
            <a:off x="990600" y="5410200"/>
            <a:ext cx="4038600" cy="4175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FFFFF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1pPr>
            <a:lvl2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2pPr>
            <a:lvl3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3pPr>
            <a:lvl4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4pPr>
            <a:lvl5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5pPr>
            <a:lvl6pPr marL="15367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6pPr>
            <a:lvl7pPr marL="19939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7pPr>
            <a:lvl8pPr marL="24511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8pPr>
            <a:lvl9pPr marL="29083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9pPr>
          </a:lstStyle>
          <a:p>
            <a:pPr algn="ctr">
              <a:defRPr/>
            </a:pPr>
            <a:r>
              <a:rPr lang="en-GB" sz="1200" b="1" dirty="0">
                <a:latin typeface="Calibri"/>
                <a:cs typeface="Calibri"/>
              </a:rPr>
              <a:t>De </a:t>
            </a:r>
            <a:r>
              <a:rPr lang="en-GB" sz="1200" b="1" dirty="0" err="1">
                <a:latin typeface="Calibri"/>
                <a:cs typeface="Calibri"/>
              </a:rPr>
              <a:t>Baene</a:t>
            </a:r>
            <a:r>
              <a:rPr lang="en-GB" sz="1200" b="1" dirty="0">
                <a:latin typeface="Calibri"/>
                <a:cs typeface="Calibri"/>
              </a:rPr>
              <a:t> W , and </a:t>
            </a:r>
            <a:r>
              <a:rPr lang="en-GB" sz="1200" b="1" dirty="0" err="1">
                <a:latin typeface="Calibri"/>
                <a:cs typeface="Calibri"/>
              </a:rPr>
              <a:t>Vogels</a:t>
            </a:r>
            <a:r>
              <a:rPr lang="en-GB" sz="1200" b="1" dirty="0">
                <a:latin typeface="Calibri"/>
                <a:cs typeface="Calibri"/>
              </a:rPr>
              <a:t> R, Cerebral Cortex 2010</a:t>
            </a:r>
          </a:p>
        </p:txBody>
      </p:sp>
      <p:sp>
        <p:nvSpPr>
          <p:cNvPr id="133123" name="TextBox 5"/>
          <p:cNvSpPr txBox="1">
            <a:spLocks noChangeArrowheads="1"/>
          </p:cNvSpPr>
          <p:nvPr/>
        </p:nvSpPr>
        <p:spPr bwMode="auto">
          <a:xfrm>
            <a:off x="1676400" y="4419600"/>
            <a:ext cx="23256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rPr>
              <a:t>Difference from adapting stimulus</a:t>
            </a:r>
          </a:p>
        </p:txBody>
      </p:sp>
      <p:sp>
        <p:nvSpPr>
          <p:cNvPr id="133124" name="TextBox 6"/>
          <p:cNvSpPr txBox="1">
            <a:spLocks noChangeArrowheads="1"/>
          </p:cNvSpPr>
          <p:nvPr/>
        </p:nvSpPr>
        <p:spPr bwMode="auto">
          <a:xfrm>
            <a:off x="5562600" y="4419600"/>
            <a:ext cx="23256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eaLnBrk="1" hangingPunct="1"/>
            <a:r>
              <a:rPr lang="en-US" altLang="x-none" sz="1200">
                <a:latin typeface="Calibri" charset="0"/>
              </a:rPr>
              <a:t>Difference from adapting stimulus</a:t>
            </a:r>
          </a:p>
        </p:txBody>
      </p:sp>
      <p:pic>
        <p:nvPicPr>
          <p:cNvPr id="8"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8007" t="12574" b="77335"/>
          <a:stretch/>
        </p:blipFill>
        <p:spPr bwMode="auto">
          <a:xfrm>
            <a:off x="762000" y="4724400"/>
            <a:ext cx="4276725" cy="685800"/>
          </a:xfrm>
          <a:prstGeom prst="rect">
            <a:avLst/>
          </a:prstGeom>
          <a:noFill/>
          <a:ln>
            <a:noFill/>
          </a:ln>
          <a:effectLst/>
          <a:extLst>
            <a:ext uri="{909E8E84-426E-40dd-AFC4-6F175D3DCCD1}">
              <a14:hiddenFill xmlns="" xmlns:a14="http://schemas.microsoft.com/office/drawing/2010/main">
                <a:blipFill dpi="0" rotWithShape="0">
                  <a:blip xmlns:r="http://schemas.openxmlformats.org/officeDocument/2006/relationships"/>
                  <a:srcRect/>
                  <a:stretch>
                    <a:fillRect/>
                  </a:stretch>
                </a:blipFill>
              </a14:hiddenFill>
            </a:ext>
            <a:ext uri="{91240B29-F687-4f45-9708-019B960494DF}">
              <a14:hiddenLine xmlns="" xmlns:a14="http://schemas.microsoft.com/office/drawing/2010/main" w="9525">
                <a:solidFill>
                  <a:srgbClr val="FFFFF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3126" name="Rectangle 1"/>
          <p:cNvSpPr>
            <a:spLocks noChangeArrowheads="1"/>
          </p:cNvSpPr>
          <p:nvPr/>
        </p:nvSpPr>
        <p:spPr bwMode="auto">
          <a:xfrm>
            <a:off x="152400" y="457200"/>
            <a:ext cx="89154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spAutoFit/>
          </a:bodyPr>
          <a:lstStyle>
            <a:lvl1pPr eaLnBrk="0" hangingPunct="0">
              <a:defRPr sz="2400">
                <a:solidFill>
                  <a:srgbClr val="000000"/>
                </a:solidFill>
                <a:latin typeface="Arial" charset="0"/>
                <a:ea typeface="ヒラギノ角ゴ ProN W3" charset="-128"/>
                <a:sym typeface="Arial" charset="0"/>
              </a:defRPr>
            </a:lvl1pPr>
            <a:lvl2pPr marL="742950" indent="-285750" eaLnBrk="0" hangingPunct="0">
              <a:defRPr sz="2400">
                <a:solidFill>
                  <a:srgbClr val="000000"/>
                </a:solidFill>
                <a:latin typeface="Arial" charset="0"/>
                <a:ea typeface="ヒラギノ角ゴ ProN W3" charset="-128"/>
                <a:sym typeface="Arial" charset="0"/>
              </a:defRPr>
            </a:lvl2pPr>
            <a:lvl3pPr marL="1143000" indent="-228600" eaLnBrk="0" hangingPunct="0">
              <a:defRPr sz="2400">
                <a:solidFill>
                  <a:srgbClr val="000000"/>
                </a:solidFill>
                <a:latin typeface="Arial" charset="0"/>
                <a:ea typeface="ヒラギノ角ゴ ProN W3" charset="-128"/>
                <a:sym typeface="Arial" charset="0"/>
              </a:defRPr>
            </a:lvl3pPr>
            <a:lvl4pPr marL="1600200" indent="-228600" eaLnBrk="0" hangingPunct="0">
              <a:defRPr sz="2400">
                <a:solidFill>
                  <a:srgbClr val="000000"/>
                </a:solidFill>
                <a:latin typeface="Arial" charset="0"/>
                <a:ea typeface="ヒラギノ角ゴ ProN W3" charset="-128"/>
                <a:sym typeface="Arial" charset="0"/>
              </a:defRPr>
            </a:lvl4pPr>
            <a:lvl5pPr marL="2057400" indent="-228600" eaLnBrk="0" hangingPunct="0">
              <a:defRPr sz="2400">
                <a:solidFill>
                  <a:srgbClr val="000000"/>
                </a:solidFill>
                <a:latin typeface="Arial" charset="0"/>
                <a:ea typeface="ヒラギノ角ゴ ProN W3"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charset="-128"/>
                <a:sym typeface="Arial" charset="0"/>
              </a:defRPr>
            </a:lvl9pPr>
          </a:lstStyle>
          <a:p>
            <a:pPr algn="ctr" eaLnBrk="1" hangingPunct="1"/>
            <a:r>
              <a:rPr lang="en-US" altLang="x-none" sz="2800" b="1">
                <a:solidFill>
                  <a:srgbClr val="5E5EB9"/>
                </a:solidFill>
                <a:latin typeface="Calibri" charset="0"/>
              </a:rPr>
              <a:t>Electrophysiological evidence for scaling: </a:t>
            </a:r>
          </a:p>
          <a:p>
            <a:pPr algn="ctr" eaLnBrk="1" hangingPunct="1"/>
            <a:r>
              <a:rPr lang="en-US" altLang="x-none" sz="2800" b="1" dirty="0">
                <a:solidFill>
                  <a:srgbClr val="5E5EB9"/>
                </a:solidFill>
                <a:latin typeface="Calibri" charset="0"/>
              </a:rPr>
              <a:t>IT neurons show scaling effects for shape tuning</a:t>
            </a:r>
          </a:p>
        </p:txBody>
      </p:sp>
      <p:pic>
        <p:nvPicPr>
          <p:cNvPr id="133127"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181600" y="1641475"/>
            <a:ext cx="3429000" cy="323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4"/>
          <p:cNvSpPr txBox="1">
            <a:spLocks noChangeArrowheads="1"/>
          </p:cNvSpPr>
          <p:nvPr/>
        </p:nvSpPr>
        <p:spPr bwMode="auto">
          <a:xfrm>
            <a:off x="6019800" y="5410200"/>
            <a:ext cx="2895600" cy="381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FFFFF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1pPr>
            <a:lvl2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2pPr>
            <a:lvl3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3pPr>
            <a:lvl4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4pPr>
            <a:lvl5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5pPr>
            <a:lvl6pPr marL="15367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6pPr>
            <a:lvl7pPr marL="19939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7pPr>
            <a:lvl8pPr marL="24511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8pPr>
            <a:lvl9pPr marL="29083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9pPr>
          </a:lstStyle>
          <a:p>
            <a:pPr algn="ctr">
              <a:defRPr/>
            </a:pPr>
            <a:r>
              <a:rPr lang="en-GB" sz="1200" b="1" dirty="0">
                <a:latin typeface="Calibri"/>
                <a:cs typeface="Calibri"/>
              </a:rPr>
              <a:t>McMahon D, and Olson C, JNP 2007</a:t>
            </a:r>
          </a:p>
        </p:txBody>
      </p:sp>
    </p:spTree>
  </p:cSld>
  <p:clrMapOvr>
    <a:masterClrMapping/>
  </p:clrMapOvr>
  <p:transition/>
  <p:timing>
    <p:tnLst>
      <p:par>
        <p:cTn id="1" dur="indefinite" restart="never" nodeType="tmRoot"/>
      </p:par>
    </p:tnLst>
  </p:timing>
</p:sld>
</file>

<file path=ppt/theme/theme1.xml><?xml version="1.0" encoding="utf-8"?>
<a:theme xmlns:a="http://schemas.openxmlformats.org/drawingml/2006/main" name="Title &amp; Bullets">
  <a:themeElements>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Bullets">
      <a:majorFont>
        <a:latin typeface="Arial"/>
        <a:ea typeface="ヒラギノ角ゴ ProN W3"/>
        <a:cs typeface="ヒラギノ角ゴ ProN W3"/>
      </a:majorFont>
      <a:minorFont>
        <a:latin typeface="Arial"/>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Title &amp; Bullets">
  <a:themeElements>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Bullets">
      <a:majorFont>
        <a:latin typeface="Times"/>
        <a:ea typeface="ヒラギノ明朝 ProN W3"/>
        <a:cs typeface="ヒラギノ明朝 ProN W3"/>
      </a:majorFont>
      <a:minorFont>
        <a:latin typeface="Times"/>
        <a:ea typeface="ヒラギノ明朝 ProN W3"/>
        <a:cs typeface="ヒラギノ明朝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Title &amp; Bullets">
  <a:themeElements>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Bullets">
      <a:majorFont>
        <a:latin typeface="Times"/>
        <a:ea typeface="ヒラギノ明朝 ProN W3"/>
        <a:cs typeface="ヒラギノ明朝 ProN W3"/>
      </a:majorFont>
      <a:minorFont>
        <a:latin typeface="Times"/>
        <a:ea typeface="ヒラギノ明朝 ProN W3"/>
        <a:cs typeface="ヒラギノ明朝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Title &amp; Bullets copy">
  <a:themeElements>
    <a:clrScheme name="Title &amp; Bullets cop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Bullets copy">
      <a:majorFont>
        <a:latin typeface="Times"/>
        <a:ea typeface="ヒラギノ明朝 ProN W3"/>
        <a:cs typeface="ヒラギノ明朝 ProN W3"/>
      </a:majorFont>
      <a:minorFont>
        <a:latin typeface="Times"/>
        <a:ea typeface="ヒラギノ明朝 ProN W3"/>
        <a:cs typeface="ヒラギノ明朝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BBE0E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Title &amp; Bullets cop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3771</TotalTime>
  <Pages>0</Pages>
  <Words>6659</Words>
  <Characters>0</Characters>
  <Application>Microsoft Macintosh PowerPoint</Application>
  <PresentationFormat>On-screen Show (4:3)</PresentationFormat>
  <Lines>0</Lines>
  <Paragraphs>2146</Paragraphs>
  <Slides>101</Slides>
  <Notes>28</Notes>
  <HiddenSlides>0</HiddenSlides>
  <MMClips>0</MMClips>
  <ScaleCrop>false</ScaleCrop>
  <HeadingPairs>
    <vt:vector size="6" baseType="variant">
      <vt:variant>
        <vt:lpstr>Fonts Used</vt:lpstr>
      </vt:variant>
      <vt:variant>
        <vt:i4>13</vt:i4>
      </vt:variant>
      <vt:variant>
        <vt:lpstr>Theme</vt:lpstr>
      </vt:variant>
      <vt:variant>
        <vt:i4>4</vt:i4>
      </vt:variant>
      <vt:variant>
        <vt:lpstr>Slide Titles</vt:lpstr>
      </vt:variant>
      <vt:variant>
        <vt:i4>101</vt:i4>
      </vt:variant>
    </vt:vector>
  </HeadingPairs>
  <TitlesOfParts>
    <vt:vector size="118" baseType="lpstr">
      <vt:lpstr>Arial Black</vt:lpstr>
      <vt:lpstr>Arial Bold</vt:lpstr>
      <vt:lpstr>Calibri</vt:lpstr>
      <vt:lpstr>Comic Sans MS</vt:lpstr>
      <vt:lpstr>Helvetica</vt:lpstr>
      <vt:lpstr>ＭＳ Ｐゴシック</vt:lpstr>
      <vt:lpstr>Symbol</vt:lpstr>
      <vt:lpstr>Times</vt:lpstr>
      <vt:lpstr>Times New Roman</vt:lpstr>
      <vt:lpstr>ヒラギノ明朝 ProN W3</vt:lpstr>
      <vt:lpstr>ヒラギノ角ゴ ProN W3</vt:lpstr>
      <vt:lpstr>ヒラギノ角ゴ ProN W6</vt:lpstr>
      <vt:lpstr>Arial</vt:lpstr>
      <vt:lpstr>Title &amp; Bullets</vt:lpstr>
      <vt:lpstr>1_Title &amp; Bullets</vt:lpstr>
      <vt:lpstr>3_Title &amp; Bullets</vt:lpstr>
      <vt:lpstr>Title &amp; Bullets copy</vt:lpstr>
      <vt:lpstr>PowerPoint Presentation</vt:lpstr>
      <vt:lpstr>Univariate analyses in fMRI have limitations. </vt:lpstr>
      <vt:lpstr>Univariate analyses in fMRI have limitations. </vt:lpstr>
      <vt:lpstr>Univariate analyses in fMRI have limitations. </vt:lpstr>
      <vt:lpstr>PowerPoint Presentation</vt:lpstr>
      <vt:lpstr>PowerPoint Presentation</vt:lpstr>
      <vt:lpstr>PowerPoint Presentation</vt:lpstr>
      <vt:lpstr>PowerPoint Presentation</vt:lpstr>
      <vt:lpstr>PowerPoint Presentation</vt:lpstr>
      <vt:lpstr>What you are up for</vt:lpstr>
      <vt:lpstr>PowerPoint Presentation</vt:lpstr>
      <vt:lpstr>PowerPoint Presentation</vt:lpstr>
      <vt:lpstr>PowerPoint Presentation</vt:lpstr>
      <vt:lpstr>PowerPoint Presentation</vt:lpstr>
      <vt:lpstr>PowerPoint Presentation</vt:lpstr>
      <vt:lpstr>High-level but not early visual areas exhibit fMRI-adaptation</vt:lpstr>
      <vt:lpstr>What you are up for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Differential sensitivity to image transformations in the fusiform gyrus: higher sensitivity to face view than position or size </vt:lpstr>
      <vt:lpstr>Differential sensitivity to image transformations across the ventral stream: higher sensitivity to position and size in lateral occipital (LO) cortex and inferior occipital gyrus (IOG) than the fusiform gyrus </vt:lpstr>
      <vt:lpstr>PowerPoint Presentation</vt:lpstr>
      <vt:lpstr>PowerPoint Presentation</vt:lpstr>
      <vt:lpstr>PowerPoint Presentation</vt:lpstr>
      <vt:lpstr>PowerPoint Presentation</vt:lpstr>
      <vt:lpstr>PowerPoint Presentation</vt:lpstr>
      <vt:lpstr>What you are up for</vt:lpstr>
      <vt:lpstr>What are the characteristics of fMRI-A?</vt:lpstr>
      <vt:lpstr>What are the characteristics of fMRI-A?</vt:lpstr>
      <vt:lpstr>What are the characteristics of fMRI-A?</vt:lpstr>
      <vt:lpstr>PowerPoint Presentation</vt:lpstr>
      <vt:lpstr>PowerPoint Presentation</vt:lpstr>
      <vt:lpstr>PowerPoint Presentation</vt:lpstr>
      <vt:lpstr>What are the characteristics of fMRI-A?</vt:lpstr>
      <vt:lpstr>What are the characteristics of fMRI-A?</vt:lpstr>
      <vt:lpstr>What are the characteristics of fMRI-A?</vt:lpstr>
      <vt:lpstr>PowerPoint Presentation</vt:lpstr>
      <vt:lpstr>PowerPoint Presentation</vt:lpstr>
      <vt:lpstr>What are the characteristics of fMRI-A?</vt:lpstr>
      <vt:lpstr>Is fMRI-A linked to repetition priming?</vt:lpstr>
      <vt:lpstr>fMRI-A in high-level visual cortex does not correlate with repetition priming: performance independent fMRI-A in LOC</vt:lpstr>
      <vt:lpstr>Implications of fMRI-A characteristics</vt:lpstr>
      <vt:lpstr>What you are up for</vt:lpstr>
      <vt:lpstr>Neural Models for fMRI-A</vt:lpstr>
      <vt:lpstr>PowerPoint Presentation</vt:lpstr>
      <vt:lpstr>PowerPoint Presentation</vt:lpstr>
      <vt:lpstr>PowerPoint Presentation</vt:lpstr>
      <vt:lpstr>PowerPoint Presentation</vt:lpstr>
      <vt:lpstr>How can we distinguish between models?</vt:lpstr>
      <vt:lpstr>Goals:  (1) Distinguish between models of fMRI-adaptation </vt:lpstr>
      <vt:lpstr>Goals:  (1) Distinguish between models of fMRI-adaptation </vt:lpstr>
      <vt:lpstr>PowerPoint Presentation</vt:lpstr>
      <vt:lpstr>Goals:  (1) Distinguish between models of fMRI-adaptation (2) Test if different mechanisms are relevant in different time scales</vt:lpstr>
      <vt:lpstr>Goals:  (1) Distinguish between models of fMRI-adaptation (2) Test if different mechanisms are relevant in different time scales</vt:lpstr>
      <vt:lpstr>Constant fMRI-A ratio in face-selective regions across optimal and nonoptimal stimuli</vt:lpstr>
      <vt:lpstr>Constant fMRI-A ratio in face-selective regions across optimal and nonoptimal stimuli</vt:lpstr>
      <vt:lpstr>Constant fMRI-A ratio in face-selective regions across optimal and nonoptimal stimuli</vt:lpstr>
      <vt:lpstr>Constant fMRI-A ratio in face-selective regions across optimal and nonoptimal stimuli</vt:lpstr>
      <vt:lpstr>Constant fMRI-A ratio in face-selective regions across optimal and nonoptimal stimuli</vt:lpstr>
      <vt:lpstr>Constant fMRI-A ratio in face-selective regions across optimal and nonoptimal stimuli</vt:lpstr>
      <vt:lpstr>Constant fMRI-A ratio in face-selective regions across optimal and nonoptimal stimuli</vt:lpstr>
      <vt:lpstr>Constant fMRI-A ratio in face-selective regions for both short and long-lagged repetitions </vt:lpstr>
      <vt:lpstr>Constant fMRI-A ratio in limb-selective OTS  for both short and long-lagged repetitions </vt:lpstr>
      <vt:lpstr>Place-selective CoS (PPA)  short lagged adaptation: scaling</vt:lpstr>
      <vt:lpstr>PowerPoint Presentation</vt:lpstr>
      <vt:lpstr>Differential fMRI-A effects across long-lagged and short-lagged repetitions in place-selective CoS</vt:lpstr>
      <vt:lpstr>Summary: Regional differences across time scales</vt:lpstr>
      <vt:lpstr>Implications</vt:lpstr>
      <vt:lpstr>What you are up for</vt:lpstr>
      <vt:lpstr>Are mechanisms revealed with fMRI equivalent to mechanisms at the single neuron level?  In other words  can neural sharpening produce fMRI scaling (and vice versa)?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Conclusions</vt:lpstr>
      <vt:lpstr>Thank you for your attention!</vt:lpstr>
    </vt:vector>
  </TitlesOfParts>
  <LinksUpToDate>false</LinksUpToDate>
  <SharedDoc>false</SharedDoc>
  <HyperlinksChanged>false</HyperlinksChanged>
  <AppVersion>15.0029</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kalanit grill-spector</dc:creator>
  <cp:keywords/>
  <dc:description/>
  <cp:lastModifiedBy>Microsoft Office User</cp:lastModifiedBy>
  <cp:revision>365</cp:revision>
  <cp:lastPrinted>2015-02-17T20:06:39Z</cp:lastPrinted>
  <dcterms:modified xsi:type="dcterms:W3CDTF">2017-05-09T04:01:09Z</dcterms:modified>
</cp:coreProperties>
</file>