
<file path=[Content_Types].xml><?xml version="1.0" encoding="utf-8"?>
<Types xmlns="http://schemas.openxmlformats.org/package/2006/content-types">
  <Default Extension="xml" ContentType="application/xml"/>
  <Default Extension="jpeg" ContentType="image/jpeg"/>
  <Default Extension="tif" ContentType="image/tiff"/>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0" r:id="rId3"/>
    <p:sldId id="259" r:id="rId4"/>
    <p:sldId id="264" r:id="rId5"/>
    <p:sldId id="263" r:id="rId6"/>
    <p:sldId id="261" r:id="rId7"/>
    <p:sldId id="260" r:id="rId8"/>
    <p:sldId id="265" r:id="rId9"/>
    <p:sldId id="266" r:id="rId10"/>
    <p:sldId id="268" r:id="rId11"/>
    <p:sldId id="267" r:id="rId12"/>
    <p:sldId id="275" r:id="rId13"/>
    <p:sldId id="279" r:id="rId14"/>
    <p:sldId id="280" r:id="rId15"/>
    <p:sldId id="278" r:id="rId16"/>
    <p:sldId id="272" r:id="rId17"/>
    <p:sldId id="274" r:id="rId18"/>
    <p:sldId id="276" r:id="rId19"/>
    <p:sldId id="257"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6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p:restoredTop sz="94674"/>
  </p:normalViewPr>
  <p:slideViewPr>
    <p:cSldViewPr snapToGrid="0" snapToObjects="1" showGuides="1">
      <p:cViewPr>
        <p:scale>
          <a:sx n="110" d="100"/>
          <a:sy n="110" d="100"/>
        </p:scale>
        <p:origin x="1168" y="1088"/>
      </p:cViewPr>
      <p:guideLst>
        <p:guide orient="horz" pos="2184"/>
        <p:guide pos="6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760DE-02C8-704A-9BE2-B38553252BBE}" type="datetimeFigureOut">
              <a:rPr lang="en-US" smtClean="0"/>
              <a:t>5/15/17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A871E-CAFE-E847-85A4-BB7925C3F0F2}" type="slidenum">
              <a:rPr lang="en-US" smtClean="0"/>
              <a:t>‹#›</a:t>
            </a:fld>
            <a:endParaRPr lang="en-US"/>
          </a:p>
        </p:txBody>
      </p:sp>
    </p:spTree>
    <p:extLst>
      <p:ext uri="{BB962C8B-B14F-4D97-AF65-F5344CB8AC3E}">
        <p14:creationId xmlns:p14="http://schemas.microsoft.com/office/powerpoint/2010/main" val="170684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D3ED8A-7244-844E-A8F7-430307906C1A}"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1383661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D8A-7244-844E-A8F7-430307906C1A}"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108992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D8A-7244-844E-A8F7-430307906C1A}"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29888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3ED8A-7244-844E-A8F7-430307906C1A}"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93089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D3ED8A-7244-844E-A8F7-430307906C1A}" type="datetimeFigureOut">
              <a:rPr lang="en-US" smtClean="0"/>
              <a:t>5/15/17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118407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D3ED8A-7244-844E-A8F7-430307906C1A}" type="datetimeFigureOut">
              <a:rPr lang="en-US" smtClean="0"/>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212488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D3ED8A-7244-844E-A8F7-430307906C1A}" type="datetimeFigureOut">
              <a:rPr lang="en-US" smtClean="0"/>
              <a:t>5/15/17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25835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D3ED8A-7244-844E-A8F7-430307906C1A}" type="datetimeFigureOut">
              <a:rPr lang="en-US" smtClean="0"/>
              <a:t>5/15/17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210746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D3ED8A-7244-844E-A8F7-430307906C1A}" type="datetimeFigureOut">
              <a:rPr lang="en-US" smtClean="0"/>
              <a:t>5/15/17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168243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3ED8A-7244-844E-A8F7-430307906C1A}" type="datetimeFigureOut">
              <a:rPr lang="en-US" smtClean="0"/>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698183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3ED8A-7244-844E-A8F7-430307906C1A}" type="datetimeFigureOut">
              <a:rPr lang="en-US" smtClean="0"/>
              <a:t>5/15/17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5E945-F20D-E54C-8A82-6A1066402AFC}" type="slidenum">
              <a:rPr lang="en-US" smtClean="0"/>
              <a:t>‹#›</a:t>
            </a:fld>
            <a:endParaRPr lang="en-US"/>
          </a:p>
        </p:txBody>
      </p:sp>
    </p:spTree>
    <p:extLst>
      <p:ext uri="{BB962C8B-B14F-4D97-AF65-F5344CB8AC3E}">
        <p14:creationId xmlns:p14="http://schemas.microsoft.com/office/powerpoint/2010/main" val="5132018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3ED8A-7244-844E-A8F7-430307906C1A}" type="datetimeFigureOut">
              <a:rPr lang="en-US" smtClean="0"/>
              <a:t>5/15/17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5E945-F20D-E54C-8A82-6A1066402AFC}" type="slidenum">
              <a:rPr lang="en-US" smtClean="0"/>
              <a:t>‹#›</a:t>
            </a:fld>
            <a:endParaRPr lang="en-US"/>
          </a:p>
        </p:txBody>
      </p:sp>
    </p:spTree>
    <p:extLst>
      <p:ext uri="{BB962C8B-B14F-4D97-AF65-F5344CB8AC3E}">
        <p14:creationId xmlns:p14="http://schemas.microsoft.com/office/powerpoint/2010/main" val="453293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Joseph_Kruskal" TargetMode="External"/><Relationship Id="rId4" Type="http://schemas.openxmlformats.org/officeDocument/2006/relationships/hyperlink" Target="https://en.wikipedia.org/wiki/Digital_object_identifier" TargetMode="External"/><Relationship Id="rId5" Type="http://schemas.openxmlformats.org/officeDocument/2006/relationships/hyperlink" Target="https://doi.org/10.1007/BF02289565" TargetMode="External"/><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image" Target="../media/image23.jpeg"/><Relationship Id="rId20" Type="http://schemas.openxmlformats.org/officeDocument/2006/relationships/image" Target="../media/image34.png"/><Relationship Id="rId21" Type="http://schemas.openxmlformats.org/officeDocument/2006/relationships/image" Target="../media/image35.png"/><Relationship Id="rId22" Type="http://schemas.openxmlformats.org/officeDocument/2006/relationships/image" Target="../media/image36.png"/><Relationship Id="rId23" Type="http://schemas.openxmlformats.org/officeDocument/2006/relationships/image" Target="../media/image37.png"/><Relationship Id="rId10" Type="http://schemas.openxmlformats.org/officeDocument/2006/relationships/image" Target="../media/image24.jpeg"/><Relationship Id="rId11" Type="http://schemas.openxmlformats.org/officeDocument/2006/relationships/image" Target="../media/image25.jpeg"/><Relationship Id="rId12" Type="http://schemas.openxmlformats.org/officeDocument/2006/relationships/image" Target="../media/image26.jpeg"/><Relationship Id="rId13" Type="http://schemas.openxmlformats.org/officeDocument/2006/relationships/image" Target="../media/image27.jpeg"/><Relationship Id="rId14" Type="http://schemas.openxmlformats.org/officeDocument/2006/relationships/image" Target="../media/image28.jpeg"/><Relationship Id="rId15" Type="http://schemas.openxmlformats.org/officeDocument/2006/relationships/image" Target="../media/image29.jpeg"/><Relationship Id="rId16" Type="http://schemas.openxmlformats.org/officeDocument/2006/relationships/image" Target="../media/image30.jpeg"/><Relationship Id="rId17" Type="http://schemas.openxmlformats.org/officeDocument/2006/relationships/image" Target="../media/image31.jpeg"/><Relationship Id="rId18" Type="http://schemas.openxmlformats.org/officeDocument/2006/relationships/image" Target="../media/image32.jpeg"/><Relationship Id="rId19"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 Id="rId3"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861" y="624596"/>
            <a:ext cx="10669929" cy="998638"/>
          </a:xfrm>
        </p:spPr>
        <p:txBody>
          <a:bodyPr>
            <a:normAutofit/>
          </a:bodyPr>
          <a:lstStyle/>
          <a:p>
            <a:r>
              <a:rPr lang="en-US" sz="4400" smtClean="0"/>
              <a:t>Representational Similarity </a:t>
            </a:r>
            <a:r>
              <a:rPr lang="en-US" sz="4400" dirty="0" smtClean="0"/>
              <a:t>Analysis</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641" y="1623234"/>
            <a:ext cx="8018474" cy="4634956"/>
          </a:xfrm>
          <a:prstGeom prst="rect">
            <a:avLst/>
          </a:prstGeom>
        </p:spPr>
      </p:pic>
      <p:sp>
        <p:nvSpPr>
          <p:cNvPr id="5" name="TextBox 4"/>
          <p:cNvSpPr txBox="1"/>
          <p:nvPr/>
        </p:nvSpPr>
        <p:spPr>
          <a:xfrm>
            <a:off x="150471" y="6395779"/>
            <a:ext cx="3549626" cy="369332"/>
          </a:xfrm>
          <a:prstGeom prst="rect">
            <a:avLst/>
          </a:prstGeom>
          <a:noFill/>
        </p:spPr>
        <p:txBody>
          <a:bodyPr wrap="none" rtlCol="0">
            <a:spAutoFit/>
          </a:bodyPr>
          <a:lstStyle/>
          <a:p>
            <a:r>
              <a:rPr lang="en-US" i="1" dirty="0" err="1" smtClean="0">
                <a:solidFill>
                  <a:schemeClr val="accent1">
                    <a:lumMod val="75000"/>
                  </a:schemeClr>
                </a:solidFill>
              </a:rPr>
              <a:t>Bugatus</a:t>
            </a:r>
            <a:r>
              <a:rPr lang="en-US" i="1" dirty="0" smtClean="0">
                <a:solidFill>
                  <a:schemeClr val="accent1">
                    <a:lumMod val="75000"/>
                  </a:schemeClr>
                </a:solidFill>
              </a:rPr>
              <a:t>, Weiner, Grill-Spector, 2017</a:t>
            </a:r>
            <a:endParaRPr lang="en-US" i="1" dirty="0">
              <a:solidFill>
                <a:schemeClr val="accent1">
                  <a:lumMod val="75000"/>
                </a:schemeClr>
              </a:solidFill>
            </a:endParaRPr>
          </a:p>
        </p:txBody>
      </p:sp>
      <p:sp>
        <p:nvSpPr>
          <p:cNvPr id="6" name="TextBox 5"/>
          <p:cNvSpPr txBox="1"/>
          <p:nvPr/>
        </p:nvSpPr>
        <p:spPr>
          <a:xfrm>
            <a:off x="9806913" y="3710950"/>
            <a:ext cx="2063963" cy="830997"/>
          </a:xfrm>
          <a:prstGeom prst="rect">
            <a:avLst/>
          </a:prstGeom>
          <a:noFill/>
        </p:spPr>
        <p:txBody>
          <a:bodyPr wrap="none" rtlCol="0">
            <a:spAutoFit/>
          </a:bodyPr>
          <a:lstStyle/>
          <a:p>
            <a:r>
              <a:rPr lang="en-US" sz="1600" dirty="0" smtClean="0"/>
              <a:t>OB=oddball</a:t>
            </a:r>
          </a:p>
          <a:p>
            <a:r>
              <a:rPr lang="en-US" sz="1600" dirty="0" smtClean="0"/>
              <a:t>WM: working memory</a:t>
            </a:r>
          </a:p>
          <a:p>
            <a:r>
              <a:rPr lang="en-US" sz="1600" dirty="0" smtClean="0"/>
              <a:t>SA: selective attention</a:t>
            </a:r>
            <a:endParaRPr lang="en-US" sz="1600" dirty="0"/>
          </a:p>
        </p:txBody>
      </p:sp>
    </p:spTree>
    <p:extLst>
      <p:ext uri="{BB962C8B-B14F-4D97-AF65-F5344CB8AC3E}">
        <p14:creationId xmlns:p14="http://schemas.microsoft.com/office/powerpoint/2010/main" val="47797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63382" cy="1325563"/>
          </a:xfrm>
        </p:spPr>
        <p:txBody>
          <a:bodyPr>
            <a:normAutofit fontScale="90000"/>
          </a:bodyPr>
          <a:lstStyle/>
          <a:p>
            <a:r>
              <a:rPr lang="en-US" sz="3200" dirty="0" smtClean="0"/>
              <a:t>Representational Similarity Matrices </a:t>
            </a:r>
            <a:br>
              <a:rPr lang="en-US" sz="3200" dirty="0" smtClean="0"/>
            </a:br>
            <a:r>
              <a:rPr lang="en-US" sz="3200" dirty="0" smtClean="0"/>
              <a:t>of ventral temporal cortex </a:t>
            </a:r>
            <a:r>
              <a:rPr lang="en-US" sz="3200" smtClean="0"/>
              <a:t>in children and adults</a:t>
            </a:r>
            <a:endParaRPr lang="en-US" sz="3200" dirty="0"/>
          </a:p>
        </p:txBody>
      </p:sp>
      <p:sp>
        <p:nvSpPr>
          <p:cNvPr id="24" name="TextBox 23"/>
          <p:cNvSpPr txBox="1"/>
          <p:nvPr/>
        </p:nvSpPr>
        <p:spPr>
          <a:xfrm>
            <a:off x="7154400" y="1290552"/>
            <a:ext cx="3162403" cy="2862322"/>
          </a:xfrm>
          <a:prstGeom prst="rect">
            <a:avLst/>
          </a:prstGeom>
          <a:noFill/>
        </p:spPr>
        <p:txBody>
          <a:bodyPr wrap="square" rtlCol="0">
            <a:spAutoFit/>
          </a:bodyPr>
          <a:lstStyle/>
          <a:p>
            <a:pPr marL="285750" indent="-285750">
              <a:buFontTx/>
              <a:buChar char="-"/>
            </a:pPr>
            <a:r>
              <a:rPr lang="en-US" dirty="0" smtClean="0"/>
              <a:t>Circumvent the issue of different number of voxels because the RSM has the same dimensionality across people</a:t>
            </a:r>
          </a:p>
          <a:p>
            <a:pPr marL="285750" indent="-285750">
              <a:buFontTx/>
              <a:buChar char="-"/>
            </a:pPr>
            <a:endParaRPr lang="en-US" dirty="0" smtClean="0"/>
          </a:p>
          <a:p>
            <a:pPr marL="285750" indent="-285750">
              <a:buFontTx/>
              <a:buChar char="-"/>
            </a:pPr>
            <a:r>
              <a:rPr lang="en-US" dirty="0" smtClean="0"/>
              <a:t>Never need to align different brains, because the RSM is computed within </a:t>
            </a:r>
            <a:r>
              <a:rPr lang="en-US" smtClean="0"/>
              <a:t>each participant</a:t>
            </a:r>
            <a:endParaRPr lang="en-US" dirty="0" smtClean="0"/>
          </a:p>
        </p:txBody>
      </p:sp>
      <p:grpSp>
        <p:nvGrpSpPr>
          <p:cNvPr id="31" name="Group 30"/>
          <p:cNvGrpSpPr/>
          <p:nvPr/>
        </p:nvGrpSpPr>
        <p:grpSpPr>
          <a:xfrm>
            <a:off x="1219712" y="1868670"/>
            <a:ext cx="5513098" cy="4407710"/>
            <a:chOff x="1625065" y="1878097"/>
            <a:chExt cx="5513098" cy="4407710"/>
          </a:xfrm>
        </p:grpSpPr>
        <p:grpSp>
          <p:nvGrpSpPr>
            <p:cNvPr id="23" name="Group 22"/>
            <p:cNvGrpSpPr>
              <a:grpSpLocks noChangeAspect="1"/>
            </p:cNvGrpSpPr>
            <p:nvPr/>
          </p:nvGrpSpPr>
          <p:grpSpPr>
            <a:xfrm>
              <a:off x="1625065" y="1878097"/>
              <a:ext cx="5513098" cy="4407710"/>
              <a:chOff x="3243626" y="2782053"/>
              <a:chExt cx="3276510" cy="2619562"/>
            </a:xfrm>
          </p:grpSpPr>
          <p:pic>
            <p:nvPicPr>
              <p:cNvPr id="7" name="Picture 2"/>
              <p:cNvPicPr>
                <a:picLocks noChangeAspect="1" noChangeArrowheads="1"/>
              </p:cNvPicPr>
              <p:nvPr/>
            </p:nvPicPr>
            <p:blipFill rotWithShape="1">
              <a:blip r:embed="rId2"/>
              <a:srcRect l="12676" t="5887" r="69561" b="10466"/>
              <a:stretch/>
            </p:blipFill>
            <p:spPr bwMode="auto">
              <a:xfrm>
                <a:off x="3764340" y="2928198"/>
                <a:ext cx="1283041" cy="1319464"/>
              </a:xfrm>
              <a:prstGeom prst="rect">
                <a:avLst/>
              </a:prstGeom>
              <a:noFill/>
              <a:ln w="9525">
                <a:noFill/>
                <a:miter lim="800000"/>
                <a:headEnd/>
                <a:tailEnd/>
              </a:ln>
            </p:spPr>
          </p:pic>
          <p:pic>
            <p:nvPicPr>
              <p:cNvPr id="8" name="Picture 2"/>
              <p:cNvPicPr>
                <a:picLocks noChangeAspect="1" noChangeArrowheads="1"/>
              </p:cNvPicPr>
              <p:nvPr/>
            </p:nvPicPr>
            <p:blipFill rotWithShape="1">
              <a:blip r:embed="rId2"/>
              <a:srcRect l="40855" t="7028" r="41592" b="10854"/>
              <a:stretch/>
            </p:blipFill>
            <p:spPr bwMode="auto">
              <a:xfrm>
                <a:off x="5231300" y="2952291"/>
                <a:ext cx="1267828" cy="1295370"/>
              </a:xfrm>
              <a:prstGeom prst="rect">
                <a:avLst/>
              </a:prstGeom>
              <a:noFill/>
              <a:ln w="9525">
                <a:noFill/>
                <a:miter lim="800000"/>
                <a:headEnd/>
                <a:tailEnd/>
              </a:ln>
            </p:spPr>
          </p:pic>
          <p:sp>
            <p:nvSpPr>
              <p:cNvPr id="9" name="TextBox 8"/>
              <p:cNvSpPr txBox="1"/>
              <p:nvPr/>
            </p:nvSpPr>
            <p:spPr>
              <a:xfrm>
                <a:off x="5481857" y="2782053"/>
                <a:ext cx="748923" cy="307777"/>
              </a:xfrm>
              <a:prstGeom prst="rect">
                <a:avLst/>
              </a:prstGeom>
              <a:noFill/>
            </p:spPr>
            <p:txBody>
              <a:bodyPr wrap="none" rtlCol="0">
                <a:spAutoFit/>
              </a:bodyPr>
              <a:lstStyle/>
              <a:p>
                <a:pPr algn="ctr"/>
                <a:r>
                  <a:rPr lang="en-US" sz="1400" b="1" dirty="0" smtClean="0">
                    <a:latin typeface="Helvetica"/>
                    <a:cs typeface="Helvetica"/>
                  </a:rPr>
                  <a:t>Adults</a:t>
                </a:r>
              </a:p>
            </p:txBody>
          </p:sp>
          <p:sp>
            <p:nvSpPr>
              <p:cNvPr id="10" name="TextBox 9"/>
              <p:cNvSpPr txBox="1"/>
              <p:nvPr/>
            </p:nvSpPr>
            <p:spPr>
              <a:xfrm>
                <a:off x="3940563" y="2782053"/>
                <a:ext cx="912805" cy="307777"/>
              </a:xfrm>
              <a:prstGeom prst="rect">
                <a:avLst/>
              </a:prstGeom>
              <a:noFill/>
            </p:spPr>
            <p:txBody>
              <a:bodyPr wrap="none" rtlCol="0">
                <a:spAutoFit/>
              </a:bodyPr>
              <a:lstStyle/>
              <a:p>
                <a:pPr algn="ctr"/>
                <a:r>
                  <a:rPr lang="en-US" sz="1400" b="1" dirty="0" smtClean="0">
                    <a:latin typeface="Helvetica"/>
                    <a:cs typeface="Helvetica"/>
                  </a:rPr>
                  <a:t>Children</a:t>
                </a:r>
              </a:p>
            </p:txBody>
          </p:sp>
          <p:grpSp>
            <p:nvGrpSpPr>
              <p:cNvPr id="11" name="Group 10"/>
              <p:cNvGrpSpPr/>
              <p:nvPr/>
            </p:nvGrpSpPr>
            <p:grpSpPr>
              <a:xfrm>
                <a:off x="3893383" y="4169767"/>
                <a:ext cx="1234659" cy="766147"/>
                <a:chOff x="1111139" y="5450308"/>
                <a:chExt cx="1375946" cy="853821"/>
              </a:xfrm>
            </p:grpSpPr>
            <p:sp>
              <p:nvSpPr>
                <p:cNvPr id="12" name="Rectangle 343"/>
                <p:cNvSpPr>
                  <a:spLocks noChangeArrowheads="1"/>
                </p:cNvSpPr>
                <p:nvPr/>
              </p:nvSpPr>
              <p:spPr bwMode="auto">
                <a:xfrm rot="3031952">
                  <a:off x="2089788" y="5709869"/>
                  <a:ext cx="631515" cy="163078"/>
                </a:xfrm>
                <a:prstGeom prst="rect">
                  <a:avLst/>
                </a:prstGeom>
                <a:noFill/>
                <a:ln>
                  <a:noFill/>
                </a:ln>
                <a:extLst/>
              </p:spPr>
              <p:txBody>
                <a:bodyPr wrap="square" lIns="0" tIns="0" rIns="0" bIns="0">
                  <a:spAutoFit/>
                </a:bodyPr>
                <a:lstStyle/>
                <a:p>
                  <a:pPr>
                    <a:spcAft>
                      <a:spcPts val="500"/>
                    </a:spcAft>
                  </a:pPr>
                  <a:r>
                    <a:rPr lang="en-US" sz="1600" dirty="0" smtClean="0">
                      <a:solidFill>
                        <a:srgbClr val="000000"/>
                      </a:solidFill>
                      <a:latin typeface="Calibri" charset="0"/>
                      <a:ea typeface="Calibri" charset="0"/>
                      <a:cs typeface="Calibri" charset="0"/>
                    </a:rPr>
                    <a:t>outdoor</a:t>
                  </a:r>
                  <a:endParaRPr lang="en-US" sz="1600" dirty="0">
                    <a:latin typeface="Calibri" charset="0"/>
                    <a:ea typeface="Calibri" charset="0"/>
                    <a:cs typeface="Calibri" charset="0"/>
                  </a:endParaRPr>
                </a:p>
              </p:txBody>
            </p:sp>
            <p:sp>
              <p:nvSpPr>
                <p:cNvPr id="13" name="Rectangle 343"/>
                <p:cNvSpPr>
                  <a:spLocks noChangeArrowheads="1"/>
                </p:cNvSpPr>
                <p:nvPr/>
              </p:nvSpPr>
              <p:spPr bwMode="auto">
                <a:xfrm rot="3031952">
                  <a:off x="1908750" y="5656692"/>
                  <a:ext cx="493743" cy="163078"/>
                </a:xfrm>
                <a:prstGeom prst="rect">
                  <a:avLst/>
                </a:prstGeom>
                <a:noFill/>
                <a:ln>
                  <a:noFill/>
                </a:ln>
                <a:extLst/>
              </p:spPr>
              <p:txBody>
                <a:bodyPr wrap="square" lIns="0" tIns="0" rIns="0" bIns="0">
                  <a:spAutoFit/>
                </a:bodyPr>
                <a:lstStyle/>
                <a:p>
                  <a:pPr>
                    <a:spcAft>
                      <a:spcPts val="500"/>
                    </a:spcAft>
                  </a:pPr>
                  <a:r>
                    <a:rPr lang="en-US" sz="1600" dirty="0" smtClean="0">
                      <a:solidFill>
                        <a:srgbClr val="000000"/>
                      </a:solidFill>
                      <a:latin typeface="Calibri" charset="0"/>
                      <a:ea typeface="Calibri" charset="0"/>
                      <a:cs typeface="Calibri" charset="0"/>
                    </a:rPr>
                    <a:t>indoor</a:t>
                  </a:r>
                  <a:endParaRPr lang="en-US" sz="1600" dirty="0">
                    <a:solidFill>
                      <a:srgbClr val="000000"/>
                    </a:solidFill>
                    <a:latin typeface="Calibri" charset="0"/>
                    <a:ea typeface="Calibri" charset="0"/>
                    <a:cs typeface="Calibri" charset="0"/>
                  </a:endParaRPr>
                </a:p>
              </p:txBody>
            </p:sp>
            <p:sp>
              <p:nvSpPr>
                <p:cNvPr id="14" name="Rectangle 343"/>
                <p:cNvSpPr>
                  <a:spLocks noChangeArrowheads="1"/>
                </p:cNvSpPr>
                <p:nvPr/>
              </p:nvSpPr>
              <p:spPr bwMode="auto">
                <a:xfrm rot="3031952">
                  <a:off x="1624808" y="5795680"/>
                  <a:ext cx="853821" cy="163078"/>
                </a:xfrm>
                <a:prstGeom prst="rect">
                  <a:avLst/>
                </a:prstGeom>
                <a:noFill/>
                <a:ln>
                  <a:noFill/>
                </a:ln>
                <a:extLst/>
              </p:spPr>
              <p:txBody>
                <a:bodyPr wrap="square" lIns="0" tIns="0" rIns="0" bIns="0">
                  <a:spAutoFit/>
                </a:bodyPr>
                <a:lstStyle/>
                <a:p>
                  <a:pPr>
                    <a:spcAft>
                      <a:spcPts val="500"/>
                    </a:spcAft>
                  </a:pPr>
                  <a:r>
                    <a:rPr lang="en-US" sz="1600" dirty="0" smtClean="0">
                      <a:solidFill>
                        <a:srgbClr val="000000"/>
                      </a:solidFill>
                      <a:latin typeface="Calibri" charset="0"/>
                      <a:ea typeface="Calibri" charset="0"/>
                      <a:cs typeface="Calibri" charset="0"/>
                    </a:rPr>
                    <a:t>novel </a:t>
                  </a:r>
                  <a:endParaRPr lang="en-US" sz="1600" dirty="0">
                    <a:solidFill>
                      <a:srgbClr val="000000"/>
                    </a:solidFill>
                    <a:latin typeface="Calibri" charset="0"/>
                    <a:ea typeface="Calibri" charset="0"/>
                    <a:cs typeface="Calibri" charset="0"/>
                  </a:endParaRPr>
                </a:p>
              </p:txBody>
            </p:sp>
            <p:sp>
              <p:nvSpPr>
                <p:cNvPr id="15" name="Rectangle 343"/>
                <p:cNvSpPr>
                  <a:spLocks noChangeArrowheads="1"/>
                </p:cNvSpPr>
                <p:nvPr/>
              </p:nvSpPr>
              <p:spPr bwMode="auto">
                <a:xfrm rot="3031952">
                  <a:off x="1506344" y="5592760"/>
                  <a:ext cx="300724" cy="163078"/>
                </a:xfrm>
                <a:prstGeom prst="rect">
                  <a:avLst/>
                </a:prstGeom>
                <a:noFill/>
                <a:ln>
                  <a:noFill/>
                </a:ln>
                <a:extLst/>
              </p:spPr>
              <p:txBody>
                <a:bodyPr wrap="square" lIns="0" tIns="0" rIns="0" bIns="0">
                  <a:spAutoFit/>
                </a:bodyPr>
                <a:lstStyle/>
                <a:p>
                  <a:pPr>
                    <a:spcAft>
                      <a:spcPts val="500"/>
                    </a:spcAft>
                  </a:pPr>
                  <a:r>
                    <a:rPr lang="en-US" sz="1600" dirty="0">
                      <a:solidFill>
                        <a:srgbClr val="000000"/>
                      </a:solidFill>
                      <a:latin typeface="Calibri" charset="0"/>
                      <a:ea typeface="Calibri" charset="0"/>
                      <a:cs typeface="Calibri" charset="0"/>
                    </a:rPr>
                    <a:t>c</a:t>
                  </a:r>
                  <a:r>
                    <a:rPr lang="en-US" sz="1600" dirty="0" smtClean="0">
                      <a:solidFill>
                        <a:srgbClr val="000000"/>
                      </a:solidFill>
                      <a:latin typeface="Calibri" charset="0"/>
                      <a:ea typeface="Calibri" charset="0"/>
                      <a:cs typeface="Calibri" charset="0"/>
                    </a:rPr>
                    <a:t>ar</a:t>
                  </a:r>
                  <a:endParaRPr lang="en-US" sz="1600" dirty="0">
                    <a:solidFill>
                      <a:srgbClr val="000000"/>
                    </a:solidFill>
                    <a:latin typeface="Calibri" charset="0"/>
                    <a:ea typeface="Calibri" charset="0"/>
                    <a:cs typeface="Calibri" charset="0"/>
                  </a:endParaRPr>
                </a:p>
              </p:txBody>
            </p:sp>
            <p:sp>
              <p:nvSpPr>
                <p:cNvPr id="16" name="Rectangle 343"/>
                <p:cNvSpPr>
                  <a:spLocks noChangeArrowheads="1"/>
                </p:cNvSpPr>
                <p:nvPr/>
              </p:nvSpPr>
              <p:spPr bwMode="auto">
                <a:xfrm rot="3031952">
                  <a:off x="1211637" y="5660920"/>
                  <a:ext cx="488231" cy="163078"/>
                </a:xfrm>
                <a:prstGeom prst="rect">
                  <a:avLst/>
                </a:prstGeom>
                <a:noFill/>
                <a:ln>
                  <a:noFill/>
                </a:ln>
                <a:extLst/>
              </p:spPr>
              <p:txBody>
                <a:bodyPr wrap="square" lIns="0" tIns="0" rIns="0" bIns="0">
                  <a:spAutoFit/>
                </a:bodyPr>
                <a:lstStyle/>
                <a:p>
                  <a:pPr>
                    <a:spcAft>
                      <a:spcPts val="500"/>
                    </a:spcAft>
                  </a:pPr>
                  <a:r>
                    <a:rPr lang="en-US" sz="1600" dirty="0">
                      <a:solidFill>
                        <a:srgbClr val="000000"/>
                      </a:solidFill>
                      <a:latin typeface="Calibri" charset="0"/>
                      <a:ea typeface="Calibri" charset="0"/>
                      <a:cs typeface="Calibri" charset="0"/>
                    </a:rPr>
                    <a:t>a</a:t>
                  </a:r>
                  <a:r>
                    <a:rPr lang="en-US" sz="1600" dirty="0" smtClean="0">
                      <a:solidFill>
                        <a:srgbClr val="000000"/>
                      </a:solidFill>
                      <a:latin typeface="Calibri" charset="0"/>
                      <a:ea typeface="Calibri" charset="0"/>
                      <a:cs typeface="Calibri" charset="0"/>
                    </a:rPr>
                    <a:t>dult</a:t>
                  </a:r>
                  <a:endParaRPr lang="en-US" sz="1600" dirty="0">
                    <a:solidFill>
                      <a:srgbClr val="000000"/>
                    </a:solidFill>
                    <a:latin typeface="Calibri" charset="0"/>
                    <a:ea typeface="Calibri" charset="0"/>
                    <a:cs typeface="Calibri" charset="0"/>
                  </a:endParaRPr>
                </a:p>
              </p:txBody>
            </p:sp>
            <p:sp>
              <p:nvSpPr>
                <p:cNvPr id="17" name="Rectangle 343"/>
                <p:cNvSpPr>
                  <a:spLocks noChangeArrowheads="1"/>
                </p:cNvSpPr>
                <p:nvPr/>
              </p:nvSpPr>
              <p:spPr bwMode="auto">
                <a:xfrm rot="3031952">
                  <a:off x="1017635" y="5601242"/>
                  <a:ext cx="350086" cy="163078"/>
                </a:xfrm>
                <a:prstGeom prst="rect">
                  <a:avLst/>
                </a:prstGeom>
                <a:noFill/>
                <a:ln>
                  <a:noFill/>
                </a:ln>
                <a:extLst/>
              </p:spPr>
              <p:txBody>
                <a:bodyPr wrap="square" lIns="0" tIns="0" rIns="0" bIns="0">
                  <a:spAutoFit/>
                </a:bodyPr>
                <a:lstStyle/>
                <a:p>
                  <a:pPr>
                    <a:spcAft>
                      <a:spcPts val="500"/>
                    </a:spcAft>
                  </a:pPr>
                  <a:r>
                    <a:rPr lang="en-US" sz="1600" dirty="0">
                      <a:solidFill>
                        <a:srgbClr val="000000"/>
                      </a:solidFill>
                      <a:latin typeface="Calibri" charset="0"/>
                      <a:ea typeface="Calibri" charset="0"/>
                      <a:cs typeface="Calibri" charset="0"/>
                    </a:rPr>
                    <a:t>c</a:t>
                  </a:r>
                  <a:r>
                    <a:rPr lang="en-US" sz="1600" dirty="0" smtClean="0">
                      <a:solidFill>
                        <a:srgbClr val="000000"/>
                      </a:solidFill>
                      <a:latin typeface="Calibri" charset="0"/>
                      <a:ea typeface="Calibri" charset="0"/>
                      <a:cs typeface="Calibri" charset="0"/>
                    </a:rPr>
                    <a:t>hild</a:t>
                  </a:r>
                </a:p>
              </p:txBody>
            </p:sp>
          </p:grpSp>
          <p:sp>
            <p:nvSpPr>
              <p:cNvPr id="18" name="Rectangle 197"/>
              <p:cNvSpPr>
                <a:spLocks noChangeArrowheads="1"/>
              </p:cNvSpPr>
              <p:nvPr/>
            </p:nvSpPr>
            <p:spPr bwMode="auto">
              <a:xfrm rot="16200000">
                <a:off x="2666338" y="3477461"/>
                <a:ext cx="1375513" cy="22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00" b="1" dirty="0" smtClean="0">
                    <a:solidFill>
                      <a:srgbClr val="000000"/>
                    </a:solidFill>
                    <a:latin typeface="Helvetica"/>
                    <a:cs typeface="Helvetica"/>
                  </a:rPr>
                  <a:t>run 1</a:t>
                </a:r>
              </a:p>
            </p:txBody>
          </p:sp>
          <p:sp>
            <p:nvSpPr>
              <p:cNvPr id="19" name="Rectangle 197"/>
              <p:cNvSpPr>
                <a:spLocks noChangeArrowheads="1"/>
              </p:cNvSpPr>
              <p:nvPr/>
            </p:nvSpPr>
            <p:spPr bwMode="auto">
              <a:xfrm>
                <a:off x="3898726" y="4487311"/>
                <a:ext cx="1231108" cy="22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00" b="1" dirty="0">
                    <a:solidFill>
                      <a:srgbClr val="000000"/>
                    </a:solidFill>
                    <a:latin typeface="Helvetica"/>
                    <a:cs typeface="Helvetica"/>
                  </a:rPr>
                  <a:t>r</a:t>
                </a:r>
                <a:r>
                  <a:rPr lang="en-US" sz="1400" b="1" dirty="0" smtClean="0">
                    <a:solidFill>
                      <a:srgbClr val="000000"/>
                    </a:solidFill>
                    <a:latin typeface="Helvetica"/>
                    <a:cs typeface="Helvetica"/>
                  </a:rPr>
                  <a:t>un 2</a:t>
                </a:r>
              </a:p>
            </p:txBody>
          </p:sp>
          <p:sp>
            <p:nvSpPr>
              <p:cNvPr id="20" name="Rectangle 197"/>
              <p:cNvSpPr>
                <a:spLocks noChangeArrowheads="1"/>
              </p:cNvSpPr>
              <p:nvPr/>
            </p:nvSpPr>
            <p:spPr bwMode="auto">
              <a:xfrm>
                <a:off x="5289028" y="4487311"/>
                <a:ext cx="1231108" cy="22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00" b="1" dirty="0">
                    <a:solidFill>
                      <a:srgbClr val="000000"/>
                    </a:solidFill>
                    <a:latin typeface="Helvetica"/>
                    <a:cs typeface="Helvetica"/>
                  </a:rPr>
                  <a:t>r</a:t>
                </a:r>
                <a:r>
                  <a:rPr lang="en-US" sz="1400" b="1" dirty="0" smtClean="0">
                    <a:solidFill>
                      <a:srgbClr val="000000"/>
                    </a:solidFill>
                    <a:latin typeface="Helvetica"/>
                    <a:cs typeface="Helvetica"/>
                  </a:rPr>
                  <a:t>un 2</a:t>
                </a:r>
              </a:p>
            </p:txBody>
          </p:sp>
          <p:pic>
            <p:nvPicPr>
              <p:cNvPr id="21"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l="29067" t="18484" r="69027" b="68954"/>
              <a:stretch/>
            </p:blipFill>
            <p:spPr bwMode="auto">
              <a:xfrm rot="5400000">
                <a:off x="5247876" y="4351330"/>
                <a:ext cx="146306" cy="1291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ectangle 343"/>
              <p:cNvSpPr>
                <a:spLocks noChangeArrowheads="1"/>
              </p:cNvSpPr>
              <p:nvPr/>
            </p:nvSpPr>
            <p:spPr bwMode="auto">
              <a:xfrm>
                <a:off x="4675180" y="5063061"/>
                <a:ext cx="1354239" cy="338554"/>
              </a:xfrm>
              <a:prstGeom prst="rect">
                <a:avLst/>
              </a:prstGeom>
              <a:solidFill>
                <a:schemeClr val="bg1"/>
              </a:solidFill>
              <a:ln>
                <a:noFill/>
              </a:ln>
              <a:extLst/>
            </p:spPr>
            <p:txBody>
              <a:bodyPr wrap="square" lIns="0" tIns="0" rIns="0" bIns="0">
                <a:spAutoFit/>
              </a:bodyPr>
              <a:lstStyle/>
              <a:p>
                <a:pPr algn="ctr"/>
                <a:r>
                  <a:rPr lang="en-US" sz="1000" dirty="0" smtClean="0">
                    <a:solidFill>
                      <a:srgbClr val="000000"/>
                    </a:solidFill>
                    <a:latin typeface="Helvetica"/>
                    <a:cs typeface="Helvetica"/>
                  </a:rPr>
                  <a:t>-1   -0.5    0     0.5     1</a:t>
                </a:r>
                <a:endParaRPr lang="en-US" sz="1000" dirty="0">
                  <a:solidFill>
                    <a:srgbClr val="000000"/>
                  </a:solidFill>
                  <a:latin typeface="Helvetica"/>
                  <a:cs typeface="Helvetica"/>
                </a:endParaRPr>
              </a:p>
              <a:p>
                <a:pPr algn="ctr"/>
                <a:r>
                  <a:rPr lang="en-US" sz="1200" dirty="0" smtClean="0">
                    <a:solidFill>
                      <a:srgbClr val="000000"/>
                    </a:solidFill>
                    <a:latin typeface="Helvetica"/>
                    <a:cs typeface="Helvetica"/>
                  </a:rPr>
                  <a:t>Correlation (r)</a:t>
                </a:r>
                <a:endParaRPr lang="en-US" sz="1200" dirty="0">
                  <a:latin typeface="Helvetica"/>
                  <a:cs typeface="Helvetica"/>
                </a:endParaRPr>
              </a:p>
            </p:txBody>
          </p:sp>
        </p:grpSp>
        <p:sp>
          <p:nvSpPr>
            <p:cNvPr id="25" name="TextBox 24"/>
            <p:cNvSpPr txBox="1"/>
            <p:nvPr/>
          </p:nvSpPr>
          <p:spPr>
            <a:xfrm>
              <a:off x="1976504" y="2159977"/>
              <a:ext cx="579005" cy="338554"/>
            </a:xfrm>
            <a:prstGeom prst="rect">
              <a:avLst/>
            </a:prstGeom>
            <a:noFill/>
          </p:spPr>
          <p:txBody>
            <a:bodyPr wrap="none" rtlCol="0">
              <a:spAutoFit/>
            </a:bodyPr>
            <a:lstStyle/>
            <a:p>
              <a:pPr algn="r"/>
              <a:r>
                <a:rPr lang="en-US" sz="1600" smtClean="0"/>
                <a:t>child</a:t>
              </a:r>
              <a:endParaRPr lang="en-US" sz="1600"/>
            </a:p>
          </p:txBody>
        </p:sp>
        <p:sp>
          <p:nvSpPr>
            <p:cNvPr id="26" name="TextBox 25"/>
            <p:cNvSpPr txBox="1"/>
            <p:nvPr/>
          </p:nvSpPr>
          <p:spPr>
            <a:xfrm>
              <a:off x="1942841" y="2510517"/>
              <a:ext cx="612668" cy="338554"/>
            </a:xfrm>
            <a:prstGeom prst="rect">
              <a:avLst/>
            </a:prstGeom>
            <a:noFill/>
          </p:spPr>
          <p:txBody>
            <a:bodyPr wrap="none" rtlCol="0">
              <a:spAutoFit/>
            </a:bodyPr>
            <a:lstStyle/>
            <a:p>
              <a:pPr algn="r"/>
              <a:r>
                <a:rPr lang="en-US" sz="1600" dirty="0" smtClean="0"/>
                <a:t>adult</a:t>
              </a:r>
              <a:endParaRPr lang="en-US" sz="1600" dirty="0"/>
            </a:p>
          </p:txBody>
        </p:sp>
        <p:sp>
          <p:nvSpPr>
            <p:cNvPr id="27" name="TextBox 26"/>
            <p:cNvSpPr txBox="1"/>
            <p:nvPr/>
          </p:nvSpPr>
          <p:spPr>
            <a:xfrm>
              <a:off x="2116030" y="2861057"/>
              <a:ext cx="439479" cy="338554"/>
            </a:xfrm>
            <a:prstGeom prst="rect">
              <a:avLst/>
            </a:prstGeom>
            <a:noFill/>
          </p:spPr>
          <p:txBody>
            <a:bodyPr wrap="none" rtlCol="0">
              <a:spAutoFit/>
            </a:bodyPr>
            <a:lstStyle/>
            <a:p>
              <a:pPr algn="r"/>
              <a:r>
                <a:rPr lang="en-US" sz="1600" smtClean="0"/>
                <a:t>car</a:t>
              </a:r>
              <a:endParaRPr lang="en-US" sz="1600" dirty="0"/>
            </a:p>
          </p:txBody>
        </p:sp>
        <p:sp>
          <p:nvSpPr>
            <p:cNvPr id="28" name="TextBox 27"/>
            <p:cNvSpPr txBox="1"/>
            <p:nvPr/>
          </p:nvSpPr>
          <p:spPr>
            <a:xfrm>
              <a:off x="1915077" y="3211597"/>
              <a:ext cx="640432" cy="338554"/>
            </a:xfrm>
            <a:prstGeom prst="rect">
              <a:avLst/>
            </a:prstGeom>
            <a:noFill/>
          </p:spPr>
          <p:txBody>
            <a:bodyPr wrap="none" rtlCol="0">
              <a:spAutoFit/>
            </a:bodyPr>
            <a:lstStyle/>
            <a:p>
              <a:pPr algn="r"/>
              <a:r>
                <a:rPr lang="en-US" sz="1600" dirty="0" smtClean="0"/>
                <a:t>novel</a:t>
              </a:r>
              <a:endParaRPr lang="en-US" sz="1600" dirty="0"/>
            </a:p>
          </p:txBody>
        </p:sp>
        <p:sp>
          <p:nvSpPr>
            <p:cNvPr id="29" name="TextBox 28"/>
            <p:cNvSpPr txBox="1"/>
            <p:nvPr/>
          </p:nvSpPr>
          <p:spPr>
            <a:xfrm>
              <a:off x="1819410" y="3562137"/>
              <a:ext cx="736099" cy="338554"/>
            </a:xfrm>
            <a:prstGeom prst="rect">
              <a:avLst/>
            </a:prstGeom>
            <a:noFill/>
          </p:spPr>
          <p:txBody>
            <a:bodyPr wrap="none" rtlCol="0">
              <a:spAutoFit/>
            </a:bodyPr>
            <a:lstStyle/>
            <a:p>
              <a:pPr algn="r"/>
              <a:r>
                <a:rPr lang="en-US" sz="1600" dirty="0" smtClean="0"/>
                <a:t>indoor</a:t>
              </a:r>
              <a:endParaRPr lang="en-US" sz="1600" dirty="0"/>
            </a:p>
          </p:txBody>
        </p:sp>
        <p:sp>
          <p:nvSpPr>
            <p:cNvPr id="30" name="TextBox 29"/>
            <p:cNvSpPr txBox="1"/>
            <p:nvPr/>
          </p:nvSpPr>
          <p:spPr>
            <a:xfrm>
              <a:off x="1690208" y="3912675"/>
              <a:ext cx="865301" cy="338554"/>
            </a:xfrm>
            <a:prstGeom prst="rect">
              <a:avLst/>
            </a:prstGeom>
            <a:noFill/>
          </p:spPr>
          <p:txBody>
            <a:bodyPr wrap="none" rtlCol="0">
              <a:spAutoFit/>
            </a:bodyPr>
            <a:lstStyle/>
            <a:p>
              <a:pPr algn="r"/>
              <a:r>
                <a:rPr lang="en-US" sz="1600" dirty="0" smtClean="0"/>
                <a:t>outdoor</a:t>
              </a:r>
              <a:endParaRPr lang="en-US" sz="1600" dirty="0"/>
            </a:p>
          </p:txBody>
        </p:sp>
      </p:grpSp>
      <p:sp>
        <p:nvSpPr>
          <p:cNvPr id="32" name="TextBox 31"/>
          <p:cNvSpPr txBox="1"/>
          <p:nvPr/>
        </p:nvSpPr>
        <p:spPr>
          <a:xfrm>
            <a:off x="150471" y="6395779"/>
            <a:ext cx="4941289" cy="369332"/>
          </a:xfrm>
          <a:prstGeom prst="rect">
            <a:avLst/>
          </a:prstGeom>
          <a:noFill/>
        </p:spPr>
        <p:txBody>
          <a:bodyPr wrap="none" rtlCol="0">
            <a:spAutoFit/>
          </a:bodyPr>
          <a:lstStyle/>
          <a:p>
            <a:r>
              <a:rPr lang="en-US" i="1" dirty="0" smtClean="0">
                <a:solidFill>
                  <a:schemeClr val="accent1">
                    <a:lumMod val="75000"/>
                  </a:schemeClr>
                </a:solidFill>
              </a:rPr>
              <a:t>Golarai</a:t>
            </a:r>
            <a:r>
              <a:rPr lang="en-US" i="1" smtClean="0">
                <a:solidFill>
                  <a:schemeClr val="accent1">
                    <a:lumMod val="75000"/>
                  </a:schemeClr>
                </a:solidFill>
              </a:rPr>
              <a:t>, Liberman &amp; </a:t>
            </a:r>
            <a:r>
              <a:rPr lang="en-US" i="1" dirty="0" smtClean="0">
                <a:solidFill>
                  <a:schemeClr val="accent1">
                    <a:lumMod val="75000"/>
                  </a:schemeClr>
                </a:solidFill>
              </a:rPr>
              <a:t>Grill-Spector</a:t>
            </a:r>
            <a:r>
              <a:rPr lang="en-US" i="1" smtClean="0">
                <a:solidFill>
                  <a:schemeClr val="accent1">
                    <a:lumMod val="75000"/>
                  </a:schemeClr>
                </a:solidFill>
              </a:rPr>
              <a:t>, </a:t>
            </a:r>
            <a:r>
              <a:rPr lang="en-US" i="1" smtClean="0">
                <a:solidFill>
                  <a:schemeClr val="accent1">
                    <a:lumMod val="75000"/>
                  </a:schemeClr>
                </a:solidFill>
              </a:rPr>
              <a:t>2017; Epub 2015</a:t>
            </a:r>
            <a:endParaRPr lang="en-US" i="1" dirty="0">
              <a:solidFill>
                <a:schemeClr val="accent1">
                  <a:lumMod val="75000"/>
                </a:schemeClr>
              </a:solidFill>
            </a:endParaRPr>
          </a:p>
        </p:txBody>
      </p:sp>
    </p:spTree>
    <p:extLst>
      <p:ext uri="{BB962C8B-B14F-4D97-AF65-F5344CB8AC3E}">
        <p14:creationId xmlns:p14="http://schemas.microsoft.com/office/powerpoint/2010/main" val="1114353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63382" cy="1325563"/>
          </a:xfrm>
        </p:spPr>
        <p:txBody>
          <a:bodyPr>
            <a:normAutofit fontScale="90000"/>
          </a:bodyPr>
          <a:lstStyle/>
          <a:p>
            <a:r>
              <a:rPr lang="en-US" sz="3200" dirty="0" smtClean="0"/>
              <a:t>Representational Similarity Matrices </a:t>
            </a:r>
            <a:br>
              <a:rPr lang="en-US" sz="3200" dirty="0" smtClean="0"/>
            </a:br>
            <a:r>
              <a:rPr lang="en-US" sz="3200" dirty="0" smtClean="0"/>
              <a:t>of ventral temporal cortex </a:t>
            </a:r>
            <a:r>
              <a:rPr lang="en-US" sz="3200" smtClean="0"/>
              <a:t>in children and adults</a:t>
            </a:r>
            <a:endParaRPr lang="en-US" sz="3200" dirty="0"/>
          </a:p>
        </p:txBody>
      </p:sp>
      <p:sp>
        <p:nvSpPr>
          <p:cNvPr id="24" name="TextBox 23"/>
          <p:cNvSpPr txBox="1"/>
          <p:nvPr/>
        </p:nvSpPr>
        <p:spPr>
          <a:xfrm>
            <a:off x="7154400" y="1290552"/>
            <a:ext cx="3162403" cy="4524315"/>
          </a:xfrm>
          <a:prstGeom prst="rect">
            <a:avLst/>
          </a:prstGeom>
          <a:noFill/>
        </p:spPr>
        <p:txBody>
          <a:bodyPr wrap="square" rtlCol="0">
            <a:spAutoFit/>
          </a:bodyPr>
          <a:lstStyle/>
          <a:p>
            <a:pPr marL="285750" indent="-285750">
              <a:buFontTx/>
              <a:buChar char="-"/>
            </a:pPr>
            <a:r>
              <a:rPr lang="en-US" dirty="0" smtClean="0"/>
              <a:t>Circumvent the issue of different number of voxels because the RSM has the same dimensionality across people</a:t>
            </a:r>
          </a:p>
          <a:p>
            <a:pPr marL="285750" indent="-285750">
              <a:buFontTx/>
              <a:buChar char="-"/>
            </a:pPr>
            <a:endParaRPr lang="en-US" dirty="0" smtClean="0"/>
          </a:p>
          <a:p>
            <a:pPr marL="285750" indent="-285750">
              <a:buFontTx/>
              <a:buChar char="-"/>
            </a:pPr>
            <a:r>
              <a:rPr lang="en-US" dirty="0" smtClean="0"/>
              <a:t>Never need to align different brains, because the RSM is computed within each participant</a:t>
            </a:r>
          </a:p>
          <a:p>
            <a:pPr marL="285750" indent="-285750">
              <a:buFontTx/>
              <a:buChar char="-"/>
            </a:pPr>
            <a:endParaRPr lang="en-US" dirty="0"/>
          </a:p>
          <a:p>
            <a:pPr marL="285750" indent="-285750">
              <a:buFontTx/>
              <a:buChar char="-"/>
            </a:pPr>
            <a:r>
              <a:rPr lang="en-US" dirty="0" smtClean="0"/>
              <a:t>Allows comparison between people/species by measuring the correlations among RSM, or applying clustering analyses</a:t>
            </a:r>
            <a:endParaRPr lang="en-US" dirty="0"/>
          </a:p>
        </p:txBody>
      </p:sp>
      <p:grpSp>
        <p:nvGrpSpPr>
          <p:cNvPr id="31" name="Group 30"/>
          <p:cNvGrpSpPr/>
          <p:nvPr/>
        </p:nvGrpSpPr>
        <p:grpSpPr>
          <a:xfrm>
            <a:off x="1219712" y="1868670"/>
            <a:ext cx="5513098" cy="4407710"/>
            <a:chOff x="1625065" y="1878097"/>
            <a:chExt cx="5513098" cy="4407710"/>
          </a:xfrm>
        </p:grpSpPr>
        <p:grpSp>
          <p:nvGrpSpPr>
            <p:cNvPr id="23" name="Group 22"/>
            <p:cNvGrpSpPr>
              <a:grpSpLocks noChangeAspect="1"/>
            </p:cNvGrpSpPr>
            <p:nvPr/>
          </p:nvGrpSpPr>
          <p:grpSpPr>
            <a:xfrm>
              <a:off x="1625065" y="1878097"/>
              <a:ext cx="5513098" cy="4407710"/>
              <a:chOff x="3243626" y="2782053"/>
              <a:chExt cx="3276510" cy="2619562"/>
            </a:xfrm>
          </p:grpSpPr>
          <p:pic>
            <p:nvPicPr>
              <p:cNvPr id="7" name="Picture 2"/>
              <p:cNvPicPr>
                <a:picLocks noChangeAspect="1" noChangeArrowheads="1"/>
              </p:cNvPicPr>
              <p:nvPr/>
            </p:nvPicPr>
            <p:blipFill rotWithShape="1">
              <a:blip r:embed="rId2"/>
              <a:srcRect l="12676" t="5887" r="69561" b="10466"/>
              <a:stretch/>
            </p:blipFill>
            <p:spPr bwMode="auto">
              <a:xfrm>
                <a:off x="3764340" y="2928198"/>
                <a:ext cx="1283041" cy="1319464"/>
              </a:xfrm>
              <a:prstGeom prst="rect">
                <a:avLst/>
              </a:prstGeom>
              <a:noFill/>
              <a:ln w="9525">
                <a:noFill/>
                <a:miter lim="800000"/>
                <a:headEnd/>
                <a:tailEnd/>
              </a:ln>
            </p:spPr>
          </p:pic>
          <p:pic>
            <p:nvPicPr>
              <p:cNvPr id="8" name="Picture 2"/>
              <p:cNvPicPr>
                <a:picLocks noChangeAspect="1" noChangeArrowheads="1"/>
              </p:cNvPicPr>
              <p:nvPr/>
            </p:nvPicPr>
            <p:blipFill rotWithShape="1">
              <a:blip r:embed="rId2"/>
              <a:srcRect l="40855" t="7028" r="41592" b="10854"/>
              <a:stretch/>
            </p:blipFill>
            <p:spPr bwMode="auto">
              <a:xfrm>
                <a:off x="5231300" y="2952291"/>
                <a:ext cx="1267828" cy="1295370"/>
              </a:xfrm>
              <a:prstGeom prst="rect">
                <a:avLst/>
              </a:prstGeom>
              <a:noFill/>
              <a:ln w="9525">
                <a:noFill/>
                <a:miter lim="800000"/>
                <a:headEnd/>
                <a:tailEnd/>
              </a:ln>
            </p:spPr>
          </p:pic>
          <p:sp>
            <p:nvSpPr>
              <p:cNvPr id="9" name="TextBox 8"/>
              <p:cNvSpPr txBox="1"/>
              <p:nvPr/>
            </p:nvSpPr>
            <p:spPr>
              <a:xfrm>
                <a:off x="5481857" y="2782053"/>
                <a:ext cx="748923" cy="307777"/>
              </a:xfrm>
              <a:prstGeom prst="rect">
                <a:avLst/>
              </a:prstGeom>
              <a:noFill/>
            </p:spPr>
            <p:txBody>
              <a:bodyPr wrap="none" rtlCol="0">
                <a:spAutoFit/>
              </a:bodyPr>
              <a:lstStyle/>
              <a:p>
                <a:pPr algn="ctr"/>
                <a:r>
                  <a:rPr lang="en-US" sz="1400" b="1" dirty="0" smtClean="0">
                    <a:latin typeface="Helvetica"/>
                    <a:cs typeface="Helvetica"/>
                  </a:rPr>
                  <a:t>Adults</a:t>
                </a:r>
              </a:p>
            </p:txBody>
          </p:sp>
          <p:sp>
            <p:nvSpPr>
              <p:cNvPr id="10" name="TextBox 9"/>
              <p:cNvSpPr txBox="1"/>
              <p:nvPr/>
            </p:nvSpPr>
            <p:spPr>
              <a:xfrm>
                <a:off x="3940563" y="2782053"/>
                <a:ext cx="912805" cy="307777"/>
              </a:xfrm>
              <a:prstGeom prst="rect">
                <a:avLst/>
              </a:prstGeom>
              <a:noFill/>
            </p:spPr>
            <p:txBody>
              <a:bodyPr wrap="none" rtlCol="0">
                <a:spAutoFit/>
              </a:bodyPr>
              <a:lstStyle/>
              <a:p>
                <a:pPr algn="ctr"/>
                <a:r>
                  <a:rPr lang="en-US" sz="1400" b="1" dirty="0" smtClean="0">
                    <a:latin typeface="Helvetica"/>
                    <a:cs typeface="Helvetica"/>
                  </a:rPr>
                  <a:t>Children</a:t>
                </a:r>
              </a:p>
            </p:txBody>
          </p:sp>
          <p:grpSp>
            <p:nvGrpSpPr>
              <p:cNvPr id="11" name="Group 10"/>
              <p:cNvGrpSpPr/>
              <p:nvPr/>
            </p:nvGrpSpPr>
            <p:grpSpPr>
              <a:xfrm>
                <a:off x="3893383" y="4169767"/>
                <a:ext cx="1234659" cy="766147"/>
                <a:chOff x="1111139" y="5450308"/>
                <a:chExt cx="1375946" cy="853821"/>
              </a:xfrm>
            </p:grpSpPr>
            <p:sp>
              <p:nvSpPr>
                <p:cNvPr id="12" name="Rectangle 343"/>
                <p:cNvSpPr>
                  <a:spLocks noChangeArrowheads="1"/>
                </p:cNvSpPr>
                <p:nvPr/>
              </p:nvSpPr>
              <p:spPr bwMode="auto">
                <a:xfrm rot="3031952">
                  <a:off x="2089788" y="5709869"/>
                  <a:ext cx="631515" cy="163078"/>
                </a:xfrm>
                <a:prstGeom prst="rect">
                  <a:avLst/>
                </a:prstGeom>
                <a:noFill/>
                <a:ln>
                  <a:noFill/>
                </a:ln>
                <a:extLst/>
              </p:spPr>
              <p:txBody>
                <a:bodyPr wrap="square" lIns="0" tIns="0" rIns="0" bIns="0">
                  <a:spAutoFit/>
                </a:bodyPr>
                <a:lstStyle/>
                <a:p>
                  <a:pPr>
                    <a:spcAft>
                      <a:spcPts val="500"/>
                    </a:spcAft>
                  </a:pPr>
                  <a:r>
                    <a:rPr lang="en-US" sz="1600" dirty="0" smtClean="0">
                      <a:solidFill>
                        <a:srgbClr val="000000"/>
                      </a:solidFill>
                      <a:latin typeface="Calibri" charset="0"/>
                      <a:ea typeface="Calibri" charset="0"/>
                      <a:cs typeface="Calibri" charset="0"/>
                    </a:rPr>
                    <a:t>outdoor</a:t>
                  </a:r>
                  <a:endParaRPr lang="en-US" sz="1600" dirty="0">
                    <a:latin typeface="Calibri" charset="0"/>
                    <a:ea typeface="Calibri" charset="0"/>
                    <a:cs typeface="Calibri" charset="0"/>
                  </a:endParaRPr>
                </a:p>
              </p:txBody>
            </p:sp>
            <p:sp>
              <p:nvSpPr>
                <p:cNvPr id="13" name="Rectangle 343"/>
                <p:cNvSpPr>
                  <a:spLocks noChangeArrowheads="1"/>
                </p:cNvSpPr>
                <p:nvPr/>
              </p:nvSpPr>
              <p:spPr bwMode="auto">
                <a:xfrm rot="3031952">
                  <a:off x="1908750" y="5656692"/>
                  <a:ext cx="493743" cy="163078"/>
                </a:xfrm>
                <a:prstGeom prst="rect">
                  <a:avLst/>
                </a:prstGeom>
                <a:noFill/>
                <a:ln>
                  <a:noFill/>
                </a:ln>
                <a:extLst/>
              </p:spPr>
              <p:txBody>
                <a:bodyPr wrap="square" lIns="0" tIns="0" rIns="0" bIns="0">
                  <a:spAutoFit/>
                </a:bodyPr>
                <a:lstStyle/>
                <a:p>
                  <a:pPr>
                    <a:spcAft>
                      <a:spcPts val="500"/>
                    </a:spcAft>
                  </a:pPr>
                  <a:r>
                    <a:rPr lang="en-US" sz="1600" dirty="0" smtClean="0">
                      <a:solidFill>
                        <a:srgbClr val="000000"/>
                      </a:solidFill>
                      <a:latin typeface="Calibri" charset="0"/>
                      <a:ea typeface="Calibri" charset="0"/>
                      <a:cs typeface="Calibri" charset="0"/>
                    </a:rPr>
                    <a:t>indoor</a:t>
                  </a:r>
                  <a:endParaRPr lang="en-US" sz="1600" dirty="0">
                    <a:solidFill>
                      <a:srgbClr val="000000"/>
                    </a:solidFill>
                    <a:latin typeface="Calibri" charset="0"/>
                    <a:ea typeface="Calibri" charset="0"/>
                    <a:cs typeface="Calibri" charset="0"/>
                  </a:endParaRPr>
                </a:p>
              </p:txBody>
            </p:sp>
            <p:sp>
              <p:nvSpPr>
                <p:cNvPr id="14" name="Rectangle 343"/>
                <p:cNvSpPr>
                  <a:spLocks noChangeArrowheads="1"/>
                </p:cNvSpPr>
                <p:nvPr/>
              </p:nvSpPr>
              <p:spPr bwMode="auto">
                <a:xfrm rot="3031952">
                  <a:off x="1624808" y="5795680"/>
                  <a:ext cx="853821" cy="163078"/>
                </a:xfrm>
                <a:prstGeom prst="rect">
                  <a:avLst/>
                </a:prstGeom>
                <a:noFill/>
                <a:ln>
                  <a:noFill/>
                </a:ln>
                <a:extLst/>
              </p:spPr>
              <p:txBody>
                <a:bodyPr wrap="square" lIns="0" tIns="0" rIns="0" bIns="0">
                  <a:spAutoFit/>
                </a:bodyPr>
                <a:lstStyle/>
                <a:p>
                  <a:pPr>
                    <a:spcAft>
                      <a:spcPts val="500"/>
                    </a:spcAft>
                  </a:pPr>
                  <a:r>
                    <a:rPr lang="en-US" sz="1600" dirty="0" smtClean="0">
                      <a:solidFill>
                        <a:srgbClr val="000000"/>
                      </a:solidFill>
                      <a:latin typeface="Calibri" charset="0"/>
                      <a:ea typeface="Calibri" charset="0"/>
                      <a:cs typeface="Calibri" charset="0"/>
                    </a:rPr>
                    <a:t>novel </a:t>
                  </a:r>
                  <a:endParaRPr lang="en-US" sz="1600" dirty="0">
                    <a:solidFill>
                      <a:srgbClr val="000000"/>
                    </a:solidFill>
                    <a:latin typeface="Calibri" charset="0"/>
                    <a:ea typeface="Calibri" charset="0"/>
                    <a:cs typeface="Calibri" charset="0"/>
                  </a:endParaRPr>
                </a:p>
              </p:txBody>
            </p:sp>
            <p:sp>
              <p:nvSpPr>
                <p:cNvPr id="15" name="Rectangle 343"/>
                <p:cNvSpPr>
                  <a:spLocks noChangeArrowheads="1"/>
                </p:cNvSpPr>
                <p:nvPr/>
              </p:nvSpPr>
              <p:spPr bwMode="auto">
                <a:xfrm rot="3031952">
                  <a:off x="1506344" y="5592760"/>
                  <a:ext cx="300724" cy="163078"/>
                </a:xfrm>
                <a:prstGeom prst="rect">
                  <a:avLst/>
                </a:prstGeom>
                <a:noFill/>
                <a:ln>
                  <a:noFill/>
                </a:ln>
                <a:extLst/>
              </p:spPr>
              <p:txBody>
                <a:bodyPr wrap="square" lIns="0" tIns="0" rIns="0" bIns="0">
                  <a:spAutoFit/>
                </a:bodyPr>
                <a:lstStyle/>
                <a:p>
                  <a:pPr>
                    <a:spcAft>
                      <a:spcPts val="500"/>
                    </a:spcAft>
                  </a:pPr>
                  <a:r>
                    <a:rPr lang="en-US" sz="1600" dirty="0">
                      <a:solidFill>
                        <a:srgbClr val="000000"/>
                      </a:solidFill>
                      <a:latin typeface="Calibri" charset="0"/>
                      <a:ea typeface="Calibri" charset="0"/>
                      <a:cs typeface="Calibri" charset="0"/>
                    </a:rPr>
                    <a:t>c</a:t>
                  </a:r>
                  <a:r>
                    <a:rPr lang="en-US" sz="1600" dirty="0" smtClean="0">
                      <a:solidFill>
                        <a:srgbClr val="000000"/>
                      </a:solidFill>
                      <a:latin typeface="Calibri" charset="0"/>
                      <a:ea typeface="Calibri" charset="0"/>
                      <a:cs typeface="Calibri" charset="0"/>
                    </a:rPr>
                    <a:t>ar</a:t>
                  </a:r>
                  <a:endParaRPr lang="en-US" sz="1600" dirty="0">
                    <a:solidFill>
                      <a:srgbClr val="000000"/>
                    </a:solidFill>
                    <a:latin typeface="Calibri" charset="0"/>
                    <a:ea typeface="Calibri" charset="0"/>
                    <a:cs typeface="Calibri" charset="0"/>
                  </a:endParaRPr>
                </a:p>
              </p:txBody>
            </p:sp>
            <p:sp>
              <p:nvSpPr>
                <p:cNvPr id="16" name="Rectangle 343"/>
                <p:cNvSpPr>
                  <a:spLocks noChangeArrowheads="1"/>
                </p:cNvSpPr>
                <p:nvPr/>
              </p:nvSpPr>
              <p:spPr bwMode="auto">
                <a:xfrm rot="3031952">
                  <a:off x="1211637" y="5660920"/>
                  <a:ext cx="488231" cy="163078"/>
                </a:xfrm>
                <a:prstGeom prst="rect">
                  <a:avLst/>
                </a:prstGeom>
                <a:noFill/>
                <a:ln>
                  <a:noFill/>
                </a:ln>
                <a:extLst/>
              </p:spPr>
              <p:txBody>
                <a:bodyPr wrap="square" lIns="0" tIns="0" rIns="0" bIns="0">
                  <a:spAutoFit/>
                </a:bodyPr>
                <a:lstStyle/>
                <a:p>
                  <a:pPr>
                    <a:spcAft>
                      <a:spcPts val="500"/>
                    </a:spcAft>
                  </a:pPr>
                  <a:r>
                    <a:rPr lang="en-US" sz="1600" dirty="0">
                      <a:solidFill>
                        <a:srgbClr val="000000"/>
                      </a:solidFill>
                      <a:latin typeface="Calibri" charset="0"/>
                      <a:ea typeface="Calibri" charset="0"/>
                      <a:cs typeface="Calibri" charset="0"/>
                    </a:rPr>
                    <a:t>a</a:t>
                  </a:r>
                  <a:r>
                    <a:rPr lang="en-US" sz="1600" dirty="0" smtClean="0">
                      <a:solidFill>
                        <a:srgbClr val="000000"/>
                      </a:solidFill>
                      <a:latin typeface="Calibri" charset="0"/>
                      <a:ea typeface="Calibri" charset="0"/>
                      <a:cs typeface="Calibri" charset="0"/>
                    </a:rPr>
                    <a:t>dult</a:t>
                  </a:r>
                  <a:endParaRPr lang="en-US" sz="1600" dirty="0">
                    <a:solidFill>
                      <a:srgbClr val="000000"/>
                    </a:solidFill>
                    <a:latin typeface="Calibri" charset="0"/>
                    <a:ea typeface="Calibri" charset="0"/>
                    <a:cs typeface="Calibri" charset="0"/>
                  </a:endParaRPr>
                </a:p>
              </p:txBody>
            </p:sp>
            <p:sp>
              <p:nvSpPr>
                <p:cNvPr id="17" name="Rectangle 343"/>
                <p:cNvSpPr>
                  <a:spLocks noChangeArrowheads="1"/>
                </p:cNvSpPr>
                <p:nvPr/>
              </p:nvSpPr>
              <p:spPr bwMode="auto">
                <a:xfrm rot="3031952">
                  <a:off x="1017635" y="5601242"/>
                  <a:ext cx="350086" cy="163078"/>
                </a:xfrm>
                <a:prstGeom prst="rect">
                  <a:avLst/>
                </a:prstGeom>
                <a:noFill/>
                <a:ln>
                  <a:noFill/>
                </a:ln>
                <a:extLst/>
              </p:spPr>
              <p:txBody>
                <a:bodyPr wrap="square" lIns="0" tIns="0" rIns="0" bIns="0">
                  <a:spAutoFit/>
                </a:bodyPr>
                <a:lstStyle/>
                <a:p>
                  <a:pPr>
                    <a:spcAft>
                      <a:spcPts val="500"/>
                    </a:spcAft>
                  </a:pPr>
                  <a:r>
                    <a:rPr lang="en-US" sz="1600" dirty="0">
                      <a:solidFill>
                        <a:srgbClr val="000000"/>
                      </a:solidFill>
                      <a:latin typeface="Calibri" charset="0"/>
                      <a:ea typeface="Calibri" charset="0"/>
                      <a:cs typeface="Calibri" charset="0"/>
                    </a:rPr>
                    <a:t>c</a:t>
                  </a:r>
                  <a:r>
                    <a:rPr lang="en-US" sz="1600" dirty="0" smtClean="0">
                      <a:solidFill>
                        <a:srgbClr val="000000"/>
                      </a:solidFill>
                      <a:latin typeface="Calibri" charset="0"/>
                      <a:ea typeface="Calibri" charset="0"/>
                      <a:cs typeface="Calibri" charset="0"/>
                    </a:rPr>
                    <a:t>hild</a:t>
                  </a:r>
                </a:p>
              </p:txBody>
            </p:sp>
          </p:grpSp>
          <p:sp>
            <p:nvSpPr>
              <p:cNvPr id="18" name="Rectangle 197"/>
              <p:cNvSpPr>
                <a:spLocks noChangeArrowheads="1"/>
              </p:cNvSpPr>
              <p:nvPr/>
            </p:nvSpPr>
            <p:spPr bwMode="auto">
              <a:xfrm rot="16200000">
                <a:off x="2666338" y="3477461"/>
                <a:ext cx="1375513" cy="22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00" b="1" dirty="0" smtClean="0">
                    <a:solidFill>
                      <a:srgbClr val="000000"/>
                    </a:solidFill>
                    <a:latin typeface="Helvetica"/>
                    <a:cs typeface="Helvetica"/>
                  </a:rPr>
                  <a:t>run 1</a:t>
                </a:r>
              </a:p>
            </p:txBody>
          </p:sp>
          <p:sp>
            <p:nvSpPr>
              <p:cNvPr id="19" name="Rectangle 197"/>
              <p:cNvSpPr>
                <a:spLocks noChangeArrowheads="1"/>
              </p:cNvSpPr>
              <p:nvPr/>
            </p:nvSpPr>
            <p:spPr bwMode="auto">
              <a:xfrm>
                <a:off x="3898726" y="4487311"/>
                <a:ext cx="1231108" cy="22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00" b="1" dirty="0">
                    <a:solidFill>
                      <a:srgbClr val="000000"/>
                    </a:solidFill>
                    <a:latin typeface="Helvetica"/>
                    <a:cs typeface="Helvetica"/>
                  </a:rPr>
                  <a:t>r</a:t>
                </a:r>
                <a:r>
                  <a:rPr lang="en-US" sz="1400" b="1" dirty="0" smtClean="0">
                    <a:solidFill>
                      <a:srgbClr val="000000"/>
                    </a:solidFill>
                    <a:latin typeface="Helvetica"/>
                    <a:cs typeface="Helvetica"/>
                  </a:rPr>
                  <a:t>un 2</a:t>
                </a:r>
              </a:p>
            </p:txBody>
          </p:sp>
          <p:sp>
            <p:nvSpPr>
              <p:cNvPr id="20" name="Rectangle 197"/>
              <p:cNvSpPr>
                <a:spLocks noChangeArrowheads="1"/>
              </p:cNvSpPr>
              <p:nvPr/>
            </p:nvSpPr>
            <p:spPr bwMode="auto">
              <a:xfrm>
                <a:off x="5289028" y="4487311"/>
                <a:ext cx="1231108" cy="22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00" b="1" dirty="0">
                    <a:solidFill>
                      <a:srgbClr val="000000"/>
                    </a:solidFill>
                    <a:latin typeface="Helvetica"/>
                    <a:cs typeface="Helvetica"/>
                  </a:rPr>
                  <a:t>r</a:t>
                </a:r>
                <a:r>
                  <a:rPr lang="en-US" sz="1400" b="1" dirty="0" smtClean="0">
                    <a:solidFill>
                      <a:srgbClr val="000000"/>
                    </a:solidFill>
                    <a:latin typeface="Helvetica"/>
                    <a:cs typeface="Helvetica"/>
                  </a:rPr>
                  <a:t>un 2</a:t>
                </a:r>
              </a:p>
            </p:txBody>
          </p:sp>
          <p:pic>
            <p:nvPicPr>
              <p:cNvPr id="21"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l="29067" t="18484" r="69027" b="68954"/>
              <a:stretch/>
            </p:blipFill>
            <p:spPr bwMode="auto">
              <a:xfrm rot="5400000">
                <a:off x="5247876" y="4351330"/>
                <a:ext cx="146306" cy="1291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ectangle 343"/>
              <p:cNvSpPr>
                <a:spLocks noChangeArrowheads="1"/>
              </p:cNvSpPr>
              <p:nvPr/>
            </p:nvSpPr>
            <p:spPr bwMode="auto">
              <a:xfrm>
                <a:off x="4675180" y="5063061"/>
                <a:ext cx="1354239" cy="338554"/>
              </a:xfrm>
              <a:prstGeom prst="rect">
                <a:avLst/>
              </a:prstGeom>
              <a:solidFill>
                <a:schemeClr val="bg1"/>
              </a:solidFill>
              <a:ln>
                <a:noFill/>
              </a:ln>
              <a:extLst/>
            </p:spPr>
            <p:txBody>
              <a:bodyPr wrap="square" lIns="0" tIns="0" rIns="0" bIns="0">
                <a:spAutoFit/>
              </a:bodyPr>
              <a:lstStyle/>
              <a:p>
                <a:pPr algn="ctr"/>
                <a:r>
                  <a:rPr lang="en-US" sz="1000" dirty="0" smtClean="0">
                    <a:solidFill>
                      <a:srgbClr val="000000"/>
                    </a:solidFill>
                    <a:latin typeface="Helvetica"/>
                    <a:cs typeface="Helvetica"/>
                  </a:rPr>
                  <a:t>-1   -0.5    0     0.5     1</a:t>
                </a:r>
                <a:endParaRPr lang="en-US" sz="1000" dirty="0">
                  <a:solidFill>
                    <a:srgbClr val="000000"/>
                  </a:solidFill>
                  <a:latin typeface="Helvetica"/>
                  <a:cs typeface="Helvetica"/>
                </a:endParaRPr>
              </a:p>
              <a:p>
                <a:pPr algn="ctr"/>
                <a:r>
                  <a:rPr lang="en-US" sz="1200" dirty="0" smtClean="0">
                    <a:solidFill>
                      <a:srgbClr val="000000"/>
                    </a:solidFill>
                    <a:latin typeface="Helvetica"/>
                    <a:cs typeface="Helvetica"/>
                  </a:rPr>
                  <a:t>Correlation (r)</a:t>
                </a:r>
                <a:endParaRPr lang="en-US" sz="1200" dirty="0">
                  <a:latin typeface="Helvetica"/>
                  <a:cs typeface="Helvetica"/>
                </a:endParaRPr>
              </a:p>
            </p:txBody>
          </p:sp>
        </p:grpSp>
        <p:sp>
          <p:nvSpPr>
            <p:cNvPr id="25" name="TextBox 24"/>
            <p:cNvSpPr txBox="1"/>
            <p:nvPr/>
          </p:nvSpPr>
          <p:spPr>
            <a:xfrm>
              <a:off x="1976504" y="2159977"/>
              <a:ext cx="579005" cy="338554"/>
            </a:xfrm>
            <a:prstGeom prst="rect">
              <a:avLst/>
            </a:prstGeom>
            <a:noFill/>
          </p:spPr>
          <p:txBody>
            <a:bodyPr wrap="none" rtlCol="0">
              <a:spAutoFit/>
            </a:bodyPr>
            <a:lstStyle/>
            <a:p>
              <a:pPr algn="r"/>
              <a:r>
                <a:rPr lang="en-US" sz="1600" smtClean="0"/>
                <a:t>child</a:t>
              </a:r>
              <a:endParaRPr lang="en-US" sz="1600"/>
            </a:p>
          </p:txBody>
        </p:sp>
        <p:sp>
          <p:nvSpPr>
            <p:cNvPr id="26" name="TextBox 25"/>
            <p:cNvSpPr txBox="1"/>
            <p:nvPr/>
          </p:nvSpPr>
          <p:spPr>
            <a:xfrm>
              <a:off x="1942841" y="2510517"/>
              <a:ext cx="612668" cy="338554"/>
            </a:xfrm>
            <a:prstGeom prst="rect">
              <a:avLst/>
            </a:prstGeom>
            <a:noFill/>
          </p:spPr>
          <p:txBody>
            <a:bodyPr wrap="none" rtlCol="0">
              <a:spAutoFit/>
            </a:bodyPr>
            <a:lstStyle/>
            <a:p>
              <a:pPr algn="r"/>
              <a:r>
                <a:rPr lang="en-US" sz="1600" dirty="0" smtClean="0"/>
                <a:t>adult</a:t>
              </a:r>
              <a:endParaRPr lang="en-US" sz="1600" dirty="0"/>
            </a:p>
          </p:txBody>
        </p:sp>
        <p:sp>
          <p:nvSpPr>
            <p:cNvPr id="27" name="TextBox 26"/>
            <p:cNvSpPr txBox="1"/>
            <p:nvPr/>
          </p:nvSpPr>
          <p:spPr>
            <a:xfrm>
              <a:off x="2116030" y="2861057"/>
              <a:ext cx="439479" cy="338554"/>
            </a:xfrm>
            <a:prstGeom prst="rect">
              <a:avLst/>
            </a:prstGeom>
            <a:noFill/>
          </p:spPr>
          <p:txBody>
            <a:bodyPr wrap="none" rtlCol="0">
              <a:spAutoFit/>
            </a:bodyPr>
            <a:lstStyle/>
            <a:p>
              <a:pPr algn="r"/>
              <a:r>
                <a:rPr lang="en-US" sz="1600" smtClean="0"/>
                <a:t>car</a:t>
              </a:r>
              <a:endParaRPr lang="en-US" sz="1600" dirty="0"/>
            </a:p>
          </p:txBody>
        </p:sp>
        <p:sp>
          <p:nvSpPr>
            <p:cNvPr id="28" name="TextBox 27"/>
            <p:cNvSpPr txBox="1"/>
            <p:nvPr/>
          </p:nvSpPr>
          <p:spPr>
            <a:xfrm>
              <a:off x="1915077" y="3211597"/>
              <a:ext cx="640432" cy="338554"/>
            </a:xfrm>
            <a:prstGeom prst="rect">
              <a:avLst/>
            </a:prstGeom>
            <a:noFill/>
          </p:spPr>
          <p:txBody>
            <a:bodyPr wrap="none" rtlCol="0">
              <a:spAutoFit/>
            </a:bodyPr>
            <a:lstStyle/>
            <a:p>
              <a:pPr algn="r"/>
              <a:r>
                <a:rPr lang="en-US" sz="1600" dirty="0" smtClean="0"/>
                <a:t>novel</a:t>
              </a:r>
              <a:endParaRPr lang="en-US" sz="1600" dirty="0"/>
            </a:p>
          </p:txBody>
        </p:sp>
        <p:sp>
          <p:nvSpPr>
            <p:cNvPr id="29" name="TextBox 28"/>
            <p:cNvSpPr txBox="1"/>
            <p:nvPr/>
          </p:nvSpPr>
          <p:spPr>
            <a:xfrm>
              <a:off x="1819410" y="3562137"/>
              <a:ext cx="736099" cy="338554"/>
            </a:xfrm>
            <a:prstGeom prst="rect">
              <a:avLst/>
            </a:prstGeom>
            <a:noFill/>
          </p:spPr>
          <p:txBody>
            <a:bodyPr wrap="none" rtlCol="0">
              <a:spAutoFit/>
            </a:bodyPr>
            <a:lstStyle/>
            <a:p>
              <a:pPr algn="r"/>
              <a:r>
                <a:rPr lang="en-US" sz="1600" dirty="0" smtClean="0"/>
                <a:t>indoor</a:t>
              </a:r>
              <a:endParaRPr lang="en-US" sz="1600" dirty="0"/>
            </a:p>
          </p:txBody>
        </p:sp>
        <p:sp>
          <p:nvSpPr>
            <p:cNvPr id="30" name="TextBox 29"/>
            <p:cNvSpPr txBox="1"/>
            <p:nvPr/>
          </p:nvSpPr>
          <p:spPr>
            <a:xfrm>
              <a:off x="1690208" y="3912675"/>
              <a:ext cx="865301" cy="338554"/>
            </a:xfrm>
            <a:prstGeom prst="rect">
              <a:avLst/>
            </a:prstGeom>
            <a:noFill/>
          </p:spPr>
          <p:txBody>
            <a:bodyPr wrap="none" rtlCol="0">
              <a:spAutoFit/>
            </a:bodyPr>
            <a:lstStyle/>
            <a:p>
              <a:pPr algn="r"/>
              <a:r>
                <a:rPr lang="en-US" sz="1600" dirty="0" smtClean="0"/>
                <a:t>outdoor</a:t>
              </a:r>
              <a:endParaRPr lang="en-US" sz="1600" dirty="0"/>
            </a:p>
          </p:txBody>
        </p:sp>
      </p:grpSp>
      <p:sp>
        <p:nvSpPr>
          <p:cNvPr id="32" name="TextBox 31"/>
          <p:cNvSpPr txBox="1"/>
          <p:nvPr/>
        </p:nvSpPr>
        <p:spPr>
          <a:xfrm>
            <a:off x="150471" y="6395779"/>
            <a:ext cx="4941289" cy="369332"/>
          </a:xfrm>
          <a:prstGeom prst="rect">
            <a:avLst/>
          </a:prstGeom>
          <a:noFill/>
        </p:spPr>
        <p:txBody>
          <a:bodyPr wrap="none" rtlCol="0">
            <a:spAutoFit/>
          </a:bodyPr>
          <a:lstStyle/>
          <a:p>
            <a:r>
              <a:rPr lang="en-US" i="1" dirty="0" smtClean="0">
                <a:solidFill>
                  <a:schemeClr val="accent1">
                    <a:lumMod val="75000"/>
                  </a:schemeClr>
                </a:solidFill>
              </a:rPr>
              <a:t>Golarai</a:t>
            </a:r>
            <a:r>
              <a:rPr lang="en-US" i="1" smtClean="0">
                <a:solidFill>
                  <a:schemeClr val="accent1">
                    <a:lumMod val="75000"/>
                  </a:schemeClr>
                </a:solidFill>
              </a:rPr>
              <a:t>, Liberman &amp; </a:t>
            </a:r>
            <a:r>
              <a:rPr lang="en-US" i="1" dirty="0" smtClean="0">
                <a:solidFill>
                  <a:schemeClr val="accent1">
                    <a:lumMod val="75000"/>
                  </a:schemeClr>
                </a:solidFill>
              </a:rPr>
              <a:t>Grill-Spector</a:t>
            </a:r>
            <a:r>
              <a:rPr lang="en-US" i="1" smtClean="0">
                <a:solidFill>
                  <a:schemeClr val="accent1">
                    <a:lumMod val="75000"/>
                  </a:schemeClr>
                </a:solidFill>
              </a:rPr>
              <a:t>, </a:t>
            </a:r>
            <a:r>
              <a:rPr lang="en-US" i="1" smtClean="0">
                <a:solidFill>
                  <a:schemeClr val="accent1">
                    <a:lumMod val="75000"/>
                  </a:schemeClr>
                </a:solidFill>
              </a:rPr>
              <a:t>2017; Epub 2015</a:t>
            </a:r>
            <a:endParaRPr lang="en-US" i="1" dirty="0">
              <a:solidFill>
                <a:schemeClr val="accent1">
                  <a:lumMod val="75000"/>
                </a:schemeClr>
              </a:solidFill>
            </a:endParaRPr>
          </a:p>
        </p:txBody>
      </p:sp>
    </p:spTree>
    <p:extLst>
      <p:ext uri="{BB962C8B-B14F-4D97-AF65-F5344CB8AC3E}">
        <p14:creationId xmlns:p14="http://schemas.microsoft.com/office/powerpoint/2010/main" val="2136821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630" y="1310963"/>
            <a:ext cx="8471555" cy="5324535"/>
          </a:xfrm>
          <a:prstGeom prst="rect">
            <a:avLst/>
          </a:prstGeom>
        </p:spPr>
        <p:txBody>
          <a:bodyPr wrap="square">
            <a:spAutoFit/>
          </a:bodyPr>
          <a:lstStyle/>
          <a:p>
            <a:endParaRPr lang="en-US" sz="2000" dirty="0" smtClean="0">
              <a:latin typeface="+mj-lt"/>
              <a:ea typeface="Calibri" charset="0"/>
              <a:cs typeface="Calibri" charset="0"/>
            </a:endParaRPr>
          </a:p>
          <a:p>
            <a:r>
              <a:rPr lang="en-US" sz="2000" dirty="0" smtClean="0">
                <a:latin typeface="+mj-lt"/>
                <a:ea typeface="Calibri" charset="0"/>
                <a:cs typeface="Calibri" charset="0"/>
              </a:rPr>
              <a:t>In </a:t>
            </a:r>
            <a:r>
              <a:rPr lang="en-US" sz="2000" dirty="0">
                <a:latin typeface="+mj-lt"/>
                <a:ea typeface="Calibri" charset="0"/>
                <a:cs typeface="Calibri" charset="0"/>
              </a:rPr>
              <a:t>Kriegeskorte et al.’s (2008) paper, I was wondering if IT activation in monkeys was measured with extracellular field potential, or local field potential since I think both measurements can be obtained with single unit recording? The paper assures the readers that the approach of RSA can avoid a need for 1:1 mapping between humans and monkeys, but ultimately single-cell recording and BOLD are measuring different components of neural activity. Ultimately, your response will be a function of the measurement, so wouldn’t researchers want to measure local field potentials on the monkeys if this is the best correlate to </a:t>
            </a:r>
            <a:r>
              <a:rPr lang="en-US" sz="2000" dirty="0" smtClean="0">
                <a:latin typeface="+mj-lt"/>
                <a:ea typeface="Calibri" charset="0"/>
                <a:cs typeface="Calibri" charset="0"/>
              </a:rPr>
              <a:t>BOLD</a:t>
            </a:r>
          </a:p>
          <a:p>
            <a:endParaRPr lang="en-US" sz="2000" dirty="0">
              <a:latin typeface="+mj-lt"/>
              <a:ea typeface="Calibri" charset="0"/>
              <a:cs typeface="Calibri" charset="0"/>
            </a:endParaRPr>
          </a:p>
          <a:p>
            <a:r>
              <a:rPr lang="en-US" sz="2000" dirty="0" smtClean="0">
                <a:latin typeface="+mj-lt"/>
                <a:ea typeface="Calibri" charset="0"/>
                <a:cs typeface="Calibri" charset="0"/>
              </a:rPr>
              <a:t>Here's </a:t>
            </a:r>
            <a:r>
              <a:rPr lang="en-US" sz="2000" dirty="0">
                <a:latin typeface="+mj-lt"/>
                <a:ea typeface="Calibri" charset="0"/>
                <a:cs typeface="Calibri" charset="0"/>
              </a:rPr>
              <a:t>another question for the group: I had always assumed that I'm just unable (as a human) to distinguish between members of other species... looks like monkeys can't tell each other apart?? Is this empirical evidence that -- for example -- one German shepherd can't VISUALLY tell her mother from her father? Would the distinction be stronger male vs. female? Do we think dogs can VISUALLY tell humans apart really well like we </a:t>
            </a:r>
            <a:r>
              <a:rPr lang="en-US" sz="2000" dirty="0" smtClean="0">
                <a:latin typeface="+mj-lt"/>
                <a:ea typeface="Calibri" charset="0"/>
                <a:cs typeface="Calibri" charset="0"/>
              </a:rPr>
              <a:t>can?</a:t>
            </a:r>
            <a:endParaRPr lang="en-US" sz="2000" dirty="0">
              <a:latin typeface="+mj-lt"/>
              <a:ea typeface="Calibri" charset="0"/>
              <a:cs typeface="Calibri" charset="0"/>
            </a:endParaRPr>
          </a:p>
          <a:p>
            <a:endParaRPr lang="en-US" sz="2000" dirty="0">
              <a:latin typeface="+mj-lt"/>
              <a:ea typeface="Calibri" charset="0"/>
              <a:cs typeface="Calibri" charset="0"/>
            </a:endParaRPr>
          </a:p>
        </p:txBody>
      </p:sp>
      <p:sp>
        <p:nvSpPr>
          <p:cNvPr id="5" name="Title 1"/>
          <p:cNvSpPr>
            <a:spLocks noGrp="1"/>
          </p:cNvSpPr>
          <p:nvPr>
            <p:ph type="title"/>
          </p:nvPr>
        </p:nvSpPr>
        <p:spPr>
          <a:xfrm>
            <a:off x="931630" y="648182"/>
            <a:ext cx="10515600" cy="1325563"/>
          </a:xfrm>
        </p:spPr>
        <p:txBody>
          <a:bodyPr>
            <a:normAutofit/>
          </a:bodyPr>
          <a:lstStyle/>
          <a:p>
            <a:r>
              <a:rPr lang="en-US" sz="3200" dirty="0" smtClean="0">
                <a:ea typeface="Calibri" charset="0"/>
                <a:cs typeface="Calibri" charset="0"/>
              </a:rPr>
              <a:t>In which I </a:t>
            </a:r>
            <a:r>
              <a:rPr lang="en-US" sz="3200" smtClean="0">
                <a:ea typeface="Calibri" charset="0"/>
                <a:cs typeface="Calibri" charset="0"/>
              </a:rPr>
              <a:t>will answer </a:t>
            </a:r>
            <a:r>
              <a:rPr lang="en-US" sz="3200" dirty="0" smtClean="0">
                <a:ea typeface="Calibri" charset="0"/>
                <a:cs typeface="Calibri" charset="0"/>
              </a:rPr>
              <a:t>some of your questions</a:t>
            </a:r>
            <a:endParaRPr lang="en-US" sz="3200" dirty="0">
              <a:ea typeface="Calibri" charset="0"/>
              <a:cs typeface="Calibri" charset="0"/>
            </a:endParaRPr>
          </a:p>
        </p:txBody>
      </p:sp>
    </p:spTree>
    <p:extLst>
      <p:ext uri="{BB962C8B-B14F-4D97-AF65-F5344CB8AC3E}">
        <p14:creationId xmlns:p14="http://schemas.microsoft.com/office/powerpoint/2010/main" val="46119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848" y="1345925"/>
            <a:ext cx="8439230" cy="49348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AutoShape 1"/>
          <p:cNvSpPr>
            <a:spLocks noChangeArrowheads="1"/>
          </p:cNvSpPr>
          <p:nvPr/>
        </p:nvSpPr>
        <p:spPr bwMode="auto">
          <a:xfrm>
            <a:off x="952500" y="6167042"/>
            <a:ext cx="895608" cy="34073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723900" algn="l"/>
              </a:tabLst>
              <a:defRPr sz="1400">
                <a:solidFill>
                  <a:srgbClr val="FFFFFF"/>
                </a:solidFill>
                <a:latin typeface="Arial" charset="0"/>
                <a:ea typeface="ＭＳ Ｐゴシック" charset="-128"/>
              </a:defRPr>
            </a:lvl1pPr>
            <a:lvl2pPr>
              <a:tabLst>
                <a:tab pos="723900" algn="l"/>
              </a:tabLst>
              <a:defRPr sz="1400">
                <a:solidFill>
                  <a:srgbClr val="FFFFFF"/>
                </a:solidFill>
                <a:latin typeface="Arial" charset="0"/>
                <a:ea typeface="ＭＳ Ｐゴシック" charset="-128"/>
              </a:defRPr>
            </a:lvl2pPr>
            <a:lvl3pPr>
              <a:tabLst>
                <a:tab pos="723900" algn="l"/>
              </a:tabLst>
              <a:defRPr sz="1400">
                <a:solidFill>
                  <a:srgbClr val="FFFFFF"/>
                </a:solidFill>
                <a:latin typeface="Arial" charset="0"/>
                <a:ea typeface="ＭＳ Ｐゴシック" charset="-128"/>
              </a:defRPr>
            </a:lvl3pPr>
            <a:lvl4pPr>
              <a:tabLst>
                <a:tab pos="723900" algn="l"/>
              </a:tabLst>
              <a:defRPr sz="1400">
                <a:solidFill>
                  <a:srgbClr val="FFFFFF"/>
                </a:solidFill>
                <a:latin typeface="Arial" charset="0"/>
                <a:ea typeface="ＭＳ Ｐゴシック" charset="-128"/>
              </a:defRPr>
            </a:lvl4pPr>
            <a:lvl5pPr>
              <a:tabLst>
                <a:tab pos="723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9pPr>
          </a:lstStyle>
          <a:p>
            <a:r>
              <a:rPr lang="en-US" altLang="x-none" sz="1600" dirty="0">
                <a:solidFill>
                  <a:schemeClr val="accent1">
                    <a:lumMod val="75000"/>
                  </a:schemeClr>
                </a:solidFill>
                <a:latin typeface="Calibri" charset="0"/>
                <a:ea typeface="Calibri" charset="0"/>
                <a:cs typeface="Calibri" charset="0"/>
              </a:rPr>
              <a:t>Figure </a:t>
            </a:r>
            <a:r>
              <a:rPr lang="en-US" altLang="x-none" sz="1600" dirty="0" smtClean="0">
                <a:solidFill>
                  <a:schemeClr val="accent1">
                    <a:lumMod val="75000"/>
                  </a:schemeClr>
                </a:solidFill>
                <a:latin typeface="Calibri" charset="0"/>
                <a:ea typeface="Calibri" charset="0"/>
                <a:cs typeface="Calibri" charset="0"/>
              </a:rPr>
              <a:t>1 </a:t>
            </a:r>
            <a:endParaRPr lang="en-US" altLang="x-none" sz="1600" dirty="0">
              <a:solidFill>
                <a:schemeClr val="accent1">
                  <a:lumMod val="75000"/>
                </a:schemeClr>
              </a:solidFill>
              <a:latin typeface="Calibri" charset="0"/>
              <a:ea typeface="Calibri" charset="0"/>
              <a:cs typeface="Calibri" charset="0"/>
            </a:endParaRPr>
          </a:p>
        </p:txBody>
      </p:sp>
      <p:sp>
        <p:nvSpPr>
          <p:cNvPr id="6"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r>
              <a:rPr lang="en-US" altLang="x-none" sz="1600" i="1" dirty="0" smtClean="0">
                <a:solidFill>
                  <a:schemeClr val="accent1">
                    <a:lumMod val="75000"/>
                  </a:schemeClr>
                </a:solidFill>
                <a:latin typeface="Calibri" charset="0"/>
                <a:ea typeface="Calibri" charset="0"/>
                <a:cs typeface="Calibri" charset="0"/>
              </a:rPr>
              <a:t>Kriegeskorte et al Neuron</a:t>
            </a:r>
            <a:r>
              <a:rPr lang="en-US" altLang="x-none" sz="1600" dirty="0">
                <a:solidFill>
                  <a:schemeClr val="accent1">
                    <a:lumMod val="75000"/>
                  </a:schemeClr>
                </a:solidFill>
                <a:latin typeface="Calibri" charset="0"/>
                <a:ea typeface="Calibri" charset="0"/>
                <a:cs typeface="Calibri" charset="0"/>
              </a:rPr>
              <a:t> 2008 60, 1126-1141DOI: (10.1016/j.neuron.2008.10.043) </a:t>
            </a:r>
          </a:p>
        </p:txBody>
      </p:sp>
      <p:sp>
        <p:nvSpPr>
          <p:cNvPr id="7" name="Rectangle 6"/>
          <p:cNvSpPr/>
          <p:nvPr/>
        </p:nvSpPr>
        <p:spPr>
          <a:xfrm>
            <a:off x="1716277" y="514928"/>
            <a:ext cx="7990372" cy="830997"/>
          </a:xfrm>
          <a:prstGeom prst="rect">
            <a:avLst/>
          </a:prstGeom>
        </p:spPr>
        <p:txBody>
          <a:bodyPr wrap="square">
            <a:spAutoFit/>
          </a:bodyPr>
          <a:lstStyle/>
          <a:p>
            <a:r>
              <a:rPr lang="en-US" sz="2400" dirty="0" smtClean="0"/>
              <a:t>Representational dissimilarity analysis shows consistent representations across species and scales</a:t>
            </a:r>
            <a:endParaRPr lang="en-US" sz="2400" dirty="0"/>
          </a:p>
        </p:txBody>
      </p:sp>
    </p:spTree>
    <p:extLst>
      <p:ext uri="{BB962C8B-B14F-4D97-AF65-F5344CB8AC3E}">
        <p14:creationId xmlns:p14="http://schemas.microsoft.com/office/powerpoint/2010/main" val="240060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5131"/>
          <a:stretch/>
        </p:blipFill>
        <p:spPr bwMode="auto">
          <a:xfrm>
            <a:off x="992360" y="1362296"/>
            <a:ext cx="9828040" cy="44118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AutoShape 1"/>
          <p:cNvSpPr>
            <a:spLocks noChangeArrowheads="1"/>
          </p:cNvSpPr>
          <p:nvPr/>
        </p:nvSpPr>
        <p:spPr bwMode="auto">
          <a:xfrm>
            <a:off x="808703" y="5657614"/>
            <a:ext cx="895608" cy="34073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723900" algn="l"/>
              </a:tabLst>
              <a:defRPr sz="1400">
                <a:solidFill>
                  <a:srgbClr val="FFFFFF"/>
                </a:solidFill>
                <a:latin typeface="Arial" charset="0"/>
                <a:ea typeface="ＭＳ Ｐゴシック" charset="-128"/>
              </a:defRPr>
            </a:lvl1pPr>
            <a:lvl2pPr>
              <a:tabLst>
                <a:tab pos="723900" algn="l"/>
              </a:tabLst>
              <a:defRPr sz="1400">
                <a:solidFill>
                  <a:srgbClr val="FFFFFF"/>
                </a:solidFill>
                <a:latin typeface="Arial" charset="0"/>
                <a:ea typeface="ＭＳ Ｐゴシック" charset="-128"/>
              </a:defRPr>
            </a:lvl2pPr>
            <a:lvl3pPr>
              <a:tabLst>
                <a:tab pos="723900" algn="l"/>
              </a:tabLst>
              <a:defRPr sz="1400">
                <a:solidFill>
                  <a:srgbClr val="FFFFFF"/>
                </a:solidFill>
                <a:latin typeface="Arial" charset="0"/>
                <a:ea typeface="ＭＳ Ｐゴシック" charset="-128"/>
              </a:defRPr>
            </a:lvl3pPr>
            <a:lvl4pPr>
              <a:tabLst>
                <a:tab pos="723900" algn="l"/>
              </a:tabLst>
              <a:defRPr sz="1400">
                <a:solidFill>
                  <a:srgbClr val="FFFFFF"/>
                </a:solidFill>
                <a:latin typeface="Arial" charset="0"/>
                <a:ea typeface="ＭＳ Ｐゴシック" charset="-128"/>
              </a:defRPr>
            </a:lvl4pPr>
            <a:lvl5pPr>
              <a:tabLst>
                <a:tab pos="723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9pPr>
          </a:lstStyle>
          <a:p>
            <a:r>
              <a:rPr lang="en-US" altLang="x-none" sz="1600" dirty="0">
                <a:solidFill>
                  <a:schemeClr val="accent1">
                    <a:lumMod val="75000"/>
                  </a:schemeClr>
                </a:solidFill>
                <a:latin typeface="Calibri" charset="0"/>
                <a:ea typeface="Calibri" charset="0"/>
                <a:cs typeface="Calibri" charset="0"/>
              </a:rPr>
              <a:t>Figure </a:t>
            </a:r>
            <a:r>
              <a:rPr lang="en-US" altLang="x-none" sz="1600" dirty="0" smtClean="0">
                <a:solidFill>
                  <a:schemeClr val="accent1">
                    <a:lumMod val="75000"/>
                  </a:schemeClr>
                </a:solidFill>
                <a:latin typeface="Calibri" charset="0"/>
                <a:ea typeface="Calibri" charset="0"/>
                <a:cs typeface="Calibri" charset="0"/>
              </a:rPr>
              <a:t>2 </a:t>
            </a:r>
            <a:endParaRPr lang="en-US" altLang="x-none" sz="1600" dirty="0">
              <a:solidFill>
                <a:schemeClr val="accent1">
                  <a:lumMod val="75000"/>
                </a:schemeClr>
              </a:solidFill>
              <a:latin typeface="Calibri" charset="0"/>
              <a:ea typeface="Calibri" charset="0"/>
              <a:cs typeface="Calibri" charset="0"/>
            </a:endParaRPr>
          </a:p>
        </p:txBody>
      </p:sp>
      <p:sp>
        <p:nvSpPr>
          <p:cNvPr id="6" name="Text Box 3"/>
          <p:cNvSpPr txBox="1">
            <a:spLocks noChangeArrowheads="1"/>
          </p:cNvSpPr>
          <p:nvPr/>
        </p:nvSpPr>
        <p:spPr bwMode="auto">
          <a:xfrm>
            <a:off x="808703" y="5967572"/>
            <a:ext cx="5483022" cy="235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r>
              <a:rPr lang="en-US" altLang="x-none" sz="1600" i="1" dirty="0" smtClean="0">
                <a:solidFill>
                  <a:schemeClr val="accent1">
                    <a:lumMod val="75000"/>
                  </a:schemeClr>
                </a:solidFill>
                <a:latin typeface="Calibri" charset="0"/>
                <a:ea typeface="Calibri" charset="0"/>
                <a:cs typeface="Calibri" charset="0"/>
              </a:rPr>
              <a:t>Kriegeskorte et al Neuron</a:t>
            </a:r>
            <a:r>
              <a:rPr lang="en-US" altLang="x-none" sz="1600" dirty="0">
                <a:solidFill>
                  <a:schemeClr val="accent1">
                    <a:lumMod val="75000"/>
                  </a:schemeClr>
                </a:solidFill>
                <a:latin typeface="Calibri" charset="0"/>
                <a:ea typeface="Calibri" charset="0"/>
                <a:cs typeface="Calibri" charset="0"/>
              </a:rPr>
              <a:t> 2008 60, 1126-1141DOI: (10.1016/j.neuron.2008.10.043) </a:t>
            </a:r>
          </a:p>
        </p:txBody>
      </p:sp>
      <p:sp>
        <p:nvSpPr>
          <p:cNvPr id="7" name="Rectangle 6"/>
          <p:cNvSpPr/>
          <p:nvPr/>
        </p:nvSpPr>
        <p:spPr>
          <a:xfrm>
            <a:off x="993701" y="841297"/>
            <a:ext cx="9458044" cy="461665"/>
          </a:xfrm>
          <a:prstGeom prst="rect">
            <a:avLst/>
          </a:prstGeom>
        </p:spPr>
        <p:txBody>
          <a:bodyPr wrap="square">
            <a:spAutoFit/>
          </a:bodyPr>
          <a:lstStyle/>
          <a:p>
            <a:r>
              <a:rPr lang="en-US" sz="2400" dirty="0" smtClean="0"/>
              <a:t>Multidimensional scaling allows visualization of the representational space</a:t>
            </a:r>
            <a:endParaRPr lang="en-US" sz="2400" dirty="0"/>
          </a:p>
        </p:txBody>
      </p:sp>
      <p:sp>
        <p:nvSpPr>
          <p:cNvPr id="8" name="Rectangle 7"/>
          <p:cNvSpPr/>
          <p:nvPr/>
        </p:nvSpPr>
        <p:spPr>
          <a:xfrm>
            <a:off x="6070268" y="5774180"/>
            <a:ext cx="5716618" cy="830997"/>
          </a:xfrm>
          <a:prstGeom prst="rect">
            <a:avLst/>
          </a:prstGeom>
        </p:spPr>
        <p:txBody>
          <a:bodyPr wrap="square">
            <a:spAutoFit/>
          </a:bodyPr>
          <a:lstStyle/>
          <a:p>
            <a:r>
              <a:rPr lang="en-US" sz="1600" i="1" dirty="0" smtClean="0">
                <a:solidFill>
                  <a:schemeClr val="accent1">
                    <a:lumMod val="75000"/>
                  </a:schemeClr>
                </a:solidFill>
                <a:latin typeface="Calibri" charset="0"/>
                <a:ea typeface="Calibri" charset="0"/>
                <a:cs typeface="Calibri" charset="0"/>
                <a:hlinkClick r:id="rId3" tooltip="Joseph Kruskal"/>
              </a:rPr>
              <a:t>Kruskal</a:t>
            </a:r>
            <a:r>
              <a:rPr lang="en-US" sz="1600" i="1" dirty="0">
                <a:solidFill>
                  <a:schemeClr val="accent1">
                    <a:lumMod val="75000"/>
                  </a:schemeClr>
                </a:solidFill>
                <a:latin typeface="Calibri" charset="0"/>
                <a:ea typeface="Calibri" charset="0"/>
                <a:cs typeface="Calibri" charset="0"/>
                <a:hlinkClick r:id="rId3" tooltip="Joseph Kruskal"/>
              </a:rPr>
              <a:t>, J. B.</a:t>
            </a:r>
            <a:r>
              <a:rPr lang="en-US" sz="1600" i="1" dirty="0">
                <a:solidFill>
                  <a:schemeClr val="accent1">
                    <a:lumMod val="75000"/>
                  </a:schemeClr>
                </a:solidFill>
                <a:latin typeface="Calibri" charset="0"/>
                <a:ea typeface="Calibri" charset="0"/>
                <a:cs typeface="Calibri" charset="0"/>
              </a:rPr>
              <a:t> (1964). "Multidimensional scaling by optimizing goodness of fit to a nonmetric hypothesis". </a:t>
            </a:r>
            <a:r>
              <a:rPr lang="en-US" sz="1600" i="1" dirty="0" err="1">
                <a:solidFill>
                  <a:schemeClr val="accent1">
                    <a:lumMod val="75000"/>
                  </a:schemeClr>
                </a:solidFill>
                <a:latin typeface="Calibri" charset="0"/>
                <a:ea typeface="Calibri" charset="0"/>
                <a:cs typeface="Calibri" charset="0"/>
              </a:rPr>
              <a:t>Psychometrika</a:t>
            </a:r>
            <a:r>
              <a:rPr lang="en-US" sz="1600" i="1" dirty="0">
                <a:solidFill>
                  <a:schemeClr val="accent1">
                    <a:lumMod val="75000"/>
                  </a:schemeClr>
                </a:solidFill>
                <a:latin typeface="Calibri" charset="0"/>
                <a:ea typeface="Calibri" charset="0"/>
                <a:cs typeface="Calibri" charset="0"/>
              </a:rPr>
              <a:t>. </a:t>
            </a:r>
            <a:r>
              <a:rPr lang="en-US" sz="1600" b="1" i="1" dirty="0">
                <a:solidFill>
                  <a:schemeClr val="accent1">
                    <a:lumMod val="75000"/>
                  </a:schemeClr>
                </a:solidFill>
                <a:latin typeface="Calibri" charset="0"/>
                <a:ea typeface="Calibri" charset="0"/>
                <a:cs typeface="Calibri" charset="0"/>
              </a:rPr>
              <a:t>29</a:t>
            </a:r>
            <a:r>
              <a:rPr lang="en-US" sz="1600" i="1" dirty="0">
                <a:solidFill>
                  <a:schemeClr val="accent1">
                    <a:lumMod val="75000"/>
                  </a:schemeClr>
                </a:solidFill>
                <a:latin typeface="Calibri" charset="0"/>
                <a:ea typeface="Calibri" charset="0"/>
                <a:cs typeface="Calibri" charset="0"/>
              </a:rPr>
              <a:t> (1): 1–27. </a:t>
            </a:r>
            <a:r>
              <a:rPr lang="en-US" sz="1600" i="1" dirty="0">
                <a:solidFill>
                  <a:schemeClr val="accent1">
                    <a:lumMod val="75000"/>
                  </a:schemeClr>
                </a:solidFill>
                <a:latin typeface="Calibri" charset="0"/>
                <a:ea typeface="Calibri" charset="0"/>
                <a:cs typeface="Calibri" charset="0"/>
                <a:hlinkClick r:id="rId4" tooltip="Digital object identifier"/>
              </a:rPr>
              <a:t>doi</a:t>
            </a:r>
            <a:r>
              <a:rPr lang="en-US" sz="1600" i="1" dirty="0">
                <a:solidFill>
                  <a:schemeClr val="accent1">
                    <a:lumMod val="75000"/>
                  </a:schemeClr>
                </a:solidFill>
                <a:latin typeface="Calibri" charset="0"/>
                <a:ea typeface="Calibri" charset="0"/>
                <a:cs typeface="Calibri" charset="0"/>
              </a:rPr>
              <a:t>:</a:t>
            </a:r>
            <a:r>
              <a:rPr lang="en-US" sz="1600" i="1" dirty="0">
                <a:solidFill>
                  <a:schemeClr val="accent1">
                    <a:lumMod val="75000"/>
                  </a:schemeClr>
                </a:solidFill>
                <a:latin typeface="Calibri" charset="0"/>
                <a:ea typeface="Calibri" charset="0"/>
                <a:cs typeface="Calibri" charset="0"/>
                <a:hlinkClick r:id="rId5"/>
              </a:rPr>
              <a:t>10.1007/BF02289565</a:t>
            </a:r>
            <a:r>
              <a:rPr lang="en-US" sz="1600" i="1" dirty="0">
                <a:solidFill>
                  <a:schemeClr val="accent1">
                    <a:lumMod val="75000"/>
                  </a:schemeClr>
                </a:solidFill>
                <a:latin typeface="Calibri" charset="0"/>
                <a:ea typeface="Calibri" charset="0"/>
                <a:cs typeface="Calibri" charset="0"/>
              </a:rPr>
              <a:t>.</a:t>
            </a:r>
            <a:endParaRPr lang="en-US" sz="1600" b="0" i="1" dirty="0">
              <a:solidFill>
                <a:schemeClr val="accent1">
                  <a:lumMod val="75000"/>
                </a:schemeClr>
              </a:solidFill>
              <a:effectLst/>
              <a:latin typeface="Calibri" charset="0"/>
              <a:ea typeface="Calibri" charset="0"/>
              <a:cs typeface="Calibri" charset="0"/>
            </a:endParaRPr>
          </a:p>
        </p:txBody>
      </p:sp>
    </p:spTree>
    <p:extLst>
      <p:ext uri="{BB962C8B-B14F-4D97-AF65-F5344CB8AC3E}">
        <p14:creationId xmlns:p14="http://schemas.microsoft.com/office/powerpoint/2010/main" val="176079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
          <p:cNvSpPr>
            <a:spLocks noChangeArrowheads="1"/>
          </p:cNvSpPr>
          <p:nvPr/>
        </p:nvSpPr>
        <p:spPr bwMode="auto">
          <a:xfrm>
            <a:off x="952500" y="6167042"/>
            <a:ext cx="895608" cy="34073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723900" algn="l"/>
              </a:tabLst>
              <a:defRPr sz="1400">
                <a:solidFill>
                  <a:srgbClr val="FFFFFF"/>
                </a:solidFill>
                <a:latin typeface="Arial" charset="0"/>
                <a:ea typeface="ＭＳ Ｐゴシック" charset="-128"/>
              </a:defRPr>
            </a:lvl1pPr>
            <a:lvl2pPr>
              <a:tabLst>
                <a:tab pos="723900" algn="l"/>
              </a:tabLst>
              <a:defRPr sz="1400">
                <a:solidFill>
                  <a:srgbClr val="FFFFFF"/>
                </a:solidFill>
                <a:latin typeface="Arial" charset="0"/>
                <a:ea typeface="ＭＳ Ｐゴシック" charset="-128"/>
              </a:defRPr>
            </a:lvl2pPr>
            <a:lvl3pPr>
              <a:tabLst>
                <a:tab pos="723900" algn="l"/>
              </a:tabLst>
              <a:defRPr sz="1400">
                <a:solidFill>
                  <a:srgbClr val="FFFFFF"/>
                </a:solidFill>
                <a:latin typeface="Arial" charset="0"/>
                <a:ea typeface="ＭＳ Ｐゴシック" charset="-128"/>
              </a:defRPr>
            </a:lvl3pPr>
            <a:lvl4pPr>
              <a:tabLst>
                <a:tab pos="723900" algn="l"/>
              </a:tabLst>
              <a:defRPr sz="1400">
                <a:solidFill>
                  <a:srgbClr val="FFFFFF"/>
                </a:solidFill>
                <a:latin typeface="Arial" charset="0"/>
                <a:ea typeface="ＭＳ Ｐゴシック" charset="-128"/>
              </a:defRPr>
            </a:lvl4pPr>
            <a:lvl5pPr>
              <a:tabLst>
                <a:tab pos="723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Lst>
              <a:defRPr sz="1400">
                <a:solidFill>
                  <a:srgbClr val="FFFFFF"/>
                </a:solidFill>
                <a:latin typeface="Arial" charset="0"/>
                <a:ea typeface="ＭＳ Ｐゴシック" charset="-128"/>
              </a:defRPr>
            </a:lvl9pPr>
          </a:lstStyle>
          <a:p>
            <a:r>
              <a:rPr lang="en-US" altLang="x-none" sz="1600" dirty="0">
                <a:solidFill>
                  <a:schemeClr val="accent1">
                    <a:lumMod val="75000"/>
                  </a:schemeClr>
                </a:solidFill>
                <a:latin typeface="Calibri" charset="0"/>
                <a:ea typeface="Calibri" charset="0"/>
                <a:cs typeface="Calibri" charset="0"/>
              </a:rPr>
              <a:t>Figure 4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276" y="817563"/>
            <a:ext cx="5677865" cy="54890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 Box 3"/>
          <p:cNvSpPr txBox="1">
            <a:spLocks noChangeArrowheads="1"/>
          </p:cNvSpPr>
          <p:nvPr/>
        </p:nvSpPr>
        <p:spPr bwMode="auto">
          <a:xfrm>
            <a:off x="952500" y="6477000"/>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5pPr>
            <a:lvl6pPr marL="25146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6pPr>
            <a:lvl7pPr marL="29718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7pPr>
            <a:lvl8pPr marL="34290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8pPr>
            <a:lvl9pPr marL="3886200" indent="-228600" defTabSz="4572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128"/>
              </a:defRPr>
            </a:lvl9pPr>
          </a:lstStyle>
          <a:p>
            <a:r>
              <a:rPr lang="en-US" altLang="x-none" sz="1600" i="1" dirty="0" smtClean="0">
                <a:solidFill>
                  <a:schemeClr val="accent1">
                    <a:lumMod val="75000"/>
                  </a:schemeClr>
                </a:solidFill>
                <a:latin typeface="Calibri" charset="0"/>
                <a:ea typeface="Calibri" charset="0"/>
                <a:cs typeface="Calibri" charset="0"/>
              </a:rPr>
              <a:t>Kriegeskorte et al Neuron</a:t>
            </a:r>
            <a:r>
              <a:rPr lang="en-US" altLang="x-none" sz="1600" dirty="0">
                <a:solidFill>
                  <a:schemeClr val="accent1">
                    <a:lumMod val="75000"/>
                  </a:schemeClr>
                </a:solidFill>
                <a:latin typeface="Calibri" charset="0"/>
                <a:ea typeface="Calibri" charset="0"/>
                <a:cs typeface="Calibri" charset="0"/>
              </a:rPr>
              <a:t> 2008 60, 1126-1141DOI: (10.1016/j.neuron.2008.10.043) </a:t>
            </a:r>
          </a:p>
        </p:txBody>
      </p:sp>
      <p:sp>
        <p:nvSpPr>
          <p:cNvPr id="7" name="Rectangle 6"/>
          <p:cNvSpPr/>
          <p:nvPr/>
        </p:nvSpPr>
        <p:spPr>
          <a:xfrm>
            <a:off x="7481103" y="1161288"/>
            <a:ext cx="2797215" cy="3046988"/>
          </a:xfrm>
          <a:prstGeom prst="rect">
            <a:avLst/>
          </a:prstGeom>
        </p:spPr>
        <p:txBody>
          <a:bodyPr wrap="square">
            <a:spAutoFit/>
          </a:bodyPr>
          <a:lstStyle/>
          <a:p>
            <a:r>
              <a:rPr lang="en-US" sz="2400" dirty="0" smtClean="0"/>
              <a:t>Hierarchical clustering based on the representational dissimilarity matrix enables comparison </a:t>
            </a:r>
            <a:r>
              <a:rPr lang="en-US" sz="2400" dirty="0"/>
              <a:t>between </a:t>
            </a:r>
            <a:r>
              <a:rPr lang="en-US" sz="2400" smtClean="0"/>
              <a:t>representations across species</a:t>
            </a:r>
            <a:endParaRPr lang="en-US" sz="2400" dirty="0"/>
          </a:p>
        </p:txBody>
      </p:sp>
    </p:spTree>
    <p:extLst>
      <p:ext uri="{BB962C8B-B14F-4D97-AF65-F5344CB8AC3E}">
        <p14:creationId xmlns:p14="http://schemas.microsoft.com/office/powerpoint/2010/main" val="616645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7356" y="1961099"/>
            <a:ext cx="8471555" cy="2677656"/>
          </a:xfrm>
          <a:prstGeom prst="rect">
            <a:avLst/>
          </a:prstGeom>
        </p:spPr>
        <p:txBody>
          <a:bodyPr wrap="square">
            <a:spAutoFit/>
          </a:bodyPr>
          <a:lstStyle/>
          <a:p>
            <a:endParaRPr lang="en-US" sz="2800" dirty="0">
              <a:latin typeface="+mj-lt"/>
            </a:endParaRPr>
          </a:p>
          <a:p>
            <a:endParaRPr lang="en-US" sz="2800" dirty="0" smtClean="0">
              <a:latin typeface="+mj-lt"/>
            </a:endParaRPr>
          </a:p>
          <a:p>
            <a:r>
              <a:rPr lang="en-US" sz="2800" dirty="0" smtClean="0">
                <a:latin typeface="+mj-lt"/>
              </a:rPr>
              <a:t>Have there been studies on the stability of categorical structure shown by representational dissimilarity (covariance) matrices? How consistent are these representations in individuals over time?</a:t>
            </a:r>
          </a:p>
        </p:txBody>
      </p:sp>
      <p:sp>
        <p:nvSpPr>
          <p:cNvPr id="5" name="Title 1"/>
          <p:cNvSpPr>
            <a:spLocks noGrp="1"/>
          </p:cNvSpPr>
          <p:nvPr>
            <p:ph type="title"/>
          </p:nvPr>
        </p:nvSpPr>
        <p:spPr>
          <a:xfrm>
            <a:off x="1907356" y="1172865"/>
            <a:ext cx="10515600" cy="1325563"/>
          </a:xfrm>
        </p:spPr>
        <p:txBody>
          <a:bodyPr>
            <a:normAutofit/>
          </a:bodyPr>
          <a:lstStyle/>
          <a:p>
            <a:r>
              <a:rPr lang="en-US" sz="3200" dirty="0" smtClean="0"/>
              <a:t>Some answers to your questions</a:t>
            </a:r>
            <a:endParaRPr lang="en-US" sz="3200" dirty="0"/>
          </a:p>
        </p:txBody>
      </p:sp>
    </p:spTree>
    <p:extLst>
      <p:ext uri="{BB962C8B-B14F-4D97-AF65-F5344CB8AC3E}">
        <p14:creationId xmlns:p14="http://schemas.microsoft.com/office/powerpoint/2010/main" val="367481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8" name="Group 417"/>
          <p:cNvGrpSpPr>
            <a:grpSpLocks noChangeAspect="1"/>
          </p:cNvGrpSpPr>
          <p:nvPr/>
        </p:nvGrpSpPr>
        <p:grpSpPr>
          <a:xfrm>
            <a:off x="833671" y="1491187"/>
            <a:ext cx="4079850" cy="3657600"/>
            <a:chOff x="1201132" y="964177"/>
            <a:chExt cx="4540250" cy="4070350"/>
          </a:xfrm>
        </p:grpSpPr>
        <p:sp>
          <p:nvSpPr>
            <p:cNvPr id="4" name="TextBox 2"/>
            <p:cNvSpPr txBox="1">
              <a:spLocks noChangeArrowheads="1"/>
            </p:cNvSpPr>
            <p:nvPr/>
          </p:nvSpPr>
          <p:spPr bwMode="auto">
            <a:xfrm>
              <a:off x="1201132" y="3935977"/>
              <a:ext cx="332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r>
                <a:rPr lang="en-US" altLang="x-none" sz="1400" u="none">
                  <a:latin typeface="Calibri" charset="0"/>
                  <a:ea typeface="Calibri" charset="0"/>
                  <a:cs typeface="Calibri" charset="0"/>
                </a:rPr>
                <a:t> Block, categorization (Experiment 4, Day 2)</a:t>
              </a:r>
            </a:p>
          </p:txBody>
        </p:sp>
        <p:sp>
          <p:nvSpPr>
            <p:cNvPr id="5" name="TextBox 3"/>
            <p:cNvSpPr txBox="1">
              <a:spLocks noChangeArrowheads="1"/>
            </p:cNvSpPr>
            <p:nvPr/>
          </p:nvSpPr>
          <p:spPr bwMode="auto">
            <a:xfrm>
              <a:off x="1201132" y="2488177"/>
              <a:ext cx="3921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r>
                <a:rPr lang="en-US" altLang="x-none" sz="1400" u="none">
                  <a:latin typeface="Calibri" charset="0"/>
                  <a:ea typeface="Calibri" charset="0"/>
                  <a:cs typeface="Calibri" charset="0"/>
                </a:rPr>
                <a:t> Event-related, categorization (Experiment 2, Day 1)</a:t>
              </a:r>
            </a:p>
          </p:txBody>
        </p:sp>
        <p:sp>
          <p:nvSpPr>
            <p:cNvPr id="6" name="TextBox 5"/>
            <p:cNvSpPr txBox="1">
              <a:spLocks noChangeArrowheads="1"/>
            </p:cNvSpPr>
            <p:nvPr/>
          </p:nvSpPr>
          <p:spPr bwMode="auto">
            <a:xfrm>
              <a:off x="1201132" y="964177"/>
              <a:ext cx="4540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r>
                <a:rPr lang="en-US" altLang="x-none" sz="1400" u="none" dirty="0">
                  <a:latin typeface="Calibri" charset="0"/>
                  <a:ea typeface="Calibri" charset="0"/>
                  <a:cs typeface="Calibri" charset="0"/>
                </a:rPr>
                <a:t>Block, 1-back (Experiment 1, Day1  and Experiment 3, Day 2)</a:t>
              </a:r>
            </a:p>
          </p:txBody>
        </p:sp>
        <p:sp>
          <p:nvSpPr>
            <p:cNvPr id="7" name="AutoShape 122"/>
            <p:cNvSpPr>
              <a:spLocks noChangeArrowheads="1"/>
            </p:cNvSpPr>
            <p:nvPr/>
          </p:nvSpPr>
          <p:spPr bwMode="auto">
            <a:xfrm>
              <a:off x="1404332" y="1802377"/>
              <a:ext cx="908050" cy="257175"/>
            </a:xfrm>
            <a:prstGeom prst="roundRect">
              <a:avLst>
                <a:gd name="adj" fmla="val 61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9" name="Group 109"/>
            <p:cNvGrpSpPr>
              <a:grpSpLocks/>
            </p:cNvGrpSpPr>
            <p:nvPr/>
          </p:nvGrpSpPr>
          <p:grpSpPr bwMode="auto">
            <a:xfrm>
              <a:off x="1302732" y="1421377"/>
              <a:ext cx="385763" cy="387350"/>
              <a:chOff x="486" y="338"/>
              <a:chExt cx="363" cy="355"/>
            </a:xfrm>
          </p:grpSpPr>
          <p:sp>
            <p:nvSpPr>
              <p:cNvPr id="21" name="AutoShape 110"/>
              <p:cNvSpPr>
                <a:spLocks noChangeArrowheads="1"/>
              </p:cNvSpPr>
              <p:nvPr/>
            </p:nvSpPr>
            <p:spPr bwMode="auto">
              <a:xfrm>
                <a:off x="486" y="345"/>
                <a:ext cx="363" cy="341"/>
              </a:xfrm>
              <a:prstGeom prst="roundRect">
                <a:avLst>
                  <a:gd name="adj" fmla="val 29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22" name="AutoShape 111"/>
              <p:cNvSpPr>
                <a:spLocks noChangeArrowheads="1"/>
              </p:cNvSpPr>
              <p:nvPr/>
            </p:nvSpPr>
            <p:spPr bwMode="auto">
              <a:xfrm>
                <a:off x="486" y="345"/>
                <a:ext cx="363" cy="341"/>
              </a:xfrm>
              <a:prstGeom prst="roundRect">
                <a:avLst>
                  <a:gd name="adj" fmla="val 292"/>
                </a:avLst>
              </a:prstGeom>
              <a:noFill/>
              <a:ln w="936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23" name="Line 112"/>
              <p:cNvSpPr>
                <a:spLocks noChangeShapeType="1"/>
              </p:cNvSpPr>
              <p:nvPr/>
            </p:nvSpPr>
            <p:spPr bwMode="auto">
              <a:xfrm>
                <a:off x="486" y="345"/>
                <a:ext cx="363" cy="1"/>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24" name="Freeform 113"/>
              <p:cNvSpPr>
                <a:spLocks noChangeArrowheads="1"/>
              </p:cNvSpPr>
              <p:nvPr/>
            </p:nvSpPr>
            <p:spPr bwMode="auto">
              <a:xfrm>
                <a:off x="486" y="345"/>
                <a:ext cx="363" cy="341"/>
              </a:xfrm>
              <a:custGeom>
                <a:avLst/>
                <a:gdLst>
                  <a:gd name="T0" fmla="*/ 0 w 1602"/>
                  <a:gd name="T1" fmla="*/ 0 h 1505"/>
                  <a:gd name="T2" fmla="*/ 0 w 1602"/>
                  <a:gd name="T3" fmla="*/ 0 h 1505"/>
                  <a:gd name="T4" fmla="*/ 0 w 1602"/>
                  <a:gd name="T5" fmla="*/ 0 h 1505"/>
                  <a:gd name="T6" fmla="*/ 0 60000 65536"/>
                  <a:gd name="T7" fmla="*/ 0 60000 65536"/>
                  <a:gd name="T8" fmla="*/ 0 60000 65536"/>
                  <a:gd name="T9" fmla="*/ 0 w 1602"/>
                  <a:gd name="T10" fmla="*/ 0 h 1505"/>
                  <a:gd name="T11" fmla="*/ 1602 w 1602"/>
                  <a:gd name="T12" fmla="*/ 1505 h 1505"/>
                </a:gdLst>
                <a:ahLst/>
                <a:cxnLst>
                  <a:cxn ang="T6">
                    <a:pos x="T0" y="T1"/>
                  </a:cxn>
                  <a:cxn ang="T7">
                    <a:pos x="T2" y="T3"/>
                  </a:cxn>
                  <a:cxn ang="T8">
                    <a:pos x="T4" y="T5"/>
                  </a:cxn>
                </a:cxnLst>
                <a:rect l="T9" t="T10" r="T11" b="T12"/>
                <a:pathLst>
                  <a:path w="1602" h="1505">
                    <a:moveTo>
                      <a:pt x="0" y="1504"/>
                    </a:moveTo>
                    <a:lnTo>
                      <a:pt x="1601" y="1504"/>
                    </a:lnTo>
                    <a:lnTo>
                      <a:pt x="1601"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25" name="Line 114"/>
              <p:cNvSpPr>
                <a:spLocks noChangeShapeType="1"/>
              </p:cNvSpPr>
              <p:nvPr/>
            </p:nvSpPr>
            <p:spPr bwMode="auto">
              <a:xfrm flipV="1">
                <a:off x="486" y="338"/>
                <a:ext cx="1" cy="355"/>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26" name="Line 115"/>
              <p:cNvSpPr>
                <a:spLocks noChangeShapeType="1"/>
              </p:cNvSpPr>
              <p:nvPr/>
            </p:nvSpPr>
            <p:spPr bwMode="auto">
              <a:xfrm>
                <a:off x="486" y="686"/>
                <a:ext cx="363" cy="1"/>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27" name="Freeform 116"/>
              <p:cNvSpPr>
                <a:spLocks noChangeArrowheads="1"/>
              </p:cNvSpPr>
              <p:nvPr/>
            </p:nvSpPr>
            <p:spPr bwMode="auto">
              <a:xfrm>
                <a:off x="486" y="345"/>
                <a:ext cx="363" cy="341"/>
              </a:xfrm>
              <a:custGeom>
                <a:avLst/>
                <a:gdLst>
                  <a:gd name="T0" fmla="*/ 0 w 1602"/>
                  <a:gd name="T1" fmla="*/ 0 h 1505"/>
                  <a:gd name="T2" fmla="*/ 0 w 1602"/>
                  <a:gd name="T3" fmla="*/ 0 h 1505"/>
                  <a:gd name="T4" fmla="*/ 0 w 1602"/>
                  <a:gd name="T5" fmla="*/ 0 h 1505"/>
                  <a:gd name="T6" fmla="*/ 0 60000 65536"/>
                  <a:gd name="T7" fmla="*/ 0 60000 65536"/>
                  <a:gd name="T8" fmla="*/ 0 60000 65536"/>
                  <a:gd name="T9" fmla="*/ 0 w 1602"/>
                  <a:gd name="T10" fmla="*/ 0 h 1505"/>
                  <a:gd name="T11" fmla="*/ 1602 w 1602"/>
                  <a:gd name="T12" fmla="*/ 1505 h 1505"/>
                </a:gdLst>
                <a:ahLst/>
                <a:cxnLst>
                  <a:cxn ang="T6">
                    <a:pos x="T0" y="T1"/>
                  </a:cxn>
                  <a:cxn ang="T7">
                    <a:pos x="T2" y="T3"/>
                  </a:cxn>
                  <a:cxn ang="T8">
                    <a:pos x="T4" y="T5"/>
                  </a:cxn>
                </a:cxnLst>
                <a:rect l="T9" t="T10" r="T11" b="T12"/>
                <a:pathLst>
                  <a:path w="1602" h="1505">
                    <a:moveTo>
                      <a:pt x="0" y="1504"/>
                    </a:moveTo>
                    <a:lnTo>
                      <a:pt x="0" y="0"/>
                    </a:lnTo>
                    <a:lnTo>
                      <a:pt x="1601"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28" name="Freeform 117"/>
              <p:cNvSpPr>
                <a:spLocks noChangeArrowheads="1"/>
              </p:cNvSpPr>
              <p:nvPr/>
            </p:nvSpPr>
            <p:spPr bwMode="auto">
              <a:xfrm>
                <a:off x="486" y="345"/>
                <a:ext cx="363" cy="341"/>
              </a:xfrm>
              <a:custGeom>
                <a:avLst/>
                <a:gdLst>
                  <a:gd name="T0" fmla="*/ 0 w 1602"/>
                  <a:gd name="T1" fmla="*/ 0 h 1505"/>
                  <a:gd name="T2" fmla="*/ 0 w 1602"/>
                  <a:gd name="T3" fmla="*/ 0 h 1505"/>
                  <a:gd name="T4" fmla="*/ 0 w 1602"/>
                  <a:gd name="T5" fmla="*/ 0 h 1505"/>
                  <a:gd name="T6" fmla="*/ 0 60000 65536"/>
                  <a:gd name="T7" fmla="*/ 0 60000 65536"/>
                  <a:gd name="T8" fmla="*/ 0 60000 65536"/>
                  <a:gd name="T9" fmla="*/ 0 w 1602"/>
                  <a:gd name="T10" fmla="*/ 0 h 1505"/>
                  <a:gd name="T11" fmla="*/ 1602 w 1602"/>
                  <a:gd name="T12" fmla="*/ 1505 h 1505"/>
                </a:gdLst>
                <a:ahLst/>
                <a:cxnLst>
                  <a:cxn ang="T6">
                    <a:pos x="T0" y="T1"/>
                  </a:cxn>
                  <a:cxn ang="T7">
                    <a:pos x="T2" y="T3"/>
                  </a:cxn>
                  <a:cxn ang="T8">
                    <a:pos x="T4" y="T5"/>
                  </a:cxn>
                </a:cxnLst>
                <a:rect l="T9" t="T10" r="T11" b="T12"/>
                <a:pathLst>
                  <a:path w="1602" h="1505">
                    <a:moveTo>
                      <a:pt x="0" y="1504"/>
                    </a:moveTo>
                    <a:lnTo>
                      <a:pt x="1601" y="1504"/>
                    </a:lnTo>
                    <a:lnTo>
                      <a:pt x="1601"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29" name="Line 118"/>
              <p:cNvSpPr>
                <a:spLocks noChangeShapeType="1"/>
              </p:cNvSpPr>
              <p:nvPr/>
            </p:nvSpPr>
            <p:spPr bwMode="auto">
              <a:xfrm flipV="1">
                <a:off x="486" y="338"/>
                <a:ext cx="1" cy="355"/>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30" name="Freeform 119"/>
              <p:cNvSpPr>
                <a:spLocks noChangeArrowheads="1"/>
              </p:cNvSpPr>
              <p:nvPr/>
            </p:nvSpPr>
            <p:spPr bwMode="auto">
              <a:xfrm>
                <a:off x="486" y="459"/>
                <a:ext cx="363" cy="113"/>
              </a:xfrm>
              <a:custGeom>
                <a:avLst/>
                <a:gdLst>
                  <a:gd name="T0" fmla="*/ 0 w 1602"/>
                  <a:gd name="T1" fmla="*/ 0 h 499"/>
                  <a:gd name="T2" fmla="*/ 0 w 1602"/>
                  <a:gd name="T3" fmla="*/ 0 h 499"/>
                  <a:gd name="T4" fmla="*/ 0 w 1602"/>
                  <a:gd name="T5" fmla="*/ 0 h 499"/>
                  <a:gd name="T6" fmla="*/ 0 w 1602"/>
                  <a:gd name="T7" fmla="*/ 0 h 499"/>
                  <a:gd name="T8" fmla="*/ 0 w 1602"/>
                  <a:gd name="T9" fmla="*/ 0 h 499"/>
                  <a:gd name="T10" fmla="*/ 0 w 1602"/>
                  <a:gd name="T11" fmla="*/ 0 h 499"/>
                  <a:gd name="T12" fmla="*/ 0 w 1602"/>
                  <a:gd name="T13" fmla="*/ 0 h 499"/>
                  <a:gd name="T14" fmla="*/ 0 w 1602"/>
                  <a:gd name="T15" fmla="*/ 0 h 499"/>
                  <a:gd name="T16" fmla="*/ 0 w 1602"/>
                  <a:gd name="T17" fmla="*/ 0 h 499"/>
                  <a:gd name="T18" fmla="*/ 0 w 1602"/>
                  <a:gd name="T19" fmla="*/ 0 h 499"/>
                  <a:gd name="T20" fmla="*/ 0 w 1602"/>
                  <a:gd name="T21" fmla="*/ 0 h 499"/>
                  <a:gd name="T22" fmla="*/ 0 w 1602"/>
                  <a:gd name="T23" fmla="*/ 0 h 499"/>
                  <a:gd name="T24" fmla="*/ 0 w 1602"/>
                  <a:gd name="T25" fmla="*/ 0 h 499"/>
                  <a:gd name="T26" fmla="*/ 0 w 1602"/>
                  <a:gd name="T27" fmla="*/ 0 h 499"/>
                  <a:gd name="T28" fmla="*/ 0 w 1602"/>
                  <a:gd name="T29" fmla="*/ 0 h 499"/>
                  <a:gd name="T30" fmla="*/ 0 w 1602"/>
                  <a:gd name="T31" fmla="*/ 0 h 499"/>
                  <a:gd name="T32" fmla="*/ 0 w 1602"/>
                  <a:gd name="T33" fmla="*/ 0 h 499"/>
                  <a:gd name="T34" fmla="*/ 0 w 1602"/>
                  <a:gd name="T35" fmla="*/ 0 h 499"/>
                  <a:gd name="T36" fmla="*/ 0 w 1602"/>
                  <a:gd name="T37" fmla="*/ 0 h 499"/>
                  <a:gd name="T38" fmla="*/ 0 w 1602"/>
                  <a:gd name="T39" fmla="*/ 0 h 499"/>
                  <a:gd name="T40" fmla="*/ 0 w 1602"/>
                  <a:gd name="T41" fmla="*/ 0 h 499"/>
                  <a:gd name="T42" fmla="*/ 0 w 1602"/>
                  <a:gd name="T43" fmla="*/ 0 h 499"/>
                  <a:gd name="T44" fmla="*/ 0 w 1602"/>
                  <a:gd name="T45" fmla="*/ 0 h 499"/>
                  <a:gd name="T46" fmla="*/ 0 w 1602"/>
                  <a:gd name="T47" fmla="*/ 0 h 499"/>
                  <a:gd name="T48" fmla="*/ 0 w 1602"/>
                  <a:gd name="T49" fmla="*/ 0 h 499"/>
                  <a:gd name="T50" fmla="*/ 0 w 1602"/>
                  <a:gd name="T51" fmla="*/ 0 h 499"/>
                  <a:gd name="T52" fmla="*/ 0 w 1602"/>
                  <a:gd name="T53" fmla="*/ 0 h 499"/>
                  <a:gd name="T54" fmla="*/ 0 w 1602"/>
                  <a:gd name="T55" fmla="*/ 0 h 499"/>
                  <a:gd name="T56" fmla="*/ 0 w 1602"/>
                  <a:gd name="T57" fmla="*/ 0 h 499"/>
                  <a:gd name="T58" fmla="*/ 0 w 1602"/>
                  <a:gd name="T59" fmla="*/ 0 h 499"/>
                  <a:gd name="T60" fmla="*/ 0 w 1602"/>
                  <a:gd name="T61" fmla="*/ 0 h 499"/>
                  <a:gd name="T62" fmla="*/ 0 w 1602"/>
                  <a:gd name="T63" fmla="*/ 0 h 499"/>
                  <a:gd name="T64" fmla="*/ 0 w 1602"/>
                  <a:gd name="T65" fmla="*/ 0 h 499"/>
                  <a:gd name="T66" fmla="*/ 0 w 1602"/>
                  <a:gd name="T67" fmla="*/ 0 h 499"/>
                  <a:gd name="T68" fmla="*/ 0 w 1602"/>
                  <a:gd name="T69" fmla="*/ 0 h 499"/>
                  <a:gd name="T70" fmla="*/ 0 w 1602"/>
                  <a:gd name="T71" fmla="*/ 0 h 499"/>
                  <a:gd name="T72" fmla="*/ 0 w 1602"/>
                  <a:gd name="T73" fmla="*/ 0 h 499"/>
                  <a:gd name="T74" fmla="*/ 0 w 1602"/>
                  <a:gd name="T75" fmla="*/ 0 h 499"/>
                  <a:gd name="T76" fmla="*/ 0 w 1602"/>
                  <a:gd name="T77" fmla="*/ 0 h 499"/>
                  <a:gd name="T78" fmla="*/ 0 w 1602"/>
                  <a:gd name="T79" fmla="*/ 0 h 499"/>
                  <a:gd name="T80" fmla="*/ 0 w 1602"/>
                  <a:gd name="T81" fmla="*/ 0 h 499"/>
                  <a:gd name="T82" fmla="*/ 0 w 1602"/>
                  <a:gd name="T83" fmla="*/ 0 h 499"/>
                  <a:gd name="T84" fmla="*/ 0 w 1602"/>
                  <a:gd name="T85" fmla="*/ 0 h 499"/>
                  <a:gd name="T86" fmla="*/ 0 w 1602"/>
                  <a:gd name="T87" fmla="*/ 0 h 499"/>
                  <a:gd name="T88" fmla="*/ 0 w 1602"/>
                  <a:gd name="T89" fmla="*/ 0 h 499"/>
                  <a:gd name="T90" fmla="*/ 0 w 1602"/>
                  <a:gd name="T91" fmla="*/ 0 h 499"/>
                  <a:gd name="T92" fmla="*/ 0 w 1602"/>
                  <a:gd name="T93" fmla="*/ 0 h 499"/>
                  <a:gd name="T94" fmla="*/ 0 w 1602"/>
                  <a:gd name="T95" fmla="*/ 0 h 499"/>
                  <a:gd name="T96" fmla="*/ 0 w 1602"/>
                  <a:gd name="T97" fmla="*/ 0 h 499"/>
                  <a:gd name="T98" fmla="*/ 0 w 1602"/>
                  <a:gd name="T99" fmla="*/ 0 h 499"/>
                  <a:gd name="T100" fmla="*/ 0 w 1602"/>
                  <a:gd name="T101" fmla="*/ 0 h 499"/>
                  <a:gd name="T102" fmla="*/ 0 w 1602"/>
                  <a:gd name="T103" fmla="*/ 0 h 499"/>
                  <a:gd name="T104" fmla="*/ 0 w 1602"/>
                  <a:gd name="T105" fmla="*/ 0 h 499"/>
                  <a:gd name="T106" fmla="*/ 0 w 1602"/>
                  <a:gd name="T107" fmla="*/ 0 h 499"/>
                  <a:gd name="T108" fmla="*/ 0 w 1602"/>
                  <a:gd name="T109" fmla="*/ 0 h 499"/>
                  <a:gd name="T110" fmla="*/ 0 w 1602"/>
                  <a:gd name="T111" fmla="*/ 0 h 499"/>
                  <a:gd name="T112" fmla="*/ 0 w 1602"/>
                  <a:gd name="T113" fmla="*/ 0 h 499"/>
                  <a:gd name="T114" fmla="*/ 0 w 1602"/>
                  <a:gd name="T115" fmla="*/ 0 h 499"/>
                  <a:gd name="T116" fmla="*/ 0 w 1602"/>
                  <a:gd name="T117" fmla="*/ 0 h 499"/>
                  <a:gd name="T118" fmla="*/ 0 w 1602"/>
                  <a:gd name="T119" fmla="*/ 0 h 4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02"/>
                  <a:gd name="T181" fmla="*/ 0 h 499"/>
                  <a:gd name="T182" fmla="*/ 1602 w 1602"/>
                  <a:gd name="T183" fmla="*/ 499 h 4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02" h="499">
                    <a:moveTo>
                      <a:pt x="0" y="498"/>
                    </a:moveTo>
                    <a:lnTo>
                      <a:pt x="10" y="498"/>
                    </a:lnTo>
                    <a:lnTo>
                      <a:pt x="26" y="498"/>
                    </a:lnTo>
                    <a:lnTo>
                      <a:pt x="38" y="498"/>
                    </a:lnTo>
                    <a:lnTo>
                      <a:pt x="53" y="498"/>
                    </a:lnTo>
                    <a:lnTo>
                      <a:pt x="65" y="498"/>
                    </a:lnTo>
                    <a:lnTo>
                      <a:pt x="80" y="498"/>
                    </a:lnTo>
                    <a:lnTo>
                      <a:pt x="95" y="498"/>
                    </a:lnTo>
                    <a:lnTo>
                      <a:pt x="107" y="498"/>
                    </a:lnTo>
                    <a:lnTo>
                      <a:pt x="122" y="498"/>
                    </a:lnTo>
                    <a:lnTo>
                      <a:pt x="134" y="498"/>
                    </a:lnTo>
                    <a:lnTo>
                      <a:pt x="149" y="498"/>
                    </a:lnTo>
                    <a:lnTo>
                      <a:pt x="161" y="498"/>
                    </a:lnTo>
                    <a:lnTo>
                      <a:pt x="175" y="498"/>
                    </a:lnTo>
                    <a:lnTo>
                      <a:pt x="186" y="498"/>
                    </a:lnTo>
                    <a:lnTo>
                      <a:pt x="200" y="498"/>
                    </a:lnTo>
                    <a:lnTo>
                      <a:pt x="210" y="498"/>
                    </a:lnTo>
                    <a:lnTo>
                      <a:pt x="225" y="498"/>
                    </a:lnTo>
                    <a:lnTo>
                      <a:pt x="239" y="498"/>
                    </a:lnTo>
                    <a:lnTo>
                      <a:pt x="252" y="498"/>
                    </a:lnTo>
                    <a:lnTo>
                      <a:pt x="266" y="0"/>
                    </a:lnTo>
                    <a:lnTo>
                      <a:pt x="279" y="0"/>
                    </a:lnTo>
                    <a:lnTo>
                      <a:pt x="294" y="0"/>
                    </a:lnTo>
                    <a:lnTo>
                      <a:pt x="306" y="0"/>
                    </a:lnTo>
                    <a:lnTo>
                      <a:pt x="320" y="0"/>
                    </a:lnTo>
                    <a:lnTo>
                      <a:pt x="333" y="0"/>
                    </a:lnTo>
                    <a:lnTo>
                      <a:pt x="348" y="0"/>
                    </a:lnTo>
                    <a:lnTo>
                      <a:pt x="360" y="0"/>
                    </a:lnTo>
                    <a:lnTo>
                      <a:pt x="375" y="0"/>
                    </a:lnTo>
                    <a:lnTo>
                      <a:pt x="390" y="0"/>
                    </a:lnTo>
                    <a:lnTo>
                      <a:pt x="401" y="0"/>
                    </a:lnTo>
                    <a:lnTo>
                      <a:pt x="416" y="0"/>
                    </a:lnTo>
                    <a:lnTo>
                      <a:pt x="428" y="0"/>
                    </a:lnTo>
                    <a:lnTo>
                      <a:pt x="443" y="0"/>
                    </a:lnTo>
                    <a:lnTo>
                      <a:pt x="455" y="0"/>
                    </a:lnTo>
                    <a:lnTo>
                      <a:pt x="470" y="0"/>
                    </a:lnTo>
                    <a:lnTo>
                      <a:pt x="480" y="0"/>
                    </a:lnTo>
                    <a:lnTo>
                      <a:pt x="495" y="0"/>
                    </a:lnTo>
                    <a:lnTo>
                      <a:pt x="507" y="0"/>
                    </a:lnTo>
                    <a:lnTo>
                      <a:pt x="522" y="0"/>
                    </a:lnTo>
                    <a:lnTo>
                      <a:pt x="538" y="0"/>
                    </a:lnTo>
                    <a:lnTo>
                      <a:pt x="550" y="0"/>
                    </a:lnTo>
                    <a:lnTo>
                      <a:pt x="565" y="0"/>
                    </a:lnTo>
                    <a:lnTo>
                      <a:pt x="577" y="0"/>
                    </a:lnTo>
                    <a:lnTo>
                      <a:pt x="592" y="0"/>
                    </a:lnTo>
                    <a:lnTo>
                      <a:pt x="600" y="0"/>
                    </a:lnTo>
                    <a:lnTo>
                      <a:pt x="615" y="0"/>
                    </a:lnTo>
                    <a:lnTo>
                      <a:pt x="627" y="0"/>
                    </a:lnTo>
                    <a:lnTo>
                      <a:pt x="642" y="0"/>
                    </a:lnTo>
                    <a:lnTo>
                      <a:pt x="654" y="0"/>
                    </a:lnTo>
                    <a:lnTo>
                      <a:pt x="670" y="0"/>
                    </a:lnTo>
                    <a:lnTo>
                      <a:pt x="685" y="0"/>
                    </a:lnTo>
                    <a:lnTo>
                      <a:pt x="696" y="0"/>
                    </a:lnTo>
                    <a:lnTo>
                      <a:pt x="711" y="0"/>
                    </a:lnTo>
                    <a:lnTo>
                      <a:pt x="724" y="0"/>
                    </a:lnTo>
                    <a:lnTo>
                      <a:pt x="739" y="0"/>
                    </a:lnTo>
                    <a:lnTo>
                      <a:pt x="751" y="0"/>
                    </a:lnTo>
                    <a:lnTo>
                      <a:pt x="766" y="0"/>
                    </a:lnTo>
                    <a:lnTo>
                      <a:pt x="778" y="0"/>
                    </a:lnTo>
                    <a:lnTo>
                      <a:pt x="793" y="0"/>
                    </a:lnTo>
                    <a:lnTo>
                      <a:pt x="803" y="0"/>
                    </a:lnTo>
                    <a:lnTo>
                      <a:pt x="818" y="0"/>
                    </a:lnTo>
                    <a:lnTo>
                      <a:pt x="833" y="0"/>
                    </a:lnTo>
                    <a:lnTo>
                      <a:pt x="845" y="0"/>
                    </a:lnTo>
                    <a:lnTo>
                      <a:pt x="861" y="0"/>
                    </a:lnTo>
                    <a:lnTo>
                      <a:pt x="873" y="0"/>
                    </a:lnTo>
                    <a:lnTo>
                      <a:pt x="888" y="0"/>
                    </a:lnTo>
                    <a:lnTo>
                      <a:pt x="899" y="0"/>
                    </a:lnTo>
                    <a:lnTo>
                      <a:pt x="915" y="0"/>
                    </a:lnTo>
                    <a:lnTo>
                      <a:pt x="927" y="0"/>
                    </a:lnTo>
                    <a:lnTo>
                      <a:pt x="942" y="0"/>
                    </a:lnTo>
                    <a:lnTo>
                      <a:pt x="954" y="0"/>
                    </a:lnTo>
                    <a:lnTo>
                      <a:pt x="969" y="0"/>
                    </a:lnTo>
                    <a:lnTo>
                      <a:pt x="984" y="0"/>
                    </a:lnTo>
                    <a:lnTo>
                      <a:pt x="996" y="0"/>
                    </a:lnTo>
                    <a:lnTo>
                      <a:pt x="1007" y="0"/>
                    </a:lnTo>
                    <a:lnTo>
                      <a:pt x="1019" y="0"/>
                    </a:lnTo>
                    <a:lnTo>
                      <a:pt x="1034" y="0"/>
                    </a:lnTo>
                    <a:lnTo>
                      <a:pt x="1047" y="0"/>
                    </a:lnTo>
                    <a:lnTo>
                      <a:pt x="1062" y="0"/>
                    </a:lnTo>
                    <a:lnTo>
                      <a:pt x="1073" y="0"/>
                    </a:lnTo>
                    <a:lnTo>
                      <a:pt x="1089" y="0"/>
                    </a:lnTo>
                    <a:lnTo>
                      <a:pt x="1101" y="0"/>
                    </a:lnTo>
                    <a:lnTo>
                      <a:pt x="1116" y="0"/>
                    </a:lnTo>
                    <a:lnTo>
                      <a:pt x="1129" y="0"/>
                    </a:lnTo>
                    <a:lnTo>
                      <a:pt x="1141" y="0"/>
                    </a:lnTo>
                    <a:lnTo>
                      <a:pt x="1156" y="0"/>
                    </a:lnTo>
                    <a:lnTo>
                      <a:pt x="1168" y="0"/>
                    </a:lnTo>
                    <a:lnTo>
                      <a:pt x="1184" y="0"/>
                    </a:lnTo>
                    <a:lnTo>
                      <a:pt x="1195" y="498"/>
                    </a:lnTo>
                    <a:lnTo>
                      <a:pt x="1209" y="498"/>
                    </a:lnTo>
                    <a:lnTo>
                      <a:pt x="1221" y="498"/>
                    </a:lnTo>
                    <a:lnTo>
                      <a:pt x="1237" y="498"/>
                    </a:lnTo>
                    <a:lnTo>
                      <a:pt x="1249" y="498"/>
                    </a:lnTo>
                    <a:lnTo>
                      <a:pt x="1264" y="498"/>
                    </a:lnTo>
                    <a:lnTo>
                      <a:pt x="1279" y="498"/>
                    </a:lnTo>
                    <a:lnTo>
                      <a:pt x="1290" y="498"/>
                    </a:lnTo>
                    <a:lnTo>
                      <a:pt x="1306" y="498"/>
                    </a:lnTo>
                    <a:lnTo>
                      <a:pt x="1318" y="498"/>
                    </a:lnTo>
                    <a:lnTo>
                      <a:pt x="1333" y="498"/>
                    </a:lnTo>
                    <a:lnTo>
                      <a:pt x="1345" y="498"/>
                    </a:lnTo>
                    <a:lnTo>
                      <a:pt x="1360" y="498"/>
                    </a:lnTo>
                    <a:lnTo>
                      <a:pt x="1372" y="498"/>
                    </a:lnTo>
                    <a:lnTo>
                      <a:pt x="1387" y="498"/>
                    </a:lnTo>
                    <a:lnTo>
                      <a:pt x="1399" y="498"/>
                    </a:lnTo>
                    <a:lnTo>
                      <a:pt x="1410" y="498"/>
                    </a:lnTo>
                    <a:lnTo>
                      <a:pt x="1423" y="498"/>
                    </a:lnTo>
                    <a:lnTo>
                      <a:pt x="1437" y="498"/>
                    </a:lnTo>
                    <a:lnTo>
                      <a:pt x="1450" y="498"/>
                    </a:lnTo>
                    <a:lnTo>
                      <a:pt x="1463" y="498"/>
                    </a:lnTo>
                    <a:lnTo>
                      <a:pt x="1477" y="498"/>
                    </a:lnTo>
                    <a:lnTo>
                      <a:pt x="1490" y="498"/>
                    </a:lnTo>
                    <a:lnTo>
                      <a:pt x="1504" y="498"/>
                    </a:lnTo>
                    <a:lnTo>
                      <a:pt x="1517" y="498"/>
                    </a:lnTo>
                    <a:lnTo>
                      <a:pt x="1531" y="498"/>
                    </a:lnTo>
                    <a:lnTo>
                      <a:pt x="1544" y="498"/>
                    </a:lnTo>
                    <a:lnTo>
                      <a:pt x="1559" y="498"/>
                    </a:lnTo>
                    <a:lnTo>
                      <a:pt x="1571" y="498"/>
                    </a:lnTo>
                    <a:lnTo>
                      <a:pt x="1585" y="498"/>
                    </a:lnTo>
                    <a:lnTo>
                      <a:pt x="1601" y="498"/>
                    </a:lnTo>
                  </a:path>
                </a:pathLst>
              </a:custGeom>
              <a:noFill/>
              <a:ln w="2844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grpSp>
          <p:nvGrpSpPr>
            <p:cNvPr id="10" name="Group 123"/>
            <p:cNvGrpSpPr>
              <a:grpSpLocks/>
            </p:cNvGrpSpPr>
            <p:nvPr/>
          </p:nvGrpSpPr>
          <p:grpSpPr bwMode="auto">
            <a:xfrm>
              <a:off x="1277332" y="1811902"/>
              <a:ext cx="939800" cy="250825"/>
              <a:chOff x="496" y="707"/>
              <a:chExt cx="592" cy="158"/>
            </a:xfrm>
          </p:grpSpPr>
          <p:sp>
            <p:nvSpPr>
              <p:cNvPr id="11" name="AutoShape 124"/>
              <p:cNvSpPr>
                <a:spLocks noChangeArrowheads="1"/>
              </p:cNvSpPr>
              <p:nvPr/>
            </p:nvSpPr>
            <p:spPr bwMode="auto">
              <a:xfrm>
                <a:off x="496" y="707"/>
                <a:ext cx="568" cy="158"/>
              </a:xfrm>
              <a:prstGeom prst="roundRect">
                <a:avLst>
                  <a:gd name="adj" fmla="val 6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12" name="Group 125"/>
              <p:cNvGrpSpPr>
                <a:grpSpLocks/>
              </p:cNvGrpSpPr>
              <p:nvPr/>
            </p:nvGrpSpPr>
            <p:grpSpPr bwMode="auto">
              <a:xfrm>
                <a:off x="496" y="707"/>
                <a:ext cx="592" cy="155"/>
                <a:chOff x="496" y="707"/>
                <a:chExt cx="592" cy="155"/>
              </a:xfrm>
            </p:grpSpPr>
            <p:sp>
              <p:nvSpPr>
                <p:cNvPr id="13" name="AutoShape 126"/>
                <p:cNvSpPr>
                  <a:spLocks noChangeArrowheads="1"/>
                </p:cNvSpPr>
                <p:nvPr/>
              </p:nvSpPr>
              <p:spPr bwMode="auto">
                <a:xfrm>
                  <a:off x="496" y="707"/>
                  <a:ext cx="566" cy="15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14" name="Group 127"/>
                <p:cNvGrpSpPr>
                  <a:grpSpLocks/>
                </p:cNvGrpSpPr>
                <p:nvPr/>
              </p:nvGrpSpPr>
              <p:grpSpPr bwMode="auto">
                <a:xfrm>
                  <a:off x="496" y="707"/>
                  <a:ext cx="592" cy="155"/>
                  <a:chOff x="496" y="707"/>
                  <a:chExt cx="592" cy="155"/>
                </a:xfrm>
              </p:grpSpPr>
              <p:sp>
                <p:nvSpPr>
                  <p:cNvPr id="15" name="AutoShape 128"/>
                  <p:cNvSpPr>
                    <a:spLocks noChangeArrowheads="1"/>
                  </p:cNvSpPr>
                  <p:nvPr/>
                </p:nvSpPr>
                <p:spPr bwMode="auto">
                  <a:xfrm>
                    <a:off x="496" y="707"/>
                    <a:ext cx="565" cy="154"/>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16" name="Group 129"/>
                  <p:cNvGrpSpPr>
                    <a:grpSpLocks/>
                  </p:cNvGrpSpPr>
                  <p:nvPr/>
                </p:nvGrpSpPr>
                <p:grpSpPr bwMode="auto">
                  <a:xfrm>
                    <a:off x="496" y="707"/>
                    <a:ext cx="592" cy="155"/>
                    <a:chOff x="496" y="707"/>
                    <a:chExt cx="592" cy="155"/>
                  </a:xfrm>
                </p:grpSpPr>
                <p:sp>
                  <p:nvSpPr>
                    <p:cNvPr id="17" name="AutoShape 130"/>
                    <p:cNvSpPr>
                      <a:spLocks noChangeArrowheads="1"/>
                    </p:cNvSpPr>
                    <p:nvPr/>
                  </p:nvSpPr>
                  <p:spPr bwMode="auto">
                    <a:xfrm>
                      <a:off x="496" y="707"/>
                      <a:ext cx="564" cy="153"/>
                    </a:xfrm>
                    <a:prstGeom prst="roundRect">
                      <a:avLst>
                        <a:gd name="adj" fmla="val 65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18" name="Group 131"/>
                    <p:cNvGrpSpPr>
                      <a:grpSpLocks/>
                    </p:cNvGrpSpPr>
                    <p:nvPr/>
                  </p:nvGrpSpPr>
                  <p:grpSpPr bwMode="auto">
                    <a:xfrm>
                      <a:off x="496" y="707"/>
                      <a:ext cx="592" cy="155"/>
                      <a:chOff x="496" y="707"/>
                      <a:chExt cx="592" cy="155"/>
                    </a:xfrm>
                  </p:grpSpPr>
                  <p:sp>
                    <p:nvSpPr>
                      <p:cNvPr id="19" name="AutoShape 132"/>
                      <p:cNvSpPr>
                        <a:spLocks noChangeArrowheads="1"/>
                      </p:cNvSpPr>
                      <p:nvPr/>
                    </p:nvSpPr>
                    <p:spPr bwMode="auto">
                      <a:xfrm>
                        <a:off x="496" y="707"/>
                        <a:ext cx="592" cy="149"/>
                      </a:xfrm>
                      <a:prstGeom prst="roundRect">
                        <a:avLst>
                          <a:gd name="adj" fmla="val 67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20" name="AutoShape 133"/>
                      <p:cNvSpPr>
                        <a:spLocks noChangeArrowheads="1"/>
                      </p:cNvSpPr>
                      <p:nvPr/>
                    </p:nvSpPr>
                    <p:spPr bwMode="auto">
                      <a:xfrm>
                        <a:off x="496" y="707"/>
                        <a:ext cx="250" cy="155"/>
                      </a:xfrm>
                      <a:prstGeom prst="roundRect">
                        <a:avLst>
                          <a:gd name="adj" fmla="val 67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800" tIns="41400" rIns="82800" bIns="414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9pPr>
                      </a:lstStyle>
                      <a:p>
                        <a:pPr eaLnBrk="1" hangingPunct="1">
                          <a:lnSpc>
                            <a:spcPct val="95000"/>
                          </a:lnSpc>
                          <a:buClr>
                            <a:srgbClr val="000000"/>
                          </a:buClr>
                          <a:buSzPct val="100000"/>
                          <a:buFont typeface="StarSymbol" charset="0"/>
                          <a:buNone/>
                        </a:pPr>
                        <a:r>
                          <a:rPr lang="en-GB" altLang="x-none" sz="1100" u="none">
                            <a:latin typeface="Calibri" charset="0"/>
                            <a:ea typeface="Calibri" charset="0"/>
                            <a:cs typeface="Calibri" charset="0"/>
                          </a:rPr>
                          <a:t>12 s</a:t>
                        </a:r>
                      </a:p>
                    </p:txBody>
                  </p:sp>
                </p:grpSp>
              </p:grpSp>
            </p:grpSp>
          </p:grpSp>
        </p:grpSp>
        <p:grpSp>
          <p:nvGrpSpPr>
            <p:cNvPr id="32" name="Group 135"/>
            <p:cNvGrpSpPr>
              <a:grpSpLocks/>
            </p:cNvGrpSpPr>
            <p:nvPr/>
          </p:nvGrpSpPr>
          <p:grpSpPr bwMode="auto">
            <a:xfrm>
              <a:off x="1294795" y="2915215"/>
              <a:ext cx="385763" cy="387350"/>
              <a:chOff x="500" y="1157"/>
              <a:chExt cx="362" cy="356"/>
            </a:xfrm>
          </p:grpSpPr>
          <p:sp>
            <p:nvSpPr>
              <p:cNvPr id="46" name="AutoShape 136"/>
              <p:cNvSpPr>
                <a:spLocks noChangeArrowheads="1"/>
              </p:cNvSpPr>
              <p:nvPr/>
            </p:nvSpPr>
            <p:spPr bwMode="auto">
              <a:xfrm>
                <a:off x="500" y="1165"/>
                <a:ext cx="362" cy="342"/>
              </a:xfrm>
              <a:prstGeom prst="roundRect">
                <a:avLst>
                  <a:gd name="adj" fmla="val 29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47" name="AutoShape 137"/>
              <p:cNvSpPr>
                <a:spLocks noChangeArrowheads="1"/>
              </p:cNvSpPr>
              <p:nvPr/>
            </p:nvSpPr>
            <p:spPr bwMode="auto">
              <a:xfrm>
                <a:off x="500" y="1165"/>
                <a:ext cx="362" cy="342"/>
              </a:xfrm>
              <a:prstGeom prst="roundRect">
                <a:avLst>
                  <a:gd name="adj" fmla="val 292"/>
                </a:avLst>
              </a:prstGeom>
              <a:noFill/>
              <a:ln w="936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48" name="Line 138"/>
              <p:cNvSpPr>
                <a:spLocks noChangeShapeType="1"/>
              </p:cNvSpPr>
              <p:nvPr/>
            </p:nvSpPr>
            <p:spPr bwMode="auto">
              <a:xfrm>
                <a:off x="500" y="1165"/>
                <a:ext cx="362" cy="1"/>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49" name="Freeform 139"/>
              <p:cNvSpPr>
                <a:spLocks noChangeArrowheads="1"/>
              </p:cNvSpPr>
              <p:nvPr/>
            </p:nvSpPr>
            <p:spPr bwMode="auto">
              <a:xfrm>
                <a:off x="500" y="1165"/>
                <a:ext cx="362" cy="342"/>
              </a:xfrm>
              <a:custGeom>
                <a:avLst/>
                <a:gdLst>
                  <a:gd name="T0" fmla="*/ 0 w 1597"/>
                  <a:gd name="T1" fmla="*/ 0 h 1506"/>
                  <a:gd name="T2" fmla="*/ 0 w 1597"/>
                  <a:gd name="T3" fmla="*/ 0 h 1506"/>
                  <a:gd name="T4" fmla="*/ 0 w 1597"/>
                  <a:gd name="T5" fmla="*/ 0 h 1506"/>
                  <a:gd name="T6" fmla="*/ 0 60000 65536"/>
                  <a:gd name="T7" fmla="*/ 0 60000 65536"/>
                  <a:gd name="T8" fmla="*/ 0 60000 65536"/>
                  <a:gd name="T9" fmla="*/ 0 w 1597"/>
                  <a:gd name="T10" fmla="*/ 0 h 1506"/>
                  <a:gd name="T11" fmla="*/ 1597 w 1597"/>
                  <a:gd name="T12" fmla="*/ 1506 h 1506"/>
                </a:gdLst>
                <a:ahLst/>
                <a:cxnLst>
                  <a:cxn ang="T6">
                    <a:pos x="T0" y="T1"/>
                  </a:cxn>
                  <a:cxn ang="T7">
                    <a:pos x="T2" y="T3"/>
                  </a:cxn>
                  <a:cxn ang="T8">
                    <a:pos x="T4" y="T5"/>
                  </a:cxn>
                </a:cxnLst>
                <a:rect l="T9" t="T10" r="T11" b="T12"/>
                <a:pathLst>
                  <a:path w="1597" h="1506">
                    <a:moveTo>
                      <a:pt x="0" y="1505"/>
                    </a:moveTo>
                    <a:lnTo>
                      <a:pt x="1596" y="1505"/>
                    </a:lnTo>
                    <a:lnTo>
                      <a:pt x="1596"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50" name="Line 140"/>
              <p:cNvSpPr>
                <a:spLocks noChangeShapeType="1"/>
              </p:cNvSpPr>
              <p:nvPr/>
            </p:nvSpPr>
            <p:spPr bwMode="auto">
              <a:xfrm flipV="1">
                <a:off x="500" y="1157"/>
                <a:ext cx="1" cy="356"/>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51" name="Line 141"/>
              <p:cNvSpPr>
                <a:spLocks noChangeShapeType="1"/>
              </p:cNvSpPr>
              <p:nvPr/>
            </p:nvSpPr>
            <p:spPr bwMode="auto">
              <a:xfrm>
                <a:off x="500" y="1505"/>
                <a:ext cx="362" cy="1"/>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52" name="Freeform 142"/>
              <p:cNvSpPr>
                <a:spLocks noChangeArrowheads="1"/>
              </p:cNvSpPr>
              <p:nvPr/>
            </p:nvSpPr>
            <p:spPr bwMode="auto">
              <a:xfrm>
                <a:off x="500" y="1165"/>
                <a:ext cx="362" cy="342"/>
              </a:xfrm>
              <a:custGeom>
                <a:avLst/>
                <a:gdLst>
                  <a:gd name="T0" fmla="*/ 0 w 1597"/>
                  <a:gd name="T1" fmla="*/ 0 h 1506"/>
                  <a:gd name="T2" fmla="*/ 0 w 1597"/>
                  <a:gd name="T3" fmla="*/ 0 h 1506"/>
                  <a:gd name="T4" fmla="*/ 0 w 1597"/>
                  <a:gd name="T5" fmla="*/ 0 h 1506"/>
                  <a:gd name="T6" fmla="*/ 0 60000 65536"/>
                  <a:gd name="T7" fmla="*/ 0 60000 65536"/>
                  <a:gd name="T8" fmla="*/ 0 60000 65536"/>
                  <a:gd name="T9" fmla="*/ 0 w 1597"/>
                  <a:gd name="T10" fmla="*/ 0 h 1506"/>
                  <a:gd name="T11" fmla="*/ 1597 w 1597"/>
                  <a:gd name="T12" fmla="*/ 1506 h 1506"/>
                </a:gdLst>
                <a:ahLst/>
                <a:cxnLst>
                  <a:cxn ang="T6">
                    <a:pos x="T0" y="T1"/>
                  </a:cxn>
                  <a:cxn ang="T7">
                    <a:pos x="T2" y="T3"/>
                  </a:cxn>
                  <a:cxn ang="T8">
                    <a:pos x="T4" y="T5"/>
                  </a:cxn>
                </a:cxnLst>
                <a:rect l="T9" t="T10" r="T11" b="T12"/>
                <a:pathLst>
                  <a:path w="1597" h="1506">
                    <a:moveTo>
                      <a:pt x="0" y="1505"/>
                    </a:moveTo>
                    <a:lnTo>
                      <a:pt x="0" y="0"/>
                    </a:lnTo>
                    <a:lnTo>
                      <a:pt x="1596"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53" name="Freeform 143"/>
              <p:cNvSpPr>
                <a:spLocks noChangeArrowheads="1"/>
              </p:cNvSpPr>
              <p:nvPr/>
            </p:nvSpPr>
            <p:spPr bwMode="auto">
              <a:xfrm>
                <a:off x="500" y="1165"/>
                <a:ext cx="362" cy="342"/>
              </a:xfrm>
              <a:custGeom>
                <a:avLst/>
                <a:gdLst>
                  <a:gd name="T0" fmla="*/ 0 w 1597"/>
                  <a:gd name="T1" fmla="*/ 0 h 1506"/>
                  <a:gd name="T2" fmla="*/ 0 w 1597"/>
                  <a:gd name="T3" fmla="*/ 0 h 1506"/>
                  <a:gd name="T4" fmla="*/ 0 w 1597"/>
                  <a:gd name="T5" fmla="*/ 0 h 1506"/>
                  <a:gd name="T6" fmla="*/ 0 60000 65536"/>
                  <a:gd name="T7" fmla="*/ 0 60000 65536"/>
                  <a:gd name="T8" fmla="*/ 0 60000 65536"/>
                  <a:gd name="T9" fmla="*/ 0 w 1597"/>
                  <a:gd name="T10" fmla="*/ 0 h 1506"/>
                  <a:gd name="T11" fmla="*/ 1597 w 1597"/>
                  <a:gd name="T12" fmla="*/ 1506 h 1506"/>
                </a:gdLst>
                <a:ahLst/>
                <a:cxnLst>
                  <a:cxn ang="T6">
                    <a:pos x="T0" y="T1"/>
                  </a:cxn>
                  <a:cxn ang="T7">
                    <a:pos x="T2" y="T3"/>
                  </a:cxn>
                  <a:cxn ang="T8">
                    <a:pos x="T4" y="T5"/>
                  </a:cxn>
                </a:cxnLst>
                <a:rect l="T9" t="T10" r="T11" b="T12"/>
                <a:pathLst>
                  <a:path w="1597" h="1506">
                    <a:moveTo>
                      <a:pt x="0" y="1505"/>
                    </a:moveTo>
                    <a:lnTo>
                      <a:pt x="1596" y="1505"/>
                    </a:lnTo>
                    <a:lnTo>
                      <a:pt x="1596"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54" name="Line 144"/>
              <p:cNvSpPr>
                <a:spLocks noChangeShapeType="1"/>
              </p:cNvSpPr>
              <p:nvPr/>
            </p:nvSpPr>
            <p:spPr bwMode="auto">
              <a:xfrm flipV="1">
                <a:off x="500" y="1157"/>
                <a:ext cx="1" cy="356"/>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55" name="Freeform 145"/>
              <p:cNvSpPr>
                <a:spLocks noChangeArrowheads="1"/>
              </p:cNvSpPr>
              <p:nvPr/>
            </p:nvSpPr>
            <p:spPr bwMode="auto">
              <a:xfrm>
                <a:off x="500" y="1279"/>
                <a:ext cx="362" cy="113"/>
              </a:xfrm>
              <a:custGeom>
                <a:avLst/>
                <a:gdLst>
                  <a:gd name="T0" fmla="*/ 0 w 1597"/>
                  <a:gd name="T1" fmla="*/ 0 h 500"/>
                  <a:gd name="T2" fmla="*/ 0 w 1597"/>
                  <a:gd name="T3" fmla="*/ 0 h 500"/>
                  <a:gd name="T4" fmla="*/ 0 w 1597"/>
                  <a:gd name="T5" fmla="*/ 0 h 500"/>
                  <a:gd name="T6" fmla="*/ 0 w 1597"/>
                  <a:gd name="T7" fmla="*/ 0 h 500"/>
                  <a:gd name="T8" fmla="*/ 0 w 1597"/>
                  <a:gd name="T9" fmla="*/ 0 h 500"/>
                  <a:gd name="T10" fmla="*/ 0 w 1597"/>
                  <a:gd name="T11" fmla="*/ 0 h 500"/>
                  <a:gd name="T12" fmla="*/ 0 w 1597"/>
                  <a:gd name="T13" fmla="*/ 0 h 500"/>
                  <a:gd name="T14" fmla="*/ 0 w 1597"/>
                  <a:gd name="T15" fmla="*/ 0 h 500"/>
                  <a:gd name="T16" fmla="*/ 0 w 1597"/>
                  <a:gd name="T17" fmla="*/ 0 h 500"/>
                  <a:gd name="T18" fmla="*/ 0 w 1597"/>
                  <a:gd name="T19" fmla="*/ 0 h 500"/>
                  <a:gd name="T20" fmla="*/ 0 w 1597"/>
                  <a:gd name="T21" fmla="*/ 0 h 500"/>
                  <a:gd name="T22" fmla="*/ 0 w 1597"/>
                  <a:gd name="T23" fmla="*/ 0 h 500"/>
                  <a:gd name="T24" fmla="*/ 0 w 1597"/>
                  <a:gd name="T25" fmla="*/ 0 h 500"/>
                  <a:gd name="T26" fmla="*/ 0 w 1597"/>
                  <a:gd name="T27" fmla="*/ 0 h 500"/>
                  <a:gd name="T28" fmla="*/ 0 w 1597"/>
                  <a:gd name="T29" fmla="*/ 0 h 500"/>
                  <a:gd name="T30" fmla="*/ 0 w 1597"/>
                  <a:gd name="T31" fmla="*/ 0 h 500"/>
                  <a:gd name="T32" fmla="*/ 0 w 1597"/>
                  <a:gd name="T33" fmla="*/ 0 h 500"/>
                  <a:gd name="T34" fmla="*/ 0 w 1597"/>
                  <a:gd name="T35" fmla="*/ 0 h 500"/>
                  <a:gd name="T36" fmla="*/ 0 w 1597"/>
                  <a:gd name="T37" fmla="*/ 0 h 500"/>
                  <a:gd name="T38" fmla="*/ 0 w 1597"/>
                  <a:gd name="T39" fmla="*/ 0 h 500"/>
                  <a:gd name="T40" fmla="*/ 0 w 1597"/>
                  <a:gd name="T41" fmla="*/ 0 h 500"/>
                  <a:gd name="T42" fmla="*/ 0 w 1597"/>
                  <a:gd name="T43" fmla="*/ 0 h 500"/>
                  <a:gd name="T44" fmla="*/ 0 w 1597"/>
                  <a:gd name="T45" fmla="*/ 0 h 500"/>
                  <a:gd name="T46" fmla="*/ 0 w 1597"/>
                  <a:gd name="T47" fmla="*/ 0 h 500"/>
                  <a:gd name="T48" fmla="*/ 0 w 1597"/>
                  <a:gd name="T49" fmla="*/ 0 h 500"/>
                  <a:gd name="T50" fmla="*/ 0 w 1597"/>
                  <a:gd name="T51" fmla="*/ 0 h 500"/>
                  <a:gd name="T52" fmla="*/ 0 w 1597"/>
                  <a:gd name="T53" fmla="*/ 0 h 500"/>
                  <a:gd name="T54" fmla="*/ 0 w 1597"/>
                  <a:gd name="T55" fmla="*/ 0 h 500"/>
                  <a:gd name="T56" fmla="*/ 0 w 1597"/>
                  <a:gd name="T57" fmla="*/ 0 h 500"/>
                  <a:gd name="T58" fmla="*/ 0 w 1597"/>
                  <a:gd name="T59" fmla="*/ 0 h 500"/>
                  <a:gd name="T60" fmla="*/ 0 w 1597"/>
                  <a:gd name="T61" fmla="*/ 0 h 500"/>
                  <a:gd name="T62" fmla="*/ 0 w 1597"/>
                  <a:gd name="T63" fmla="*/ 0 h 500"/>
                  <a:gd name="T64" fmla="*/ 0 w 1597"/>
                  <a:gd name="T65" fmla="*/ 0 h 500"/>
                  <a:gd name="T66" fmla="*/ 0 w 1597"/>
                  <a:gd name="T67" fmla="*/ 0 h 500"/>
                  <a:gd name="T68" fmla="*/ 0 w 1597"/>
                  <a:gd name="T69" fmla="*/ 0 h 500"/>
                  <a:gd name="T70" fmla="*/ 0 w 1597"/>
                  <a:gd name="T71" fmla="*/ 0 h 500"/>
                  <a:gd name="T72" fmla="*/ 0 w 1597"/>
                  <a:gd name="T73" fmla="*/ 0 h 500"/>
                  <a:gd name="T74" fmla="*/ 0 w 1597"/>
                  <a:gd name="T75" fmla="*/ 0 h 500"/>
                  <a:gd name="T76" fmla="*/ 0 w 1597"/>
                  <a:gd name="T77" fmla="*/ 0 h 500"/>
                  <a:gd name="T78" fmla="*/ 0 w 1597"/>
                  <a:gd name="T79" fmla="*/ 0 h 500"/>
                  <a:gd name="T80" fmla="*/ 0 w 1597"/>
                  <a:gd name="T81" fmla="*/ 0 h 500"/>
                  <a:gd name="T82" fmla="*/ 0 w 1597"/>
                  <a:gd name="T83" fmla="*/ 0 h 500"/>
                  <a:gd name="T84" fmla="*/ 0 w 1597"/>
                  <a:gd name="T85" fmla="*/ 0 h 500"/>
                  <a:gd name="T86" fmla="*/ 0 w 1597"/>
                  <a:gd name="T87" fmla="*/ 0 h 500"/>
                  <a:gd name="T88" fmla="*/ 0 w 1597"/>
                  <a:gd name="T89" fmla="*/ 0 h 500"/>
                  <a:gd name="T90" fmla="*/ 0 w 1597"/>
                  <a:gd name="T91" fmla="*/ 0 h 500"/>
                  <a:gd name="T92" fmla="*/ 0 w 1597"/>
                  <a:gd name="T93" fmla="*/ 0 h 500"/>
                  <a:gd name="T94" fmla="*/ 0 w 1597"/>
                  <a:gd name="T95" fmla="*/ 0 h 500"/>
                  <a:gd name="T96" fmla="*/ 0 w 1597"/>
                  <a:gd name="T97" fmla="*/ 0 h 500"/>
                  <a:gd name="T98" fmla="*/ 0 w 1597"/>
                  <a:gd name="T99" fmla="*/ 0 h 500"/>
                  <a:gd name="T100" fmla="*/ 0 w 1597"/>
                  <a:gd name="T101" fmla="*/ 0 h 500"/>
                  <a:gd name="T102" fmla="*/ 0 w 1597"/>
                  <a:gd name="T103" fmla="*/ 0 h 500"/>
                  <a:gd name="T104" fmla="*/ 0 w 1597"/>
                  <a:gd name="T105" fmla="*/ 0 h 500"/>
                  <a:gd name="T106" fmla="*/ 0 w 1597"/>
                  <a:gd name="T107" fmla="*/ 0 h 500"/>
                  <a:gd name="T108" fmla="*/ 0 w 1597"/>
                  <a:gd name="T109" fmla="*/ 0 h 500"/>
                  <a:gd name="T110" fmla="*/ 0 w 1597"/>
                  <a:gd name="T111" fmla="*/ 0 h 500"/>
                  <a:gd name="T112" fmla="*/ 0 w 1597"/>
                  <a:gd name="T113" fmla="*/ 0 h 500"/>
                  <a:gd name="T114" fmla="*/ 0 w 1597"/>
                  <a:gd name="T115" fmla="*/ 0 h 500"/>
                  <a:gd name="T116" fmla="*/ 0 w 1597"/>
                  <a:gd name="T117" fmla="*/ 0 h 500"/>
                  <a:gd name="T118" fmla="*/ 0 w 1597"/>
                  <a:gd name="T119" fmla="*/ 0 h 5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97"/>
                  <a:gd name="T181" fmla="*/ 0 h 500"/>
                  <a:gd name="T182" fmla="*/ 1597 w 1597"/>
                  <a:gd name="T183" fmla="*/ 500 h 5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97" h="500">
                    <a:moveTo>
                      <a:pt x="0" y="499"/>
                    </a:moveTo>
                    <a:lnTo>
                      <a:pt x="14" y="499"/>
                    </a:lnTo>
                    <a:lnTo>
                      <a:pt x="26" y="499"/>
                    </a:lnTo>
                    <a:lnTo>
                      <a:pt x="41" y="499"/>
                    </a:lnTo>
                    <a:lnTo>
                      <a:pt x="53" y="499"/>
                    </a:lnTo>
                    <a:lnTo>
                      <a:pt x="68" y="499"/>
                    </a:lnTo>
                    <a:lnTo>
                      <a:pt x="83" y="499"/>
                    </a:lnTo>
                    <a:lnTo>
                      <a:pt x="95" y="499"/>
                    </a:lnTo>
                    <a:lnTo>
                      <a:pt x="110" y="499"/>
                    </a:lnTo>
                    <a:lnTo>
                      <a:pt x="122" y="499"/>
                    </a:lnTo>
                    <a:lnTo>
                      <a:pt x="137" y="499"/>
                    </a:lnTo>
                    <a:lnTo>
                      <a:pt x="149" y="499"/>
                    </a:lnTo>
                    <a:lnTo>
                      <a:pt x="161" y="499"/>
                    </a:lnTo>
                    <a:lnTo>
                      <a:pt x="173" y="499"/>
                    </a:lnTo>
                    <a:lnTo>
                      <a:pt x="188" y="499"/>
                    </a:lnTo>
                    <a:lnTo>
                      <a:pt x="199" y="499"/>
                    </a:lnTo>
                    <a:lnTo>
                      <a:pt x="212" y="499"/>
                    </a:lnTo>
                    <a:lnTo>
                      <a:pt x="228" y="499"/>
                    </a:lnTo>
                    <a:lnTo>
                      <a:pt x="239" y="499"/>
                    </a:lnTo>
                    <a:lnTo>
                      <a:pt x="254" y="499"/>
                    </a:lnTo>
                    <a:lnTo>
                      <a:pt x="266" y="0"/>
                    </a:lnTo>
                    <a:lnTo>
                      <a:pt x="282" y="0"/>
                    </a:lnTo>
                    <a:lnTo>
                      <a:pt x="294" y="0"/>
                    </a:lnTo>
                    <a:lnTo>
                      <a:pt x="309" y="0"/>
                    </a:lnTo>
                    <a:lnTo>
                      <a:pt x="309" y="499"/>
                    </a:lnTo>
                    <a:lnTo>
                      <a:pt x="320" y="499"/>
                    </a:lnTo>
                    <a:lnTo>
                      <a:pt x="335" y="499"/>
                    </a:lnTo>
                    <a:lnTo>
                      <a:pt x="348" y="499"/>
                    </a:lnTo>
                    <a:lnTo>
                      <a:pt x="363" y="499"/>
                    </a:lnTo>
                    <a:lnTo>
                      <a:pt x="378" y="499"/>
                    </a:lnTo>
                    <a:lnTo>
                      <a:pt x="390" y="499"/>
                    </a:lnTo>
                    <a:lnTo>
                      <a:pt x="405" y="499"/>
                    </a:lnTo>
                    <a:lnTo>
                      <a:pt x="416" y="499"/>
                    </a:lnTo>
                    <a:lnTo>
                      <a:pt x="432" y="499"/>
                    </a:lnTo>
                    <a:lnTo>
                      <a:pt x="444" y="499"/>
                    </a:lnTo>
                    <a:lnTo>
                      <a:pt x="459" y="499"/>
                    </a:lnTo>
                    <a:lnTo>
                      <a:pt x="471" y="499"/>
                    </a:lnTo>
                    <a:lnTo>
                      <a:pt x="483" y="499"/>
                    </a:lnTo>
                    <a:lnTo>
                      <a:pt x="495" y="499"/>
                    </a:lnTo>
                    <a:lnTo>
                      <a:pt x="510" y="499"/>
                    </a:lnTo>
                    <a:lnTo>
                      <a:pt x="525" y="499"/>
                    </a:lnTo>
                    <a:lnTo>
                      <a:pt x="536" y="499"/>
                    </a:lnTo>
                    <a:lnTo>
                      <a:pt x="551" y="499"/>
                    </a:lnTo>
                    <a:lnTo>
                      <a:pt x="563" y="499"/>
                    </a:lnTo>
                    <a:lnTo>
                      <a:pt x="578" y="499"/>
                    </a:lnTo>
                    <a:lnTo>
                      <a:pt x="590" y="499"/>
                    </a:lnTo>
                    <a:lnTo>
                      <a:pt x="603" y="499"/>
                    </a:lnTo>
                    <a:lnTo>
                      <a:pt x="614" y="499"/>
                    </a:lnTo>
                    <a:lnTo>
                      <a:pt x="629" y="499"/>
                    </a:lnTo>
                    <a:lnTo>
                      <a:pt x="641" y="499"/>
                    </a:lnTo>
                    <a:lnTo>
                      <a:pt x="656" y="499"/>
                    </a:lnTo>
                    <a:lnTo>
                      <a:pt x="671" y="499"/>
                    </a:lnTo>
                    <a:lnTo>
                      <a:pt x="684" y="499"/>
                    </a:lnTo>
                    <a:lnTo>
                      <a:pt x="698" y="499"/>
                    </a:lnTo>
                    <a:lnTo>
                      <a:pt x="710" y="499"/>
                    </a:lnTo>
                    <a:lnTo>
                      <a:pt x="725" y="499"/>
                    </a:lnTo>
                    <a:lnTo>
                      <a:pt x="737" y="499"/>
                    </a:lnTo>
                    <a:lnTo>
                      <a:pt x="752" y="499"/>
                    </a:lnTo>
                    <a:lnTo>
                      <a:pt x="765" y="499"/>
                    </a:lnTo>
                    <a:lnTo>
                      <a:pt x="779" y="499"/>
                    </a:lnTo>
                    <a:lnTo>
                      <a:pt x="791" y="499"/>
                    </a:lnTo>
                    <a:lnTo>
                      <a:pt x="803" y="499"/>
                    </a:lnTo>
                    <a:lnTo>
                      <a:pt x="815" y="499"/>
                    </a:lnTo>
                    <a:lnTo>
                      <a:pt x="830" y="499"/>
                    </a:lnTo>
                    <a:lnTo>
                      <a:pt x="845" y="499"/>
                    </a:lnTo>
                    <a:lnTo>
                      <a:pt x="857" y="499"/>
                    </a:lnTo>
                    <a:lnTo>
                      <a:pt x="872" y="499"/>
                    </a:lnTo>
                    <a:lnTo>
                      <a:pt x="884" y="499"/>
                    </a:lnTo>
                    <a:lnTo>
                      <a:pt x="899" y="499"/>
                    </a:lnTo>
                    <a:lnTo>
                      <a:pt x="911" y="499"/>
                    </a:lnTo>
                    <a:lnTo>
                      <a:pt x="926" y="499"/>
                    </a:lnTo>
                    <a:lnTo>
                      <a:pt x="938" y="499"/>
                    </a:lnTo>
                    <a:lnTo>
                      <a:pt x="953" y="499"/>
                    </a:lnTo>
                    <a:lnTo>
                      <a:pt x="965" y="499"/>
                    </a:lnTo>
                    <a:lnTo>
                      <a:pt x="980" y="499"/>
                    </a:lnTo>
                    <a:lnTo>
                      <a:pt x="995" y="499"/>
                    </a:lnTo>
                    <a:lnTo>
                      <a:pt x="1004" y="499"/>
                    </a:lnTo>
                    <a:lnTo>
                      <a:pt x="1019" y="499"/>
                    </a:lnTo>
                    <a:lnTo>
                      <a:pt x="1031" y="499"/>
                    </a:lnTo>
                    <a:lnTo>
                      <a:pt x="1046" y="499"/>
                    </a:lnTo>
                    <a:lnTo>
                      <a:pt x="1058" y="499"/>
                    </a:lnTo>
                    <a:lnTo>
                      <a:pt x="1072" y="499"/>
                    </a:lnTo>
                    <a:lnTo>
                      <a:pt x="1085" y="499"/>
                    </a:lnTo>
                    <a:lnTo>
                      <a:pt x="1100" y="499"/>
                    </a:lnTo>
                    <a:lnTo>
                      <a:pt x="1111" y="499"/>
                    </a:lnTo>
                    <a:lnTo>
                      <a:pt x="1123" y="499"/>
                    </a:lnTo>
                    <a:lnTo>
                      <a:pt x="1138" y="499"/>
                    </a:lnTo>
                    <a:lnTo>
                      <a:pt x="1151" y="499"/>
                    </a:lnTo>
                    <a:lnTo>
                      <a:pt x="1166" y="499"/>
                    </a:lnTo>
                    <a:lnTo>
                      <a:pt x="1178" y="499"/>
                    </a:lnTo>
                    <a:lnTo>
                      <a:pt x="1193" y="499"/>
                    </a:lnTo>
                    <a:lnTo>
                      <a:pt x="1204" y="499"/>
                    </a:lnTo>
                    <a:lnTo>
                      <a:pt x="1219" y="499"/>
                    </a:lnTo>
                    <a:lnTo>
                      <a:pt x="1232" y="499"/>
                    </a:lnTo>
                    <a:lnTo>
                      <a:pt x="1247" y="499"/>
                    </a:lnTo>
                    <a:lnTo>
                      <a:pt x="1259" y="499"/>
                    </a:lnTo>
                    <a:lnTo>
                      <a:pt x="1274" y="499"/>
                    </a:lnTo>
                    <a:lnTo>
                      <a:pt x="1289" y="499"/>
                    </a:lnTo>
                    <a:lnTo>
                      <a:pt x="1301" y="499"/>
                    </a:lnTo>
                    <a:lnTo>
                      <a:pt x="1316" y="499"/>
                    </a:lnTo>
                    <a:lnTo>
                      <a:pt x="1328" y="499"/>
                    </a:lnTo>
                    <a:lnTo>
                      <a:pt x="1343" y="499"/>
                    </a:lnTo>
                    <a:lnTo>
                      <a:pt x="1355" y="499"/>
                    </a:lnTo>
                    <a:lnTo>
                      <a:pt x="1370" y="499"/>
                    </a:lnTo>
                    <a:lnTo>
                      <a:pt x="1382" y="499"/>
                    </a:lnTo>
                    <a:lnTo>
                      <a:pt x="1397" y="499"/>
                    </a:lnTo>
                    <a:lnTo>
                      <a:pt x="1406" y="499"/>
                    </a:lnTo>
                    <a:lnTo>
                      <a:pt x="1421" y="499"/>
                    </a:lnTo>
                    <a:lnTo>
                      <a:pt x="1436" y="499"/>
                    </a:lnTo>
                    <a:lnTo>
                      <a:pt x="1445" y="499"/>
                    </a:lnTo>
                    <a:lnTo>
                      <a:pt x="1460" y="499"/>
                    </a:lnTo>
                    <a:lnTo>
                      <a:pt x="1473" y="499"/>
                    </a:lnTo>
                    <a:lnTo>
                      <a:pt x="1488" y="499"/>
                    </a:lnTo>
                    <a:lnTo>
                      <a:pt x="1499" y="499"/>
                    </a:lnTo>
                    <a:lnTo>
                      <a:pt x="1514" y="499"/>
                    </a:lnTo>
                    <a:lnTo>
                      <a:pt x="1526" y="499"/>
                    </a:lnTo>
                    <a:lnTo>
                      <a:pt x="1541" y="499"/>
                    </a:lnTo>
                    <a:lnTo>
                      <a:pt x="1554" y="499"/>
                    </a:lnTo>
                    <a:lnTo>
                      <a:pt x="1569" y="499"/>
                    </a:lnTo>
                    <a:lnTo>
                      <a:pt x="1584" y="499"/>
                    </a:lnTo>
                    <a:lnTo>
                      <a:pt x="1596" y="499"/>
                    </a:lnTo>
                  </a:path>
                </a:pathLst>
              </a:custGeom>
              <a:noFill/>
              <a:ln w="2844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grpSp>
          <p:nvGrpSpPr>
            <p:cNvPr id="33" name="Group 159"/>
            <p:cNvGrpSpPr>
              <a:grpSpLocks/>
            </p:cNvGrpSpPr>
            <p:nvPr/>
          </p:nvGrpSpPr>
          <p:grpSpPr bwMode="auto">
            <a:xfrm>
              <a:off x="1294795" y="3297802"/>
              <a:ext cx="1076325" cy="257175"/>
              <a:chOff x="510" y="1528"/>
              <a:chExt cx="678" cy="162"/>
            </a:xfrm>
          </p:grpSpPr>
          <p:sp>
            <p:nvSpPr>
              <p:cNvPr id="34" name="AutoShape 160"/>
              <p:cNvSpPr>
                <a:spLocks noChangeArrowheads="1"/>
              </p:cNvSpPr>
              <p:nvPr/>
            </p:nvSpPr>
            <p:spPr bwMode="auto">
              <a:xfrm>
                <a:off x="510" y="1528"/>
                <a:ext cx="653" cy="162"/>
              </a:xfrm>
              <a:prstGeom prst="roundRect">
                <a:avLst>
                  <a:gd name="adj" fmla="val 61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dirty="0">
                  <a:latin typeface="Calibri" charset="0"/>
                  <a:ea typeface="Calibri" charset="0"/>
                  <a:cs typeface="Calibri" charset="0"/>
                </a:endParaRPr>
              </a:p>
            </p:txBody>
          </p:sp>
          <p:grpSp>
            <p:nvGrpSpPr>
              <p:cNvPr id="35" name="Group 161"/>
              <p:cNvGrpSpPr>
                <a:grpSpLocks/>
              </p:cNvGrpSpPr>
              <p:nvPr/>
            </p:nvGrpSpPr>
            <p:grpSpPr bwMode="auto">
              <a:xfrm>
                <a:off x="510" y="1528"/>
                <a:ext cx="678" cy="158"/>
                <a:chOff x="510" y="1528"/>
                <a:chExt cx="678" cy="158"/>
              </a:xfrm>
            </p:grpSpPr>
            <p:sp>
              <p:nvSpPr>
                <p:cNvPr id="36" name="AutoShape 162"/>
                <p:cNvSpPr>
                  <a:spLocks noChangeArrowheads="1"/>
                </p:cNvSpPr>
                <p:nvPr/>
              </p:nvSpPr>
              <p:spPr bwMode="auto">
                <a:xfrm>
                  <a:off x="510" y="1528"/>
                  <a:ext cx="650" cy="158"/>
                </a:xfrm>
                <a:prstGeom prst="roundRect">
                  <a:avLst>
                    <a:gd name="adj" fmla="val 6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37" name="Group 163"/>
                <p:cNvGrpSpPr>
                  <a:grpSpLocks/>
                </p:cNvGrpSpPr>
                <p:nvPr/>
              </p:nvGrpSpPr>
              <p:grpSpPr bwMode="auto">
                <a:xfrm>
                  <a:off x="510" y="1528"/>
                  <a:ext cx="678" cy="156"/>
                  <a:chOff x="510" y="1528"/>
                  <a:chExt cx="678" cy="156"/>
                </a:xfrm>
              </p:grpSpPr>
              <p:sp>
                <p:nvSpPr>
                  <p:cNvPr id="38" name="AutoShape 164"/>
                  <p:cNvSpPr>
                    <a:spLocks noChangeArrowheads="1"/>
                  </p:cNvSpPr>
                  <p:nvPr/>
                </p:nvSpPr>
                <p:spPr bwMode="auto">
                  <a:xfrm>
                    <a:off x="510" y="1528"/>
                    <a:ext cx="649" cy="156"/>
                  </a:xfrm>
                  <a:prstGeom prst="roundRect">
                    <a:avLst>
                      <a:gd name="adj" fmla="val 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39" name="Group 165"/>
                  <p:cNvGrpSpPr>
                    <a:grpSpLocks/>
                  </p:cNvGrpSpPr>
                  <p:nvPr/>
                </p:nvGrpSpPr>
                <p:grpSpPr bwMode="auto">
                  <a:xfrm>
                    <a:off x="510" y="1528"/>
                    <a:ext cx="678" cy="155"/>
                    <a:chOff x="510" y="1528"/>
                    <a:chExt cx="678" cy="155"/>
                  </a:xfrm>
                </p:grpSpPr>
                <p:sp>
                  <p:nvSpPr>
                    <p:cNvPr id="40" name="AutoShape 166"/>
                    <p:cNvSpPr>
                      <a:spLocks noChangeArrowheads="1"/>
                    </p:cNvSpPr>
                    <p:nvPr/>
                  </p:nvSpPr>
                  <p:spPr bwMode="auto">
                    <a:xfrm>
                      <a:off x="510" y="1528"/>
                      <a:ext cx="649" cy="154"/>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41" name="Group 167"/>
                    <p:cNvGrpSpPr>
                      <a:grpSpLocks/>
                    </p:cNvGrpSpPr>
                    <p:nvPr/>
                  </p:nvGrpSpPr>
                  <p:grpSpPr bwMode="auto">
                    <a:xfrm>
                      <a:off x="510" y="1528"/>
                      <a:ext cx="678" cy="155"/>
                      <a:chOff x="510" y="1528"/>
                      <a:chExt cx="678" cy="155"/>
                    </a:xfrm>
                  </p:grpSpPr>
                  <p:sp>
                    <p:nvSpPr>
                      <p:cNvPr id="42" name="AutoShape 168"/>
                      <p:cNvSpPr>
                        <a:spLocks noChangeArrowheads="1"/>
                      </p:cNvSpPr>
                      <p:nvPr/>
                    </p:nvSpPr>
                    <p:spPr bwMode="auto">
                      <a:xfrm>
                        <a:off x="510" y="1528"/>
                        <a:ext cx="647" cy="153"/>
                      </a:xfrm>
                      <a:prstGeom prst="roundRect">
                        <a:avLst>
                          <a:gd name="adj" fmla="val 65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43" name="Group 169"/>
                      <p:cNvGrpSpPr>
                        <a:grpSpLocks/>
                      </p:cNvGrpSpPr>
                      <p:nvPr/>
                    </p:nvGrpSpPr>
                    <p:grpSpPr bwMode="auto">
                      <a:xfrm>
                        <a:off x="510" y="1528"/>
                        <a:ext cx="678" cy="155"/>
                        <a:chOff x="510" y="1528"/>
                        <a:chExt cx="678" cy="155"/>
                      </a:xfrm>
                    </p:grpSpPr>
                    <p:sp>
                      <p:nvSpPr>
                        <p:cNvPr id="44" name="AutoShape 170"/>
                        <p:cNvSpPr>
                          <a:spLocks noChangeArrowheads="1"/>
                        </p:cNvSpPr>
                        <p:nvPr/>
                      </p:nvSpPr>
                      <p:spPr bwMode="auto">
                        <a:xfrm>
                          <a:off x="510" y="1528"/>
                          <a:ext cx="678" cy="148"/>
                        </a:xfrm>
                        <a:prstGeom prst="roundRect">
                          <a:avLst>
                            <a:gd name="adj" fmla="val 67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45" name="AutoShape 171"/>
                        <p:cNvSpPr>
                          <a:spLocks noChangeArrowheads="1"/>
                        </p:cNvSpPr>
                        <p:nvPr/>
                      </p:nvSpPr>
                      <p:spPr bwMode="auto">
                        <a:xfrm>
                          <a:off x="510" y="1528"/>
                          <a:ext cx="205" cy="155"/>
                        </a:xfrm>
                        <a:prstGeom prst="roundRect">
                          <a:avLst>
                            <a:gd name="adj" fmla="val 68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800" tIns="41400" rIns="82800" bIns="414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9pPr>
                        </a:lstStyle>
                        <a:p>
                          <a:pPr eaLnBrk="1" hangingPunct="1">
                            <a:lnSpc>
                              <a:spcPct val="95000"/>
                            </a:lnSpc>
                            <a:buClr>
                              <a:srgbClr val="000000"/>
                            </a:buClr>
                            <a:buSzPct val="100000"/>
                            <a:buFont typeface="StarSymbol" charset="0"/>
                            <a:buNone/>
                          </a:pPr>
                          <a:r>
                            <a:rPr lang="en-GB" altLang="x-none" sz="1100" u="none">
                              <a:latin typeface="Calibri" charset="0"/>
                              <a:ea typeface="Calibri" charset="0"/>
                              <a:cs typeface="Calibri" charset="0"/>
                            </a:rPr>
                            <a:t>2 s</a:t>
                          </a:r>
                        </a:p>
                      </p:txBody>
                    </p:sp>
                  </p:grpSp>
                </p:grpSp>
              </p:grpSp>
            </p:grpSp>
          </p:grpSp>
        </p:grpSp>
        <p:grpSp>
          <p:nvGrpSpPr>
            <p:cNvPr id="57" name="Group 297"/>
            <p:cNvGrpSpPr>
              <a:grpSpLocks/>
            </p:cNvGrpSpPr>
            <p:nvPr/>
          </p:nvGrpSpPr>
          <p:grpSpPr bwMode="auto">
            <a:xfrm>
              <a:off x="1302732" y="4393177"/>
              <a:ext cx="385763" cy="387350"/>
              <a:chOff x="486" y="338"/>
              <a:chExt cx="363" cy="355"/>
            </a:xfrm>
          </p:grpSpPr>
          <p:sp>
            <p:nvSpPr>
              <p:cNvPr id="69" name="AutoShape 298"/>
              <p:cNvSpPr>
                <a:spLocks noChangeArrowheads="1"/>
              </p:cNvSpPr>
              <p:nvPr/>
            </p:nvSpPr>
            <p:spPr bwMode="auto">
              <a:xfrm>
                <a:off x="486" y="345"/>
                <a:ext cx="363" cy="341"/>
              </a:xfrm>
              <a:prstGeom prst="roundRect">
                <a:avLst>
                  <a:gd name="adj" fmla="val 292"/>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70" name="AutoShape 299"/>
              <p:cNvSpPr>
                <a:spLocks noChangeArrowheads="1"/>
              </p:cNvSpPr>
              <p:nvPr/>
            </p:nvSpPr>
            <p:spPr bwMode="auto">
              <a:xfrm>
                <a:off x="486" y="345"/>
                <a:ext cx="363" cy="341"/>
              </a:xfrm>
              <a:prstGeom prst="roundRect">
                <a:avLst>
                  <a:gd name="adj" fmla="val 292"/>
                </a:avLst>
              </a:prstGeom>
              <a:noFill/>
              <a:ln w="936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71" name="Line 300"/>
              <p:cNvSpPr>
                <a:spLocks noChangeShapeType="1"/>
              </p:cNvSpPr>
              <p:nvPr/>
            </p:nvSpPr>
            <p:spPr bwMode="auto">
              <a:xfrm>
                <a:off x="486" y="345"/>
                <a:ext cx="363" cy="1"/>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72" name="Freeform 301"/>
              <p:cNvSpPr>
                <a:spLocks noChangeArrowheads="1"/>
              </p:cNvSpPr>
              <p:nvPr/>
            </p:nvSpPr>
            <p:spPr bwMode="auto">
              <a:xfrm>
                <a:off x="486" y="345"/>
                <a:ext cx="363" cy="341"/>
              </a:xfrm>
              <a:custGeom>
                <a:avLst/>
                <a:gdLst>
                  <a:gd name="T0" fmla="*/ 0 w 1602"/>
                  <a:gd name="T1" fmla="*/ 0 h 1505"/>
                  <a:gd name="T2" fmla="*/ 0 w 1602"/>
                  <a:gd name="T3" fmla="*/ 0 h 1505"/>
                  <a:gd name="T4" fmla="*/ 0 w 1602"/>
                  <a:gd name="T5" fmla="*/ 0 h 1505"/>
                  <a:gd name="T6" fmla="*/ 0 60000 65536"/>
                  <a:gd name="T7" fmla="*/ 0 60000 65536"/>
                  <a:gd name="T8" fmla="*/ 0 60000 65536"/>
                  <a:gd name="T9" fmla="*/ 0 w 1602"/>
                  <a:gd name="T10" fmla="*/ 0 h 1505"/>
                  <a:gd name="T11" fmla="*/ 1602 w 1602"/>
                  <a:gd name="T12" fmla="*/ 1505 h 1505"/>
                </a:gdLst>
                <a:ahLst/>
                <a:cxnLst>
                  <a:cxn ang="T6">
                    <a:pos x="T0" y="T1"/>
                  </a:cxn>
                  <a:cxn ang="T7">
                    <a:pos x="T2" y="T3"/>
                  </a:cxn>
                  <a:cxn ang="T8">
                    <a:pos x="T4" y="T5"/>
                  </a:cxn>
                </a:cxnLst>
                <a:rect l="T9" t="T10" r="T11" b="T12"/>
                <a:pathLst>
                  <a:path w="1602" h="1505">
                    <a:moveTo>
                      <a:pt x="0" y="1504"/>
                    </a:moveTo>
                    <a:lnTo>
                      <a:pt x="1601" y="1504"/>
                    </a:lnTo>
                    <a:lnTo>
                      <a:pt x="1601"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73" name="Line 302"/>
              <p:cNvSpPr>
                <a:spLocks noChangeShapeType="1"/>
              </p:cNvSpPr>
              <p:nvPr/>
            </p:nvSpPr>
            <p:spPr bwMode="auto">
              <a:xfrm flipV="1">
                <a:off x="486" y="338"/>
                <a:ext cx="1" cy="355"/>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74" name="Line 303"/>
              <p:cNvSpPr>
                <a:spLocks noChangeShapeType="1"/>
              </p:cNvSpPr>
              <p:nvPr/>
            </p:nvSpPr>
            <p:spPr bwMode="auto">
              <a:xfrm>
                <a:off x="486" y="686"/>
                <a:ext cx="363" cy="1"/>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75" name="Freeform 304"/>
              <p:cNvSpPr>
                <a:spLocks noChangeArrowheads="1"/>
              </p:cNvSpPr>
              <p:nvPr/>
            </p:nvSpPr>
            <p:spPr bwMode="auto">
              <a:xfrm>
                <a:off x="486" y="345"/>
                <a:ext cx="363" cy="341"/>
              </a:xfrm>
              <a:custGeom>
                <a:avLst/>
                <a:gdLst>
                  <a:gd name="T0" fmla="*/ 0 w 1602"/>
                  <a:gd name="T1" fmla="*/ 0 h 1505"/>
                  <a:gd name="T2" fmla="*/ 0 w 1602"/>
                  <a:gd name="T3" fmla="*/ 0 h 1505"/>
                  <a:gd name="T4" fmla="*/ 0 w 1602"/>
                  <a:gd name="T5" fmla="*/ 0 h 1505"/>
                  <a:gd name="T6" fmla="*/ 0 60000 65536"/>
                  <a:gd name="T7" fmla="*/ 0 60000 65536"/>
                  <a:gd name="T8" fmla="*/ 0 60000 65536"/>
                  <a:gd name="T9" fmla="*/ 0 w 1602"/>
                  <a:gd name="T10" fmla="*/ 0 h 1505"/>
                  <a:gd name="T11" fmla="*/ 1602 w 1602"/>
                  <a:gd name="T12" fmla="*/ 1505 h 1505"/>
                </a:gdLst>
                <a:ahLst/>
                <a:cxnLst>
                  <a:cxn ang="T6">
                    <a:pos x="T0" y="T1"/>
                  </a:cxn>
                  <a:cxn ang="T7">
                    <a:pos x="T2" y="T3"/>
                  </a:cxn>
                  <a:cxn ang="T8">
                    <a:pos x="T4" y="T5"/>
                  </a:cxn>
                </a:cxnLst>
                <a:rect l="T9" t="T10" r="T11" b="T12"/>
                <a:pathLst>
                  <a:path w="1602" h="1505">
                    <a:moveTo>
                      <a:pt x="0" y="1504"/>
                    </a:moveTo>
                    <a:lnTo>
                      <a:pt x="0" y="0"/>
                    </a:lnTo>
                    <a:lnTo>
                      <a:pt x="1601"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76" name="Freeform 305"/>
              <p:cNvSpPr>
                <a:spLocks noChangeArrowheads="1"/>
              </p:cNvSpPr>
              <p:nvPr/>
            </p:nvSpPr>
            <p:spPr bwMode="auto">
              <a:xfrm>
                <a:off x="486" y="345"/>
                <a:ext cx="363" cy="341"/>
              </a:xfrm>
              <a:custGeom>
                <a:avLst/>
                <a:gdLst>
                  <a:gd name="T0" fmla="*/ 0 w 1602"/>
                  <a:gd name="T1" fmla="*/ 0 h 1505"/>
                  <a:gd name="T2" fmla="*/ 0 w 1602"/>
                  <a:gd name="T3" fmla="*/ 0 h 1505"/>
                  <a:gd name="T4" fmla="*/ 0 w 1602"/>
                  <a:gd name="T5" fmla="*/ 0 h 1505"/>
                  <a:gd name="T6" fmla="*/ 0 60000 65536"/>
                  <a:gd name="T7" fmla="*/ 0 60000 65536"/>
                  <a:gd name="T8" fmla="*/ 0 60000 65536"/>
                  <a:gd name="T9" fmla="*/ 0 w 1602"/>
                  <a:gd name="T10" fmla="*/ 0 h 1505"/>
                  <a:gd name="T11" fmla="*/ 1602 w 1602"/>
                  <a:gd name="T12" fmla="*/ 1505 h 1505"/>
                </a:gdLst>
                <a:ahLst/>
                <a:cxnLst>
                  <a:cxn ang="T6">
                    <a:pos x="T0" y="T1"/>
                  </a:cxn>
                  <a:cxn ang="T7">
                    <a:pos x="T2" y="T3"/>
                  </a:cxn>
                  <a:cxn ang="T8">
                    <a:pos x="T4" y="T5"/>
                  </a:cxn>
                </a:cxnLst>
                <a:rect l="T9" t="T10" r="T11" b="T12"/>
                <a:pathLst>
                  <a:path w="1602" h="1505">
                    <a:moveTo>
                      <a:pt x="0" y="1504"/>
                    </a:moveTo>
                    <a:lnTo>
                      <a:pt x="1601" y="1504"/>
                    </a:lnTo>
                    <a:lnTo>
                      <a:pt x="1601" y="0"/>
                    </a:lnTo>
                  </a:path>
                </a:pathLst>
              </a:custGeom>
              <a:noFill/>
              <a:ln w="9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77" name="Line 306"/>
              <p:cNvSpPr>
                <a:spLocks noChangeShapeType="1"/>
              </p:cNvSpPr>
              <p:nvPr/>
            </p:nvSpPr>
            <p:spPr bwMode="auto">
              <a:xfrm flipV="1">
                <a:off x="486" y="338"/>
                <a:ext cx="1" cy="355"/>
              </a:xfrm>
              <a:prstGeom prst="line">
                <a:avLst/>
              </a:prstGeom>
              <a:noFill/>
              <a:ln w="936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charset="0"/>
                  <a:ea typeface="Calibri" charset="0"/>
                  <a:cs typeface="Calibri" charset="0"/>
                </a:endParaRPr>
              </a:p>
            </p:txBody>
          </p:sp>
          <p:sp>
            <p:nvSpPr>
              <p:cNvPr id="78" name="Freeform 307"/>
              <p:cNvSpPr>
                <a:spLocks noChangeArrowheads="1"/>
              </p:cNvSpPr>
              <p:nvPr/>
            </p:nvSpPr>
            <p:spPr bwMode="auto">
              <a:xfrm>
                <a:off x="486" y="459"/>
                <a:ext cx="363" cy="113"/>
              </a:xfrm>
              <a:custGeom>
                <a:avLst/>
                <a:gdLst>
                  <a:gd name="T0" fmla="*/ 0 w 1602"/>
                  <a:gd name="T1" fmla="*/ 0 h 499"/>
                  <a:gd name="T2" fmla="*/ 0 w 1602"/>
                  <a:gd name="T3" fmla="*/ 0 h 499"/>
                  <a:gd name="T4" fmla="*/ 0 w 1602"/>
                  <a:gd name="T5" fmla="*/ 0 h 499"/>
                  <a:gd name="T6" fmla="*/ 0 w 1602"/>
                  <a:gd name="T7" fmla="*/ 0 h 499"/>
                  <a:gd name="T8" fmla="*/ 0 w 1602"/>
                  <a:gd name="T9" fmla="*/ 0 h 499"/>
                  <a:gd name="T10" fmla="*/ 0 w 1602"/>
                  <a:gd name="T11" fmla="*/ 0 h 499"/>
                  <a:gd name="T12" fmla="*/ 0 w 1602"/>
                  <a:gd name="T13" fmla="*/ 0 h 499"/>
                  <a:gd name="T14" fmla="*/ 0 w 1602"/>
                  <a:gd name="T15" fmla="*/ 0 h 499"/>
                  <a:gd name="T16" fmla="*/ 0 w 1602"/>
                  <a:gd name="T17" fmla="*/ 0 h 499"/>
                  <a:gd name="T18" fmla="*/ 0 w 1602"/>
                  <a:gd name="T19" fmla="*/ 0 h 499"/>
                  <a:gd name="T20" fmla="*/ 0 w 1602"/>
                  <a:gd name="T21" fmla="*/ 0 h 499"/>
                  <a:gd name="T22" fmla="*/ 0 w 1602"/>
                  <a:gd name="T23" fmla="*/ 0 h 499"/>
                  <a:gd name="T24" fmla="*/ 0 w 1602"/>
                  <a:gd name="T25" fmla="*/ 0 h 499"/>
                  <a:gd name="T26" fmla="*/ 0 w 1602"/>
                  <a:gd name="T27" fmla="*/ 0 h 499"/>
                  <a:gd name="T28" fmla="*/ 0 w 1602"/>
                  <a:gd name="T29" fmla="*/ 0 h 499"/>
                  <a:gd name="T30" fmla="*/ 0 w 1602"/>
                  <a:gd name="T31" fmla="*/ 0 h 499"/>
                  <a:gd name="T32" fmla="*/ 0 w 1602"/>
                  <a:gd name="T33" fmla="*/ 0 h 499"/>
                  <a:gd name="T34" fmla="*/ 0 w 1602"/>
                  <a:gd name="T35" fmla="*/ 0 h 499"/>
                  <a:gd name="T36" fmla="*/ 0 w 1602"/>
                  <a:gd name="T37" fmla="*/ 0 h 499"/>
                  <a:gd name="T38" fmla="*/ 0 w 1602"/>
                  <a:gd name="T39" fmla="*/ 0 h 499"/>
                  <a:gd name="T40" fmla="*/ 0 w 1602"/>
                  <a:gd name="T41" fmla="*/ 0 h 499"/>
                  <a:gd name="T42" fmla="*/ 0 w 1602"/>
                  <a:gd name="T43" fmla="*/ 0 h 499"/>
                  <a:gd name="T44" fmla="*/ 0 w 1602"/>
                  <a:gd name="T45" fmla="*/ 0 h 499"/>
                  <a:gd name="T46" fmla="*/ 0 w 1602"/>
                  <a:gd name="T47" fmla="*/ 0 h 499"/>
                  <a:gd name="T48" fmla="*/ 0 w 1602"/>
                  <a:gd name="T49" fmla="*/ 0 h 499"/>
                  <a:gd name="T50" fmla="*/ 0 w 1602"/>
                  <a:gd name="T51" fmla="*/ 0 h 499"/>
                  <a:gd name="T52" fmla="*/ 0 w 1602"/>
                  <a:gd name="T53" fmla="*/ 0 h 499"/>
                  <a:gd name="T54" fmla="*/ 0 w 1602"/>
                  <a:gd name="T55" fmla="*/ 0 h 499"/>
                  <a:gd name="T56" fmla="*/ 0 w 1602"/>
                  <a:gd name="T57" fmla="*/ 0 h 499"/>
                  <a:gd name="T58" fmla="*/ 0 w 1602"/>
                  <a:gd name="T59" fmla="*/ 0 h 499"/>
                  <a:gd name="T60" fmla="*/ 0 w 1602"/>
                  <a:gd name="T61" fmla="*/ 0 h 499"/>
                  <a:gd name="T62" fmla="*/ 0 w 1602"/>
                  <a:gd name="T63" fmla="*/ 0 h 499"/>
                  <a:gd name="T64" fmla="*/ 0 w 1602"/>
                  <a:gd name="T65" fmla="*/ 0 h 499"/>
                  <a:gd name="T66" fmla="*/ 0 w 1602"/>
                  <a:gd name="T67" fmla="*/ 0 h 499"/>
                  <a:gd name="T68" fmla="*/ 0 w 1602"/>
                  <a:gd name="T69" fmla="*/ 0 h 499"/>
                  <a:gd name="T70" fmla="*/ 0 w 1602"/>
                  <a:gd name="T71" fmla="*/ 0 h 499"/>
                  <a:gd name="T72" fmla="*/ 0 w 1602"/>
                  <a:gd name="T73" fmla="*/ 0 h 499"/>
                  <a:gd name="T74" fmla="*/ 0 w 1602"/>
                  <a:gd name="T75" fmla="*/ 0 h 499"/>
                  <a:gd name="T76" fmla="*/ 0 w 1602"/>
                  <a:gd name="T77" fmla="*/ 0 h 499"/>
                  <a:gd name="T78" fmla="*/ 0 w 1602"/>
                  <a:gd name="T79" fmla="*/ 0 h 499"/>
                  <a:gd name="T80" fmla="*/ 0 w 1602"/>
                  <a:gd name="T81" fmla="*/ 0 h 499"/>
                  <a:gd name="T82" fmla="*/ 0 w 1602"/>
                  <a:gd name="T83" fmla="*/ 0 h 499"/>
                  <a:gd name="T84" fmla="*/ 0 w 1602"/>
                  <a:gd name="T85" fmla="*/ 0 h 499"/>
                  <a:gd name="T86" fmla="*/ 0 w 1602"/>
                  <a:gd name="T87" fmla="*/ 0 h 499"/>
                  <a:gd name="T88" fmla="*/ 0 w 1602"/>
                  <a:gd name="T89" fmla="*/ 0 h 499"/>
                  <a:gd name="T90" fmla="*/ 0 w 1602"/>
                  <a:gd name="T91" fmla="*/ 0 h 499"/>
                  <a:gd name="T92" fmla="*/ 0 w 1602"/>
                  <a:gd name="T93" fmla="*/ 0 h 499"/>
                  <a:gd name="T94" fmla="*/ 0 w 1602"/>
                  <a:gd name="T95" fmla="*/ 0 h 499"/>
                  <a:gd name="T96" fmla="*/ 0 w 1602"/>
                  <a:gd name="T97" fmla="*/ 0 h 499"/>
                  <a:gd name="T98" fmla="*/ 0 w 1602"/>
                  <a:gd name="T99" fmla="*/ 0 h 499"/>
                  <a:gd name="T100" fmla="*/ 0 w 1602"/>
                  <a:gd name="T101" fmla="*/ 0 h 499"/>
                  <a:gd name="T102" fmla="*/ 0 w 1602"/>
                  <a:gd name="T103" fmla="*/ 0 h 499"/>
                  <a:gd name="T104" fmla="*/ 0 w 1602"/>
                  <a:gd name="T105" fmla="*/ 0 h 499"/>
                  <a:gd name="T106" fmla="*/ 0 w 1602"/>
                  <a:gd name="T107" fmla="*/ 0 h 499"/>
                  <a:gd name="T108" fmla="*/ 0 w 1602"/>
                  <a:gd name="T109" fmla="*/ 0 h 499"/>
                  <a:gd name="T110" fmla="*/ 0 w 1602"/>
                  <a:gd name="T111" fmla="*/ 0 h 499"/>
                  <a:gd name="T112" fmla="*/ 0 w 1602"/>
                  <a:gd name="T113" fmla="*/ 0 h 499"/>
                  <a:gd name="T114" fmla="*/ 0 w 1602"/>
                  <a:gd name="T115" fmla="*/ 0 h 499"/>
                  <a:gd name="T116" fmla="*/ 0 w 1602"/>
                  <a:gd name="T117" fmla="*/ 0 h 499"/>
                  <a:gd name="T118" fmla="*/ 0 w 1602"/>
                  <a:gd name="T119" fmla="*/ 0 h 4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02"/>
                  <a:gd name="T181" fmla="*/ 0 h 499"/>
                  <a:gd name="T182" fmla="*/ 1602 w 1602"/>
                  <a:gd name="T183" fmla="*/ 499 h 4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02" h="499">
                    <a:moveTo>
                      <a:pt x="0" y="498"/>
                    </a:moveTo>
                    <a:lnTo>
                      <a:pt x="10" y="498"/>
                    </a:lnTo>
                    <a:lnTo>
                      <a:pt x="26" y="498"/>
                    </a:lnTo>
                    <a:lnTo>
                      <a:pt x="38" y="498"/>
                    </a:lnTo>
                    <a:lnTo>
                      <a:pt x="53" y="498"/>
                    </a:lnTo>
                    <a:lnTo>
                      <a:pt x="65" y="498"/>
                    </a:lnTo>
                    <a:lnTo>
                      <a:pt x="80" y="498"/>
                    </a:lnTo>
                    <a:lnTo>
                      <a:pt x="95" y="498"/>
                    </a:lnTo>
                    <a:lnTo>
                      <a:pt x="107" y="498"/>
                    </a:lnTo>
                    <a:lnTo>
                      <a:pt x="122" y="498"/>
                    </a:lnTo>
                    <a:lnTo>
                      <a:pt x="134" y="498"/>
                    </a:lnTo>
                    <a:lnTo>
                      <a:pt x="149" y="498"/>
                    </a:lnTo>
                    <a:lnTo>
                      <a:pt x="161" y="498"/>
                    </a:lnTo>
                    <a:lnTo>
                      <a:pt x="175" y="498"/>
                    </a:lnTo>
                    <a:lnTo>
                      <a:pt x="186" y="498"/>
                    </a:lnTo>
                    <a:lnTo>
                      <a:pt x="200" y="498"/>
                    </a:lnTo>
                    <a:lnTo>
                      <a:pt x="210" y="498"/>
                    </a:lnTo>
                    <a:lnTo>
                      <a:pt x="225" y="498"/>
                    </a:lnTo>
                    <a:lnTo>
                      <a:pt x="239" y="498"/>
                    </a:lnTo>
                    <a:lnTo>
                      <a:pt x="252" y="498"/>
                    </a:lnTo>
                    <a:lnTo>
                      <a:pt x="266" y="0"/>
                    </a:lnTo>
                    <a:lnTo>
                      <a:pt x="279" y="0"/>
                    </a:lnTo>
                    <a:lnTo>
                      <a:pt x="294" y="0"/>
                    </a:lnTo>
                    <a:lnTo>
                      <a:pt x="306" y="0"/>
                    </a:lnTo>
                    <a:lnTo>
                      <a:pt x="320" y="0"/>
                    </a:lnTo>
                    <a:lnTo>
                      <a:pt x="333" y="0"/>
                    </a:lnTo>
                    <a:lnTo>
                      <a:pt x="348" y="0"/>
                    </a:lnTo>
                    <a:lnTo>
                      <a:pt x="360" y="0"/>
                    </a:lnTo>
                    <a:lnTo>
                      <a:pt x="375" y="0"/>
                    </a:lnTo>
                    <a:lnTo>
                      <a:pt x="390" y="0"/>
                    </a:lnTo>
                    <a:lnTo>
                      <a:pt x="401" y="0"/>
                    </a:lnTo>
                    <a:lnTo>
                      <a:pt x="416" y="0"/>
                    </a:lnTo>
                    <a:lnTo>
                      <a:pt x="428" y="0"/>
                    </a:lnTo>
                    <a:lnTo>
                      <a:pt x="443" y="0"/>
                    </a:lnTo>
                    <a:lnTo>
                      <a:pt x="455" y="0"/>
                    </a:lnTo>
                    <a:lnTo>
                      <a:pt x="470" y="0"/>
                    </a:lnTo>
                    <a:lnTo>
                      <a:pt x="480" y="0"/>
                    </a:lnTo>
                    <a:lnTo>
                      <a:pt x="495" y="0"/>
                    </a:lnTo>
                    <a:lnTo>
                      <a:pt x="507" y="0"/>
                    </a:lnTo>
                    <a:lnTo>
                      <a:pt x="522" y="0"/>
                    </a:lnTo>
                    <a:lnTo>
                      <a:pt x="538" y="0"/>
                    </a:lnTo>
                    <a:lnTo>
                      <a:pt x="550" y="0"/>
                    </a:lnTo>
                    <a:lnTo>
                      <a:pt x="565" y="0"/>
                    </a:lnTo>
                    <a:lnTo>
                      <a:pt x="577" y="0"/>
                    </a:lnTo>
                    <a:lnTo>
                      <a:pt x="592" y="0"/>
                    </a:lnTo>
                    <a:lnTo>
                      <a:pt x="600" y="0"/>
                    </a:lnTo>
                    <a:lnTo>
                      <a:pt x="615" y="0"/>
                    </a:lnTo>
                    <a:lnTo>
                      <a:pt x="627" y="0"/>
                    </a:lnTo>
                    <a:lnTo>
                      <a:pt x="642" y="0"/>
                    </a:lnTo>
                    <a:lnTo>
                      <a:pt x="654" y="0"/>
                    </a:lnTo>
                    <a:lnTo>
                      <a:pt x="670" y="0"/>
                    </a:lnTo>
                    <a:lnTo>
                      <a:pt x="685" y="0"/>
                    </a:lnTo>
                    <a:lnTo>
                      <a:pt x="696" y="0"/>
                    </a:lnTo>
                    <a:lnTo>
                      <a:pt x="711" y="0"/>
                    </a:lnTo>
                    <a:lnTo>
                      <a:pt x="724" y="0"/>
                    </a:lnTo>
                    <a:lnTo>
                      <a:pt x="739" y="0"/>
                    </a:lnTo>
                    <a:lnTo>
                      <a:pt x="751" y="0"/>
                    </a:lnTo>
                    <a:lnTo>
                      <a:pt x="766" y="0"/>
                    </a:lnTo>
                    <a:lnTo>
                      <a:pt x="778" y="0"/>
                    </a:lnTo>
                    <a:lnTo>
                      <a:pt x="793" y="0"/>
                    </a:lnTo>
                    <a:lnTo>
                      <a:pt x="803" y="0"/>
                    </a:lnTo>
                    <a:lnTo>
                      <a:pt x="818" y="0"/>
                    </a:lnTo>
                    <a:lnTo>
                      <a:pt x="833" y="0"/>
                    </a:lnTo>
                    <a:lnTo>
                      <a:pt x="845" y="0"/>
                    </a:lnTo>
                    <a:lnTo>
                      <a:pt x="861" y="0"/>
                    </a:lnTo>
                    <a:lnTo>
                      <a:pt x="873" y="0"/>
                    </a:lnTo>
                    <a:lnTo>
                      <a:pt x="888" y="0"/>
                    </a:lnTo>
                    <a:lnTo>
                      <a:pt x="899" y="0"/>
                    </a:lnTo>
                    <a:lnTo>
                      <a:pt x="915" y="0"/>
                    </a:lnTo>
                    <a:lnTo>
                      <a:pt x="927" y="0"/>
                    </a:lnTo>
                    <a:lnTo>
                      <a:pt x="942" y="0"/>
                    </a:lnTo>
                    <a:lnTo>
                      <a:pt x="954" y="0"/>
                    </a:lnTo>
                    <a:lnTo>
                      <a:pt x="969" y="0"/>
                    </a:lnTo>
                    <a:lnTo>
                      <a:pt x="984" y="0"/>
                    </a:lnTo>
                    <a:lnTo>
                      <a:pt x="996" y="0"/>
                    </a:lnTo>
                    <a:lnTo>
                      <a:pt x="1007" y="0"/>
                    </a:lnTo>
                    <a:lnTo>
                      <a:pt x="1019" y="0"/>
                    </a:lnTo>
                    <a:lnTo>
                      <a:pt x="1034" y="0"/>
                    </a:lnTo>
                    <a:lnTo>
                      <a:pt x="1047" y="0"/>
                    </a:lnTo>
                    <a:lnTo>
                      <a:pt x="1062" y="0"/>
                    </a:lnTo>
                    <a:lnTo>
                      <a:pt x="1073" y="0"/>
                    </a:lnTo>
                    <a:lnTo>
                      <a:pt x="1089" y="0"/>
                    </a:lnTo>
                    <a:lnTo>
                      <a:pt x="1101" y="0"/>
                    </a:lnTo>
                    <a:lnTo>
                      <a:pt x="1116" y="0"/>
                    </a:lnTo>
                    <a:lnTo>
                      <a:pt x="1129" y="0"/>
                    </a:lnTo>
                    <a:lnTo>
                      <a:pt x="1141" y="0"/>
                    </a:lnTo>
                    <a:lnTo>
                      <a:pt x="1156" y="0"/>
                    </a:lnTo>
                    <a:lnTo>
                      <a:pt x="1168" y="0"/>
                    </a:lnTo>
                    <a:lnTo>
                      <a:pt x="1184" y="0"/>
                    </a:lnTo>
                    <a:lnTo>
                      <a:pt x="1195" y="498"/>
                    </a:lnTo>
                    <a:lnTo>
                      <a:pt x="1209" y="498"/>
                    </a:lnTo>
                    <a:lnTo>
                      <a:pt x="1221" y="498"/>
                    </a:lnTo>
                    <a:lnTo>
                      <a:pt x="1237" y="498"/>
                    </a:lnTo>
                    <a:lnTo>
                      <a:pt x="1249" y="498"/>
                    </a:lnTo>
                    <a:lnTo>
                      <a:pt x="1264" y="498"/>
                    </a:lnTo>
                    <a:lnTo>
                      <a:pt x="1279" y="498"/>
                    </a:lnTo>
                    <a:lnTo>
                      <a:pt x="1290" y="498"/>
                    </a:lnTo>
                    <a:lnTo>
                      <a:pt x="1306" y="498"/>
                    </a:lnTo>
                    <a:lnTo>
                      <a:pt x="1318" y="498"/>
                    </a:lnTo>
                    <a:lnTo>
                      <a:pt x="1333" y="498"/>
                    </a:lnTo>
                    <a:lnTo>
                      <a:pt x="1345" y="498"/>
                    </a:lnTo>
                    <a:lnTo>
                      <a:pt x="1360" y="498"/>
                    </a:lnTo>
                    <a:lnTo>
                      <a:pt x="1372" y="498"/>
                    </a:lnTo>
                    <a:lnTo>
                      <a:pt x="1387" y="498"/>
                    </a:lnTo>
                    <a:lnTo>
                      <a:pt x="1399" y="498"/>
                    </a:lnTo>
                    <a:lnTo>
                      <a:pt x="1410" y="498"/>
                    </a:lnTo>
                    <a:lnTo>
                      <a:pt x="1423" y="498"/>
                    </a:lnTo>
                    <a:lnTo>
                      <a:pt x="1437" y="498"/>
                    </a:lnTo>
                    <a:lnTo>
                      <a:pt x="1450" y="498"/>
                    </a:lnTo>
                    <a:lnTo>
                      <a:pt x="1463" y="498"/>
                    </a:lnTo>
                    <a:lnTo>
                      <a:pt x="1477" y="498"/>
                    </a:lnTo>
                    <a:lnTo>
                      <a:pt x="1490" y="498"/>
                    </a:lnTo>
                    <a:lnTo>
                      <a:pt x="1504" y="498"/>
                    </a:lnTo>
                    <a:lnTo>
                      <a:pt x="1517" y="498"/>
                    </a:lnTo>
                    <a:lnTo>
                      <a:pt x="1531" y="498"/>
                    </a:lnTo>
                    <a:lnTo>
                      <a:pt x="1544" y="498"/>
                    </a:lnTo>
                    <a:lnTo>
                      <a:pt x="1559" y="498"/>
                    </a:lnTo>
                    <a:lnTo>
                      <a:pt x="1571" y="498"/>
                    </a:lnTo>
                    <a:lnTo>
                      <a:pt x="1585" y="498"/>
                    </a:lnTo>
                    <a:lnTo>
                      <a:pt x="1601" y="498"/>
                    </a:lnTo>
                  </a:path>
                </a:pathLst>
              </a:custGeom>
              <a:noFill/>
              <a:ln w="2844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grpSp>
          <p:nvGrpSpPr>
            <p:cNvPr id="58" name="Group 308"/>
            <p:cNvGrpSpPr>
              <a:grpSpLocks/>
            </p:cNvGrpSpPr>
            <p:nvPr/>
          </p:nvGrpSpPr>
          <p:grpSpPr bwMode="auto">
            <a:xfrm>
              <a:off x="1277332" y="4783702"/>
              <a:ext cx="939800" cy="250825"/>
              <a:chOff x="496" y="707"/>
              <a:chExt cx="592" cy="158"/>
            </a:xfrm>
          </p:grpSpPr>
          <p:sp>
            <p:nvSpPr>
              <p:cNvPr id="59" name="AutoShape 309"/>
              <p:cNvSpPr>
                <a:spLocks noChangeArrowheads="1"/>
              </p:cNvSpPr>
              <p:nvPr/>
            </p:nvSpPr>
            <p:spPr bwMode="auto">
              <a:xfrm>
                <a:off x="496" y="707"/>
                <a:ext cx="568" cy="158"/>
              </a:xfrm>
              <a:prstGeom prst="roundRect">
                <a:avLst>
                  <a:gd name="adj" fmla="val 63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60" name="Group 310"/>
              <p:cNvGrpSpPr>
                <a:grpSpLocks/>
              </p:cNvGrpSpPr>
              <p:nvPr/>
            </p:nvGrpSpPr>
            <p:grpSpPr bwMode="auto">
              <a:xfrm>
                <a:off x="496" y="707"/>
                <a:ext cx="592" cy="155"/>
                <a:chOff x="496" y="707"/>
                <a:chExt cx="592" cy="155"/>
              </a:xfrm>
            </p:grpSpPr>
            <p:sp>
              <p:nvSpPr>
                <p:cNvPr id="61" name="AutoShape 311"/>
                <p:cNvSpPr>
                  <a:spLocks noChangeArrowheads="1"/>
                </p:cNvSpPr>
                <p:nvPr/>
              </p:nvSpPr>
              <p:spPr bwMode="auto">
                <a:xfrm>
                  <a:off x="496" y="707"/>
                  <a:ext cx="566" cy="155"/>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62" name="Group 312"/>
                <p:cNvGrpSpPr>
                  <a:grpSpLocks/>
                </p:cNvGrpSpPr>
                <p:nvPr/>
              </p:nvGrpSpPr>
              <p:grpSpPr bwMode="auto">
                <a:xfrm>
                  <a:off x="496" y="707"/>
                  <a:ext cx="592" cy="155"/>
                  <a:chOff x="496" y="707"/>
                  <a:chExt cx="592" cy="155"/>
                </a:xfrm>
              </p:grpSpPr>
              <p:sp>
                <p:nvSpPr>
                  <p:cNvPr id="63" name="AutoShape 313"/>
                  <p:cNvSpPr>
                    <a:spLocks noChangeArrowheads="1"/>
                  </p:cNvSpPr>
                  <p:nvPr/>
                </p:nvSpPr>
                <p:spPr bwMode="auto">
                  <a:xfrm>
                    <a:off x="496" y="707"/>
                    <a:ext cx="565" cy="154"/>
                  </a:xfrm>
                  <a:prstGeom prst="roundRect">
                    <a:avLst>
                      <a:gd name="adj" fmla="val 6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64" name="Group 314"/>
                  <p:cNvGrpSpPr>
                    <a:grpSpLocks/>
                  </p:cNvGrpSpPr>
                  <p:nvPr/>
                </p:nvGrpSpPr>
                <p:grpSpPr bwMode="auto">
                  <a:xfrm>
                    <a:off x="496" y="707"/>
                    <a:ext cx="592" cy="155"/>
                    <a:chOff x="496" y="707"/>
                    <a:chExt cx="592" cy="155"/>
                  </a:xfrm>
                </p:grpSpPr>
                <p:sp>
                  <p:nvSpPr>
                    <p:cNvPr id="65" name="AutoShape 315"/>
                    <p:cNvSpPr>
                      <a:spLocks noChangeArrowheads="1"/>
                    </p:cNvSpPr>
                    <p:nvPr/>
                  </p:nvSpPr>
                  <p:spPr bwMode="auto">
                    <a:xfrm>
                      <a:off x="496" y="707"/>
                      <a:ext cx="564" cy="153"/>
                    </a:xfrm>
                    <a:prstGeom prst="roundRect">
                      <a:avLst>
                        <a:gd name="adj" fmla="val 65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grpSp>
                  <p:nvGrpSpPr>
                    <p:cNvPr id="66" name="Group 316"/>
                    <p:cNvGrpSpPr>
                      <a:grpSpLocks/>
                    </p:cNvGrpSpPr>
                    <p:nvPr/>
                  </p:nvGrpSpPr>
                  <p:grpSpPr bwMode="auto">
                    <a:xfrm>
                      <a:off x="496" y="707"/>
                      <a:ext cx="592" cy="155"/>
                      <a:chOff x="496" y="707"/>
                      <a:chExt cx="592" cy="155"/>
                    </a:xfrm>
                  </p:grpSpPr>
                  <p:sp>
                    <p:nvSpPr>
                      <p:cNvPr id="67" name="AutoShape 317"/>
                      <p:cNvSpPr>
                        <a:spLocks noChangeArrowheads="1"/>
                      </p:cNvSpPr>
                      <p:nvPr/>
                    </p:nvSpPr>
                    <p:spPr bwMode="auto">
                      <a:xfrm>
                        <a:off x="496" y="707"/>
                        <a:ext cx="592" cy="149"/>
                      </a:xfrm>
                      <a:prstGeom prst="roundRect">
                        <a:avLst>
                          <a:gd name="adj" fmla="val 67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u="sng">
                            <a:solidFill>
                              <a:schemeClr val="tx1"/>
                            </a:solidFill>
                            <a:latin typeface="Arial" charset="0"/>
                            <a:ea typeface="MS PGothic" charset="-128"/>
                          </a:defRPr>
                        </a:lvl1pPr>
                        <a:lvl2pPr marL="742950" indent="-285750" eaLnBrk="0" hangingPunct="0">
                          <a:defRPr sz="2400" u="sng">
                            <a:solidFill>
                              <a:schemeClr val="tx1"/>
                            </a:solidFill>
                            <a:latin typeface="Arial" charset="0"/>
                            <a:ea typeface="MS PGothic" charset="-128"/>
                          </a:defRPr>
                        </a:lvl2pPr>
                        <a:lvl3pPr marL="1143000" indent="-228600" eaLnBrk="0" hangingPunct="0">
                          <a:defRPr sz="2400" u="sng">
                            <a:solidFill>
                              <a:schemeClr val="tx1"/>
                            </a:solidFill>
                            <a:latin typeface="Arial" charset="0"/>
                            <a:ea typeface="MS PGothic" charset="-128"/>
                          </a:defRPr>
                        </a:lvl3pPr>
                        <a:lvl4pPr marL="1600200" indent="-228600" eaLnBrk="0" hangingPunct="0">
                          <a:defRPr sz="2400" u="sng">
                            <a:solidFill>
                              <a:schemeClr val="tx1"/>
                            </a:solidFill>
                            <a:latin typeface="Arial" charset="0"/>
                            <a:ea typeface="MS PGothic" charset="-128"/>
                          </a:defRPr>
                        </a:lvl4pPr>
                        <a:lvl5pPr marL="2057400" indent="-228600" eaLnBrk="0" hangingPunct="0">
                          <a:defRPr sz="2400" u="sng">
                            <a:solidFill>
                              <a:schemeClr val="tx1"/>
                            </a:solidFill>
                            <a:latin typeface="Arial" charset="0"/>
                            <a:ea typeface="MS PGothic" charset="-128"/>
                          </a:defRPr>
                        </a:lvl5pPr>
                        <a:lvl6pPr marL="2514600" indent="-228600" eaLnBrk="0" fontAlgn="base" hangingPunct="0">
                          <a:spcBef>
                            <a:spcPct val="0"/>
                          </a:spcBef>
                          <a:spcAft>
                            <a:spcPct val="0"/>
                          </a:spcAft>
                          <a:defRPr sz="2400" u="sng">
                            <a:solidFill>
                              <a:schemeClr val="tx1"/>
                            </a:solidFill>
                            <a:latin typeface="Arial" charset="0"/>
                            <a:ea typeface="MS PGothic" charset="-128"/>
                          </a:defRPr>
                        </a:lvl6pPr>
                        <a:lvl7pPr marL="2971800" indent="-228600" eaLnBrk="0" fontAlgn="base" hangingPunct="0">
                          <a:spcBef>
                            <a:spcPct val="0"/>
                          </a:spcBef>
                          <a:spcAft>
                            <a:spcPct val="0"/>
                          </a:spcAft>
                          <a:defRPr sz="2400" u="sng">
                            <a:solidFill>
                              <a:schemeClr val="tx1"/>
                            </a:solidFill>
                            <a:latin typeface="Arial" charset="0"/>
                            <a:ea typeface="MS PGothic" charset="-128"/>
                          </a:defRPr>
                        </a:lvl7pPr>
                        <a:lvl8pPr marL="3429000" indent="-228600" eaLnBrk="0" fontAlgn="base" hangingPunct="0">
                          <a:spcBef>
                            <a:spcPct val="0"/>
                          </a:spcBef>
                          <a:spcAft>
                            <a:spcPct val="0"/>
                          </a:spcAft>
                          <a:defRPr sz="2400" u="sng">
                            <a:solidFill>
                              <a:schemeClr val="tx1"/>
                            </a:solidFill>
                            <a:latin typeface="Arial" charset="0"/>
                            <a:ea typeface="MS PGothic" charset="-128"/>
                          </a:defRPr>
                        </a:lvl8pPr>
                        <a:lvl9pPr marL="3886200" indent="-228600" eaLnBrk="0" fontAlgn="base" hangingPunct="0">
                          <a:spcBef>
                            <a:spcPct val="0"/>
                          </a:spcBef>
                          <a:spcAft>
                            <a:spcPct val="0"/>
                          </a:spcAft>
                          <a:defRPr sz="2400" u="sng">
                            <a:solidFill>
                              <a:schemeClr val="tx1"/>
                            </a:solidFill>
                            <a:latin typeface="Arial" charset="0"/>
                            <a:ea typeface="MS PGothic" charset="-128"/>
                          </a:defRPr>
                        </a:lvl9pPr>
                      </a:lstStyle>
                      <a:p>
                        <a:endParaRPr lang="x-none" altLang="x-none" u="none">
                          <a:latin typeface="Calibri" charset="0"/>
                          <a:ea typeface="Calibri" charset="0"/>
                          <a:cs typeface="Calibri" charset="0"/>
                        </a:endParaRPr>
                      </a:p>
                    </p:txBody>
                  </p:sp>
                  <p:sp>
                    <p:nvSpPr>
                      <p:cNvPr id="68" name="AutoShape 318"/>
                      <p:cNvSpPr>
                        <a:spLocks noChangeArrowheads="1"/>
                      </p:cNvSpPr>
                      <p:nvPr/>
                    </p:nvSpPr>
                    <p:spPr bwMode="auto">
                      <a:xfrm>
                        <a:off x="496" y="707"/>
                        <a:ext cx="250" cy="155"/>
                      </a:xfrm>
                      <a:prstGeom prst="roundRect">
                        <a:avLst>
                          <a:gd name="adj" fmla="val 67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800" tIns="41400" rIns="82800" bIns="414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u="sng">
                            <a:solidFill>
                              <a:schemeClr val="tx1"/>
                            </a:solidFill>
                            <a:latin typeface="Arial" charset="0"/>
                            <a:ea typeface="MS PGothic" charset="-128"/>
                          </a:defRPr>
                        </a:lvl9pPr>
                      </a:lstStyle>
                      <a:p>
                        <a:pPr eaLnBrk="1" hangingPunct="1">
                          <a:lnSpc>
                            <a:spcPct val="95000"/>
                          </a:lnSpc>
                          <a:buClr>
                            <a:srgbClr val="000000"/>
                          </a:buClr>
                          <a:buSzPct val="100000"/>
                          <a:buFont typeface="StarSymbol" charset="0"/>
                          <a:buNone/>
                        </a:pPr>
                        <a:r>
                          <a:rPr lang="en-GB" altLang="x-none" sz="1100" u="none">
                            <a:latin typeface="Calibri" charset="0"/>
                            <a:ea typeface="Calibri" charset="0"/>
                            <a:cs typeface="Calibri" charset="0"/>
                          </a:rPr>
                          <a:t>12 s</a:t>
                        </a:r>
                      </a:p>
                    </p:txBody>
                  </p:sp>
                </p:grpSp>
              </p:grpSp>
            </p:grpSp>
          </p:grpSp>
        </p:grpSp>
        <p:pic>
          <p:nvPicPr>
            <p:cNvPr id="80" name="Picture 188" descr="newwoman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132" y="1375340"/>
              <a:ext cx="46093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189" descr="arm04b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679" y="1375340"/>
              <a:ext cx="46093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91" descr="flower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774" y="1375340"/>
              <a:ext cx="46093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93" descr="NGITAR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321" y="1375340"/>
              <a:ext cx="4599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94" descr="newhous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4916" y="1375340"/>
              <a:ext cx="46093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95" descr="scr-flower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3463" y="1375340"/>
              <a:ext cx="46093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99" descr="car1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7369" y="1375340"/>
              <a:ext cx="46093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452" descr="Untitled-611"/>
            <p:cNvPicPr>
              <a:picLocks noChangeArrowheads="1"/>
            </p:cNvPicPr>
            <p:nvPr/>
          </p:nvPicPr>
          <p:blipFill>
            <a:blip r:embed="rId9">
              <a:extLst>
                <a:ext uri="{28A0092B-C50C-407E-A947-70E740481C1C}">
                  <a14:useLocalDpi xmlns:a14="http://schemas.microsoft.com/office/drawing/2010/main" val="0"/>
                </a:ext>
              </a:extLst>
            </a:blip>
            <a:srcRect b="1221"/>
            <a:stretch>
              <a:fillRect/>
            </a:stretch>
          </p:blipFill>
          <p:spPr bwMode="auto">
            <a:xfrm>
              <a:off x="2511679" y="4347140"/>
              <a:ext cx="460932" cy="46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453" descr="flower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60226" y="4347140"/>
              <a:ext cx="460932" cy="46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454" descr="Nissan-Interstar-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8774" y="4347140"/>
              <a:ext cx="46093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455" descr="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4916" y="4347140"/>
              <a:ext cx="460932" cy="46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456" descr="sql155038"/>
            <p:cNvPicPr>
              <a:picLocks noChangeArrowheads="1"/>
            </p:cNvPicPr>
            <p:nvPr/>
          </p:nvPicPr>
          <p:blipFill>
            <a:blip r:embed="rId13">
              <a:extLst>
                <a:ext uri="{28A0092B-C50C-407E-A947-70E740481C1C}">
                  <a14:useLocalDpi xmlns:a14="http://schemas.microsoft.com/office/drawing/2010/main" val="0"/>
                </a:ext>
              </a:extLst>
            </a:blip>
            <a:srcRect t="50400" b="2879"/>
            <a:stretch>
              <a:fillRect/>
            </a:stretch>
          </p:blipFill>
          <p:spPr bwMode="auto">
            <a:xfrm>
              <a:off x="4153511" y="4347140"/>
              <a:ext cx="460932" cy="46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518" descr="scr_absculpt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53463" y="4347140"/>
              <a:ext cx="460932"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535" descr="child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63132" y="4347140"/>
              <a:ext cx="460932" cy="46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527" descr="newman47"/>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63132" y="2873621"/>
              <a:ext cx="461080" cy="46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505" descr="911_turbo-porche"/>
            <p:cNvPicPr preferRelativeResize="0">
              <a:picLocks noChangeArrowheads="1"/>
            </p:cNvPicPr>
            <p:nvPr/>
          </p:nvPicPr>
          <p:blipFill>
            <a:blip r:embed="rId17">
              <a:extLst>
                <a:ext uri="{28A0092B-C50C-407E-A947-70E740481C1C}">
                  <a14:useLocalDpi xmlns:a14="http://schemas.microsoft.com/office/drawing/2010/main" val="0"/>
                </a:ext>
              </a:extLst>
            </a:blip>
            <a:srcRect b="25000"/>
            <a:stretch>
              <a:fillRect/>
            </a:stretch>
          </p:blipFill>
          <p:spPr bwMode="auto">
            <a:xfrm>
              <a:off x="3056767" y="2870765"/>
              <a:ext cx="461080" cy="46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81" descr="h"/>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5490" y="2873621"/>
              <a:ext cx="461080" cy="46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82" descr="hand08bp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11855" y="2870765"/>
              <a:ext cx="461080" cy="45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 name="TextBox 386"/>
            <p:cNvSpPr txBox="1"/>
            <p:nvPr/>
          </p:nvSpPr>
          <p:spPr>
            <a:xfrm>
              <a:off x="2037501" y="3384404"/>
              <a:ext cx="2031325" cy="369332"/>
            </a:xfrm>
            <a:prstGeom prst="rect">
              <a:avLst/>
            </a:prstGeom>
            <a:noFill/>
          </p:spPr>
          <p:txBody>
            <a:bodyPr wrap="none" rtlCol="0">
              <a:spAutoFit/>
            </a:bodyPr>
            <a:lstStyle/>
            <a:p>
              <a:r>
                <a:rPr lang="en-US" dirty="0" smtClean="0">
                  <a:latin typeface="Calibri" charset="0"/>
                  <a:ea typeface="Calibri" charset="0"/>
                  <a:cs typeface="Calibri" charset="0"/>
                </a:rPr>
                <a:t>F          L         C       H</a:t>
              </a:r>
              <a:endParaRPr lang="en-US" dirty="0">
                <a:latin typeface="Calibri" charset="0"/>
                <a:ea typeface="Calibri" charset="0"/>
                <a:cs typeface="Calibri" charset="0"/>
              </a:endParaRPr>
            </a:p>
          </p:txBody>
        </p:sp>
      </p:grpSp>
      <p:grpSp>
        <p:nvGrpSpPr>
          <p:cNvPr id="389" name="Group 388"/>
          <p:cNvGrpSpPr>
            <a:grpSpLocks noChangeAspect="1"/>
          </p:cNvGrpSpPr>
          <p:nvPr/>
        </p:nvGrpSpPr>
        <p:grpSpPr>
          <a:xfrm>
            <a:off x="6768253" y="3961538"/>
            <a:ext cx="3053307" cy="2743210"/>
            <a:chOff x="3246802" y="6279820"/>
            <a:chExt cx="2071946" cy="1861518"/>
          </a:xfrm>
        </p:grpSpPr>
        <p:grpSp>
          <p:nvGrpSpPr>
            <p:cNvPr id="185" name="Group 460"/>
            <p:cNvGrpSpPr>
              <a:grpSpLocks/>
            </p:cNvGrpSpPr>
            <p:nvPr/>
          </p:nvGrpSpPr>
          <p:grpSpPr bwMode="auto">
            <a:xfrm>
              <a:off x="3972547" y="7814952"/>
              <a:ext cx="1323976" cy="184151"/>
              <a:chOff x="16" y="5302"/>
              <a:chExt cx="834" cy="116"/>
            </a:xfrm>
          </p:grpSpPr>
          <p:sp>
            <p:nvSpPr>
              <p:cNvPr id="186" name="Rectangle 515"/>
              <p:cNvSpPr>
                <a:spLocks noChangeAspect="1" noChangeArrowheads="1"/>
              </p:cNvSpPr>
              <p:nvPr/>
            </p:nvSpPr>
            <p:spPr bwMode="auto">
              <a:xfrm>
                <a:off x="84" y="5302"/>
                <a:ext cx="76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200">
                    <a:solidFill>
                      <a:srgbClr val="000000"/>
                    </a:solidFill>
                    <a:latin typeface="Calibri" charset="0"/>
                    <a:ea typeface="Calibri" charset="0"/>
                    <a:cs typeface="Calibri" charset="0"/>
                  </a:rPr>
                  <a:t>Training Exp1, Day1</a:t>
                </a:r>
                <a:endParaRPr lang="en-US" altLang="x-none" sz="1200">
                  <a:latin typeface="Calibri" charset="0"/>
                  <a:ea typeface="Calibri" charset="0"/>
                  <a:cs typeface="Calibri" charset="0"/>
                </a:endParaRPr>
              </a:p>
            </p:txBody>
          </p:sp>
          <p:sp>
            <p:nvSpPr>
              <p:cNvPr id="187" name="Rectangle 516"/>
              <p:cNvSpPr>
                <a:spLocks noChangeAspect="1" noChangeArrowheads="1"/>
              </p:cNvSpPr>
              <p:nvPr/>
            </p:nvSpPr>
            <p:spPr bwMode="auto">
              <a:xfrm>
                <a:off x="16" y="5321"/>
                <a:ext cx="35" cy="35"/>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grpSp>
        <p:grpSp>
          <p:nvGrpSpPr>
            <p:cNvPr id="188" name="Group 875"/>
            <p:cNvGrpSpPr>
              <a:grpSpLocks/>
            </p:cNvGrpSpPr>
            <p:nvPr/>
          </p:nvGrpSpPr>
          <p:grpSpPr bwMode="auto">
            <a:xfrm>
              <a:off x="3970231" y="7956671"/>
              <a:ext cx="1325254" cy="184667"/>
              <a:chOff x="1394740" y="8918737"/>
              <a:chExt cx="1324636" cy="185985"/>
            </a:xfrm>
          </p:grpSpPr>
          <p:sp>
            <p:nvSpPr>
              <p:cNvPr id="189" name="Rectangle 518"/>
              <p:cNvSpPr>
                <a:spLocks noChangeAspect="1" noChangeArrowheads="1"/>
              </p:cNvSpPr>
              <p:nvPr/>
            </p:nvSpPr>
            <p:spPr bwMode="auto">
              <a:xfrm>
                <a:off x="1504226" y="8918737"/>
                <a:ext cx="1215150" cy="185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x-none" sz="1200" dirty="0">
                    <a:solidFill>
                      <a:srgbClr val="000000"/>
                    </a:solidFill>
                    <a:latin typeface="Calibri" charset="0"/>
                    <a:ea typeface="Calibri" charset="0"/>
                    <a:cs typeface="Calibri" charset="0"/>
                  </a:rPr>
                  <a:t>Training Exp1, Day2</a:t>
                </a:r>
                <a:endParaRPr lang="en-US" altLang="x-none" sz="1200" dirty="0">
                  <a:latin typeface="Calibri" charset="0"/>
                  <a:ea typeface="Calibri" charset="0"/>
                  <a:cs typeface="Calibri" charset="0"/>
                </a:endParaRPr>
              </a:p>
            </p:txBody>
          </p:sp>
          <p:sp>
            <p:nvSpPr>
              <p:cNvPr id="190" name="Rectangle 519"/>
              <p:cNvSpPr>
                <a:spLocks noChangeAspect="1" noChangeArrowheads="1"/>
              </p:cNvSpPr>
              <p:nvPr/>
            </p:nvSpPr>
            <p:spPr bwMode="auto">
              <a:xfrm>
                <a:off x="1394740" y="8958450"/>
                <a:ext cx="55563" cy="53975"/>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grpSp>
        <p:sp>
          <p:nvSpPr>
            <p:cNvPr id="191" name="Rectangle 812"/>
            <p:cNvSpPr>
              <a:spLocks noChangeAspect="1" noChangeArrowheads="1"/>
            </p:cNvSpPr>
            <p:nvPr/>
          </p:nvSpPr>
          <p:spPr bwMode="auto">
            <a:xfrm rot="16200000">
              <a:off x="2669432" y="6899481"/>
              <a:ext cx="13394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200" b="1">
                  <a:solidFill>
                    <a:srgbClr val="000000"/>
                  </a:solidFill>
                  <a:latin typeface="Calibri" charset="0"/>
                  <a:ea typeface="Calibri" charset="0"/>
                  <a:cs typeface="Calibri" charset="0"/>
                </a:rPr>
                <a:t> Classifier [% correct]</a:t>
              </a:r>
              <a:endParaRPr lang="en-US" altLang="x-none" sz="1200" b="1">
                <a:latin typeface="Calibri" charset="0"/>
                <a:ea typeface="Calibri" charset="0"/>
                <a:cs typeface="Calibri" charset="0"/>
              </a:endParaRPr>
            </a:p>
          </p:txBody>
        </p:sp>
        <p:sp>
          <p:nvSpPr>
            <p:cNvPr id="192" name="Line 774"/>
            <p:cNvSpPr>
              <a:spLocks noChangeAspect="1" noChangeShapeType="1"/>
            </p:cNvSpPr>
            <p:nvPr/>
          </p:nvSpPr>
          <p:spPr bwMode="auto">
            <a:xfrm flipV="1">
              <a:off x="3650285" y="6438570"/>
              <a:ext cx="0" cy="10668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193" name="Line 775"/>
            <p:cNvSpPr>
              <a:spLocks noChangeAspect="1" noChangeShapeType="1"/>
            </p:cNvSpPr>
            <p:nvPr/>
          </p:nvSpPr>
          <p:spPr bwMode="auto">
            <a:xfrm flipV="1">
              <a:off x="3650285" y="7494258"/>
              <a:ext cx="0" cy="11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194" name="Line 776"/>
            <p:cNvSpPr>
              <a:spLocks noChangeAspect="1" noChangeShapeType="1"/>
            </p:cNvSpPr>
            <p:nvPr/>
          </p:nvSpPr>
          <p:spPr bwMode="auto">
            <a:xfrm>
              <a:off x="3650285" y="7505370"/>
              <a:ext cx="95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195" name="Line 778"/>
            <p:cNvSpPr>
              <a:spLocks noChangeAspect="1" noChangeShapeType="1"/>
            </p:cNvSpPr>
            <p:nvPr/>
          </p:nvSpPr>
          <p:spPr bwMode="auto">
            <a:xfrm>
              <a:off x="3650285" y="7394245"/>
              <a:ext cx="95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196" name="Line 780"/>
            <p:cNvSpPr>
              <a:spLocks noChangeAspect="1" noChangeShapeType="1"/>
            </p:cNvSpPr>
            <p:nvPr/>
          </p:nvSpPr>
          <p:spPr bwMode="auto">
            <a:xfrm>
              <a:off x="3650285" y="7289470"/>
              <a:ext cx="95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197" name="Line 782"/>
            <p:cNvSpPr>
              <a:spLocks noChangeAspect="1" noChangeShapeType="1"/>
            </p:cNvSpPr>
            <p:nvPr/>
          </p:nvSpPr>
          <p:spPr bwMode="auto">
            <a:xfrm>
              <a:off x="3650285" y="7184695"/>
              <a:ext cx="95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198" name="Line 784"/>
            <p:cNvSpPr>
              <a:spLocks noChangeAspect="1" noChangeShapeType="1"/>
            </p:cNvSpPr>
            <p:nvPr/>
          </p:nvSpPr>
          <p:spPr bwMode="auto">
            <a:xfrm>
              <a:off x="3650285" y="7076745"/>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199" name="Line 786"/>
            <p:cNvSpPr>
              <a:spLocks noChangeAspect="1" noChangeShapeType="1"/>
            </p:cNvSpPr>
            <p:nvPr/>
          </p:nvSpPr>
          <p:spPr bwMode="auto">
            <a:xfrm>
              <a:off x="3650285" y="6968795"/>
              <a:ext cx="95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00" name="Line 788"/>
            <p:cNvSpPr>
              <a:spLocks noChangeAspect="1" noChangeShapeType="1"/>
            </p:cNvSpPr>
            <p:nvPr/>
          </p:nvSpPr>
          <p:spPr bwMode="auto">
            <a:xfrm>
              <a:off x="3650285" y="6864020"/>
              <a:ext cx="95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01" name="Line 790"/>
            <p:cNvSpPr>
              <a:spLocks noChangeAspect="1" noChangeShapeType="1"/>
            </p:cNvSpPr>
            <p:nvPr/>
          </p:nvSpPr>
          <p:spPr bwMode="auto">
            <a:xfrm>
              <a:off x="3650285" y="6756070"/>
              <a:ext cx="95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02" name="Line 792"/>
            <p:cNvSpPr>
              <a:spLocks noChangeAspect="1" noChangeShapeType="1"/>
            </p:cNvSpPr>
            <p:nvPr/>
          </p:nvSpPr>
          <p:spPr bwMode="auto">
            <a:xfrm>
              <a:off x="3650285" y="6651295"/>
              <a:ext cx="95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03" name="Line 794"/>
            <p:cNvSpPr>
              <a:spLocks noChangeAspect="1" noChangeShapeType="1"/>
            </p:cNvSpPr>
            <p:nvPr/>
          </p:nvSpPr>
          <p:spPr bwMode="auto">
            <a:xfrm>
              <a:off x="3650285" y="6543345"/>
              <a:ext cx="95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04" name="Line 796"/>
            <p:cNvSpPr>
              <a:spLocks noChangeAspect="1" noChangeShapeType="1"/>
            </p:cNvSpPr>
            <p:nvPr/>
          </p:nvSpPr>
          <p:spPr bwMode="auto">
            <a:xfrm>
              <a:off x="3650285" y="6438570"/>
              <a:ext cx="95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05" name="Rectangle 798"/>
            <p:cNvSpPr>
              <a:spLocks noChangeAspect="1" noChangeArrowheads="1"/>
            </p:cNvSpPr>
            <p:nvPr/>
          </p:nvSpPr>
          <p:spPr bwMode="auto">
            <a:xfrm>
              <a:off x="3770935" y="6589383"/>
              <a:ext cx="158750" cy="9159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06" name="Rectangle 799"/>
            <p:cNvSpPr>
              <a:spLocks noChangeAspect="1" noChangeArrowheads="1"/>
            </p:cNvSpPr>
            <p:nvPr/>
          </p:nvSpPr>
          <p:spPr bwMode="auto">
            <a:xfrm>
              <a:off x="3770935" y="6589383"/>
              <a:ext cx="158750" cy="91598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07" name="Rectangle 800"/>
            <p:cNvSpPr>
              <a:spLocks noChangeAspect="1" noChangeArrowheads="1"/>
            </p:cNvSpPr>
            <p:nvPr/>
          </p:nvSpPr>
          <p:spPr bwMode="auto">
            <a:xfrm>
              <a:off x="3972548" y="6665583"/>
              <a:ext cx="158750" cy="839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08" name="Rectangle 801"/>
            <p:cNvSpPr>
              <a:spLocks noChangeAspect="1" noChangeArrowheads="1"/>
            </p:cNvSpPr>
            <p:nvPr/>
          </p:nvSpPr>
          <p:spPr bwMode="auto">
            <a:xfrm>
              <a:off x="3972548" y="6665583"/>
              <a:ext cx="158750" cy="83978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09" name="Line 802"/>
            <p:cNvSpPr>
              <a:spLocks noChangeAspect="1" noChangeShapeType="1"/>
            </p:cNvSpPr>
            <p:nvPr/>
          </p:nvSpPr>
          <p:spPr bwMode="auto">
            <a:xfrm>
              <a:off x="3851898" y="6538583"/>
              <a:ext cx="0" cy="98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10" name="Line 803"/>
            <p:cNvSpPr>
              <a:spLocks noChangeAspect="1" noChangeShapeType="1"/>
            </p:cNvSpPr>
            <p:nvPr/>
          </p:nvSpPr>
          <p:spPr bwMode="auto">
            <a:xfrm>
              <a:off x="3848723" y="6538583"/>
              <a:ext cx="31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11" name="Line 804"/>
            <p:cNvSpPr>
              <a:spLocks noChangeAspect="1" noChangeShapeType="1"/>
            </p:cNvSpPr>
            <p:nvPr/>
          </p:nvSpPr>
          <p:spPr bwMode="auto">
            <a:xfrm>
              <a:off x="3848723" y="6637008"/>
              <a:ext cx="31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12" name="Line 805"/>
            <p:cNvSpPr>
              <a:spLocks noChangeAspect="1" noChangeShapeType="1"/>
            </p:cNvSpPr>
            <p:nvPr/>
          </p:nvSpPr>
          <p:spPr bwMode="auto">
            <a:xfrm>
              <a:off x="4055098" y="6624308"/>
              <a:ext cx="0" cy="809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13" name="Line 806"/>
            <p:cNvSpPr>
              <a:spLocks noChangeAspect="1" noChangeShapeType="1"/>
            </p:cNvSpPr>
            <p:nvPr/>
          </p:nvSpPr>
          <p:spPr bwMode="auto">
            <a:xfrm>
              <a:off x="4048748" y="6624308"/>
              <a:ext cx="63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14" name="Line 807"/>
            <p:cNvSpPr>
              <a:spLocks noChangeAspect="1" noChangeShapeType="1"/>
            </p:cNvSpPr>
            <p:nvPr/>
          </p:nvSpPr>
          <p:spPr bwMode="auto">
            <a:xfrm>
              <a:off x="4048748" y="6705270"/>
              <a:ext cx="63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15" name="Line 808"/>
            <p:cNvSpPr>
              <a:spLocks noChangeAspect="1" noChangeShapeType="1"/>
            </p:cNvSpPr>
            <p:nvPr/>
          </p:nvSpPr>
          <p:spPr bwMode="auto">
            <a:xfrm>
              <a:off x="3840785" y="6637008"/>
              <a:ext cx="222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16" name="Line 809"/>
            <p:cNvSpPr>
              <a:spLocks noChangeAspect="1" noChangeShapeType="1"/>
            </p:cNvSpPr>
            <p:nvPr/>
          </p:nvSpPr>
          <p:spPr bwMode="auto">
            <a:xfrm>
              <a:off x="3840785" y="6538583"/>
              <a:ext cx="222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17" name="Line 810"/>
            <p:cNvSpPr>
              <a:spLocks noChangeAspect="1" noChangeShapeType="1"/>
            </p:cNvSpPr>
            <p:nvPr/>
          </p:nvSpPr>
          <p:spPr bwMode="auto">
            <a:xfrm>
              <a:off x="4042398" y="6705270"/>
              <a:ext cx="222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18" name="Line 811"/>
            <p:cNvSpPr>
              <a:spLocks noChangeAspect="1" noChangeShapeType="1"/>
            </p:cNvSpPr>
            <p:nvPr/>
          </p:nvSpPr>
          <p:spPr bwMode="auto">
            <a:xfrm>
              <a:off x="4042398" y="6624308"/>
              <a:ext cx="222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19" name="Rectangle 813"/>
            <p:cNvSpPr>
              <a:spLocks noChangeAspect="1" noChangeArrowheads="1"/>
            </p:cNvSpPr>
            <p:nvPr/>
          </p:nvSpPr>
          <p:spPr bwMode="auto">
            <a:xfrm>
              <a:off x="4313860" y="6665583"/>
              <a:ext cx="160338" cy="8397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20" name="Rectangle 814"/>
            <p:cNvSpPr>
              <a:spLocks noChangeAspect="1" noChangeArrowheads="1"/>
            </p:cNvSpPr>
            <p:nvPr/>
          </p:nvSpPr>
          <p:spPr bwMode="auto">
            <a:xfrm>
              <a:off x="4313860" y="6665583"/>
              <a:ext cx="160338" cy="83978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21" name="Rectangle 815"/>
            <p:cNvSpPr>
              <a:spLocks noChangeAspect="1" noChangeArrowheads="1"/>
            </p:cNvSpPr>
            <p:nvPr/>
          </p:nvSpPr>
          <p:spPr bwMode="auto">
            <a:xfrm>
              <a:off x="4515473" y="6641770"/>
              <a:ext cx="160337" cy="863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22" name="Rectangle 816"/>
            <p:cNvSpPr>
              <a:spLocks noChangeAspect="1" noChangeArrowheads="1"/>
            </p:cNvSpPr>
            <p:nvPr/>
          </p:nvSpPr>
          <p:spPr bwMode="auto">
            <a:xfrm>
              <a:off x="4515473" y="6641770"/>
              <a:ext cx="160337" cy="86360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23" name="Line 817"/>
            <p:cNvSpPr>
              <a:spLocks noChangeAspect="1" noChangeShapeType="1"/>
            </p:cNvSpPr>
            <p:nvPr/>
          </p:nvSpPr>
          <p:spPr bwMode="auto">
            <a:xfrm>
              <a:off x="4393235" y="6597320"/>
              <a:ext cx="0" cy="139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24" name="Line 818"/>
            <p:cNvSpPr>
              <a:spLocks noChangeAspect="1" noChangeShapeType="1"/>
            </p:cNvSpPr>
            <p:nvPr/>
          </p:nvSpPr>
          <p:spPr bwMode="auto">
            <a:xfrm>
              <a:off x="4393235" y="6597320"/>
              <a:ext cx="47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25" name="Line 819"/>
            <p:cNvSpPr>
              <a:spLocks noChangeAspect="1" noChangeShapeType="1"/>
            </p:cNvSpPr>
            <p:nvPr/>
          </p:nvSpPr>
          <p:spPr bwMode="auto">
            <a:xfrm>
              <a:off x="4393235" y="6737020"/>
              <a:ext cx="47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26" name="Line 820"/>
            <p:cNvSpPr>
              <a:spLocks noChangeAspect="1" noChangeShapeType="1"/>
            </p:cNvSpPr>
            <p:nvPr/>
          </p:nvSpPr>
          <p:spPr bwMode="auto">
            <a:xfrm>
              <a:off x="4594848" y="6563983"/>
              <a:ext cx="0" cy="1524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27" name="Line 821"/>
            <p:cNvSpPr>
              <a:spLocks noChangeAspect="1" noChangeShapeType="1"/>
            </p:cNvSpPr>
            <p:nvPr/>
          </p:nvSpPr>
          <p:spPr bwMode="auto">
            <a:xfrm>
              <a:off x="4591673" y="6563983"/>
              <a:ext cx="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28" name="Line 822"/>
            <p:cNvSpPr>
              <a:spLocks noChangeAspect="1" noChangeShapeType="1"/>
            </p:cNvSpPr>
            <p:nvPr/>
          </p:nvSpPr>
          <p:spPr bwMode="auto">
            <a:xfrm>
              <a:off x="4591673" y="6716383"/>
              <a:ext cx="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29" name="Line 823"/>
            <p:cNvSpPr>
              <a:spLocks noChangeAspect="1" noChangeShapeType="1"/>
            </p:cNvSpPr>
            <p:nvPr/>
          </p:nvSpPr>
          <p:spPr bwMode="auto">
            <a:xfrm>
              <a:off x="4380535" y="6737020"/>
              <a:ext cx="222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30" name="Line 824"/>
            <p:cNvSpPr>
              <a:spLocks noChangeAspect="1" noChangeShapeType="1"/>
            </p:cNvSpPr>
            <p:nvPr/>
          </p:nvSpPr>
          <p:spPr bwMode="auto">
            <a:xfrm>
              <a:off x="4380535" y="6597320"/>
              <a:ext cx="222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31" name="Line 825"/>
            <p:cNvSpPr>
              <a:spLocks noChangeAspect="1" noChangeShapeType="1"/>
            </p:cNvSpPr>
            <p:nvPr/>
          </p:nvSpPr>
          <p:spPr bwMode="auto">
            <a:xfrm>
              <a:off x="4585323" y="6716383"/>
              <a:ext cx="190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32" name="Line 826"/>
            <p:cNvSpPr>
              <a:spLocks noChangeAspect="1" noChangeShapeType="1"/>
            </p:cNvSpPr>
            <p:nvPr/>
          </p:nvSpPr>
          <p:spPr bwMode="auto">
            <a:xfrm>
              <a:off x="4585323" y="6563983"/>
              <a:ext cx="190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33" name="Rectangle 827"/>
            <p:cNvSpPr>
              <a:spLocks noChangeAspect="1" noChangeArrowheads="1"/>
            </p:cNvSpPr>
            <p:nvPr/>
          </p:nvSpPr>
          <p:spPr bwMode="auto">
            <a:xfrm>
              <a:off x="4855198" y="6629070"/>
              <a:ext cx="160337" cy="8794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34" name="Rectangle 828"/>
            <p:cNvSpPr>
              <a:spLocks noChangeAspect="1" noChangeArrowheads="1"/>
            </p:cNvSpPr>
            <p:nvPr/>
          </p:nvSpPr>
          <p:spPr bwMode="auto">
            <a:xfrm>
              <a:off x="4855198" y="6629070"/>
              <a:ext cx="160337" cy="87947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35" name="Rectangle 829"/>
            <p:cNvSpPr>
              <a:spLocks noChangeAspect="1" noChangeArrowheads="1"/>
            </p:cNvSpPr>
            <p:nvPr/>
          </p:nvSpPr>
          <p:spPr bwMode="auto">
            <a:xfrm>
              <a:off x="5055223" y="6821158"/>
              <a:ext cx="161925" cy="687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36" name="Rectangle 830"/>
            <p:cNvSpPr>
              <a:spLocks noChangeAspect="1" noChangeArrowheads="1"/>
            </p:cNvSpPr>
            <p:nvPr/>
          </p:nvSpPr>
          <p:spPr bwMode="auto">
            <a:xfrm>
              <a:off x="5055223" y="6821158"/>
              <a:ext cx="161925" cy="68738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37" name="Line 831"/>
            <p:cNvSpPr>
              <a:spLocks noChangeAspect="1" noChangeShapeType="1"/>
            </p:cNvSpPr>
            <p:nvPr/>
          </p:nvSpPr>
          <p:spPr bwMode="auto">
            <a:xfrm>
              <a:off x="4937748" y="6578270"/>
              <a:ext cx="0" cy="1047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38" name="Line 832"/>
            <p:cNvSpPr>
              <a:spLocks noChangeAspect="1" noChangeShapeType="1"/>
            </p:cNvSpPr>
            <p:nvPr/>
          </p:nvSpPr>
          <p:spPr bwMode="auto">
            <a:xfrm>
              <a:off x="4932985" y="6578270"/>
              <a:ext cx="47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39" name="Line 833"/>
            <p:cNvSpPr>
              <a:spLocks noChangeAspect="1" noChangeShapeType="1"/>
            </p:cNvSpPr>
            <p:nvPr/>
          </p:nvSpPr>
          <p:spPr bwMode="auto">
            <a:xfrm>
              <a:off x="4932985" y="6683045"/>
              <a:ext cx="476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40" name="Line 834"/>
            <p:cNvSpPr>
              <a:spLocks noChangeAspect="1" noChangeShapeType="1"/>
            </p:cNvSpPr>
            <p:nvPr/>
          </p:nvSpPr>
          <p:spPr bwMode="auto">
            <a:xfrm>
              <a:off x="5139360" y="6756070"/>
              <a:ext cx="0" cy="128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41" name="Line 835"/>
            <p:cNvSpPr>
              <a:spLocks noChangeAspect="1" noChangeShapeType="1"/>
            </p:cNvSpPr>
            <p:nvPr/>
          </p:nvSpPr>
          <p:spPr bwMode="auto">
            <a:xfrm>
              <a:off x="5134598" y="6756070"/>
              <a:ext cx="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42" name="Line 836"/>
            <p:cNvSpPr>
              <a:spLocks noChangeAspect="1" noChangeShapeType="1"/>
            </p:cNvSpPr>
            <p:nvPr/>
          </p:nvSpPr>
          <p:spPr bwMode="auto">
            <a:xfrm>
              <a:off x="5134598" y="6884658"/>
              <a:ext cx="476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43" name="Line 837"/>
            <p:cNvSpPr>
              <a:spLocks noChangeAspect="1" noChangeShapeType="1"/>
            </p:cNvSpPr>
            <p:nvPr/>
          </p:nvSpPr>
          <p:spPr bwMode="auto">
            <a:xfrm>
              <a:off x="4928223" y="6683045"/>
              <a:ext cx="1746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44" name="Line 838"/>
            <p:cNvSpPr>
              <a:spLocks noChangeAspect="1" noChangeShapeType="1"/>
            </p:cNvSpPr>
            <p:nvPr/>
          </p:nvSpPr>
          <p:spPr bwMode="auto">
            <a:xfrm>
              <a:off x="4928223" y="6578270"/>
              <a:ext cx="1746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45" name="Line 839"/>
            <p:cNvSpPr>
              <a:spLocks noChangeAspect="1" noChangeShapeType="1"/>
            </p:cNvSpPr>
            <p:nvPr/>
          </p:nvSpPr>
          <p:spPr bwMode="auto">
            <a:xfrm>
              <a:off x="5128248" y="6884658"/>
              <a:ext cx="190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46" name="Line 840"/>
            <p:cNvSpPr>
              <a:spLocks noChangeAspect="1" noChangeShapeType="1"/>
            </p:cNvSpPr>
            <p:nvPr/>
          </p:nvSpPr>
          <p:spPr bwMode="auto">
            <a:xfrm>
              <a:off x="5128248" y="6756070"/>
              <a:ext cx="190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47" name="Freeform 841"/>
            <p:cNvSpPr>
              <a:spLocks noChangeAspect="1"/>
            </p:cNvSpPr>
            <p:nvPr/>
          </p:nvSpPr>
          <p:spPr bwMode="auto">
            <a:xfrm>
              <a:off x="3655048" y="7327570"/>
              <a:ext cx="1603375" cy="9525"/>
            </a:xfrm>
            <a:custGeom>
              <a:avLst/>
              <a:gdLst>
                <a:gd name="T0" fmla="*/ 0 w 1516"/>
                <a:gd name="T1" fmla="*/ 0 h 17462"/>
                <a:gd name="T2" fmla="*/ 2147483647 w 1516"/>
                <a:gd name="T3" fmla="*/ 0 h 17462"/>
                <a:gd name="T4" fmla="*/ 2147483647 w 1516"/>
                <a:gd name="T5" fmla="*/ 0 h 17462"/>
                <a:gd name="T6" fmla="*/ 0 60000 65536"/>
                <a:gd name="T7" fmla="*/ 0 60000 65536"/>
                <a:gd name="T8" fmla="*/ 0 60000 65536"/>
                <a:gd name="T9" fmla="*/ 0 w 1516"/>
                <a:gd name="T10" fmla="*/ 0 h 17462"/>
                <a:gd name="T11" fmla="*/ 1516 w 1516"/>
                <a:gd name="T12" fmla="*/ 17462 h 17462"/>
              </a:gdLst>
              <a:ahLst/>
              <a:cxnLst>
                <a:cxn ang="T6">
                  <a:pos x="T0" y="T1"/>
                </a:cxn>
                <a:cxn ang="T7">
                  <a:pos x="T2" y="T3"/>
                </a:cxn>
                <a:cxn ang="T8">
                  <a:pos x="T4" y="T5"/>
                </a:cxn>
              </a:cxnLst>
              <a:rect l="T9" t="T10" r="T11" b="T12"/>
              <a:pathLst>
                <a:path w="1516" h="17462">
                  <a:moveTo>
                    <a:pt x="0" y="0"/>
                  </a:moveTo>
                  <a:lnTo>
                    <a:pt x="752" y="0"/>
                  </a:lnTo>
                  <a:lnTo>
                    <a:pt x="1516" y="0"/>
                  </a:lnTo>
                </a:path>
              </a:pathLst>
            </a:custGeom>
            <a:noFill/>
            <a:ln w="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248" name="Line 842"/>
            <p:cNvSpPr>
              <a:spLocks noChangeAspect="1" noChangeShapeType="1"/>
            </p:cNvSpPr>
            <p:nvPr/>
          </p:nvSpPr>
          <p:spPr bwMode="auto">
            <a:xfrm>
              <a:off x="3650285" y="7505370"/>
              <a:ext cx="160813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249" name="Text Box 114"/>
            <p:cNvSpPr txBox="1">
              <a:spLocks noChangeArrowheads="1"/>
            </p:cNvSpPr>
            <p:nvPr/>
          </p:nvSpPr>
          <p:spPr bwMode="auto">
            <a:xfrm>
              <a:off x="4942510" y="6279820"/>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Bef>
                  <a:spcPct val="50000"/>
                </a:spcBef>
              </a:pPr>
              <a:r>
                <a:rPr lang="en-US" altLang="x-none" sz="1200">
                  <a:latin typeface="Calibri" charset="0"/>
                  <a:ea typeface="Calibri" charset="0"/>
                  <a:cs typeface="Calibri" charset="0"/>
                </a:rPr>
                <a:t>*</a:t>
              </a:r>
            </a:p>
          </p:txBody>
        </p:sp>
        <p:sp>
          <p:nvSpPr>
            <p:cNvPr id="251" name="Rectangle 489"/>
            <p:cNvSpPr>
              <a:spLocks noChangeAspect="1" noChangeArrowheads="1"/>
            </p:cNvSpPr>
            <p:nvPr/>
          </p:nvSpPr>
          <p:spPr bwMode="auto">
            <a:xfrm>
              <a:off x="3642348" y="7543470"/>
              <a:ext cx="533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200">
                  <a:solidFill>
                    <a:srgbClr val="000000"/>
                  </a:solidFill>
                  <a:latin typeface="Calibri" charset="0"/>
                  <a:ea typeface="Calibri" charset="0"/>
                  <a:cs typeface="Calibri" charset="0"/>
                </a:rPr>
                <a:t> Same day </a:t>
              </a:r>
            </a:p>
            <a:p>
              <a:pPr algn="ctr" eaLnBrk="1" hangingPunct="1"/>
              <a:r>
                <a:rPr lang="en-US" altLang="x-none" sz="1200">
                  <a:solidFill>
                    <a:srgbClr val="000000"/>
                  </a:solidFill>
                  <a:latin typeface="Calibri" charset="0"/>
                  <a:ea typeface="Calibri" charset="0"/>
                  <a:cs typeface="Calibri" charset="0"/>
                </a:rPr>
                <a:t>Diff exp</a:t>
              </a:r>
              <a:endParaRPr lang="en-US" altLang="x-none" sz="1200">
                <a:latin typeface="Calibri" charset="0"/>
                <a:ea typeface="Calibri" charset="0"/>
                <a:cs typeface="Calibri" charset="0"/>
              </a:endParaRPr>
            </a:p>
          </p:txBody>
        </p:sp>
        <p:sp>
          <p:nvSpPr>
            <p:cNvPr id="252" name="Rectangle 489"/>
            <p:cNvSpPr>
              <a:spLocks noChangeAspect="1" noChangeArrowheads="1"/>
            </p:cNvSpPr>
            <p:nvPr/>
          </p:nvSpPr>
          <p:spPr bwMode="auto">
            <a:xfrm>
              <a:off x="4213848" y="7543471"/>
              <a:ext cx="533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200">
                  <a:solidFill>
                    <a:srgbClr val="000000"/>
                  </a:solidFill>
                  <a:latin typeface="Calibri" charset="0"/>
                  <a:ea typeface="Calibri" charset="0"/>
                  <a:cs typeface="Calibri" charset="0"/>
                </a:rPr>
                <a:t>Diff day </a:t>
              </a:r>
            </a:p>
            <a:p>
              <a:pPr algn="ctr" eaLnBrk="1" hangingPunct="1"/>
              <a:r>
                <a:rPr lang="en-US" altLang="x-none" sz="1200">
                  <a:solidFill>
                    <a:srgbClr val="000000"/>
                  </a:solidFill>
                  <a:latin typeface="Calibri" charset="0"/>
                  <a:ea typeface="Calibri" charset="0"/>
                  <a:cs typeface="Calibri" charset="0"/>
                </a:rPr>
                <a:t>Same exp</a:t>
              </a:r>
              <a:endParaRPr lang="en-US" altLang="x-none" sz="1200">
                <a:latin typeface="Calibri" charset="0"/>
                <a:ea typeface="Calibri" charset="0"/>
                <a:cs typeface="Calibri" charset="0"/>
              </a:endParaRPr>
            </a:p>
          </p:txBody>
        </p:sp>
        <p:sp>
          <p:nvSpPr>
            <p:cNvPr id="253" name="Rectangle 489"/>
            <p:cNvSpPr>
              <a:spLocks noChangeAspect="1" noChangeArrowheads="1"/>
            </p:cNvSpPr>
            <p:nvPr/>
          </p:nvSpPr>
          <p:spPr bwMode="auto">
            <a:xfrm>
              <a:off x="4785348" y="754347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1200">
                  <a:solidFill>
                    <a:srgbClr val="000000"/>
                  </a:solidFill>
                  <a:latin typeface="Calibri" charset="0"/>
                  <a:ea typeface="Calibri" charset="0"/>
                  <a:cs typeface="Calibri" charset="0"/>
                </a:rPr>
                <a:t>Diff day </a:t>
              </a:r>
            </a:p>
            <a:p>
              <a:pPr algn="ctr" eaLnBrk="1" hangingPunct="1"/>
              <a:r>
                <a:rPr lang="en-US" altLang="x-none" sz="1200">
                  <a:solidFill>
                    <a:srgbClr val="000000"/>
                  </a:solidFill>
                  <a:latin typeface="Calibri" charset="0"/>
                  <a:ea typeface="Calibri" charset="0"/>
                  <a:cs typeface="Calibri" charset="0"/>
                </a:rPr>
                <a:t>Diff exp</a:t>
              </a:r>
              <a:endParaRPr lang="en-US" altLang="x-none" sz="1200">
                <a:latin typeface="Calibri" charset="0"/>
                <a:ea typeface="Calibri" charset="0"/>
                <a:cs typeface="Calibri" charset="0"/>
              </a:endParaRPr>
            </a:p>
          </p:txBody>
        </p:sp>
        <p:grpSp>
          <p:nvGrpSpPr>
            <p:cNvPr id="254" name="Group 871"/>
            <p:cNvGrpSpPr>
              <a:grpSpLocks/>
            </p:cNvGrpSpPr>
            <p:nvPr/>
          </p:nvGrpSpPr>
          <p:grpSpPr bwMode="auto">
            <a:xfrm>
              <a:off x="3413748" y="6414758"/>
              <a:ext cx="235642" cy="1232416"/>
              <a:chOff x="533400" y="5410200"/>
              <a:chExt cx="235329" cy="1233212"/>
            </a:xfrm>
          </p:grpSpPr>
          <p:sp>
            <p:nvSpPr>
              <p:cNvPr id="255" name="Rectangle 125"/>
              <p:cNvSpPr>
                <a:spLocks noChangeAspect="1" noChangeArrowheads="1"/>
              </p:cNvSpPr>
              <p:nvPr/>
            </p:nvSpPr>
            <p:spPr bwMode="auto">
              <a:xfrm>
                <a:off x="674499" y="6458627"/>
                <a:ext cx="78444"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latin typeface="Calibri" charset="0"/>
                    <a:ea typeface="Calibri" charset="0"/>
                    <a:cs typeface="Calibri" charset="0"/>
                  </a:rPr>
                  <a:t>0</a:t>
                </a:r>
                <a:endParaRPr lang="en-US" altLang="x-none" sz="1200">
                  <a:latin typeface="Calibri" charset="0"/>
                  <a:ea typeface="Calibri" charset="0"/>
                  <a:cs typeface="Calibri" charset="0"/>
                </a:endParaRPr>
              </a:p>
            </p:txBody>
          </p:sp>
          <p:sp>
            <p:nvSpPr>
              <p:cNvPr id="256" name="Rectangle 129"/>
              <p:cNvSpPr>
                <a:spLocks noChangeAspect="1" noChangeArrowheads="1"/>
              </p:cNvSpPr>
              <p:nvPr/>
            </p:nvSpPr>
            <p:spPr bwMode="auto">
              <a:xfrm>
                <a:off x="601572" y="6247353"/>
                <a:ext cx="156885"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latin typeface="Calibri" charset="0"/>
                    <a:ea typeface="Calibri" charset="0"/>
                    <a:cs typeface="Calibri" charset="0"/>
                  </a:rPr>
                  <a:t>20</a:t>
                </a:r>
                <a:endParaRPr lang="en-US" altLang="x-none" sz="1200">
                  <a:latin typeface="Calibri" charset="0"/>
                  <a:ea typeface="Calibri" charset="0"/>
                  <a:cs typeface="Calibri" charset="0"/>
                </a:endParaRPr>
              </a:p>
            </p:txBody>
          </p:sp>
          <p:sp>
            <p:nvSpPr>
              <p:cNvPr id="257" name="Rectangle 133"/>
              <p:cNvSpPr>
                <a:spLocks noChangeAspect="1" noChangeArrowheads="1"/>
              </p:cNvSpPr>
              <p:nvPr/>
            </p:nvSpPr>
            <p:spPr bwMode="auto">
              <a:xfrm>
                <a:off x="601572" y="6037668"/>
                <a:ext cx="156886"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latin typeface="Calibri" charset="0"/>
                    <a:ea typeface="Calibri" charset="0"/>
                    <a:cs typeface="Calibri" charset="0"/>
                  </a:rPr>
                  <a:t>40</a:t>
                </a:r>
                <a:endParaRPr lang="en-US" altLang="x-none" sz="1200">
                  <a:latin typeface="Calibri" charset="0"/>
                  <a:ea typeface="Calibri" charset="0"/>
                  <a:cs typeface="Calibri" charset="0"/>
                </a:endParaRPr>
              </a:p>
            </p:txBody>
          </p:sp>
          <p:sp>
            <p:nvSpPr>
              <p:cNvPr id="258" name="Rectangle 137"/>
              <p:cNvSpPr>
                <a:spLocks noChangeAspect="1" noChangeArrowheads="1"/>
              </p:cNvSpPr>
              <p:nvPr/>
            </p:nvSpPr>
            <p:spPr bwMode="auto">
              <a:xfrm>
                <a:off x="601572" y="5829571"/>
                <a:ext cx="156886"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latin typeface="Calibri" charset="0"/>
                    <a:ea typeface="Calibri" charset="0"/>
                    <a:cs typeface="Calibri" charset="0"/>
                  </a:rPr>
                  <a:t>60</a:t>
                </a:r>
                <a:endParaRPr lang="en-US" altLang="x-none" sz="1200">
                  <a:latin typeface="Calibri" charset="0"/>
                  <a:ea typeface="Calibri" charset="0"/>
                  <a:cs typeface="Calibri" charset="0"/>
                </a:endParaRPr>
              </a:p>
            </p:txBody>
          </p:sp>
          <p:sp>
            <p:nvSpPr>
              <p:cNvPr id="259" name="Rectangle 141"/>
              <p:cNvSpPr>
                <a:spLocks noChangeAspect="1" noChangeArrowheads="1"/>
              </p:cNvSpPr>
              <p:nvPr/>
            </p:nvSpPr>
            <p:spPr bwMode="auto">
              <a:xfrm>
                <a:off x="601572" y="5619885"/>
                <a:ext cx="156886"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latin typeface="Calibri" charset="0"/>
                    <a:ea typeface="Calibri" charset="0"/>
                    <a:cs typeface="Calibri" charset="0"/>
                  </a:rPr>
                  <a:t>80</a:t>
                </a:r>
                <a:endParaRPr lang="en-US" altLang="x-none" sz="1200">
                  <a:latin typeface="Calibri" charset="0"/>
                  <a:ea typeface="Calibri" charset="0"/>
                  <a:cs typeface="Calibri" charset="0"/>
                </a:endParaRPr>
              </a:p>
            </p:txBody>
          </p:sp>
          <p:sp>
            <p:nvSpPr>
              <p:cNvPr id="260" name="Rectangle 145"/>
              <p:cNvSpPr>
                <a:spLocks noChangeAspect="1" noChangeArrowheads="1"/>
              </p:cNvSpPr>
              <p:nvPr/>
            </p:nvSpPr>
            <p:spPr bwMode="auto">
              <a:xfrm>
                <a:off x="533400" y="5410200"/>
                <a:ext cx="235329" cy="18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latin typeface="Calibri" charset="0"/>
                    <a:ea typeface="Calibri" charset="0"/>
                    <a:cs typeface="Calibri" charset="0"/>
                  </a:rPr>
                  <a:t>100</a:t>
                </a:r>
                <a:endParaRPr lang="en-US" altLang="x-none" sz="1200">
                  <a:latin typeface="Calibri" charset="0"/>
                  <a:ea typeface="Calibri" charset="0"/>
                  <a:cs typeface="Calibri" charset="0"/>
                </a:endParaRPr>
              </a:p>
            </p:txBody>
          </p:sp>
        </p:grpSp>
        <p:sp>
          <p:nvSpPr>
            <p:cNvPr id="261" name="Line 345"/>
            <p:cNvSpPr>
              <a:spLocks noChangeShapeType="1"/>
            </p:cNvSpPr>
            <p:nvPr/>
          </p:nvSpPr>
          <p:spPr bwMode="auto">
            <a:xfrm flipV="1">
              <a:off x="4942510" y="643222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Calibri" charset="0"/>
                <a:ea typeface="Calibri" charset="0"/>
                <a:cs typeface="Calibri" charset="0"/>
              </a:endParaRPr>
            </a:p>
          </p:txBody>
        </p:sp>
        <p:sp>
          <p:nvSpPr>
            <p:cNvPr id="262" name="Line 346"/>
            <p:cNvSpPr>
              <a:spLocks noChangeShapeType="1"/>
            </p:cNvSpPr>
            <p:nvPr/>
          </p:nvSpPr>
          <p:spPr bwMode="auto">
            <a:xfrm>
              <a:off x="4942510" y="6432220"/>
              <a:ext cx="2016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Calibri" charset="0"/>
                <a:ea typeface="Calibri" charset="0"/>
                <a:cs typeface="Calibri" charset="0"/>
              </a:endParaRPr>
            </a:p>
          </p:txBody>
        </p:sp>
        <p:sp>
          <p:nvSpPr>
            <p:cNvPr id="263" name="Line 347"/>
            <p:cNvSpPr>
              <a:spLocks noChangeShapeType="1"/>
            </p:cNvSpPr>
            <p:nvPr/>
          </p:nvSpPr>
          <p:spPr bwMode="auto">
            <a:xfrm>
              <a:off x="5144123" y="643222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00">
                <a:latin typeface="Calibri" charset="0"/>
                <a:ea typeface="Calibri" charset="0"/>
                <a:cs typeface="Calibri" charset="0"/>
              </a:endParaRPr>
            </a:p>
          </p:txBody>
        </p:sp>
      </p:grpSp>
      <p:sp>
        <p:nvSpPr>
          <p:cNvPr id="267" name="Rectangle 488"/>
          <p:cNvSpPr>
            <a:spLocks noChangeAspect="1" noChangeArrowheads="1"/>
          </p:cNvSpPr>
          <p:nvPr/>
        </p:nvSpPr>
        <p:spPr bwMode="auto">
          <a:xfrm>
            <a:off x="6094725" y="5842802"/>
            <a:ext cx="256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900">
                <a:solidFill>
                  <a:srgbClr val="000000"/>
                </a:solidFill>
                <a:latin typeface="Calibri" charset="0"/>
                <a:ea typeface="Calibri" charset="0"/>
                <a:cs typeface="Calibri" charset="0"/>
              </a:rPr>
              <a:t> </a:t>
            </a:r>
            <a:endParaRPr lang="en-US" altLang="x-none" sz="900">
              <a:latin typeface="Calibri" charset="0"/>
              <a:ea typeface="Calibri" charset="0"/>
              <a:cs typeface="Calibri" charset="0"/>
            </a:endParaRPr>
          </a:p>
        </p:txBody>
      </p:sp>
      <p:grpSp>
        <p:nvGrpSpPr>
          <p:cNvPr id="414" name="Group 413"/>
          <p:cNvGrpSpPr/>
          <p:nvPr/>
        </p:nvGrpSpPr>
        <p:grpSpPr>
          <a:xfrm>
            <a:off x="7870450" y="1506565"/>
            <a:ext cx="1201771" cy="1734618"/>
            <a:chOff x="8527143" y="1895074"/>
            <a:chExt cx="1201771" cy="1734618"/>
          </a:xfrm>
        </p:grpSpPr>
        <p:sp>
          <p:nvSpPr>
            <p:cNvPr id="270" name="Rectangle 579"/>
            <p:cNvSpPr>
              <a:spLocks noChangeAspect="1" noChangeArrowheads="1"/>
            </p:cNvSpPr>
            <p:nvPr/>
          </p:nvSpPr>
          <p:spPr bwMode="auto">
            <a:xfrm>
              <a:off x="8625596" y="1895074"/>
              <a:ext cx="11033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srgbClr val="000000"/>
                  </a:solidFill>
                  <a:latin typeface="Calibri" charset="0"/>
                  <a:ea typeface="Calibri" charset="0"/>
                  <a:cs typeface="Calibri" charset="0"/>
                </a:rPr>
                <a:t>Exp1, Day2</a:t>
              </a:r>
              <a:endParaRPr lang="en-US" altLang="x-none" sz="1600" dirty="0">
                <a:latin typeface="Calibri" charset="0"/>
                <a:ea typeface="Calibri" charset="0"/>
                <a:cs typeface="Calibri" charset="0"/>
              </a:endParaRPr>
            </a:p>
          </p:txBody>
        </p:sp>
        <p:pic>
          <p:nvPicPr>
            <p:cNvPr id="354" name="Picture 391"/>
            <p:cNvPicPr>
              <a:picLocks noChangeAspect="1" noChangeArrowheads="1"/>
            </p:cNvPicPr>
            <p:nvPr/>
          </p:nvPicPr>
          <p:blipFill rotWithShape="1">
            <a:blip r:embed="rId20">
              <a:extLst>
                <a:ext uri="{28A0092B-C50C-407E-A947-70E740481C1C}">
                  <a14:useLocalDpi xmlns:a14="http://schemas.microsoft.com/office/drawing/2010/main" val="0"/>
                </a:ext>
              </a:extLst>
            </a:blip>
            <a:srcRect r="32248" b="33585"/>
            <a:stretch/>
          </p:blipFill>
          <p:spPr bwMode="auto">
            <a:xfrm>
              <a:off x="8527143" y="2165152"/>
              <a:ext cx="1201771" cy="120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 name="Rectangle 393"/>
            <p:cNvSpPr>
              <a:spLocks noChangeAspect="1" noChangeArrowheads="1"/>
            </p:cNvSpPr>
            <p:nvPr/>
          </p:nvSpPr>
          <p:spPr bwMode="auto">
            <a:xfrm>
              <a:off x="8537339" y="3414248"/>
              <a:ext cx="400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 </a:t>
              </a:r>
              <a:endParaRPr lang="en-US" altLang="x-none" sz="1400">
                <a:latin typeface="Calibri" charset="0"/>
                <a:ea typeface="Calibri" charset="0"/>
                <a:cs typeface="Calibri" charset="0"/>
              </a:endParaRPr>
            </a:p>
          </p:txBody>
        </p:sp>
        <p:sp>
          <p:nvSpPr>
            <p:cNvPr id="371" name="Rectangle 1042"/>
            <p:cNvSpPr>
              <a:spLocks noChangeAspect="1" noChangeArrowheads="1"/>
            </p:cNvSpPr>
            <p:nvPr/>
          </p:nvSpPr>
          <p:spPr bwMode="auto">
            <a:xfrm>
              <a:off x="8624291" y="3414248"/>
              <a:ext cx="54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f</a:t>
              </a:r>
              <a:endParaRPr lang="en-US" altLang="x-none" sz="1400">
                <a:latin typeface="Calibri" charset="0"/>
                <a:ea typeface="Calibri" charset="0"/>
                <a:cs typeface="Calibri" charset="0"/>
              </a:endParaRPr>
            </a:p>
          </p:txBody>
        </p:sp>
        <p:sp>
          <p:nvSpPr>
            <p:cNvPr id="372" name="Rectangle 1045"/>
            <p:cNvSpPr>
              <a:spLocks noChangeAspect="1" noChangeArrowheads="1"/>
            </p:cNvSpPr>
            <p:nvPr/>
          </p:nvSpPr>
          <p:spPr bwMode="auto">
            <a:xfrm>
              <a:off x="8963953" y="3414248"/>
              <a:ext cx="416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l</a:t>
              </a:r>
              <a:endParaRPr lang="en-US" altLang="x-none" sz="1400">
                <a:latin typeface="Calibri" charset="0"/>
                <a:ea typeface="Calibri" charset="0"/>
                <a:cs typeface="Calibri" charset="0"/>
              </a:endParaRPr>
            </a:p>
          </p:txBody>
        </p:sp>
        <p:sp>
          <p:nvSpPr>
            <p:cNvPr id="373" name="Rectangle 1048"/>
            <p:cNvSpPr>
              <a:spLocks noChangeAspect="1" noChangeArrowheads="1"/>
            </p:cNvSpPr>
            <p:nvPr/>
          </p:nvSpPr>
          <p:spPr bwMode="auto">
            <a:xfrm>
              <a:off x="9245503" y="3414248"/>
              <a:ext cx="7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c</a:t>
              </a:r>
              <a:endParaRPr lang="en-US" altLang="x-none" sz="1400">
                <a:latin typeface="Calibri" charset="0"/>
                <a:ea typeface="Calibri" charset="0"/>
                <a:cs typeface="Calibri" charset="0"/>
              </a:endParaRPr>
            </a:p>
          </p:txBody>
        </p:sp>
        <p:sp>
          <p:nvSpPr>
            <p:cNvPr id="374" name="Rectangle 1051"/>
            <p:cNvSpPr>
              <a:spLocks noChangeAspect="1" noChangeArrowheads="1"/>
            </p:cNvSpPr>
            <p:nvPr/>
          </p:nvSpPr>
          <p:spPr bwMode="auto">
            <a:xfrm>
              <a:off x="9544191" y="3414248"/>
              <a:ext cx="945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h</a:t>
              </a:r>
              <a:endParaRPr lang="en-US" altLang="x-none" sz="1400">
                <a:latin typeface="Calibri" charset="0"/>
                <a:ea typeface="Calibri" charset="0"/>
                <a:cs typeface="Calibri" charset="0"/>
              </a:endParaRPr>
            </a:p>
          </p:txBody>
        </p:sp>
      </p:grpSp>
      <p:grpSp>
        <p:nvGrpSpPr>
          <p:cNvPr id="413" name="Group 412"/>
          <p:cNvGrpSpPr/>
          <p:nvPr/>
        </p:nvGrpSpPr>
        <p:grpSpPr>
          <a:xfrm>
            <a:off x="9255243" y="1506565"/>
            <a:ext cx="1183508" cy="1734618"/>
            <a:chOff x="10142534" y="1895074"/>
            <a:chExt cx="1183508" cy="1734618"/>
          </a:xfrm>
        </p:grpSpPr>
        <p:sp>
          <p:nvSpPr>
            <p:cNvPr id="318" name="Rectangle 579"/>
            <p:cNvSpPr>
              <a:spLocks noChangeAspect="1" noChangeArrowheads="1"/>
            </p:cNvSpPr>
            <p:nvPr/>
          </p:nvSpPr>
          <p:spPr bwMode="auto">
            <a:xfrm>
              <a:off x="10182926" y="1895074"/>
              <a:ext cx="11431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a:solidFill>
                    <a:srgbClr val="000000"/>
                  </a:solidFill>
                  <a:latin typeface="Calibri" charset="0"/>
                  <a:ea typeface="Calibri" charset="0"/>
                  <a:cs typeface="Calibri" charset="0"/>
                </a:rPr>
                <a:t>Exp3, Day2</a:t>
              </a:r>
              <a:endParaRPr lang="en-US" altLang="x-none" sz="1600">
                <a:latin typeface="Calibri" charset="0"/>
                <a:ea typeface="Calibri" charset="0"/>
                <a:cs typeface="Calibri" charset="0"/>
              </a:endParaRPr>
            </a:p>
          </p:txBody>
        </p:sp>
        <p:pic>
          <p:nvPicPr>
            <p:cNvPr id="327" name="Picture 435"/>
            <p:cNvPicPr>
              <a:picLocks noChangeAspect="1" noChangeArrowheads="1"/>
            </p:cNvPicPr>
            <p:nvPr/>
          </p:nvPicPr>
          <p:blipFill rotWithShape="1">
            <a:blip r:embed="rId21">
              <a:extLst>
                <a:ext uri="{28A0092B-C50C-407E-A947-70E740481C1C}">
                  <a14:useLocalDpi xmlns:a14="http://schemas.microsoft.com/office/drawing/2010/main" val="0"/>
                </a:ext>
              </a:extLst>
            </a:blip>
            <a:srcRect r="31086" b="33898"/>
            <a:stretch/>
          </p:blipFill>
          <p:spPr bwMode="auto">
            <a:xfrm>
              <a:off x="10142534" y="2157744"/>
              <a:ext cx="1183508" cy="119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 name="Rectangle 1110"/>
            <p:cNvSpPr>
              <a:spLocks noChangeAspect="1" noChangeArrowheads="1"/>
            </p:cNvSpPr>
            <p:nvPr/>
          </p:nvSpPr>
          <p:spPr bwMode="auto">
            <a:xfrm>
              <a:off x="10248613" y="3414248"/>
              <a:ext cx="54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f</a:t>
              </a:r>
              <a:endParaRPr lang="en-US" altLang="x-none" sz="1400">
                <a:latin typeface="Calibri" charset="0"/>
                <a:ea typeface="Calibri" charset="0"/>
                <a:cs typeface="Calibri" charset="0"/>
              </a:endParaRPr>
            </a:p>
          </p:txBody>
        </p:sp>
        <p:sp>
          <p:nvSpPr>
            <p:cNvPr id="320" name="Rectangle 1113"/>
            <p:cNvSpPr>
              <a:spLocks noChangeAspect="1" noChangeArrowheads="1"/>
            </p:cNvSpPr>
            <p:nvPr/>
          </p:nvSpPr>
          <p:spPr bwMode="auto">
            <a:xfrm>
              <a:off x="10522558" y="3414248"/>
              <a:ext cx="416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dirty="0">
                  <a:solidFill>
                    <a:srgbClr val="000000"/>
                  </a:solidFill>
                  <a:latin typeface="Calibri" charset="0"/>
                  <a:ea typeface="Calibri" charset="0"/>
                  <a:cs typeface="Calibri" charset="0"/>
                </a:rPr>
                <a:t>l</a:t>
              </a:r>
              <a:endParaRPr lang="en-US" altLang="x-none" sz="1400" dirty="0">
                <a:latin typeface="Calibri" charset="0"/>
                <a:ea typeface="Calibri" charset="0"/>
                <a:cs typeface="Calibri" charset="0"/>
              </a:endParaRPr>
            </a:p>
          </p:txBody>
        </p:sp>
        <p:sp>
          <p:nvSpPr>
            <p:cNvPr id="321" name="Rectangle 1116"/>
            <p:cNvSpPr>
              <a:spLocks noChangeAspect="1" noChangeArrowheads="1"/>
            </p:cNvSpPr>
            <p:nvPr/>
          </p:nvSpPr>
          <p:spPr bwMode="auto">
            <a:xfrm>
              <a:off x="10846226" y="3414248"/>
              <a:ext cx="7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dirty="0">
                  <a:solidFill>
                    <a:srgbClr val="000000"/>
                  </a:solidFill>
                  <a:latin typeface="Calibri" charset="0"/>
                  <a:ea typeface="Calibri" charset="0"/>
                  <a:cs typeface="Calibri" charset="0"/>
                </a:rPr>
                <a:t>c</a:t>
              </a:r>
              <a:endParaRPr lang="en-US" altLang="x-none" sz="1400" dirty="0">
                <a:latin typeface="Calibri" charset="0"/>
                <a:ea typeface="Calibri" charset="0"/>
                <a:cs typeface="Calibri" charset="0"/>
              </a:endParaRPr>
            </a:p>
          </p:txBody>
        </p:sp>
        <p:sp>
          <p:nvSpPr>
            <p:cNvPr id="322" name="Rectangle 1119"/>
            <p:cNvSpPr>
              <a:spLocks noChangeAspect="1" noChangeArrowheads="1"/>
            </p:cNvSpPr>
            <p:nvPr/>
          </p:nvSpPr>
          <p:spPr bwMode="auto">
            <a:xfrm>
              <a:off x="11120171" y="3414248"/>
              <a:ext cx="945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h</a:t>
              </a:r>
              <a:endParaRPr lang="en-US" altLang="x-none" sz="1400">
                <a:latin typeface="Calibri" charset="0"/>
                <a:ea typeface="Calibri" charset="0"/>
                <a:cs typeface="Calibri" charset="0"/>
              </a:endParaRPr>
            </a:p>
          </p:txBody>
        </p:sp>
      </p:grpSp>
      <p:grpSp>
        <p:nvGrpSpPr>
          <p:cNvPr id="415" name="Group 414"/>
          <p:cNvGrpSpPr/>
          <p:nvPr/>
        </p:nvGrpSpPr>
        <p:grpSpPr>
          <a:xfrm>
            <a:off x="5823557" y="1506565"/>
            <a:ext cx="1679664" cy="1734618"/>
            <a:chOff x="6490508" y="1895074"/>
            <a:chExt cx="1679664" cy="1734618"/>
          </a:xfrm>
        </p:grpSpPr>
        <p:sp>
          <p:nvSpPr>
            <p:cNvPr id="268" name="Rectangle 529"/>
            <p:cNvSpPr>
              <a:spLocks noChangeAspect="1" noChangeArrowheads="1"/>
            </p:cNvSpPr>
            <p:nvPr/>
          </p:nvSpPr>
          <p:spPr bwMode="auto">
            <a:xfrm rot="16200000">
              <a:off x="6144997" y="2723219"/>
              <a:ext cx="9372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srgbClr val="000000"/>
                  </a:solidFill>
                  <a:latin typeface="Calibri" charset="0"/>
                  <a:ea typeface="Calibri" charset="0"/>
                  <a:cs typeface="Calibri" charset="0"/>
                </a:rPr>
                <a:t>Exp1, Day1</a:t>
              </a:r>
              <a:endParaRPr lang="en-US" altLang="x-none" sz="1600" dirty="0">
                <a:latin typeface="Calibri" charset="0"/>
                <a:ea typeface="Calibri" charset="0"/>
                <a:cs typeface="Calibri" charset="0"/>
              </a:endParaRPr>
            </a:p>
          </p:txBody>
        </p:sp>
        <p:sp>
          <p:nvSpPr>
            <p:cNvPr id="269" name="Rectangle 579"/>
            <p:cNvSpPr>
              <a:spLocks noChangeAspect="1" noChangeArrowheads="1"/>
            </p:cNvSpPr>
            <p:nvPr/>
          </p:nvSpPr>
          <p:spPr bwMode="auto">
            <a:xfrm>
              <a:off x="6954786" y="1895074"/>
              <a:ext cx="12153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altLang="x-none" sz="1600" b="1" dirty="0">
                  <a:solidFill>
                    <a:srgbClr val="000000"/>
                  </a:solidFill>
                  <a:latin typeface="Calibri" charset="0"/>
                  <a:ea typeface="Calibri" charset="0"/>
                  <a:cs typeface="Calibri" charset="0"/>
                </a:rPr>
                <a:t>Exp2, Day1</a:t>
              </a:r>
              <a:endParaRPr lang="en-US" altLang="x-none" sz="1600" dirty="0">
                <a:latin typeface="Calibri" charset="0"/>
                <a:ea typeface="Calibri" charset="0"/>
                <a:cs typeface="Calibri" charset="0"/>
              </a:endParaRPr>
            </a:p>
          </p:txBody>
        </p:sp>
        <p:sp>
          <p:nvSpPr>
            <p:cNvPr id="272" name="Rectangle 1060"/>
            <p:cNvSpPr>
              <a:spLocks noChangeAspect="1" noChangeArrowheads="1"/>
            </p:cNvSpPr>
            <p:nvPr/>
          </p:nvSpPr>
          <p:spPr bwMode="auto">
            <a:xfrm>
              <a:off x="6817068" y="2269986"/>
              <a:ext cx="54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f</a:t>
              </a:r>
              <a:endParaRPr lang="en-US" altLang="x-none" sz="1400">
                <a:latin typeface="Calibri" charset="0"/>
                <a:ea typeface="Calibri" charset="0"/>
                <a:cs typeface="Calibri" charset="0"/>
              </a:endParaRPr>
            </a:p>
          </p:txBody>
        </p:sp>
        <p:sp>
          <p:nvSpPr>
            <p:cNvPr id="273" name="Rectangle 1063"/>
            <p:cNvSpPr>
              <a:spLocks noChangeAspect="1" noChangeArrowheads="1"/>
            </p:cNvSpPr>
            <p:nvPr/>
          </p:nvSpPr>
          <p:spPr bwMode="auto">
            <a:xfrm>
              <a:off x="6817068" y="2557126"/>
              <a:ext cx="416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l</a:t>
              </a:r>
              <a:endParaRPr lang="en-US" altLang="x-none" sz="1400">
                <a:latin typeface="Calibri" charset="0"/>
                <a:ea typeface="Calibri" charset="0"/>
                <a:cs typeface="Calibri" charset="0"/>
              </a:endParaRPr>
            </a:p>
          </p:txBody>
        </p:sp>
        <p:sp>
          <p:nvSpPr>
            <p:cNvPr id="274" name="Rectangle 1066"/>
            <p:cNvSpPr>
              <a:spLocks noChangeAspect="1" noChangeArrowheads="1"/>
            </p:cNvSpPr>
            <p:nvPr/>
          </p:nvSpPr>
          <p:spPr bwMode="auto">
            <a:xfrm>
              <a:off x="6817068" y="2871611"/>
              <a:ext cx="7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c</a:t>
              </a:r>
              <a:endParaRPr lang="en-US" altLang="x-none" sz="1400">
                <a:latin typeface="Calibri" charset="0"/>
                <a:ea typeface="Calibri" charset="0"/>
                <a:cs typeface="Calibri" charset="0"/>
              </a:endParaRPr>
            </a:p>
          </p:txBody>
        </p:sp>
        <p:sp>
          <p:nvSpPr>
            <p:cNvPr id="275" name="Rectangle 1069"/>
            <p:cNvSpPr>
              <a:spLocks noChangeAspect="1" noChangeArrowheads="1"/>
            </p:cNvSpPr>
            <p:nvPr/>
          </p:nvSpPr>
          <p:spPr bwMode="auto">
            <a:xfrm>
              <a:off x="6817068" y="3138240"/>
              <a:ext cx="945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dirty="0">
                  <a:solidFill>
                    <a:srgbClr val="000000"/>
                  </a:solidFill>
                  <a:latin typeface="Calibri" charset="0"/>
                  <a:ea typeface="Calibri" charset="0"/>
                  <a:cs typeface="Calibri" charset="0"/>
                </a:rPr>
                <a:t>h</a:t>
              </a:r>
              <a:endParaRPr lang="en-US" altLang="x-none" sz="1400" dirty="0">
                <a:latin typeface="Calibri" charset="0"/>
                <a:ea typeface="Calibri" charset="0"/>
                <a:cs typeface="Calibri" charset="0"/>
              </a:endParaRPr>
            </a:p>
          </p:txBody>
        </p:sp>
        <p:pic>
          <p:nvPicPr>
            <p:cNvPr id="287" name="Picture 486"/>
            <p:cNvPicPr>
              <a:picLocks noChangeAspect="1" noChangeArrowheads="1"/>
            </p:cNvPicPr>
            <p:nvPr/>
          </p:nvPicPr>
          <p:blipFill rotWithShape="1">
            <a:blip r:embed="rId22">
              <a:extLst>
                <a:ext uri="{28A0092B-C50C-407E-A947-70E740481C1C}">
                  <a14:useLocalDpi xmlns:a14="http://schemas.microsoft.com/office/drawing/2010/main" val="0"/>
                </a:ext>
              </a:extLst>
            </a:blip>
            <a:srcRect b="32947"/>
            <a:stretch/>
          </p:blipFill>
          <p:spPr bwMode="auto">
            <a:xfrm>
              <a:off x="6954786" y="2168661"/>
              <a:ext cx="1215386" cy="124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 name="Rectangle 1172"/>
            <p:cNvSpPr>
              <a:spLocks noChangeAspect="1" noChangeArrowheads="1"/>
            </p:cNvSpPr>
            <p:nvPr/>
          </p:nvSpPr>
          <p:spPr bwMode="auto">
            <a:xfrm>
              <a:off x="7068009" y="3414248"/>
              <a:ext cx="545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f</a:t>
              </a:r>
              <a:endParaRPr lang="en-US" altLang="x-none" sz="1400">
                <a:latin typeface="Calibri" charset="0"/>
                <a:ea typeface="Calibri" charset="0"/>
                <a:cs typeface="Calibri" charset="0"/>
              </a:endParaRPr>
            </a:p>
          </p:txBody>
        </p:sp>
        <p:sp>
          <p:nvSpPr>
            <p:cNvPr id="282" name="Rectangle 1175"/>
            <p:cNvSpPr>
              <a:spLocks noChangeAspect="1" noChangeArrowheads="1"/>
            </p:cNvSpPr>
            <p:nvPr/>
          </p:nvSpPr>
          <p:spPr bwMode="auto">
            <a:xfrm>
              <a:off x="7380081" y="3414248"/>
              <a:ext cx="416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l</a:t>
              </a:r>
              <a:endParaRPr lang="en-US" altLang="x-none" sz="1400">
                <a:latin typeface="Calibri" charset="0"/>
                <a:ea typeface="Calibri" charset="0"/>
                <a:cs typeface="Calibri" charset="0"/>
              </a:endParaRPr>
            </a:p>
          </p:txBody>
        </p:sp>
        <p:sp>
          <p:nvSpPr>
            <p:cNvPr id="283" name="Rectangle 1178"/>
            <p:cNvSpPr>
              <a:spLocks noChangeAspect="1" noChangeArrowheads="1"/>
            </p:cNvSpPr>
            <p:nvPr/>
          </p:nvSpPr>
          <p:spPr bwMode="auto">
            <a:xfrm>
              <a:off x="7650107" y="3414248"/>
              <a:ext cx="7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c</a:t>
              </a:r>
              <a:endParaRPr lang="en-US" altLang="x-none" sz="1400">
                <a:latin typeface="Calibri" charset="0"/>
                <a:ea typeface="Calibri" charset="0"/>
                <a:cs typeface="Calibri" charset="0"/>
              </a:endParaRPr>
            </a:p>
          </p:txBody>
        </p:sp>
        <p:sp>
          <p:nvSpPr>
            <p:cNvPr id="284" name="Rectangle 1181"/>
            <p:cNvSpPr>
              <a:spLocks noChangeAspect="1" noChangeArrowheads="1"/>
            </p:cNvSpPr>
            <p:nvPr/>
          </p:nvSpPr>
          <p:spPr bwMode="auto">
            <a:xfrm>
              <a:off x="7950136" y="3414248"/>
              <a:ext cx="9457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400">
                  <a:solidFill>
                    <a:srgbClr val="000000"/>
                  </a:solidFill>
                  <a:latin typeface="Calibri" charset="0"/>
                  <a:ea typeface="Calibri" charset="0"/>
                  <a:cs typeface="Calibri" charset="0"/>
                </a:rPr>
                <a:t>h</a:t>
              </a:r>
              <a:endParaRPr lang="en-US" altLang="x-none" sz="1400">
                <a:latin typeface="Calibri" charset="0"/>
                <a:ea typeface="Calibri" charset="0"/>
                <a:cs typeface="Calibri" charset="0"/>
              </a:endParaRPr>
            </a:p>
          </p:txBody>
        </p:sp>
      </p:grpSp>
      <p:grpSp>
        <p:nvGrpSpPr>
          <p:cNvPr id="412" name="Group 411"/>
          <p:cNvGrpSpPr/>
          <p:nvPr/>
        </p:nvGrpSpPr>
        <p:grpSpPr>
          <a:xfrm>
            <a:off x="7603877" y="3287489"/>
            <a:ext cx="1734917" cy="569040"/>
            <a:chOff x="1087438" y="4724400"/>
            <a:chExt cx="1219200" cy="373680"/>
          </a:xfrm>
        </p:grpSpPr>
        <p:sp>
          <p:nvSpPr>
            <p:cNvPr id="391" name="Rectangle 313"/>
            <p:cNvSpPr>
              <a:spLocks noChangeAspect="1" noChangeArrowheads="1"/>
            </p:cNvSpPr>
            <p:nvPr/>
          </p:nvSpPr>
          <p:spPr bwMode="auto">
            <a:xfrm>
              <a:off x="1277938" y="4976813"/>
              <a:ext cx="170102" cy="12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latin typeface="Calibri" charset="0"/>
                  <a:ea typeface="Calibri" charset="0"/>
                  <a:cs typeface="Calibri" charset="0"/>
                </a:rPr>
                <a:t>-0.5</a:t>
              </a:r>
              <a:endParaRPr lang="en-US" altLang="x-none" sz="1200">
                <a:latin typeface="Calibri" charset="0"/>
                <a:ea typeface="Calibri" charset="0"/>
                <a:cs typeface="Calibri" charset="0"/>
              </a:endParaRPr>
            </a:p>
          </p:txBody>
        </p:sp>
        <p:sp>
          <p:nvSpPr>
            <p:cNvPr id="392" name="Rectangle 316"/>
            <p:cNvSpPr>
              <a:spLocks noChangeAspect="1" noChangeArrowheads="1"/>
            </p:cNvSpPr>
            <p:nvPr/>
          </p:nvSpPr>
          <p:spPr bwMode="auto">
            <a:xfrm>
              <a:off x="1677988" y="4976813"/>
              <a:ext cx="55199" cy="12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latin typeface="Calibri" charset="0"/>
                  <a:ea typeface="Calibri" charset="0"/>
                  <a:cs typeface="Calibri" charset="0"/>
                </a:rPr>
                <a:t>0</a:t>
              </a:r>
              <a:endParaRPr lang="en-US" altLang="x-none" sz="1200">
                <a:latin typeface="Calibri" charset="0"/>
                <a:ea typeface="Calibri" charset="0"/>
                <a:cs typeface="Calibri" charset="0"/>
              </a:endParaRPr>
            </a:p>
          </p:txBody>
        </p:sp>
        <p:sp>
          <p:nvSpPr>
            <p:cNvPr id="393" name="Rectangle 319"/>
            <p:cNvSpPr>
              <a:spLocks noChangeAspect="1" noChangeArrowheads="1"/>
            </p:cNvSpPr>
            <p:nvPr/>
          </p:nvSpPr>
          <p:spPr bwMode="auto">
            <a:xfrm>
              <a:off x="1971675" y="4976813"/>
              <a:ext cx="137433" cy="12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x-none" sz="1200">
                  <a:solidFill>
                    <a:srgbClr val="000000"/>
                  </a:solidFill>
                  <a:latin typeface="Calibri" charset="0"/>
                  <a:ea typeface="Calibri" charset="0"/>
                  <a:cs typeface="Calibri" charset="0"/>
                </a:rPr>
                <a:t>0.5</a:t>
              </a:r>
              <a:endParaRPr lang="en-US" altLang="x-none" sz="1200">
                <a:latin typeface="Calibri" charset="0"/>
                <a:ea typeface="Calibri" charset="0"/>
                <a:cs typeface="Calibri" charset="0"/>
              </a:endParaRPr>
            </a:p>
          </p:txBody>
        </p:sp>
        <p:grpSp>
          <p:nvGrpSpPr>
            <p:cNvPr id="394" name="Group 546"/>
            <p:cNvGrpSpPr>
              <a:grpSpLocks/>
            </p:cNvGrpSpPr>
            <p:nvPr/>
          </p:nvGrpSpPr>
          <p:grpSpPr bwMode="auto">
            <a:xfrm>
              <a:off x="1298575" y="4897438"/>
              <a:ext cx="806450" cy="55562"/>
              <a:chOff x="2689" y="4195"/>
              <a:chExt cx="508" cy="83"/>
            </a:xfrm>
          </p:grpSpPr>
          <p:sp>
            <p:nvSpPr>
              <p:cNvPr id="395" name="Rectangle 304"/>
              <p:cNvSpPr>
                <a:spLocks noChangeAspect="1" noChangeArrowheads="1"/>
              </p:cNvSpPr>
              <p:nvPr/>
            </p:nvSpPr>
            <p:spPr bwMode="auto">
              <a:xfrm rot="5400000">
                <a:off x="2903" y="3981"/>
                <a:ext cx="79" cy="5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396" name="Rectangle 305"/>
              <p:cNvSpPr>
                <a:spLocks noChangeAspect="1" noChangeArrowheads="1"/>
              </p:cNvSpPr>
              <p:nvPr/>
            </p:nvSpPr>
            <p:spPr bwMode="auto">
              <a:xfrm rot="5400000">
                <a:off x="2903" y="3981"/>
                <a:ext cx="79" cy="508"/>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pic>
            <p:nvPicPr>
              <p:cNvPr id="397" name="Picture 30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2901" y="3983"/>
                <a:ext cx="83"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 name="Line 307"/>
              <p:cNvSpPr>
                <a:spLocks noChangeAspect="1" noChangeShapeType="1"/>
              </p:cNvSpPr>
              <p:nvPr/>
            </p:nvSpPr>
            <p:spPr bwMode="auto">
              <a:xfrm rot="5400000">
                <a:off x="3156" y="4234"/>
                <a:ext cx="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399" name="Freeform 308"/>
              <p:cNvSpPr>
                <a:spLocks noChangeAspect="1"/>
              </p:cNvSpPr>
              <p:nvPr/>
            </p:nvSpPr>
            <p:spPr bwMode="auto">
              <a:xfrm rot="5400000">
                <a:off x="2903" y="3981"/>
                <a:ext cx="79" cy="508"/>
              </a:xfrm>
              <a:custGeom>
                <a:avLst/>
                <a:gdLst>
                  <a:gd name="T0" fmla="*/ 0 w 18"/>
                  <a:gd name="T1" fmla="*/ 2147483647 h 116"/>
                  <a:gd name="T2" fmla="*/ 2147483647 w 18"/>
                  <a:gd name="T3" fmla="*/ 2147483647 h 116"/>
                  <a:gd name="T4" fmla="*/ 2147483647 w 18"/>
                  <a:gd name="T5" fmla="*/ 0 h 116"/>
                  <a:gd name="T6" fmla="*/ 0 60000 65536"/>
                  <a:gd name="T7" fmla="*/ 0 60000 65536"/>
                  <a:gd name="T8" fmla="*/ 0 60000 65536"/>
                  <a:gd name="T9" fmla="*/ 0 w 18"/>
                  <a:gd name="T10" fmla="*/ 0 h 116"/>
                  <a:gd name="T11" fmla="*/ 18 w 18"/>
                  <a:gd name="T12" fmla="*/ 116 h 116"/>
                </a:gdLst>
                <a:ahLst/>
                <a:cxnLst>
                  <a:cxn ang="T6">
                    <a:pos x="T0" y="T1"/>
                  </a:cxn>
                  <a:cxn ang="T7">
                    <a:pos x="T2" y="T3"/>
                  </a:cxn>
                  <a:cxn ang="T8">
                    <a:pos x="T4" y="T5"/>
                  </a:cxn>
                </a:cxnLst>
                <a:rect l="T9" t="T10" r="T11" b="T12"/>
                <a:pathLst>
                  <a:path w="18" h="116">
                    <a:moveTo>
                      <a:pt x="0" y="116"/>
                    </a:moveTo>
                    <a:lnTo>
                      <a:pt x="18" y="116"/>
                    </a:lnTo>
                    <a:lnTo>
                      <a:pt x="1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400" name="Line 309"/>
              <p:cNvSpPr>
                <a:spLocks noChangeAspect="1" noChangeShapeType="1"/>
              </p:cNvSpPr>
              <p:nvPr/>
            </p:nvSpPr>
            <p:spPr bwMode="auto">
              <a:xfrm rot="5400000" flipV="1">
                <a:off x="2942" y="3942"/>
                <a:ext cx="1" cy="5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401" name="Freeform 310"/>
              <p:cNvSpPr>
                <a:spLocks noChangeAspect="1"/>
              </p:cNvSpPr>
              <p:nvPr/>
            </p:nvSpPr>
            <p:spPr bwMode="auto">
              <a:xfrm rot="5400000">
                <a:off x="2903" y="3981"/>
                <a:ext cx="79" cy="508"/>
              </a:xfrm>
              <a:custGeom>
                <a:avLst/>
                <a:gdLst>
                  <a:gd name="T0" fmla="*/ 0 w 18"/>
                  <a:gd name="T1" fmla="*/ 2147483647 h 116"/>
                  <a:gd name="T2" fmla="*/ 2147483647 w 18"/>
                  <a:gd name="T3" fmla="*/ 2147483647 h 116"/>
                  <a:gd name="T4" fmla="*/ 2147483647 w 18"/>
                  <a:gd name="T5" fmla="*/ 0 h 116"/>
                  <a:gd name="T6" fmla="*/ 0 60000 65536"/>
                  <a:gd name="T7" fmla="*/ 0 60000 65536"/>
                  <a:gd name="T8" fmla="*/ 0 60000 65536"/>
                  <a:gd name="T9" fmla="*/ 0 w 18"/>
                  <a:gd name="T10" fmla="*/ 0 h 116"/>
                  <a:gd name="T11" fmla="*/ 18 w 18"/>
                  <a:gd name="T12" fmla="*/ 116 h 116"/>
                </a:gdLst>
                <a:ahLst/>
                <a:cxnLst>
                  <a:cxn ang="T6">
                    <a:pos x="T0" y="T1"/>
                  </a:cxn>
                  <a:cxn ang="T7">
                    <a:pos x="T2" y="T3"/>
                  </a:cxn>
                  <a:cxn ang="T8">
                    <a:pos x="T4" y="T5"/>
                  </a:cxn>
                </a:cxnLst>
                <a:rect l="T9" t="T10" r="T11" b="T12"/>
                <a:pathLst>
                  <a:path w="18" h="116">
                    <a:moveTo>
                      <a:pt x="0" y="116"/>
                    </a:moveTo>
                    <a:lnTo>
                      <a:pt x="18" y="116"/>
                    </a:lnTo>
                    <a:lnTo>
                      <a:pt x="1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402" name="Line 311"/>
              <p:cNvSpPr>
                <a:spLocks noChangeAspect="1" noChangeShapeType="1"/>
              </p:cNvSpPr>
              <p:nvPr/>
            </p:nvSpPr>
            <p:spPr bwMode="auto">
              <a:xfrm rot="5400000" flipH="1">
                <a:off x="2729" y="4270"/>
                <a:ext cx="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403" name="Line 312"/>
              <p:cNvSpPr>
                <a:spLocks noChangeAspect="1" noChangeShapeType="1"/>
              </p:cNvSpPr>
              <p:nvPr/>
            </p:nvSpPr>
            <p:spPr bwMode="auto">
              <a:xfrm rot="5400000">
                <a:off x="2730" y="4198"/>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404" name="Line 314"/>
              <p:cNvSpPr>
                <a:spLocks noChangeAspect="1" noChangeShapeType="1"/>
              </p:cNvSpPr>
              <p:nvPr/>
            </p:nvSpPr>
            <p:spPr bwMode="auto">
              <a:xfrm rot="5400000" flipH="1">
                <a:off x="2939" y="4270"/>
                <a:ext cx="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405" name="Line 315"/>
              <p:cNvSpPr>
                <a:spLocks noChangeAspect="1" noChangeShapeType="1"/>
              </p:cNvSpPr>
              <p:nvPr/>
            </p:nvSpPr>
            <p:spPr bwMode="auto">
              <a:xfrm rot="5400000">
                <a:off x="2940" y="4198"/>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406" name="Line 317"/>
              <p:cNvSpPr>
                <a:spLocks noChangeAspect="1" noChangeShapeType="1"/>
              </p:cNvSpPr>
              <p:nvPr/>
            </p:nvSpPr>
            <p:spPr bwMode="auto">
              <a:xfrm rot="5400000" flipH="1">
                <a:off x="3149" y="4270"/>
                <a:ext cx="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407" name="Line 318"/>
              <p:cNvSpPr>
                <a:spLocks noChangeAspect="1" noChangeShapeType="1"/>
              </p:cNvSpPr>
              <p:nvPr/>
            </p:nvSpPr>
            <p:spPr bwMode="auto">
              <a:xfrm rot="5400000">
                <a:off x="3150" y="4198"/>
                <a:ext cx="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408" name="Line 320"/>
              <p:cNvSpPr>
                <a:spLocks noChangeAspect="1" noChangeShapeType="1"/>
              </p:cNvSpPr>
              <p:nvPr/>
            </p:nvSpPr>
            <p:spPr bwMode="auto">
              <a:xfrm rot="5400000">
                <a:off x="3156" y="4234"/>
                <a:ext cx="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sp>
            <p:nvSpPr>
              <p:cNvPr id="409" name="Freeform 321"/>
              <p:cNvSpPr>
                <a:spLocks noChangeAspect="1"/>
              </p:cNvSpPr>
              <p:nvPr/>
            </p:nvSpPr>
            <p:spPr bwMode="auto">
              <a:xfrm rot="5400000">
                <a:off x="2903" y="3981"/>
                <a:ext cx="79" cy="508"/>
              </a:xfrm>
              <a:custGeom>
                <a:avLst/>
                <a:gdLst>
                  <a:gd name="T0" fmla="*/ 0 w 18"/>
                  <a:gd name="T1" fmla="*/ 2147483647 h 116"/>
                  <a:gd name="T2" fmla="*/ 2147483647 w 18"/>
                  <a:gd name="T3" fmla="*/ 2147483647 h 116"/>
                  <a:gd name="T4" fmla="*/ 2147483647 w 18"/>
                  <a:gd name="T5" fmla="*/ 0 h 116"/>
                  <a:gd name="T6" fmla="*/ 0 60000 65536"/>
                  <a:gd name="T7" fmla="*/ 0 60000 65536"/>
                  <a:gd name="T8" fmla="*/ 0 60000 65536"/>
                  <a:gd name="T9" fmla="*/ 0 w 18"/>
                  <a:gd name="T10" fmla="*/ 0 h 116"/>
                  <a:gd name="T11" fmla="*/ 18 w 18"/>
                  <a:gd name="T12" fmla="*/ 116 h 116"/>
                </a:gdLst>
                <a:ahLst/>
                <a:cxnLst>
                  <a:cxn ang="T6">
                    <a:pos x="T0" y="T1"/>
                  </a:cxn>
                  <a:cxn ang="T7">
                    <a:pos x="T2" y="T3"/>
                  </a:cxn>
                  <a:cxn ang="T8">
                    <a:pos x="T4" y="T5"/>
                  </a:cxn>
                </a:cxnLst>
                <a:rect l="T9" t="T10" r="T11" b="T12"/>
                <a:pathLst>
                  <a:path w="18" h="116">
                    <a:moveTo>
                      <a:pt x="0" y="116"/>
                    </a:moveTo>
                    <a:lnTo>
                      <a:pt x="18" y="116"/>
                    </a:lnTo>
                    <a:lnTo>
                      <a:pt x="18"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x-none" altLang="x-none" sz="1200">
                  <a:latin typeface="Calibri" charset="0"/>
                  <a:ea typeface="Calibri" charset="0"/>
                  <a:cs typeface="Calibri" charset="0"/>
                </a:endParaRPr>
              </a:p>
            </p:txBody>
          </p:sp>
          <p:sp>
            <p:nvSpPr>
              <p:cNvPr id="410" name="Line 322"/>
              <p:cNvSpPr>
                <a:spLocks noChangeAspect="1" noChangeShapeType="1"/>
              </p:cNvSpPr>
              <p:nvPr/>
            </p:nvSpPr>
            <p:spPr bwMode="auto">
              <a:xfrm rot="5400000" flipV="1">
                <a:off x="2942" y="3942"/>
                <a:ext cx="1" cy="5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200">
                  <a:latin typeface="Calibri" charset="0"/>
                  <a:ea typeface="Calibri" charset="0"/>
                  <a:cs typeface="Calibri" charset="0"/>
                </a:endParaRPr>
              </a:p>
            </p:txBody>
          </p:sp>
        </p:grpSp>
        <p:sp>
          <p:nvSpPr>
            <p:cNvPr id="411" name="Text Box 372"/>
            <p:cNvSpPr txBox="1">
              <a:spLocks noChangeArrowheads="1"/>
            </p:cNvSpPr>
            <p:nvPr/>
          </p:nvSpPr>
          <p:spPr bwMode="auto">
            <a:xfrm>
              <a:off x="1087438" y="4724400"/>
              <a:ext cx="1219200" cy="18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altLang="x-none" sz="1200">
                  <a:latin typeface="Calibri" charset="0"/>
                  <a:ea typeface="Calibri" charset="0"/>
                  <a:cs typeface="Calibri" charset="0"/>
                </a:rPr>
                <a:t>correlation</a:t>
              </a:r>
            </a:p>
          </p:txBody>
        </p:sp>
      </p:grpSp>
      <p:sp>
        <p:nvSpPr>
          <p:cNvPr id="416" name="TextBox 415"/>
          <p:cNvSpPr txBox="1"/>
          <p:nvPr/>
        </p:nvSpPr>
        <p:spPr>
          <a:xfrm>
            <a:off x="913805" y="559094"/>
            <a:ext cx="8721462" cy="954107"/>
          </a:xfrm>
          <a:prstGeom prst="rect">
            <a:avLst/>
          </a:prstGeom>
          <a:noFill/>
        </p:spPr>
        <p:txBody>
          <a:bodyPr wrap="square" rtlCol="0">
            <a:spAutoFit/>
          </a:bodyPr>
          <a:lstStyle/>
          <a:p>
            <a:r>
              <a:rPr lang="en-US" sz="2800" dirty="0" smtClean="0"/>
              <a:t>Multivoxel patterns to object categories </a:t>
            </a:r>
            <a:r>
              <a:rPr lang="en-US" sz="2800" smtClean="0"/>
              <a:t>in VTC remain stable across </a:t>
            </a:r>
            <a:r>
              <a:rPr lang="en-US" sz="2800" dirty="0" smtClean="0"/>
              <a:t>experiments, tasks, days</a:t>
            </a:r>
            <a:endParaRPr lang="en-US" sz="2800" dirty="0"/>
          </a:p>
        </p:txBody>
      </p:sp>
      <p:sp>
        <p:nvSpPr>
          <p:cNvPr id="417" name="TextBox 416"/>
          <p:cNvSpPr txBox="1"/>
          <p:nvPr/>
        </p:nvSpPr>
        <p:spPr>
          <a:xfrm>
            <a:off x="655892" y="6243300"/>
            <a:ext cx="2830775" cy="369332"/>
          </a:xfrm>
          <a:prstGeom prst="rect">
            <a:avLst/>
          </a:prstGeom>
          <a:noFill/>
        </p:spPr>
        <p:txBody>
          <a:bodyPr wrap="none" rtlCol="0">
            <a:spAutoFit/>
          </a:bodyPr>
          <a:lstStyle/>
          <a:p>
            <a:r>
              <a:rPr lang="en-US" i="1" dirty="0" smtClean="0">
                <a:solidFill>
                  <a:schemeClr val="accent1">
                    <a:lumMod val="75000"/>
                  </a:schemeClr>
                </a:solidFill>
              </a:rPr>
              <a:t>Weiner &amp; Grill-Spector, 2010</a:t>
            </a:r>
            <a:endParaRPr lang="en-US" i="1" dirty="0">
              <a:solidFill>
                <a:schemeClr val="accent1">
                  <a:lumMod val="75000"/>
                </a:schemeClr>
              </a:solidFill>
            </a:endParaRPr>
          </a:p>
        </p:txBody>
      </p:sp>
    </p:spTree>
    <p:extLst>
      <p:ext uri="{BB962C8B-B14F-4D97-AF65-F5344CB8AC3E}">
        <p14:creationId xmlns:p14="http://schemas.microsoft.com/office/powerpoint/2010/main" val="203845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355" y="2061601"/>
            <a:ext cx="8471555" cy="3416320"/>
          </a:xfrm>
          <a:prstGeom prst="rect">
            <a:avLst/>
          </a:prstGeom>
        </p:spPr>
        <p:txBody>
          <a:bodyPr wrap="square">
            <a:spAutoFit/>
          </a:bodyPr>
          <a:lstStyle/>
          <a:p>
            <a:endParaRPr lang="en-US" sz="2400" dirty="0">
              <a:latin typeface="+mj-lt"/>
              <a:ea typeface="Calibri" charset="0"/>
              <a:cs typeface="Calibri" charset="0"/>
            </a:endParaRPr>
          </a:p>
          <a:p>
            <a:r>
              <a:rPr lang="en-US" sz="2400" dirty="0" smtClean="0">
                <a:latin typeface="+mj-lt"/>
                <a:ea typeface="Calibri" charset="0"/>
                <a:cs typeface="Calibri" charset="0"/>
              </a:rPr>
              <a:t>It </a:t>
            </a:r>
            <a:r>
              <a:rPr lang="en-US" sz="2400" dirty="0">
                <a:latin typeface="+mj-lt"/>
                <a:ea typeface="Calibri" charset="0"/>
                <a:cs typeface="Calibri" charset="0"/>
              </a:rPr>
              <a:t>is also very unclear to me how much of these representational similarity effects are necessarily sensory and how much they are cognitive effects -- i.e. it might be argued that attention differentially modulates animate vs inanimate representations and that this, not the visual encoding, is actually driving the representational similarity/dissimilarity.</a:t>
            </a:r>
            <a:endParaRPr lang="en-US" sz="2400" dirty="0">
              <a:solidFill>
                <a:srgbClr val="2D3B45"/>
              </a:solidFill>
              <a:latin typeface="+mj-lt"/>
              <a:ea typeface="Calibri" charset="0"/>
              <a:cs typeface="Calibri" charset="0"/>
            </a:endParaRPr>
          </a:p>
          <a:p>
            <a:endParaRPr lang="en-US" sz="2400" dirty="0">
              <a:latin typeface="+mj-lt"/>
              <a:ea typeface="Calibri" charset="0"/>
              <a:cs typeface="Calibri" charset="0"/>
            </a:endParaRPr>
          </a:p>
          <a:p>
            <a:endParaRPr lang="en-US" sz="2400" dirty="0">
              <a:latin typeface="+mj-lt"/>
              <a:ea typeface="Calibri" charset="0"/>
              <a:cs typeface="Calibri" charset="0"/>
            </a:endParaRPr>
          </a:p>
        </p:txBody>
      </p:sp>
      <p:sp>
        <p:nvSpPr>
          <p:cNvPr id="5" name="Title 1"/>
          <p:cNvSpPr>
            <a:spLocks noGrp="1"/>
          </p:cNvSpPr>
          <p:nvPr>
            <p:ph type="title"/>
          </p:nvPr>
        </p:nvSpPr>
        <p:spPr>
          <a:xfrm>
            <a:off x="966355" y="1273215"/>
            <a:ext cx="10515600" cy="1325563"/>
          </a:xfrm>
        </p:spPr>
        <p:txBody>
          <a:bodyPr>
            <a:normAutofit/>
          </a:bodyPr>
          <a:lstStyle/>
          <a:p>
            <a:r>
              <a:rPr lang="en-US" sz="3200" dirty="0" smtClean="0"/>
              <a:t>In which I will answer some of your questions</a:t>
            </a:r>
            <a:endParaRPr lang="en-US" sz="3200" dirty="0"/>
          </a:p>
        </p:txBody>
      </p:sp>
    </p:spTree>
    <p:extLst>
      <p:ext uri="{BB962C8B-B14F-4D97-AF65-F5344CB8AC3E}">
        <p14:creationId xmlns:p14="http://schemas.microsoft.com/office/powerpoint/2010/main" val="1682770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6751" y="621305"/>
            <a:ext cx="8544583" cy="954107"/>
          </a:xfrm>
          <a:prstGeom prst="rect">
            <a:avLst/>
          </a:prstGeom>
          <a:noFill/>
        </p:spPr>
        <p:txBody>
          <a:bodyPr wrap="none" rtlCol="0">
            <a:spAutoFit/>
          </a:bodyPr>
          <a:lstStyle/>
          <a:p>
            <a:r>
              <a:rPr lang="en-US" sz="2800" dirty="0" smtClean="0"/>
              <a:t>But this is not the same across the brain:</a:t>
            </a:r>
          </a:p>
          <a:p>
            <a:r>
              <a:rPr lang="en-US" sz="2800" dirty="0" smtClean="0"/>
              <a:t>Task alters category representations in VLPFC but not VTC</a:t>
            </a:r>
            <a:endParaRPr lang="en-US" sz="2800" dirty="0"/>
          </a:p>
        </p:txBody>
      </p:sp>
      <p:sp>
        <p:nvSpPr>
          <p:cNvPr id="2" name="TextBox 1"/>
          <p:cNvSpPr txBox="1"/>
          <p:nvPr/>
        </p:nvSpPr>
        <p:spPr>
          <a:xfrm>
            <a:off x="1536751" y="5914866"/>
            <a:ext cx="3549626" cy="369332"/>
          </a:xfrm>
          <a:prstGeom prst="rect">
            <a:avLst/>
          </a:prstGeom>
          <a:noFill/>
        </p:spPr>
        <p:txBody>
          <a:bodyPr wrap="none" rtlCol="0">
            <a:spAutoFit/>
          </a:bodyPr>
          <a:lstStyle/>
          <a:p>
            <a:r>
              <a:rPr lang="en-US" i="1" dirty="0" err="1" smtClean="0">
                <a:solidFill>
                  <a:schemeClr val="accent1">
                    <a:lumMod val="75000"/>
                  </a:schemeClr>
                </a:solidFill>
              </a:rPr>
              <a:t>Bugatus</a:t>
            </a:r>
            <a:r>
              <a:rPr lang="en-US" i="1" dirty="0" smtClean="0">
                <a:solidFill>
                  <a:schemeClr val="accent1">
                    <a:lumMod val="75000"/>
                  </a:schemeClr>
                </a:solidFill>
              </a:rPr>
              <a:t>, Weiner, Grill-Spector, 2017</a:t>
            </a:r>
            <a:endParaRPr lang="en-US" i="1" dirty="0">
              <a:solidFill>
                <a:schemeClr val="accent1">
                  <a:lumMod val="75000"/>
                </a:schemeClr>
              </a:solidFill>
            </a:endParaRPr>
          </a:p>
        </p:txBody>
      </p:sp>
      <p:grpSp>
        <p:nvGrpSpPr>
          <p:cNvPr id="14" name="Group 13"/>
          <p:cNvGrpSpPr/>
          <p:nvPr/>
        </p:nvGrpSpPr>
        <p:grpSpPr>
          <a:xfrm>
            <a:off x="1426874" y="1575412"/>
            <a:ext cx="5249787" cy="3872319"/>
            <a:chOff x="2665366" y="1923403"/>
            <a:chExt cx="5249787" cy="3872319"/>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9265" t="34605" r="8766"/>
            <a:stretch/>
          </p:blipFill>
          <p:spPr>
            <a:xfrm>
              <a:off x="3220951" y="2361237"/>
              <a:ext cx="3932204" cy="3196706"/>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91214" t="5466" r="-1200"/>
            <a:stretch/>
          </p:blipFill>
          <p:spPr>
            <a:xfrm>
              <a:off x="7280128" y="2361237"/>
              <a:ext cx="635025" cy="3136412"/>
            </a:xfrm>
            <a:prstGeom prst="rect">
              <a:avLst/>
            </a:prstGeom>
          </p:spPr>
        </p:pic>
        <p:sp>
          <p:nvSpPr>
            <p:cNvPr id="11" name="TextBox 10"/>
            <p:cNvSpPr txBox="1"/>
            <p:nvPr/>
          </p:nvSpPr>
          <p:spPr>
            <a:xfrm>
              <a:off x="4268500" y="1923403"/>
              <a:ext cx="1837106" cy="369332"/>
            </a:xfrm>
            <a:prstGeom prst="rect">
              <a:avLst/>
            </a:prstGeom>
            <a:noFill/>
          </p:spPr>
          <p:txBody>
            <a:bodyPr wrap="none" rtlCol="0">
              <a:spAutoFit/>
            </a:bodyPr>
            <a:lstStyle/>
            <a:p>
              <a:r>
                <a:rPr lang="en-US" smtClean="0"/>
                <a:t>Right hemisphere</a:t>
              </a:r>
              <a:endParaRPr lang="en-US"/>
            </a:p>
          </p:txBody>
        </p:sp>
        <p:sp>
          <p:nvSpPr>
            <p:cNvPr id="12" name="TextBox 11"/>
            <p:cNvSpPr txBox="1"/>
            <p:nvPr/>
          </p:nvSpPr>
          <p:spPr>
            <a:xfrm>
              <a:off x="3487135" y="5457168"/>
              <a:ext cx="4340291" cy="338554"/>
            </a:xfrm>
            <a:prstGeom prst="rect">
              <a:avLst/>
            </a:prstGeom>
            <a:noFill/>
          </p:spPr>
          <p:txBody>
            <a:bodyPr wrap="none" rtlCol="0">
              <a:spAutoFit/>
            </a:bodyPr>
            <a:lstStyle/>
            <a:p>
              <a:r>
                <a:rPr lang="en-US" sz="1600" dirty="0" smtClean="0"/>
                <a:t>Oddball       Working Memory   Selective </a:t>
              </a:r>
              <a:r>
                <a:rPr lang="en-US" sz="1600" dirty="0"/>
                <a:t>A</a:t>
              </a:r>
              <a:r>
                <a:rPr lang="en-US" sz="1600" dirty="0" smtClean="0"/>
                <a:t>ttention</a:t>
              </a:r>
              <a:endParaRPr lang="en-US" sz="1600" dirty="0"/>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451" t="34605" r="94521" b="12402"/>
            <a:stretch/>
          </p:blipFill>
          <p:spPr>
            <a:xfrm>
              <a:off x="2665366" y="2351913"/>
              <a:ext cx="555585" cy="2590477"/>
            </a:xfrm>
            <a:prstGeom prst="rect">
              <a:avLst/>
            </a:prstGeom>
          </p:spPr>
        </p:pic>
      </p:grpSp>
      <p:pic>
        <p:nvPicPr>
          <p:cNvPr id="16" name="Picture 1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476" t="1" r="-1" b="18212"/>
          <a:stretch/>
        </p:blipFill>
        <p:spPr>
          <a:xfrm>
            <a:off x="7963505" y="1503888"/>
            <a:ext cx="2441944" cy="3471865"/>
          </a:xfrm>
          <a:prstGeom prst="rect">
            <a:avLst/>
          </a:prstGeom>
        </p:spPr>
      </p:pic>
      <p:pic>
        <p:nvPicPr>
          <p:cNvPr id="17" name="Picture 1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894" t="1" r="81564" b="18212"/>
          <a:stretch/>
        </p:blipFill>
        <p:spPr>
          <a:xfrm>
            <a:off x="7407920" y="1503888"/>
            <a:ext cx="659757" cy="3471865"/>
          </a:xfrm>
          <a:prstGeom prst="rect">
            <a:avLst/>
          </a:prstGeom>
        </p:spPr>
      </p:pic>
      <p:pic>
        <p:nvPicPr>
          <p:cNvPr id="18" name="Picture 1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7069" t="84774" r="-275" b="4578"/>
          <a:stretch/>
        </p:blipFill>
        <p:spPr>
          <a:xfrm>
            <a:off x="7019953" y="5013578"/>
            <a:ext cx="3956613" cy="451997"/>
          </a:xfrm>
          <a:prstGeom prst="rect">
            <a:avLst/>
          </a:prstGeom>
        </p:spPr>
      </p:pic>
    </p:spTree>
    <p:extLst>
      <p:ext uri="{BB962C8B-B14F-4D97-AF65-F5344CB8AC3E}">
        <p14:creationId xmlns:p14="http://schemas.microsoft.com/office/powerpoint/2010/main" val="75289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8376" y="2202697"/>
            <a:ext cx="7740192" cy="2124206"/>
          </a:xfrm>
        </p:spPr>
        <p:txBody>
          <a:bodyPr>
            <a:normAutofit fontScale="92500" lnSpcReduction="10000"/>
          </a:bodyPr>
          <a:lstStyle/>
          <a:p>
            <a:pPr marL="0" indent="0">
              <a:buNone/>
            </a:pPr>
            <a:r>
              <a:rPr lang="en-US" dirty="0">
                <a:solidFill>
                  <a:srgbClr val="2D3B45"/>
                </a:solidFill>
                <a:latin typeface="+mj-lt"/>
                <a:ea typeface="Calibri" charset="0"/>
                <a:cs typeface="Calibri" charset="0"/>
              </a:rPr>
              <a:t>In the context of classification of brain functions using fMRI data, are there certain kinds of situations in which a nonlinear support vector machine approach is preferable to a linear support vector machine? </a:t>
            </a:r>
            <a:endParaRPr lang="en-US" dirty="0" smtClean="0">
              <a:solidFill>
                <a:srgbClr val="2D3B45"/>
              </a:solidFill>
              <a:latin typeface="+mj-lt"/>
              <a:ea typeface="Calibri" charset="0"/>
              <a:cs typeface="Calibri" charset="0"/>
            </a:endParaRPr>
          </a:p>
          <a:p>
            <a:pPr marL="0" indent="0">
              <a:buNone/>
            </a:pPr>
            <a:r>
              <a:rPr lang="en-US" dirty="0" smtClean="0">
                <a:solidFill>
                  <a:srgbClr val="2D3B45"/>
                </a:solidFill>
                <a:latin typeface="+mj-lt"/>
                <a:ea typeface="Calibri" charset="0"/>
                <a:cs typeface="Calibri" charset="0"/>
              </a:rPr>
              <a:t>What </a:t>
            </a:r>
            <a:r>
              <a:rPr lang="en-US" dirty="0">
                <a:solidFill>
                  <a:srgbClr val="2D3B45"/>
                </a:solidFill>
                <a:latin typeface="+mj-lt"/>
                <a:ea typeface="Calibri" charset="0"/>
                <a:cs typeface="Calibri" charset="0"/>
              </a:rPr>
              <a:t>kinds of a priori hypotheses would lead one to use one or the other?</a:t>
            </a:r>
          </a:p>
          <a:p>
            <a:endParaRPr lang="en-US" dirty="0">
              <a:latin typeface="+mj-lt"/>
              <a:ea typeface="Calibri" charset="0"/>
              <a:cs typeface="Calibri" charset="0"/>
            </a:endParaRPr>
          </a:p>
        </p:txBody>
      </p:sp>
      <p:sp>
        <p:nvSpPr>
          <p:cNvPr id="5" name="Title 1"/>
          <p:cNvSpPr>
            <a:spLocks noGrp="1"/>
          </p:cNvSpPr>
          <p:nvPr>
            <p:ph type="title"/>
          </p:nvPr>
        </p:nvSpPr>
        <p:spPr>
          <a:xfrm>
            <a:off x="1808376" y="877134"/>
            <a:ext cx="10288571" cy="1325563"/>
          </a:xfrm>
        </p:spPr>
        <p:txBody>
          <a:bodyPr>
            <a:normAutofit/>
          </a:bodyPr>
          <a:lstStyle/>
          <a:p>
            <a:r>
              <a:rPr lang="en-US" sz="3200" dirty="0" smtClean="0"/>
              <a:t>Some answers to your questions</a:t>
            </a:r>
            <a:endParaRPr lang="en-US" sz="3200" dirty="0"/>
          </a:p>
        </p:txBody>
      </p:sp>
    </p:spTree>
    <p:extLst>
      <p:ext uri="{BB962C8B-B14F-4D97-AF65-F5344CB8AC3E}">
        <p14:creationId xmlns:p14="http://schemas.microsoft.com/office/powerpoint/2010/main" val="24362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9974" y="2542813"/>
            <a:ext cx="8471555" cy="2677656"/>
          </a:xfrm>
          <a:prstGeom prst="rect">
            <a:avLst/>
          </a:prstGeom>
        </p:spPr>
        <p:txBody>
          <a:bodyPr wrap="square">
            <a:spAutoFit/>
          </a:bodyPr>
          <a:lstStyle/>
          <a:p>
            <a:endParaRPr lang="en-US" sz="2400" dirty="0">
              <a:latin typeface="+mj-lt"/>
              <a:ea typeface="Calibri" charset="0"/>
              <a:cs typeface="Calibri" charset="0"/>
            </a:endParaRPr>
          </a:p>
          <a:p>
            <a:r>
              <a:rPr lang="en-US" sz="2400" dirty="0">
                <a:latin typeface="+mj-lt"/>
                <a:ea typeface="Calibri" charset="0"/>
                <a:cs typeface="Calibri" charset="0"/>
              </a:rPr>
              <a:t>With regard to the </a:t>
            </a:r>
            <a:r>
              <a:rPr lang="en-US" sz="2400" dirty="0" err="1">
                <a:latin typeface="+mj-lt"/>
                <a:ea typeface="Calibri" charset="0"/>
                <a:cs typeface="Calibri" charset="0"/>
              </a:rPr>
              <a:t>Kreigeskorte</a:t>
            </a:r>
            <a:r>
              <a:rPr lang="en-US" sz="2400" dirty="0">
                <a:latin typeface="+mj-lt"/>
                <a:ea typeface="Calibri" charset="0"/>
                <a:cs typeface="Calibri" charset="0"/>
              </a:rPr>
              <a:t> et al. (2008) paper, what would we learn from a model that reproduces the empirical representational similarity structure of IT? How could we design models to do this in a way that makes it most likely for us to uncover something about the underlying neural computations rather than simply making a biologically-irrelevant model that recapitulates the data</a:t>
            </a:r>
            <a:r>
              <a:rPr lang="en-US" sz="2400" dirty="0" smtClean="0">
                <a:latin typeface="+mj-lt"/>
                <a:ea typeface="Calibri" charset="0"/>
                <a:cs typeface="Calibri" charset="0"/>
              </a:rPr>
              <a:t>?</a:t>
            </a:r>
            <a:endParaRPr lang="en-US" sz="2400" dirty="0">
              <a:latin typeface="+mj-lt"/>
              <a:ea typeface="Calibri" charset="0"/>
              <a:cs typeface="Calibri" charset="0"/>
            </a:endParaRPr>
          </a:p>
        </p:txBody>
      </p:sp>
      <p:sp>
        <p:nvSpPr>
          <p:cNvPr id="5" name="Title 1"/>
          <p:cNvSpPr>
            <a:spLocks noGrp="1"/>
          </p:cNvSpPr>
          <p:nvPr>
            <p:ph type="title"/>
          </p:nvPr>
        </p:nvSpPr>
        <p:spPr>
          <a:xfrm>
            <a:off x="1139974" y="1516283"/>
            <a:ext cx="10515600" cy="1325563"/>
          </a:xfrm>
        </p:spPr>
        <p:txBody>
          <a:bodyPr>
            <a:normAutofit/>
          </a:bodyPr>
          <a:lstStyle/>
          <a:p>
            <a:r>
              <a:rPr lang="en-US" sz="3200" dirty="0" smtClean="0">
                <a:ea typeface="Calibri" charset="0"/>
                <a:cs typeface="Calibri" charset="0"/>
              </a:rPr>
              <a:t>In which I will answer some of your questions</a:t>
            </a:r>
            <a:endParaRPr lang="en-US" sz="3200" dirty="0">
              <a:ea typeface="Calibri" charset="0"/>
              <a:cs typeface="Calibri" charset="0"/>
            </a:endParaRPr>
          </a:p>
        </p:txBody>
      </p:sp>
    </p:spTree>
    <p:extLst>
      <p:ext uri="{BB962C8B-B14F-4D97-AF65-F5344CB8AC3E}">
        <p14:creationId xmlns:p14="http://schemas.microsoft.com/office/powerpoint/2010/main" val="76216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213" y="527522"/>
            <a:ext cx="10515600" cy="1325563"/>
          </a:xfrm>
        </p:spPr>
        <p:txBody>
          <a:bodyPr>
            <a:normAutofit fontScale="90000"/>
          </a:bodyPr>
          <a:lstStyle/>
          <a:p>
            <a:r>
              <a:rPr lang="en-US" dirty="0" smtClean="0"/>
              <a:t>Problem: how can we compare distributed response patterns across different individuals?</a:t>
            </a:r>
            <a:endParaRPr lang="en-US" dirty="0"/>
          </a:p>
        </p:txBody>
      </p:sp>
    </p:spTree>
    <p:extLst>
      <p:ext uri="{BB962C8B-B14F-4D97-AF65-F5344CB8AC3E}">
        <p14:creationId xmlns:p14="http://schemas.microsoft.com/office/powerpoint/2010/main" val="40775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213" y="527522"/>
            <a:ext cx="10515600" cy="1325563"/>
          </a:xfrm>
        </p:spPr>
        <p:txBody>
          <a:bodyPr>
            <a:normAutofit fontScale="90000"/>
          </a:bodyPr>
          <a:lstStyle/>
          <a:p>
            <a:r>
              <a:rPr lang="en-US" dirty="0" smtClean="0"/>
              <a:t>Problem: how can we compare distributed response patterns across different individuals?</a:t>
            </a:r>
            <a:endParaRPr lang="en-US" dirty="0"/>
          </a:p>
        </p:txBody>
      </p:sp>
      <p:grpSp>
        <p:nvGrpSpPr>
          <p:cNvPr id="46" name="Group 45"/>
          <p:cNvGrpSpPr/>
          <p:nvPr/>
        </p:nvGrpSpPr>
        <p:grpSpPr>
          <a:xfrm>
            <a:off x="1177046" y="1853085"/>
            <a:ext cx="7119935" cy="3982809"/>
            <a:chOff x="1702340" y="1853085"/>
            <a:chExt cx="7119935" cy="3982809"/>
          </a:xfrm>
        </p:grpSpPr>
        <p:grpSp>
          <p:nvGrpSpPr>
            <p:cNvPr id="4" name="Group 3"/>
            <p:cNvGrpSpPr>
              <a:grpSpLocks noChangeAspect="1"/>
            </p:cNvGrpSpPr>
            <p:nvPr/>
          </p:nvGrpSpPr>
          <p:grpSpPr>
            <a:xfrm>
              <a:off x="1702340" y="1853085"/>
              <a:ext cx="7119935" cy="3982809"/>
              <a:chOff x="150264" y="421572"/>
              <a:chExt cx="5028293" cy="2614256"/>
            </a:xfrm>
          </p:grpSpPr>
          <p:pic>
            <p:nvPicPr>
              <p:cNvPr id="5" name="Picture 4"/>
              <p:cNvPicPr>
                <a:picLocks noChangeAspect="1" noChangeArrowheads="1"/>
              </p:cNvPicPr>
              <p:nvPr/>
            </p:nvPicPr>
            <p:blipFill>
              <a:blip r:embed="rId2"/>
              <a:srcRect l="29519" t="88421" r="29659" b="2316"/>
              <a:stretch>
                <a:fillRect/>
              </a:stretch>
            </p:blipFill>
            <p:spPr bwMode="auto">
              <a:xfrm>
                <a:off x="2053852" y="2660711"/>
                <a:ext cx="1444321" cy="200103"/>
              </a:xfrm>
              <a:prstGeom prst="rect">
                <a:avLst/>
              </a:prstGeom>
              <a:noFill/>
              <a:ln w="9525">
                <a:noFill/>
                <a:miter lim="800000"/>
                <a:headEnd/>
                <a:tailEnd/>
              </a:ln>
            </p:spPr>
          </p:pic>
          <p:sp>
            <p:nvSpPr>
              <p:cNvPr id="6" name="Rectangle 343"/>
              <p:cNvSpPr>
                <a:spLocks noChangeArrowheads="1"/>
              </p:cNvSpPr>
              <p:nvPr/>
            </p:nvSpPr>
            <p:spPr bwMode="auto">
              <a:xfrm>
                <a:off x="2053852" y="2756832"/>
                <a:ext cx="1491732" cy="278996"/>
              </a:xfrm>
              <a:prstGeom prst="rect">
                <a:avLst/>
              </a:prstGeom>
              <a:solidFill>
                <a:schemeClr val="bg1"/>
              </a:solidFill>
              <a:ln>
                <a:noFill/>
              </a:ln>
              <a:extLst/>
            </p:spPr>
            <p:txBody>
              <a:bodyPr wrap="square" lIns="0" tIns="0" rIns="0" bIns="0">
                <a:spAutoFit/>
              </a:bodyPr>
              <a:lstStyle/>
              <a:p>
                <a:pPr algn="l"/>
                <a:r>
                  <a:rPr lang="en-US" sz="1200" dirty="0" smtClean="0">
                    <a:solidFill>
                      <a:srgbClr val="000000"/>
                    </a:solidFill>
                    <a:latin typeface="Helvetica"/>
                    <a:cs typeface="Helvetica"/>
                  </a:rPr>
                  <a:t>-10     -5       0        5      10                     </a:t>
                </a:r>
                <a:r>
                  <a:rPr lang="en-US" sz="1200" dirty="0">
                    <a:solidFill>
                      <a:srgbClr val="000000"/>
                    </a:solidFill>
                    <a:latin typeface="Helvetica"/>
                    <a:cs typeface="Helvetica"/>
                  </a:rPr>
                  <a:t> </a:t>
                </a:r>
                <a:r>
                  <a:rPr lang="en-US" sz="1200" dirty="0" smtClean="0">
                    <a:solidFill>
                      <a:srgbClr val="000000"/>
                    </a:solidFill>
                    <a:latin typeface="Helvetica"/>
                    <a:cs typeface="Helvetica"/>
                  </a:rPr>
                  <a:t>    </a:t>
                </a:r>
              </a:p>
              <a:p>
                <a:pPr algn="l"/>
                <a:r>
                  <a:rPr lang="en-US" sz="1200" dirty="0">
                    <a:solidFill>
                      <a:srgbClr val="000000"/>
                    </a:solidFill>
                    <a:latin typeface="Helvetica"/>
                    <a:cs typeface="Helvetica"/>
                  </a:rPr>
                  <a:t> </a:t>
                </a:r>
                <a:r>
                  <a:rPr lang="en-US" sz="1200" dirty="0" smtClean="0">
                    <a:solidFill>
                      <a:srgbClr val="000000"/>
                    </a:solidFill>
                    <a:latin typeface="Helvetica"/>
                    <a:cs typeface="Helvetica"/>
                  </a:rPr>
                  <a:t>              Z-</a:t>
                </a:r>
                <a:r>
                  <a:rPr lang="en-US" sz="1200" dirty="0">
                    <a:solidFill>
                      <a:srgbClr val="000000"/>
                    </a:solidFill>
                    <a:latin typeface="Helvetica"/>
                    <a:cs typeface="Helvetica"/>
                  </a:rPr>
                  <a:t>s</a:t>
                </a:r>
                <a:r>
                  <a:rPr lang="en-US" sz="1200" dirty="0" smtClean="0">
                    <a:solidFill>
                      <a:srgbClr val="000000"/>
                    </a:solidFill>
                    <a:latin typeface="Helvetica"/>
                    <a:cs typeface="Helvetica"/>
                  </a:rPr>
                  <a:t>core</a:t>
                </a:r>
                <a:endParaRPr lang="en-US" sz="1200" dirty="0">
                  <a:latin typeface="Helvetica"/>
                  <a:cs typeface="Helvetica"/>
                </a:endParaRPr>
              </a:p>
            </p:txBody>
          </p:sp>
          <p:grpSp>
            <p:nvGrpSpPr>
              <p:cNvPr id="7" name="Group 6"/>
              <p:cNvGrpSpPr/>
              <p:nvPr/>
            </p:nvGrpSpPr>
            <p:grpSpPr>
              <a:xfrm>
                <a:off x="150264" y="421572"/>
                <a:ext cx="5028293" cy="2216068"/>
                <a:chOff x="150264" y="421572"/>
                <a:chExt cx="5028293" cy="2216068"/>
              </a:xfrm>
            </p:grpSpPr>
            <p:pic>
              <p:nvPicPr>
                <p:cNvPr id="8" name="Picture 16"/>
                <p:cNvPicPr preferRelativeResize="0">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989307"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22" y="421572"/>
                  <a:ext cx="377021" cy="397297"/>
                </a:xfrm>
                <a:prstGeom prst="rect">
                  <a:avLst/>
                </a:prstGeom>
                <a:solidFill>
                  <a:srgbClr val="D50D02"/>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0" name="Picture 1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783"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9"/>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176"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0"/>
                <p:cNvPicPr preferRelativeResize="0">
                  <a:picLocks noChangeAspect="1" noChangeArrowheads="1"/>
                </p:cNvPicPr>
                <p:nvPr/>
              </p:nvPicPr>
              <p:blipFill rotWithShape="1">
                <a:blip r:embed="rId7">
                  <a:lum bright="-22000" contrast="20000"/>
                  <a:extLst>
                    <a:ext uri="{28A0092B-C50C-407E-A947-70E740481C1C}">
                      <a14:useLocalDpi xmlns:a14="http://schemas.microsoft.com/office/drawing/2010/main" val="0"/>
                    </a:ext>
                  </a:extLst>
                </a:blip>
                <a:srcRect l="1866" t="5100" r="3734" b="3804"/>
                <a:stretch/>
              </p:blipFill>
              <p:spPr bwMode="auto">
                <a:xfrm>
                  <a:off x="4566849" y="421572"/>
                  <a:ext cx="390251" cy="39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1"/>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202"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rotWithShape="1">
                <a:blip r:embed="rId9">
                  <a:extLst>
                    <a:ext uri="{28A0092B-C50C-407E-A947-70E740481C1C}">
                      <a14:useLocalDpi xmlns:a14="http://schemas.microsoft.com/office/drawing/2010/main" val="0"/>
                    </a:ext>
                  </a:extLst>
                </a:blip>
                <a:srcRect l="3111" t="17460" r="87339" b="63704"/>
                <a:stretch/>
              </p:blipFill>
              <p:spPr bwMode="auto">
                <a:xfrm>
                  <a:off x="318951" y="842933"/>
                  <a:ext cx="862565" cy="883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rotWithShape="1">
                <a:blip r:embed="rId9">
                  <a:extLst>
                    <a:ext uri="{28A0092B-C50C-407E-A947-70E740481C1C}">
                      <a14:useLocalDpi xmlns:a14="http://schemas.microsoft.com/office/drawing/2010/main" val="0"/>
                    </a:ext>
                  </a:extLst>
                </a:blip>
                <a:srcRect l="19742" t="17379" r="70601" b="63704"/>
                <a:stretch/>
              </p:blipFill>
              <p:spPr bwMode="auto">
                <a:xfrm>
                  <a:off x="1123559" y="839126"/>
                  <a:ext cx="872257"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rotWithShape="1">
                <a:blip r:embed="rId9">
                  <a:extLst>
                    <a:ext uri="{28A0092B-C50C-407E-A947-70E740481C1C}">
                      <a14:useLocalDpi xmlns:a14="http://schemas.microsoft.com/office/drawing/2010/main" val="0"/>
                    </a:ext>
                  </a:extLst>
                </a:blip>
                <a:srcRect l="36588" t="17379" r="53970" b="63704"/>
                <a:stretch/>
              </p:blipFill>
              <p:spPr bwMode="auto">
                <a:xfrm>
                  <a:off x="1941857" y="839126"/>
                  <a:ext cx="852873"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rotWithShape="1">
                <a:blip r:embed="rId9">
                  <a:extLst>
                    <a:ext uri="{28A0092B-C50C-407E-A947-70E740481C1C}">
                      <a14:useLocalDpi xmlns:a14="http://schemas.microsoft.com/office/drawing/2010/main" val="0"/>
                    </a:ext>
                  </a:extLst>
                </a:blip>
                <a:srcRect l="69850" t="17379" r="20493" b="63704"/>
                <a:stretch/>
              </p:blipFill>
              <p:spPr bwMode="auto">
                <a:xfrm>
                  <a:off x="3545585" y="839126"/>
                  <a:ext cx="872257"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rotWithShape="1">
                <a:blip r:embed="rId9">
                  <a:extLst>
                    <a:ext uri="{28A0092B-C50C-407E-A947-70E740481C1C}">
                      <a14:useLocalDpi xmlns:a14="http://schemas.microsoft.com/office/drawing/2010/main" val="0"/>
                    </a:ext>
                  </a:extLst>
                </a:blip>
                <a:srcRect l="53004" t="17379" r="37232" b="63704"/>
                <a:stretch/>
              </p:blipFill>
              <p:spPr bwMode="auto">
                <a:xfrm>
                  <a:off x="2736844" y="839126"/>
                  <a:ext cx="881948"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noChangeArrowheads="1"/>
                </p:cNvPicPr>
                <p:nvPr/>
              </p:nvPicPr>
              <p:blipFill rotWithShape="1">
                <a:blip r:embed="rId9">
                  <a:extLst>
                    <a:ext uri="{28A0092B-C50C-407E-A947-70E740481C1C}">
                      <a14:useLocalDpi xmlns:a14="http://schemas.microsoft.com/office/drawing/2010/main" val="0"/>
                    </a:ext>
                  </a:extLst>
                </a:blip>
                <a:srcRect l="86695" t="17379" r="3862" b="63704"/>
                <a:stretch/>
              </p:blipFill>
              <p:spPr bwMode="auto">
                <a:xfrm>
                  <a:off x="4384791" y="839126"/>
                  <a:ext cx="767598"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p:nvPicPr>
              <p:blipFill rotWithShape="1">
                <a:blip r:embed="rId10">
                  <a:extLst>
                    <a:ext uri="{28A0092B-C50C-407E-A947-70E740481C1C}">
                      <a14:useLocalDpi xmlns:a14="http://schemas.microsoft.com/office/drawing/2010/main" val="0"/>
                    </a:ext>
                  </a:extLst>
                </a:blip>
                <a:srcRect l="3863" t="17057" r="86159" b="64076"/>
                <a:stretch/>
              </p:blipFill>
              <p:spPr bwMode="auto">
                <a:xfrm>
                  <a:off x="344627" y="1752482"/>
                  <a:ext cx="811212" cy="885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rotWithShape="1">
                <a:blip r:embed="rId10">
                  <a:extLst>
                    <a:ext uri="{28A0092B-C50C-407E-A947-70E740481C1C}">
                      <a14:useLocalDpi xmlns:a14="http://schemas.microsoft.com/office/drawing/2010/main" val="0"/>
                    </a:ext>
                  </a:extLst>
                </a:blip>
                <a:srcRect l="86910" t="16916" r="3005" b="64075"/>
                <a:stretch/>
              </p:blipFill>
              <p:spPr bwMode="auto">
                <a:xfrm>
                  <a:off x="4358622" y="1745830"/>
                  <a:ext cx="819935"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rotWithShape="1">
                <a:blip r:embed="rId10">
                  <a:extLst>
                    <a:ext uri="{28A0092B-C50C-407E-A947-70E740481C1C}">
                      <a14:useLocalDpi xmlns:a14="http://schemas.microsoft.com/office/drawing/2010/main" val="0"/>
                    </a:ext>
                  </a:extLst>
                </a:blip>
                <a:srcRect l="70601" t="16916" r="19742" b="64075"/>
                <a:stretch/>
              </p:blipFill>
              <p:spPr bwMode="auto">
                <a:xfrm>
                  <a:off x="3589192" y="1745830"/>
                  <a:ext cx="785044"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2"/>
                <p:cNvPicPr>
                  <a:picLocks noChangeAspect="1" noChangeArrowheads="1"/>
                </p:cNvPicPr>
                <p:nvPr/>
              </p:nvPicPr>
              <p:blipFill rotWithShape="1">
                <a:blip r:embed="rId10">
                  <a:extLst>
                    <a:ext uri="{28A0092B-C50C-407E-A947-70E740481C1C}">
                      <a14:useLocalDpi xmlns:a14="http://schemas.microsoft.com/office/drawing/2010/main" val="0"/>
                    </a:ext>
                  </a:extLst>
                </a:blip>
                <a:srcRect l="53862" t="16916" r="36159" b="64075"/>
                <a:stretch/>
              </p:blipFill>
              <p:spPr bwMode="auto">
                <a:xfrm>
                  <a:off x="2772211" y="1745830"/>
                  <a:ext cx="811212"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p:cNvPicPr>
                  <a:picLocks noChangeAspect="1" noChangeArrowheads="1"/>
                </p:cNvPicPr>
                <p:nvPr/>
              </p:nvPicPr>
              <p:blipFill rotWithShape="1">
                <a:blip r:embed="rId10">
                  <a:extLst>
                    <a:ext uri="{28A0092B-C50C-407E-A947-70E740481C1C}">
                      <a14:useLocalDpi xmlns:a14="http://schemas.microsoft.com/office/drawing/2010/main" val="0"/>
                    </a:ext>
                  </a:extLst>
                </a:blip>
                <a:srcRect l="37339" t="16916" r="52897" b="64075"/>
                <a:stretch/>
              </p:blipFill>
              <p:spPr bwMode="auto">
                <a:xfrm>
                  <a:off x="1971411" y="1745830"/>
                  <a:ext cx="793766"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rotWithShape="1">
                <a:blip r:embed="rId10">
                  <a:extLst>
                    <a:ext uri="{28A0092B-C50C-407E-A947-70E740481C1C}">
                      <a14:useLocalDpi xmlns:a14="http://schemas.microsoft.com/office/drawing/2010/main" val="0"/>
                    </a:ext>
                  </a:extLst>
                </a:blip>
                <a:srcRect l="20708" t="16916" r="69528" b="64075"/>
                <a:stretch/>
              </p:blipFill>
              <p:spPr bwMode="auto">
                <a:xfrm>
                  <a:off x="1162805" y="1745830"/>
                  <a:ext cx="793766"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TextBox 25"/>
                <p:cNvSpPr txBox="1"/>
                <p:nvPr/>
              </p:nvSpPr>
              <p:spPr>
                <a:xfrm rot="16200000">
                  <a:off x="-58288" y="1019852"/>
                  <a:ext cx="667256" cy="250151"/>
                </a:xfrm>
                <a:prstGeom prst="rect">
                  <a:avLst/>
                </a:prstGeom>
                <a:noFill/>
              </p:spPr>
              <p:txBody>
                <a:bodyPr wrap="square" rtlCol="0">
                  <a:spAutoFit/>
                </a:bodyPr>
                <a:lstStyle/>
                <a:p>
                  <a:pPr algn="ctr"/>
                  <a:r>
                    <a:rPr lang="en-US" sz="1400" b="1" dirty="0" smtClean="0">
                      <a:latin typeface="Helvetica"/>
                      <a:cs typeface="Helvetica"/>
                    </a:rPr>
                    <a:t>child</a:t>
                  </a:r>
                  <a:endParaRPr lang="en-US" sz="1400" b="1" dirty="0">
                    <a:latin typeface="Helvetica"/>
                    <a:cs typeface="Helvetica"/>
                  </a:endParaRPr>
                </a:p>
              </p:txBody>
            </p:sp>
            <p:sp>
              <p:nvSpPr>
                <p:cNvPr id="27" name="TextBox 26"/>
                <p:cNvSpPr txBox="1"/>
                <p:nvPr/>
              </p:nvSpPr>
              <p:spPr>
                <a:xfrm rot="16200000">
                  <a:off x="63446" y="2049252"/>
                  <a:ext cx="463456" cy="250151"/>
                </a:xfrm>
                <a:prstGeom prst="rect">
                  <a:avLst/>
                </a:prstGeom>
                <a:noFill/>
              </p:spPr>
              <p:txBody>
                <a:bodyPr wrap="none" rtlCol="0">
                  <a:spAutoFit/>
                </a:bodyPr>
                <a:lstStyle/>
                <a:p>
                  <a:pPr algn="ctr"/>
                  <a:r>
                    <a:rPr lang="en-US" sz="1400" b="1" dirty="0" smtClean="0">
                      <a:latin typeface="Helvetica"/>
                      <a:cs typeface="Helvetica"/>
                    </a:rPr>
                    <a:t>adult</a:t>
                  </a:r>
                  <a:endParaRPr lang="en-US" sz="1400" b="1" dirty="0">
                    <a:latin typeface="Helvetica"/>
                    <a:cs typeface="Helvetica"/>
                  </a:endParaRPr>
                </a:p>
              </p:txBody>
            </p:sp>
          </p:grpSp>
        </p:grpSp>
        <p:grpSp>
          <p:nvGrpSpPr>
            <p:cNvPr id="29" name="Group 28"/>
            <p:cNvGrpSpPr/>
            <p:nvPr/>
          </p:nvGrpSpPr>
          <p:grpSpPr>
            <a:xfrm>
              <a:off x="1898900" y="4993950"/>
              <a:ext cx="564103" cy="629419"/>
              <a:chOff x="396105" y="1463378"/>
              <a:chExt cx="539118" cy="601540"/>
            </a:xfrm>
          </p:grpSpPr>
          <p:sp>
            <p:nvSpPr>
              <p:cNvPr id="30" name="Text Box 1155"/>
              <p:cNvSpPr txBox="1">
                <a:spLocks noChangeAspect="1" noChangeArrowheads="1"/>
              </p:cNvSpPr>
              <p:nvPr/>
            </p:nvSpPr>
            <p:spPr bwMode="auto">
              <a:xfrm>
                <a:off x="600036" y="1846878"/>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ctr">
                  <a:spcBef>
                    <a:spcPct val="50000"/>
                  </a:spcBef>
                </a:pPr>
                <a:r>
                  <a:rPr lang="en-US" sz="900" dirty="0" smtClean="0">
                    <a:latin typeface="Helvetica"/>
                    <a:cs typeface="Helvetica"/>
                  </a:rPr>
                  <a:t>P</a:t>
                </a:r>
                <a:endParaRPr lang="en-US" sz="900" dirty="0">
                  <a:latin typeface="Helvetica"/>
                  <a:cs typeface="Helvetica"/>
                </a:endParaRPr>
              </a:p>
            </p:txBody>
          </p:sp>
          <p:grpSp>
            <p:nvGrpSpPr>
              <p:cNvPr id="31" name="Group 172"/>
              <p:cNvGrpSpPr>
                <a:grpSpLocks/>
              </p:cNvGrpSpPr>
              <p:nvPr/>
            </p:nvGrpSpPr>
            <p:grpSpPr bwMode="auto">
              <a:xfrm>
                <a:off x="656921" y="1669708"/>
                <a:ext cx="52103" cy="71283"/>
                <a:chOff x="912" y="2688"/>
                <a:chExt cx="95" cy="219"/>
              </a:xfrm>
            </p:grpSpPr>
            <p:sp>
              <p:nvSpPr>
                <p:cNvPr id="44" name="AutoShape 173"/>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sp>
              <p:nvSpPr>
                <p:cNvPr id="45" name="AutoShape 174"/>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grpSp>
          <p:grpSp>
            <p:nvGrpSpPr>
              <p:cNvPr id="32" name="Group 175"/>
              <p:cNvGrpSpPr>
                <a:grpSpLocks/>
              </p:cNvGrpSpPr>
              <p:nvPr/>
            </p:nvGrpSpPr>
            <p:grpSpPr bwMode="auto">
              <a:xfrm rot="16200000">
                <a:off x="596264" y="1728930"/>
                <a:ext cx="51842" cy="71642"/>
                <a:chOff x="912" y="2688"/>
                <a:chExt cx="95" cy="219"/>
              </a:xfrm>
            </p:grpSpPr>
            <p:sp>
              <p:nvSpPr>
                <p:cNvPr id="42" name="AutoShape 176"/>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sp>
              <p:nvSpPr>
                <p:cNvPr id="43" name="AutoShape 177"/>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grpSp>
          <p:grpSp>
            <p:nvGrpSpPr>
              <p:cNvPr id="33" name="Group 178"/>
              <p:cNvGrpSpPr>
                <a:grpSpLocks/>
              </p:cNvGrpSpPr>
              <p:nvPr/>
            </p:nvGrpSpPr>
            <p:grpSpPr bwMode="auto">
              <a:xfrm rot="10800000">
                <a:off x="656921" y="1799312"/>
                <a:ext cx="52103" cy="72363"/>
                <a:chOff x="912" y="2688"/>
                <a:chExt cx="95" cy="219"/>
              </a:xfrm>
            </p:grpSpPr>
            <p:sp>
              <p:nvSpPr>
                <p:cNvPr id="40" name="AutoShape 179"/>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sp>
              <p:nvSpPr>
                <p:cNvPr id="41" name="AutoShape 180"/>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grpSp>
          <p:grpSp>
            <p:nvGrpSpPr>
              <p:cNvPr id="34" name="Group 181"/>
              <p:cNvGrpSpPr>
                <a:grpSpLocks/>
              </p:cNvGrpSpPr>
              <p:nvPr/>
            </p:nvGrpSpPr>
            <p:grpSpPr bwMode="auto">
              <a:xfrm rot="5400000">
                <a:off x="722182" y="1732167"/>
                <a:ext cx="52922" cy="72727"/>
                <a:chOff x="912" y="2688"/>
                <a:chExt cx="95" cy="219"/>
              </a:xfrm>
            </p:grpSpPr>
            <p:sp>
              <p:nvSpPr>
                <p:cNvPr id="38" name="AutoShape 182"/>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sp>
              <p:nvSpPr>
                <p:cNvPr id="39" name="AutoShape 183"/>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grpSp>
          <p:sp>
            <p:nvSpPr>
              <p:cNvPr id="35" name="Text Box 1155"/>
              <p:cNvSpPr txBox="1">
                <a:spLocks noChangeAspect="1" noChangeArrowheads="1"/>
              </p:cNvSpPr>
              <p:nvPr/>
            </p:nvSpPr>
            <p:spPr bwMode="auto">
              <a:xfrm>
                <a:off x="752862" y="1666087"/>
                <a:ext cx="182361"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l">
                  <a:spcBef>
                    <a:spcPct val="50000"/>
                  </a:spcBef>
                </a:pPr>
                <a:r>
                  <a:rPr lang="en-US" sz="900" dirty="0" smtClean="0">
                    <a:latin typeface="Helvetica"/>
                    <a:cs typeface="Helvetica"/>
                  </a:rPr>
                  <a:t>M</a:t>
                </a:r>
                <a:endParaRPr lang="en-US" sz="900" dirty="0">
                  <a:latin typeface="Helvetica"/>
                  <a:cs typeface="Helvetica"/>
                </a:endParaRPr>
              </a:p>
            </p:txBody>
          </p:sp>
          <p:sp>
            <p:nvSpPr>
              <p:cNvPr id="36" name="Text Box 1155"/>
              <p:cNvSpPr txBox="1">
                <a:spLocks noChangeAspect="1" noChangeArrowheads="1"/>
              </p:cNvSpPr>
              <p:nvPr/>
            </p:nvSpPr>
            <p:spPr bwMode="auto">
              <a:xfrm>
                <a:off x="396105" y="1666087"/>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l">
                  <a:spcBef>
                    <a:spcPct val="50000"/>
                  </a:spcBef>
                </a:pPr>
                <a:r>
                  <a:rPr lang="en-US" sz="900" dirty="0">
                    <a:latin typeface="Helvetica"/>
                    <a:cs typeface="Helvetica"/>
                  </a:rPr>
                  <a:t>L</a:t>
                </a:r>
              </a:p>
            </p:txBody>
          </p:sp>
          <p:sp>
            <p:nvSpPr>
              <p:cNvPr id="37" name="Text Box 1155"/>
              <p:cNvSpPr txBox="1">
                <a:spLocks noChangeAspect="1" noChangeArrowheads="1"/>
              </p:cNvSpPr>
              <p:nvPr/>
            </p:nvSpPr>
            <p:spPr bwMode="auto">
              <a:xfrm>
                <a:off x="600036" y="1463378"/>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ctr">
                  <a:spcBef>
                    <a:spcPct val="50000"/>
                  </a:spcBef>
                </a:pPr>
                <a:r>
                  <a:rPr lang="en-US" sz="900" dirty="0" smtClean="0">
                    <a:latin typeface="Helvetica"/>
                    <a:cs typeface="Helvetica"/>
                  </a:rPr>
                  <a:t>A</a:t>
                </a:r>
                <a:endParaRPr lang="en-US" sz="900" dirty="0">
                  <a:latin typeface="Helvetica"/>
                  <a:cs typeface="Helvetica"/>
                </a:endParaRPr>
              </a:p>
            </p:txBody>
          </p:sp>
        </p:grpSp>
      </p:grpSp>
      <p:sp>
        <p:nvSpPr>
          <p:cNvPr id="47" name="TextBox 46"/>
          <p:cNvSpPr txBox="1"/>
          <p:nvPr/>
        </p:nvSpPr>
        <p:spPr>
          <a:xfrm>
            <a:off x="150471" y="6395779"/>
            <a:ext cx="4941289" cy="369332"/>
          </a:xfrm>
          <a:prstGeom prst="rect">
            <a:avLst/>
          </a:prstGeom>
          <a:noFill/>
        </p:spPr>
        <p:txBody>
          <a:bodyPr wrap="none" rtlCol="0">
            <a:spAutoFit/>
          </a:bodyPr>
          <a:lstStyle/>
          <a:p>
            <a:r>
              <a:rPr lang="en-US" i="1" dirty="0" smtClean="0">
                <a:solidFill>
                  <a:schemeClr val="accent1">
                    <a:lumMod val="75000"/>
                  </a:schemeClr>
                </a:solidFill>
              </a:rPr>
              <a:t>Golarai</a:t>
            </a:r>
            <a:r>
              <a:rPr lang="en-US" i="1" smtClean="0">
                <a:solidFill>
                  <a:schemeClr val="accent1">
                    <a:lumMod val="75000"/>
                  </a:schemeClr>
                </a:solidFill>
              </a:rPr>
              <a:t>, Liberman &amp; </a:t>
            </a:r>
            <a:r>
              <a:rPr lang="en-US" i="1" dirty="0" smtClean="0">
                <a:solidFill>
                  <a:schemeClr val="accent1">
                    <a:lumMod val="75000"/>
                  </a:schemeClr>
                </a:solidFill>
              </a:rPr>
              <a:t>Grill-Spector</a:t>
            </a:r>
            <a:r>
              <a:rPr lang="en-US" i="1" smtClean="0">
                <a:solidFill>
                  <a:schemeClr val="accent1">
                    <a:lumMod val="75000"/>
                  </a:schemeClr>
                </a:solidFill>
              </a:rPr>
              <a:t>, </a:t>
            </a:r>
            <a:r>
              <a:rPr lang="en-US" i="1" smtClean="0">
                <a:solidFill>
                  <a:schemeClr val="accent1">
                    <a:lumMod val="75000"/>
                  </a:schemeClr>
                </a:solidFill>
              </a:rPr>
              <a:t>2017; Epub 2015</a:t>
            </a:r>
            <a:endParaRPr lang="en-US" i="1" dirty="0">
              <a:solidFill>
                <a:schemeClr val="accent1">
                  <a:lumMod val="75000"/>
                </a:schemeClr>
              </a:solidFill>
            </a:endParaRPr>
          </a:p>
        </p:txBody>
      </p:sp>
    </p:spTree>
    <p:extLst>
      <p:ext uri="{BB962C8B-B14F-4D97-AF65-F5344CB8AC3E}">
        <p14:creationId xmlns:p14="http://schemas.microsoft.com/office/powerpoint/2010/main" val="357053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213" y="527522"/>
            <a:ext cx="10515600" cy="1325563"/>
          </a:xfrm>
        </p:spPr>
        <p:txBody>
          <a:bodyPr>
            <a:normAutofit fontScale="90000"/>
          </a:bodyPr>
          <a:lstStyle/>
          <a:p>
            <a:r>
              <a:rPr lang="en-US" dirty="0" smtClean="0"/>
              <a:t>Problem: how can we compare distributed response patterns across different individuals?</a:t>
            </a:r>
            <a:endParaRPr lang="en-US" dirty="0"/>
          </a:p>
        </p:txBody>
      </p:sp>
      <p:grpSp>
        <p:nvGrpSpPr>
          <p:cNvPr id="46" name="Group 45"/>
          <p:cNvGrpSpPr/>
          <p:nvPr/>
        </p:nvGrpSpPr>
        <p:grpSpPr>
          <a:xfrm>
            <a:off x="1177046" y="1853085"/>
            <a:ext cx="7119935" cy="3982809"/>
            <a:chOff x="1702340" y="1853085"/>
            <a:chExt cx="7119935" cy="3982809"/>
          </a:xfrm>
        </p:grpSpPr>
        <p:grpSp>
          <p:nvGrpSpPr>
            <p:cNvPr id="4" name="Group 3"/>
            <p:cNvGrpSpPr>
              <a:grpSpLocks noChangeAspect="1"/>
            </p:cNvGrpSpPr>
            <p:nvPr/>
          </p:nvGrpSpPr>
          <p:grpSpPr>
            <a:xfrm>
              <a:off x="1702340" y="1853085"/>
              <a:ext cx="7119935" cy="3982809"/>
              <a:chOff x="150264" y="421572"/>
              <a:chExt cx="5028293" cy="2614256"/>
            </a:xfrm>
          </p:grpSpPr>
          <p:pic>
            <p:nvPicPr>
              <p:cNvPr id="5" name="Picture 4"/>
              <p:cNvPicPr>
                <a:picLocks noChangeAspect="1" noChangeArrowheads="1"/>
              </p:cNvPicPr>
              <p:nvPr/>
            </p:nvPicPr>
            <p:blipFill>
              <a:blip r:embed="rId2"/>
              <a:srcRect l="29519" t="88421" r="29659" b="2316"/>
              <a:stretch>
                <a:fillRect/>
              </a:stretch>
            </p:blipFill>
            <p:spPr bwMode="auto">
              <a:xfrm>
                <a:off x="2053852" y="2660711"/>
                <a:ext cx="1444321" cy="200103"/>
              </a:xfrm>
              <a:prstGeom prst="rect">
                <a:avLst/>
              </a:prstGeom>
              <a:noFill/>
              <a:ln w="9525">
                <a:noFill/>
                <a:miter lim="800000"/>
                <a:headEnd/>
                <a:tailEnd/>
              </a:ln>
            </p:spPr>
          </p:pic>
          <p:sp>
            <p:nvSpPr>
              <p:cNvPr id="6" name="Rectangle 343"/>
              <p:cNvSpPr>
                <a:spLocks noChangeArrowheads="1"/>
              </p:cNvSpPr>
              <p:nvPr/>
            </p:nvSpPr>
            <p:spPr bwMode="auto">
              <a:xfrm>
                <a:off x="2053852" y="2756832"/>
                <a:ext cx="1491732" cy="278996"/>
              </a:xfrm>
              <a:prstGeom prst="rect">
                <a:avLst/>
              </a:prstGeom>
              <a:solidFill>
                <a:schemeClr val="bg1"/>
              </a:solidFill>
              <a:ln>
                <a:noFill/>
              </a:ln>
              <a:extLst/>
            </p:spPr>
            <p:txBody>
              <a:bodyPr wrap="square" lIns="0" tIns="0" rIns="0" bIns="0">
                <a:spAutoFit/>
              </a:bodyPr>
              <a:lstStyle/>
              <a:p>
                <a:pPr algn="l"/>
                <a:r>
                  <a:rPr lang="en-US" sz="1200" dirty="0" smtClean="0">
                    <a:solidFill>
                      <a:srgbClr val="000000"/>
                    </a:solidFill>
                    <a:latin typeface="Helvetica"/>
                    <a:cs typeface="Helvetica"/>
                  </a:rPr>
                  <a:t>-10     -5       0        5      10                     </a:t>
                </a:r>
                <a:r>
                  <a:rPr lang="en-US" sz="1200" dirty="0">
                    <a:solidFill>
                      <a:srgbClr val="000000"/>
                    </a:solidFill>
                    <a:latin typeface="Helvetica"/>
                    <a:cs typeface="Helvetica"/>
                  </a:rPr>
                  <a:t> </a:t>
                </a:r>
                <a:r>
                  <a:rPr lang="en-US" sz="1200" dirty="0" smtClean="0">
                    <a:solidFill>
                      <a:srgbClr val="000000"/>
                    </a:solidFill>
                    <a:latin typeface="Helvetica"/>
                    <a:cs typeface="Helvetica"/>
                  </a:rPr>
                  <a:t>    </a:t>
                </a:r>
              </a:p>
              <a:p>
                <a:pPr algn="l"/>
                <a:r>
                  <a:rPr lang="en-US" sz="1200" dirty="0">
                    <a:solidFill>
                      <a:srgbClr val="000000"/>
                    </a:solidFill>
                    <a:latin typeface="Helvetica"/>
                    <a:cs typeface="Helvetica"/>
                  </a:rPr>
                  <a:t> </a:t>
                </a:r>
                <a:r>
                  <a:rPr lang="en-US" sz="1200" dirty="0" smtClean="0">
                    <a:solidFill>
                      <a:srgbClr val="000000"/>
                    </a:solidFill>
                    <a:latin typeface="Helvetica"/>
                    <a:cs typeface="Helvetica"/>
                  </a:rPr>
                  <a:t>              Z-</a:t>
                </a:r>
                <a:r>
                  <a:rPr lang="en-US" sz="1200" dirty="0">
                    <a:solidFill>
                      <a:srgbClr val="000000"/>
                    </a:solidFill>
                    <a:latin typeface="Helvetica"/>
                    <a:cs typeface="Helvetica"/>
                  </a:rPr>
                  <a:t>s</a:t>
                </a:r>
                <a:r>
                  <a:rPr lang="en-US" sz="1200" dirty="0" smtClean="0">
                    <a:solidFill>
                      <a:srgbClr val="000000"/>
                    </a:solidFill>
                    <a:latin typeface="Helvetica"/>
                    <a:cs typeface="Helvetica"/>
                  </a:rPr>
                  <a:t>core</a:t>
                </a:r>
                <a:endParaRPr lang="en-US" sz="1200" dirty="0">
                  <a:latin typeface="Helvetica"/>
                  <a:cs typeface="Helvetica"/>
                </a:endParaRPr>
              </a:p>
            </p:txBody>
          </p:sp>
          <p:grpSp>
            <p:nvGrpSpPr>
              <p:cNvPr id="7" name="Group 6"/>
              <p:cNvGrpSpPr/>
              <p:nvPr/>
            </p:nvGrpSpPr>
            <p:grpSpPr>
              <a:xfrm>
                <a:off x="150264" y="421572"/>
                <a:ext cx="5028293" cy="2216068"/>
                <a:chOff x="150264" y="421572"/>
                <a:chExt cx="5028293" cy="2216068"/>
              </a:xfrm>
            </p:grpSpPr>
            <p:pic>
              <p:nvPicPr>
                <p:cNvPr id="8" name="Picture 16"/>
                <p:cNvPicPr preferRelativeResize="0">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989307"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22" y="421572"/>
                  <a:ext cx="377021" cy="397297"/>
                </a:xfrm>
                <a:prstGeom prst="rect">
                  <a:avLst/>
                </a:prstGeom>
                <a:solidFill>
                  <a:srgbClr val="D50D02"/>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0" name="Picture 1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783"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9"/>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176"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0"/>
                <p:cNvPicPr preferRelativeResize="0">
                  <a:picLocks noChangeAspect="1" noChangeArrowheads="1"/>
                </p:cNvPicPr>
                <p:nvPr/>
              </p:nvPicPr>
              <p:blipFill rotWithShape="1">
                <a:blip r:embed="rId7">
                  <a:lum bright="-22000" contrast="20000"/>
                  <a:extLst>
                    <a:ext uri="{28A0092B-C50C-407E-A947-70E740481C1C}">
                      <a14:useLocalDpi xmlns:a14="http://schemas.microsoft.com/office/drawing/2010/main" val="0"/>
                    </a:ext>
                  </a:extLst>
                </a:blip>
                <a:srcRect l="1866" t="5100" r="3734" b="3804"/>
                <a:stretch/>
              </p:blipFill>
              <p:spPr bwMode="auto">
                <a:xfrm>
                  <a:off x="4566849" y="421572"/>
                  <a:ext cx="390251" cy="39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1"/>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202"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rotWithShape="1">
                <a:blip r:embed="rId9">
                  <a:extLst>
                    <a:ext uri="{28A0092B-C50C-407E-A947-70E740481C1C}">
                      <a14:useLocalDpi xmlns:a14="http://schemas.microsoft.com/office/drawing/2010/main" val="0"/>
                    </a:ext>
                  </a:extLst>
                </a:blip>
                <a:srcRect l="3111" t="17460" r="87339" b="63704"/>
                <a:stretch/>
              </p:blipFill>
              <p:spPr bwMode="auto">
                <a:xfrm>
                  <a:off x="318951" y="842933"/>
                  <a:ext cx="862565" cy="883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rotWithShape="1">
                <a:blip r:embed="rId9">
                  <a:extLst>
                    <a:ext uri="{28A0092B-C50C-407E-A947-70E740481C1C}">
                      <a14:useLocalDpi xmlns:a14="http://schemas.microsoft.com/office/drawing/2010/main" val="0"/>
                    </a:ext>
                  </a:extLst>
                </a:blip>
                <a:srcRect l="19742" t="17379" r="70601" b="63704"/>
                <a:stretch/>
              </p:blipFill>
              <p:spPr bwMode="auto">
                <a:xfrm>
                  <a:off x="1123559" y="839126"/>
                  <a:ext cx="872257"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rotWithShape="1">
                <a:blip r:embed="rId9">
                  <a:extLst>
                    <a:ext uri="{28A0092B-C50C-407E-A947-70E740481C1C}">
                      <a14:useLocalDpi xmlns:a14="http://schemas.microsoft.com/office/drawing/2010/main" val="0"/>
                    </a:ext>
                  </a:extLst>
                </a:blip>
                <a:srcRect l="36588" t="17379" r="53970" b="63704"/>
                <a:stretch/>
              </p:blipFill>
              <p:spPr bwMode="auto">
                <a:xfrm>
                  <a:off x="1941857" y="839126"/>
                  <a:ext cx="852873"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rotWithShape="1">
                <a:blip r:embed="rId9">
                  <a:extLst>
                    <a:ext uri="{28A0092B-C50C-407E-A947-70E740481C1C}">
                      <a14:useLocalDpi xmlns:a14="http://schemas.microsoft.com/office/drawing/2010/main" val="0"/>
                    </a:ext>
                  </a:extLst>
                </a:blip>
                <a:srcRect l="69850" t="17379" r="20493" b="63704"/>
                <a:stretch/>
              </p:blipFill>
              <p:spPr bwMode="auto">
                <a:xfrm>
                  <a:off x="3545585" y="839126"/>
                  <a:ext cx="872257"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rotWithShape="1">
                <a:blip r:embed="rId9">
                  <a:extLst>
                    <a:ext uri="{28A0092B-C50C-407E-A947-70E740481C1C}">
                      <a14:useLocalDpi xmlns:a14="http://schemas.microsoft.com/office/drawing/2010/main" val="0"/>
                    </a:ext>
                  </a:extLst>
                </a:blip>
                <a:srcRect l="53004" t="17379" r="37232" b="63704"/>
                <a:stretch/>
              </p:blipFill>
              <p:spPr bwMode="auto">
                <a:xfrm>
                  <a:off x="2736844" y="839126"/>
                  <a:ext cx="881948"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noChangeArrowheads="1"/>
                </p:cNvPicPr>
                <p:nvPr/>
              </p:nvPicPr>
              <p:blipFill rotWithShape="1">
                <a:blip r:embed="rId9">
                  <a:extLst>
                    <a:ext uri="{28A0092B-C50C-407E-A947-70E740481C1C}">
                      <a14:useLocalDpi xmlns:a14="http://schemas.microsoft.com/office/drawing/2010/main" val="0"/>
                    </a:ext>
                  </a:extLst>
                </a:blip>
                <a:srcRect l="86695" t="17379" r="3862" b="63704"/>
                <a:stretch/>
              </p:blipFill>
              <p:spPr bwMode="auto">
                <a:xfrm>
                  <a:off x="4384791" y="839126"/>
                  <a:ext cx="767598"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p:nvPicPr>
              <p:blipFill rotWithShape="1">
                <a:blip r:embed="rId10">
                  <a:extLst>
                    <a:ext uri="{28A0092B-C50C-407E-A947-70E740481C1C}">
                      <a14:useLocalDpi xmlns:a14="http://schemas.microsoft.com/office/drawing/2010/main" val="0"/>
                    </a:ext>
                  </a:extLst>
                </a:blip>
                <a:srcRect l="3863" t="17057" r="86159" b="64076"/>
                <a:stretch/>
              </p:blipFill>
              <p:spPr bwMode="auto">
                <a:xfrm>
                  <a:off x="344627" y="1752482"/>
                  <a:ext cx="811212" cy="885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rotWithShape="1">
                <a:blip r:embed="rId10">
                  <a:extLst>
                    <a:ext uri="{28A0092B-C50C-407E-A947-70E740481C1C}">
                      <a14:useLocalDpi xmlns:a14="http://schemas.microsoft.com/office/drawing/2010/main" val="0"/>
                    </a:ext>
                  </a:extLst>
                </a:blip>
                <a:srcRect l="86910" t="16916" r="3005" b="64075"/>
                <a:stretch/>
              </p:blipFill>
              <p:spPr bwMode="auto">
                <a:xfrm>
                  <a:off x="4358622" y="1745830"/>
                  <a:ext cx="819935"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rotWithShape="1">
                <a:blip r:embed="rId10">
                  <a:extLst>
                    <a:ext uri="{28A0092B-C50C-407E-A947-70E740481C1C}">
                      <a14:useLocalDpi xmlns:a14="http://schemas.microsoft.com/office/drawing/2010/main" val="0"/>
                    </a:ext>
                  </a:extLst>
                </a:blip>
                <a:srcRect l="70601" t="16916" r="19742" b="64075"/>
                <a:stretch/>
              </p:blipFill>
              <p:spPr bwMode="auto">
                <a:xfrm>
                  <a:off x="3589192" y="1745830"/>
                  <a:ext cx="785044"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2"/>
                <p:cNvPicPr>
                  <a:picLocks noChangeAspect="1" noChangeArrowheads="1"/>
                </p:cNvPicPr>
                <p:nvPr/>
              </p:nvPicPr>
              <p:blipFill rotWithShape="1">
                <a:blip r:embed="rId10">
                  <a:extLst>
                    <a:ext uri="{28A0092B-C50C-407E-A947-70E740481C1C}">
                      <a14:useLocalDpi xmlns:a14="http://schemas.microsoft.com/office/drawing/2010/main" val="0"/>
                    </a:ext>
                  </a:extLst>
                </a:blip>
                <a:srcRect l="53862" t="16916" r="36159" b="64075"/>
                <a:stretch/>
              </p:blipFill>
              <p:spPr bwMode="auto">
                <a:xfrm>
                  <a:off x="2772211" y="1745830"/>
                  <a:ext cx="811212"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p:cNvPicPr>
                  <a:picLocks noChangeAspect="1" noChangeArrowheads="1"/>
                </p:cNvPicPr>
                <p:nvPr/>
              </p:nvPicPr>
              <p:blipFill rotWithShape="1">
                <a:blip r:embed="rId10">
                  <a:extLst>
                    <a:ext uri="{28A0092B-C50C-407E-A947-70E740481C1C}">
                      <a14:useLocalDpi xmlns:a14="http://schemas.microsoft.com/office/drawing/2010/main" val="0"/>
                    </a:ext>
                  </a:extLst>
                </a:blip>
                <a:srcRect l="37339" t="16916" r="52897" b="64075"/>
                <a:stretch/>
              </p:blipFill>
              <p:spPr bwMode="auto">
                <a:xfrm>
                  <a:off x="1971411" y="1745830"/>
                  <a:ext cx="793766"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rotWithShape="1">
                <a:blip r:embed="rId10">
                  <a:extLst>
                    <a:ext uri="{28A0092B-C50C-407E-A947-70E740481C1C}">
                      <a14:useLocalDpi xmlns:a14="http://schemas.microsoft.com/office/drawing/2010/main" val="0"/>
                    </a:ext>
                  </a:extLst>
                </a:blip>
                <a:srcRect l="20708" t="16916" r="69528" b="64075"/>
                <a:stretch/>
              </p:blipFill>
              <p:spPr bwMode="auto">
                <a:xfrm>
                  <a:off x="1162805" y="1745830"/>
                  <a:ext cx="793766"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TextBox 25"/>
                <p:cNvSpPr txBox="1"/>
                <p:nvPr/>
              </p:nvSpPr>
              <p:spPr>
                <a:xfrm rot="16200000">
                  <a:off x="-58288" y="1019852"/>
                  <a:ext cx="667256" cy="250151"/>
                </a:xfrm>
                <a:prstGeom prst="rect">
                  <a:avLst/>
                </a:prstGeom>
                <a:noFill/>
              </p:spPr>
              <p:txBody>
                <a:bodyPr wrap="square" rtlCol="0">
                  <a:spAutoFit/>
                </a:bodyPr>
                <a:lstStyle/>
                <a:p>
                  <a:pPr algn="ctr"/>
                  <a:r>
                    <a:rPr lang="en-US" sz="1400" b="1" dirty="0" smtClean="0">
                      <a:latin typeface="Helvetica"/>
                      <a:cs typeface="Helvetica"/>
                    </a:rPr>
                    <a:t>child</a:t>
                  </a:r>
                  <a:endParaRPr lang="en-US" sz="1400" b="1" dirty="0">
                    <a:latin typeface="Helvetica"/>
                    <a:cs typeface="Helvetica"/>
                  </a:endParaRPr>
                </a:p>
              </p:txBody>
            </p:sp>
            <p:sp>
              <p:nvSpPr>
                <p:cNvPr id="27" name="TextBox 26"/>
                <p:cNvSpPr txBox="1"/>
                <p:nvPr/>
              </p:nvSpPr>
              <p:spPr>
                <a:xfrm rot="16200000">
                  <a:off x="63446" y="2049252"/>
                  <a:ext cx="463456" cy="250151"/>
                </a:xfrm>
                <a:prstGeom prst="rect">
                  <a:avLst/>
                </a:prstGeom>
                <a:noFill/>
              </p:spPr>
              <p:txBody>
                <a:bodyPr wrap="none" rtlCol="0">
                  <a:spAutoFit/>
                </a:bodyPr>
                <a:lstStyle/>
                <a:p>
                  <a:pPr algn="ctr"/>
                  <a:r>
                    <a:rPr lang="en-US" sz="1400" b="1" dirty="0" smtClean="0">
                      <a:latin typeface="Helvetica"/>
                      <a:cs typeface="Helvetica"/>
                    </a:rPr>
                    <a:t>adult</a:t>
                  </a:r>
                  <a:endParaRPr lang="en-US" sz="1400" b="1" dirty="0">
                    <a:latin typeface="Helvetica"/>
                    <a:cs typeface="Helvetica"/>
                  </a:endParaRPr>
                </a:p>
              </p:txBody>
            </p:sp>
          </p:grpSp>
        </p:grpSp>
        <p:grpSp>
          <p:nvGrpSpPr>
            <p:cNvPr id="29" name="Group 28"/>
            <p:cNvGrpSpPr/>
            <p:nvPr/>
          </p:nvGrpSpPr>
          <p:grpSpPr>
            <a:xfrm>
              <a:off x="1898900" y="4993950"/>
              <a:ext cx="564103" cy="629419"/>
              <a:chOff x="396105" y="1463378"/>
              <a:chExt cx="539118" cy="601540"/>
            </a:xfrm>
          </p:grpSpPr>
          <p:sp>
            <p:nvSpPr>
              <p:cNvPr id="30" name="Text Box 1155"/>
              <p:cNvSpPr txBox="1">
                <a:spLocks noChangeAspect="1" noChangeArrowheads="1"/>
              </p:cNvSpPr>
              <p:nvPr/>
            </p:nvSpPr>
            <p:spPr bwMode="auto">
              <a:xfrm>
                <a:off x="600036" y="1846878"/>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ctr">
                  <a:spcBef>
                    <a:spcPct val="50000"/>
                  </a:spcBef>
                </a:pPr>
                <a:r>
                  <a:rPr lang="en-US" sz="900" dirty="0" smtClean="0">
                    <a:latin typeface="Helvetica"/>
                    <a:cs typeface="Helvetica"/>
                  </a:rPr>
                  <a:t>P</a:t>
                </a:r>
                <a:endParaRPr lang="en-US" sz="900" dirty="0">
                  <a:latin typeface="Helvetica"/>
                  <a:cs typeface="Helvetica"/>
                </a:endParaRPr>
              </a:p>
            </p:txBody>
          </p:sp>
          <p:grpSp>
            <p:nvGrpSpPr>
              <p:cNvPr id="31" name="Group 172"/>
              <p:cNvGrpSpPr>
                <a:grpSpLocks/>
              </p:cNvGrpSpPr>
              <p:nvPr/>
            </p:nvGrpSpPr>
            <p:grpSpPr bwMode="auto">
              <a:xfrm>
                <a:off x="656921" y="1669708"/>
                <a:ext cx="52103" cy="71283"/>
                <a:chOff x="912" y="2688"/>
                <a:chExt cx="95" cy="219"/>
              </a:xfrm>
            </p:grpSpPr>
            <p:sp>
              <p:nvSpPr>
                <p:cNvPr id="44" name="AutoShape 173"/>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sp>
              <p:nvSpPr>
                <p:cNvPr id="45" name="AutoShape 174"/>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grpSp>
          <p:grpSp>
            <p:nvGrpSpPr>
              <p:cNvPr id="32" name="Group 175"/>
              <p:cNvGrpSpPr>
                <a:grpSpLocks/>
              </p:cNvGrpSpPr>
              <p:nvPr/>
            </p:nvGrpSpPr>
            <p:grpSpPr bwMode="auto">
              <a:xfrm rot="16200000">
                <a:off x="596264" y="1728930"/>
                <a:ext cx="51842" cy="71642"/>
                <a:chOff x="912" y="2688"/>
                <a:chExt cx="95" cy="219"/>
              </a:xfrm>
            </p:grpSpPr>
            <p:sp>
              <p:nvSpPr>
                <p:cNvPr id="42" name="AutoShape 176"/>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sp>
              <p:nvSpPr>
                <p:cNvPr id="43" name="AutoShape 177"/>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grpSp>
          <p:grpSp>
            <p:nvGrpSpPr>
              <p:cNvPr id="33" name="Group 178"/>
              <p:cNvGrpSpPr>
                <a:grpSpLocks/>
              </p:cNvGrpSpPr>
              <p:nvPr/>
            </p:nvGrpSpPr>
            <p:grpSpPr bwMode="auto">
              <a:xfrm rot="10800000">
                <a:off x="656921" y="1799312"/>
                <a:ext cx="52103" cy="72363"/>
                <a:chOff x="912" y="2688"/>
                <a:chExt cx="95" cy="219"/>
              </a:xfrm>
            </p:grpSpPr>
            <p:sp>
              <p:nvSpPr>
                <p:cNvPr id="40" name="AutoShape 179"/>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sp>
              <p:nvSpPr>
                <p:cNvPr id="41" name="AutoShape 180"/>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grpSp>
          <p:grpSp>
            <p:nvGrpSpPr>
              <p:cNvPr id="34" name="Group 181"/>
              <p:cNvGrpSpPr>
                <a:grpSpLocks/>
              </p:cNvGrpSpPr>
              <p:nvPr/>
            </p:nvGrpSpPr>
            <p:grpSpPr bwMode="auto">
              <a:xfrm rot="5400000">
                <a:off x="722182" y="1732167"/>
                <a:ext cx="52922" cy="72727"/>
                <a:chOff x="912" y="2688"/>
                <a:chExt cx="95" cy="219"/>
              </a:xfrm>
            </p:grpSpPr>
            <p:sp>
              <p:nvSpPr>
                <p:cNvPr id="38" name="AutoShape 182"/>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sp>
              <p:nvSpPr>
                <p:cNvPr id="39" name="AutoShape 183"/>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grpSp>
          <p:sp>
            <p:nvSpPr>
              <p:cNvPr id="35" name="Text Box 1155"/>
              <p:cNvSpPr txBox="1">
                <a:spLocks noChangeAspect="1" noChangeArrowheads="1"/>
              </p:cNvSpPr>
              <p:nvPr/>
            </p:nvSpPr>
            <p:spPr bwMode="auto">
              <a:xfrm>
                <a:off x="752862" y="1666087"/>
                <a:ext cx="182361"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l">
                  <a:spcBef>
                    <a:spcPct val="50000"/>
                  </a:spcBef>
                </a:pPr>
                <a:r>
                  <a:rPr lang="en-US" sz="900" dirty="0" smtClean="0">
                    <a:latin typeface="Helvetica"/>
                    <a:cs typeface="Helvetica"/>
                  </a:rPr>
                  <a:t>M</a:t>
                </a:r>
                <a:endParaRPr lang="en-US" sz="900" dirty="0">
                  <a:latin typeface="Helvetica"/>
                  <a:cs typeface="Helvetica"/>
                </a:endParaRPr>
              </a:p>
            </p:txBody>
          </p:sp>
          <p:sp>
            <p:nvSpPr>
              <p:cNvPr id="36" name="Text Box 1155"/>
              <p:cNvSpPr txBox="1">
                <a:spLocks noChangeAspect="1" noChangeArrowheads="1"/>
              </p:cNvSpPr>
              <p:nvPr/>
            </p:nvSpPr>
            <p:spPr bwMode="auto">
              <a:xfrm>
                <a:off x="396105" y="1666087"/>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l">
                  <a:spcBef>
                    <a:spcPct val="50000"/>
                  </a:spcBef>
                </a:pPr>
                <a:r>
                  <a:rPr lang="en-US" sz="900" dirty="0">
                    <a:latin typeface="Helvetica"/>
                    <a:cs typeface="Helvetica"/>
                  </a:rPr>
                  <a:t>L</a:t>
                </a:r>
              </a:p>
            </p:txBody>
          </p:sp>
          <p:sp>
            <p:nvSpPr>
              <p:cNvPr id="37" name="Text Box 1155"/>
              <p:cNvSpPr txBox="1">
                <a:spLocks noChangeAspect="1" noChangeArrowheads="1"/>
              </p:cNvSpPr>
              <p:nvPr/>
            </p:nvSpPr>
            <p:spPr bwMode="auto">
              <a:xfrm>
                <a:off x="600036" y="1463378"/>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ctr">
                  <a:spcBef>
                    <a:spcPct val="50000"/>
                  </a:spcBef>
                </a:pPr>
                <a:r>
                  <a:rPr lang="en-US" sz="900" dirty="0" smtClean="0">
                    <a:latin typeface="Helvetica"/>
                    <a:cs typeface="Helvetica"/>
                  </a:rPr>
                  <a:t>A</a:t>
                </a:r>
                <a:endParaRPr lang="en-US" sz="900" dirty="0">
                  <a:latin typeface="Helvetica"/>
                  <a:cs typeface="Helvetica"/>
                </a:endParaRPr>
              </a:p>
            </p:txBody>
          </p:sp>
        </p:grpSp>
      </p:grpSp>
      <p:sp>
        <p:nvSpPr>
          <p:cNvPr id="47" name="TextBox 46"/>
          <p:cNvSpPr txBox="1"/>
          <p:nvPr/>
        </p:nvSpPr>
        <p:spPr>
          <a:xfrm>
            <a:off x="8304464" y="2489227"/>
            <a:ext cx="2673961" cy="923330"/>
          </a:xfrm>
          <a:prstGeom prst="rect">
            <a:avLst/>
          </a:prstGeom>
          <a:noFill/>
        </p:spPr>
        <p:txBody>
          <a:bodyPr wrap="square" rtlCol="0">
            <a:spAutoFit/>
          </a:bodyPr>
          <a:lstStyle/>
          <a:p>
            <a:pPr marL="285750" indent="-285750">
              <a:buFontTx/>
              <a:buChar char="-"/>
            </a:pPr>
            <a:r>
              <a:rPr lang="en-US" dirty="0" smtClean="0"/>
              <a:t>Different number of voxels  in the same anatomical region </a:t>
            </a:r>
          </a:p>
        </p:txBody>
      </p:sp>
      <p:sp>
        <p:nvSpPr>
          <p:cNvPr id="48" name="TextBox 47"/>
          <p:cNvSpPr txBox="1"/>
          <p:nvPr/>
        </p:nvSpPr>
        <p:spPr>
          <a:xfrm>
            <a:off x="150471" y="6395779"/>
            <a:ext cx="4941289" cy="369332"/>
          </a:xfrm>
          <a:prstGeom prst="rect">
            <a:avLst/>
          </a:prstGeom>
          <a:noFill/>
        </p:spPr>
        <p:txBody>
          <a:bodyPr wrap="none" rtlCol="0">
            <a:spAutoFit/>
          </a:bodyPr>
          <a:lstStyle/>
          <a:p>
            <a:r>
              <a:rPr lang="en-US" i="1" dirty="0" smtClean="0">
                <a:solidFill>
                  <a:schemeClr val="accent1">
                    <a:lumMod val="75000"/>
                  </a:schemeClr>
                </a:solidFill>
              </a:rPr>
              <a:t>Golarai</a:t>
            </a:r>
            <a:r>
              <a:rPr lang="en-US" i="1" smtClean="0">
                <a:solidFill>
                  <a:schemeClr val="accent1">
                    <a:lumMod val="75000"/>
                  </a:schemeClr>
                </a:solidFill>
              </a:rPr>
              <a:t>, Liberman &amp; </a:t>
            </a:r>
            <a:r>
              <a:rPr lang="en-US" i="1" dirty="0" smtClean="0">
                <a:solidFill>
                  <a:schemeClr val="accent1">
                    <a:lumMod val="75000"/>
                  </a:schemeClr>
                </a:solidFill>
              </a:rPr>
              <a:t>Grill-Spector</a:t>
            </a:r>
            <a:r>
              <a:rPr lang="en-US" i="1" smtClean="0">
                <a:solidFill>
                  <a:schemeClr val="accent1">
                    <a:lumMod val="75000"/>
                  </a:schemeClr>
                </a:solidFill>
              </a:rPr>
              <a:t>, </a:t>
            </a:r>
            <a:r>
              <a:rPr lang="en-US" i="1" smtClean="0">
                <a:solidFill>
                  <a:schemeClr val="accent1">
                    <a:lumMod val="75000"/>
                  </a:schemeClr>
                </a:solidFill>
              </a:rPr>
              <a:t>2017; Epub 2015</a:t>
            </a:r>
            <a:endParaRPr lang="en-US" i="1" dirty="0">
              <a:solidFill>
                <a:schemeClr val="accent1">
                  <a:lumMod val="75000"/>
                </a:schemeClr>
              </a:solidFill>
            </a:endParaRPr>
          </a:p>
        </p:txBody>
      </p:sp>
    </p:spTree>
    <p:extLst>
      <p:ext uri="{BB962C8B-B14F-4D97-AF65-F5344CB8AC3E}">
        <p14:creationId xmlns:p14="http://schemas.microsoft.com/office/powerpoint/2010/main" val="196847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213" y="527522"/>
            <a:ext cx="10515600" cy="1325563"/>
          </a:xfrm>
        </p:spPr>
        <p:txBody>
          <a:bodyPr>
            <a:normAutofit fontScale="90000"/>
          </a:bodyPr>
          <a:lstStyle/>
          <a:p>
            <a:r>
              <a:rPr lang="en-US" dirty="0" smtClean="0"/>
              <a:t>Problem: how can we compare distributed response patterns across different individuals?</a:t>
            </a:r>
            <a:endParaRPr lang="en-US" dirty="0"/>
          </a:p>
        </p:txBody>
      </p:sp>
      <p:grpSp>
        <p:nvGrpSpPr>
          <p:cNvPr id="46" name="Group 45"/>
          <p:cNvGrpSpPr/>
          <p:nvPr/>
        </p:nvGrpSpPr>
        <p:grpSpPr>
          <a:xfrm>
            <a:off x="1177046" y="1853085"/>
            <a:ext cx="7119935" cy="3982809"/>
            <a:chOff x="1702340" y="1853085"/>
            <a:chExt cx="7119935" cy="3982809"/>
          </a:xfrm>
        </p:grpSpPr>
        <p:grpSp>
          <p:nvGrpSpPr>
            <p:cNvPr id="4" name="Group 3"/>
            <p:cNvGrpSpPr>
              <a:grpSpLocks noChangeAspect="1"/>
            </p:cNvGrpSpPr>
            <p:nvPr/>
          </p:nvGrpSpPr>
          <p:grpSpPr>
            <a:xfrm>
              <a:off x="1702340" y="1853085"/>
              <a:ext cx="7119935" cy="3982809"/>
              <a:chOff x="150264" y="421572"/>
              <a:chExt cx="5028293" cy="2614256"/>
            </a:xfrm>
          </p:grpSpPr>
          <p:pic>
            <p:nvPicPr>
              <p:cNvPr id="5" name="Picture 4"/>
              <p:cNvPicPr>
                <a:picLocks noChangeAspect="1" noChangeArrowheads="1"/>
              </p:cNvPicPr>
              <p:nvPr/>
            </p:nvPicPr>
            <p:blipFill>
              <a:blip r:embed="rId2"/>
              <a:srcRect l="29519" t="88421" r="29659" b="2316"/>
              <a:stretch>
                <a:fillRect/>
              </a:stretch>
            </p:blipFill>
            <p:spPr bwMode="auto">
              <a:xfrm>
                <a:off x="2053852" y="2660711"/>
                <a:ext cx="1444321" cy="200103"/>
              </a:xfrm>
              <a:prstGeom prst="rect">
                <a:avLst/>
              </a:prstGeom>
              <a:noFill/>
              <a:ln w="9525">
                <a:noFill/>
                <a:miter lim="800000"/>
                <a:headEnd/>
                <a:tailEnd/>
              </a:ln>
            </p:spPr>
          </p:pic>
          <p:sp>
            <p:nvSpPr>
              <p:cNvPr id="6" name="Rectangle 343"/>
              <p:cNvSpPr>
                <a:spLocks noChangeArrowheads="1"/>
              </p:cNvSpPr>
              <p:nvPr/>
            </p:nvSpPr>
            <p:spPr bwMode="auto">
              <a:xfrm>
                <a:off x="2053852" y="2756832"/>
                <a:ext cx="1491732" cy="278996"/>
              </a:xfrm>
              <a:prstGeom prst="rect">
                <a:avLst/>
              </a:prstGeom>
              <a:solidFill>
                <a:schemeClr val="bg1"/>
              </a:solidFill>
              <a:ln>
                <a:noFill/>
              </a:ln>
              <a:extLst/>
            </p:spPr>
            <p:txBody>
              <a:bodyPr wrap="square" lIns="0" tIns="0" rIns="0" bIns="0">
                <a:spAutoFit/>
              </a:bodyPr>
              <a:lstStyle/>
              <a:p>
                <a:pPr algn="l"/>
                <a:r>
                  <a:rPr lang="en-US" sz="1200" dirty="0" smtClean="0">
                    <a:solidFill>
                      <a:srgbClr val="000000"/>
                    </a:solidFill>
                    <a:latin typeface="Helvetica"/>
                    <a:cs typeface="Helvetica"/>
                  </a:rPr>
                  <a:t>-10     -5       0        5      10                     </a:t>
                </a:r>
                <a:r>
                  <a:rPr lang="en-US" sz="1200" dirty="0">
                    <a:solidFill>
                      <a:srgbClr val="000000"/>
                    </a:solidFill>
                    <a:latin typeface="Helvetica"/>
                    <a:cs typeface="Helvetica"/>
                  </a:rPr>
                  <a:t> </a:t>
                </a:r>
                <a:r>
                  <a:rPr lang="en-US" sz="1200" dirty="0" smtClean="0">
                    <a:solidFill>
                      <a:srgbClr val="000000"/>
                    </a:solidFill>
                    <a:latin typeface="Helvetica"/>
                    <a:cs typeface="Helvetica"/>
                  </a:rPr>
                  <a:t>    </a:t>
                </a:r>
              </a:p>
              <a:p>
                <a:pPr algn="l"/>
                <a:r>
                  <a:rPr lang="en-US" sz="1200" dirty="0">
                    <a:solidFill>
                      <a:srgbClr val="000000"/>
                    </a:solidFill>
                    <a:latin typeface="Helvetica"/>
                    <a:cs typeface="Helvetica"/>
                  </a:rPr>
                  <a:t> </a:t>
                </a:r>
                <a:r>
                  <a:rPr lang="en-US" sz="1200" dirty="0" smtClean="0">
                    <a:solidFill>
                      <a:srgbClr val="000000"/>
                    </a:solidFill>
                    <a:latin typeface="Helvetica"/>
                    <a:cs typeface="Helvetica"/>
                  </a:rPr>
                  <a:t>              Z-</a:t>
                </a:r>
                <a:r>
                  <a:rPr lang="en-US" sz="1200" dirty="0">
                    <a:solidFill>
                      <a:srgbClr val="000000"/>
                    </a:solidFill>
                    <a:latin typeface="Helvetica"/>
                    <a:cs typeface="Helvetica"/>
                  </a:rPr>
                  <a:t>s</a:t>
                </a:r>
                <a:r>
                  <a:rPr lang="en-US" sz="1200" dirty="0" smtClean="0">
                    <a:solidFill>
                      <a:srgbClr val="000000"/>
                    </a:solidFill>
                    <a:latin typeface="Helvetica"/>
                    <a:cs typeface="Helvetica"/>
                  </a:rPr>
                  <a:t>core</a:t>
                </a:r>
                <a:endParaRPr lang="en-US" sz="1200" dirty="0">
                  <a:latin typeface="Helvetica"/>
                  <a:cs typeface="Helvetica"/>
                </a:endParaRPr>
              </a:p>
            </p:txBody>
          </p:sp>
          <p:grpSp>
            <p:nvGrpSpPr>
              <p:cNvPr id="7" name="Group 6"/>
              <p:cNvGrpSpPr/>
              <p:nvPr/>
            </p:nvGrpSpPr>
            <p:grpSpPr>
              <a:xfrm>
                <a:off x="150264" y="421572"/>
                <a:ext cx="5028293" cy="2216068"/>
                <a:chOff x="150264" y="421572"/>
                <a:chExt cx="5028293" cy="2216068"/>
              </a:xfrm>
            </p:grpSpPr>
            <p:pic>
              <p:nvPicPr>
                <p:cNvPr id="8" name="Picture 16"/>
                <p:cNvPicPr preferRelativeResize="0">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989307"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22" y="421572"/>
                  <a:ext cx="377021" cy="397297"/>
                </a:xfrm>
                <a:prstGeom prst="rect">
                  <a:avLst/>
                </a:prstGeom>
                <a:solidFill>
                  <a:srgbClr val="D50D02"/>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0" name="Picture 1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783"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9"/>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176"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0"/>
                <p:cNvPicPr preferRelativeResize="0">
                  <a:picLocks noChangeAspect="1" noChangeArrowheads="1"/>
                </p:cNvPicPr>
                <p:nvPr/>
              </p:nvPicPr>
              <p:blipFill rotWithShape="1">
                <a:blip r:embed="rId7">
                  <a:lum bright="-22000" contrast="20000"/>
                  <a:extLst>
                    <a:ext uri="{28A0092B-C50C-407E-A947-70E740481C1C}">
                      <a14:useLocalDpi xmlns:a14="http://schemas.microsoft.com/office/drawing/2010/main" val="0"/>
                    </a:ext>
                  </a:extLst>
                </a:blip>
                <a:srcRect l="1866" t="5100" r="3734" b="3804"/>
                <a:stretch/>
              </p:blipFill>
              <p:spPr bwMode="auto">
                <a:xfrm>
                  <a:off x="4566849" y="421572"/>
                  <a:ext cx="390251" cy="39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1"/>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202"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rotWithShape="1">
                <a:blip r:embed="rId9">
                  <a:extLst>
                    <a:ext uri="{28A0092B-C50C-407E-A947-70E740481C1C}">
                      <a14:useLocalDpi xmlns:a14="http://schemas.microsoft.com/office/drawing/2010/main" val="0"/>
                    </a:ext>
                  </a:extLst>
                </a:blip>
                <a:srcRect l="3111" t="17460" r="87339" b="63704"/>
                <a:stretch/>
              </p:blipFill>
              <p:spPr bwMode="auto">
                <a:xfrm>
                  <a:off x="318951" y="842933"/>
                  <a:ext cx="862565" cy="883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rotWithShape="1">
                <a:blip r:embed="rId9">
                  <a:extLst>
                    <a:ext uri="{28A0092B-C50C-407E-A947-70E740481C1C}">
                      <a14:useLocalDpi xmlns:a14="http://schemas.microsoft.com/office/drawing/2010/main" val="0"/>
                    </a:ext>
                  </a:extLst>
                </a:blip>
                <a:srcRect l="19742" t="17379" r="70601" b="63704"/>
                <a:stretch/>
              </p:blipFill>
              <p:spPr bwMode="auto">
                <a:xfrm>
                  <a:off x="1123559" y="839126"/>
                  <a:ext cx="872257"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rotWithShape="1">
                <a:blip r:embed="rId9">
                  <a:extLst>
                    <a:ext uri="{28A0092B-C50C-407E-A947-70E740481C1C}">
                      <a14:useLocalDpi xmlns:a14="http://schemas.microsoft.com/office/drawing/2010/main" val="0"/>
                    </a:ext>
                  </a:extLst>
                </a:blip>
                <a:srcRect l="36588" t="17379" r="53970" b="63704"/>
                <a:stretch/>
              </p:blipFill>
              <p:spPr bwMode="auto">
                <a:xfrm>
                  <a:off x="1941857" y="839126"/>
                  <a:ext cx="852873"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rotWithShape="1">
                <a:blip r:embed="rId9">
                  <a:extLst>
                    <a:ext uri="{28A0092B-C50C-407E-A947-70E740481C1C}">
                      <a14:useLocalDpi xmlns:a14="http://schemas.microsoft.com/office/drawing/2010/main" val="0"/>
                    </a:ext>
                  </a:extLst>
                </a:blip>
                <a:srcRect l="69850" t="17379" r="20493" b="63704"/>
                <a:stretch/>
              </p:blipFill>
              <p:spPr bwMode="auto">
                <a:xfrm>
                  <a:off x="3545585" y="839126"/>
                  <a:ext cx="872257"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rotWithShape="1">
                <a:blip r:embed="rId9">
                  <a:extLst>
                    <a:ext uri="{28A0092B-C50C-407E-A947-70E740481C1C}">
                      <a14:useLocalDpi xmlns:a14="http://schemas.microsoft.com/office/drawing/2010/main" val="0"/>
                    </a:ext>
                  </a:extLst>
                </a:blip>
                <a:srcRect l="53004" t="17379" r="37232" b="63704"/>
                <a:stretch/>
              </p:blipFill>
              <p:spPr bwMode="auto">
                <a:xfrm>
                  <a:off x="2736844" y="839126"/>
                  <a:ext cx="881948"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noChangeArrowheads="1"/>
                </p:cNvPicPr>
                <p:nvPr/>
              </p:nvPicPr>
              <p:blipFill rotWithShape="1">
                <a:blip r:embed="rId9">
                  <a:extLst>
                    <a:ext uri="{28A0092B-C50C-407E-A947-70E740481C1C}">
                      <a14:useLocalDpi xmlns:a14="http://schemas.microsoft.com/office/drawing/2010/main" val="0"/>
                    </a:ext>
                  </a:extLst>
                </a:blip>
                <a:srcRect l="86695" t="17379" r="3862" b="63704"/>
                <a:stretch/>
              </p:blipFill>
              <p:spPr bwMode="auto">
                <a:xfrm>
                  <a:off x="4384791" y="839126"/>
                  <a:ext cx="767598"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p:nvPicPr>
              <p:blipFill rotWithShape="1">
                <a:blip r:embed="rId10">
                  <a:extLst>
                    <a:ext uri="{28A0092B-C50C-407E-A947-70E740481C1C}">
                      <a14:useLocalDpi xmlns:a14="http://schemas.microsoft.com/office/drawing/2010/main" val="0"/>
                    </a:ext>
                  </a:extLst>
                </a:blip>
                <a:srcRect l="3863" t="17057" r="86159" b="64076"/>
                <a:stretch/>
              </p:blipFill>
              <p:spPr bwMode="auto">
                <a:xfrm>
                  <a:off x="344627" y="1752482"/>
                  <a:ext cx="811212" cy="885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rotWithShape="1">
                <a:blip r:embed="rId10">
                  <a:extLst>
                    <a:ext uri="{28A0092B-C50C-407E-A947-70E740481C1C}">
                      <a14:useLocalDpi xmlns:a14="http://schemas.microsoft.com/office/drawing/2010/main" val="0"/>
                    </a:ext>
                  </a:extLst>
                </a:blip>
                <a:srcRect l="86910" t="16916" r="3005" b="64075"/>
                <a:stretch/>
              </p:blipFill>
              <p:spPr bwMode="auto">
                <a:xfrm>
                  <a:off x="4358622" y="1745830"/>
                  <a:ext cx="819935"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rotWithShape="1">
                <a:blip r:embed="rId10">
                  <a:extLst>
                    <a:ext uri="{28A0092B-C50C-407E-A947-70E740481C1C}">
                      <a14:useLocalDpi xmlns:a14="http://schemas.microsoft.com/office/drawing/2010/main" val="0"/>
                    </a:ext>
                  </a:extLst>
                </a:blip>
                <a:srcRect l="70601" t="16916" r="19742" b="64075"/>
                <a:stretch/>
              </p:blipFill>
              <p:spPr bwMode="auto">
                <a:xfrm>
                  <a:off x="3589192" y="1745830"/>
                  <a:ext cx="785044"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2"/>
                <p:cNvPicPr>
                  <a:picLocks noChangeAspect="1" noChangeArrowheads="1"/>
                </p:cNvPicPr>
                <p:nvPr/>
              </p:nvPicPr>
              <p:blipFill rotWithShape="1">
                <a:blip r:embed="rId10">
                  <a:extLst>
                    <a:ext uri="{28A0092B-C50C-407E-A947-70E740481C1C}">
                      <a14:useLocalDpi xmlns:a14="http://schemas.microsoft.com/office/drawing/2010/main" val="0"/>
                    </a:ext>
                  </a:extLst>
                </a:blip>
                <a:srcRect l="53862" t="16916" r="36159" b="64075"/>
                <a:stretch/>
              </p:blipFill>
              <p:spPr bwMode="auto">
                <a:xfrm>
                  <a:off x="2772211" y="1745830"/>
                  <a:ext cx="811212"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p:cNvPicPr>
                  <a:picLocks noChangeAspect="1" noChangeArrowheads="1"/>
                </p:cNvPicPr>
                <p:nvPr/>
              </p:nvPicPr>
              <p:blipFill rotWithShape="1">
                <a:blip r:embed="rId10">
                  <a:extLst>
                    <a:ext uri="{28A0092B-C50C-407E-A947-70E740481C1C}">
                      <a14:useLocalDpi xmlns:a14="http://schemas.microsoft.com/office/drawing/2010/main" val="0"/>
                    </a:ext>
                  </a:extLst>
                </a:blip>
                <a:srcRect l="37339" t="16916" r="52897" b="64075"/>
                <a:stretch/>
              </p:blipFill>
              <p:spPr bwMode="auto">
                <a:xfrm>
                  <a:off x="1971411" y="1745830"/>
                  <a:ext cx="793766"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rotWithShape="1">
                <a:blip r:embed="rId10">
                  <a:extLst>
                    <a:ext uri="{28A0092B-C50C-407E-A947-70E740481C1C}">
                      <a14:useLocalDpi xmlns:a14="http://schemas.microsoft.com/office/drawing/2010/main" val="0"/>
                    </a:ext>
                  </a:extLst>
                </a:blip>
                <a:srcRect l="20708" t="16916" r="69528" b="64075"/>
                <a:stretch/>
              </p:blipFill>
              <p:spPr bwMode="auto">
                <a:xfrm>
                  <a:off x="1162805" y="1745830"/>
                  <a:ext cx="793766"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TextBox 25"/>
                <p:cNvSpPr txBox="1"/>
                <p:nvPr/>
              </p:nvSpPr>
              <p:spPr>
                <a:xfrm rot="16200000">
                  <a:off x="-58288" y="1019852"/>
                  <a:ext cx="667256" cy="250151"/>
                </a:xfrm>
                <a:prstGeom prst="rect">
                  <a:avLst/>
                </a:prstGeom>
                <a:noFill/>
              </p:spPr>
              <p:txBody>
                <a:bodyPr wrap="square" rtlCol="0">
                  <a:spAutoFit/>
                </a:bodyPr>
                <a:lstStyle/>
                <a:p>
                  <a:pPr algn="ctr"/>
                  <a:r>
                    <a:rPr lang="en-US" sz="1400" b="1" dirty="0" smtClean="0">
                      <a:latin typeface="Helvetica"/>
                      <a:cs typeface="Helvetica"/>
                    </a:rPr>
                    <a:t>child</a:t>
                  </a:r>
                  <a:endParaRPr lang="en-US" sz="1400" b="1" dirty="0">
                    <a:latin typeface="Helvetica"/>
                    <a:cs typeface="Helvetica"/>
                  </a:endParaRPr>
                </a:p>
              </p:txBody>
            </p:sp>
            <p:sp>
              <p:nvSpPr>
                <p:cNvPr id="27" name="TextBox 26"/>
                <p:cNvSpPr txBox="1"/>
                <p:nvPr/>
              </p:nvSpPr>
              <p:spPr>
                <a:xfrm rot="16200000">
                  <a:off x="63446" y="2049252"/>
                  <a:ext cx="463456" cy="250151"/>
                </a:xfrm>
                <a:prstGeom prst="rect">
                  <a:avLst/>
                </a:prstGeom>
                <a:noFill/>
              </p:spPr>
              <p:txBody>
                <a:bodyPr wrap="none" rtlCol="0">
                  <a:spAutoFit/>
                </a:bodyPr>
                <a:lstStyle/>
                <a:p>
                  <a:pPr algn="ctr"/>
                  <a:r>
                    <a:rPr lang="en-US" sz="1400" b="1" dirty="0" smtClean="0">
                      <a:latin typeface="Helvetica"/>
                      <a:cs typeface="Helvetica"/>
                    </a:rPr>
                    <a:t>adult</a:t>
                  </a:r>
                  <a:endParaRPr lang="en-US" sz="1400" b="1" dirty="0">
                    <a:latin typeface="Helvetica"/>
                    <a:cs typeface="Helvetica"/>
                  </a:endParaRPr>
                </a:p>
              </p:txBody>
            </p:sp>
          </p:grpSp>
        </p:grpSp>
        <p:grpSp>
          <p:nvGrpSpPr>
            <p:cNvPr id="29" name="Group 28"/>
            <p:cNvGrpSpPr/>
            <p:nvPr/>
          </p:nvGrpSpPr>
          <p:grpSpPr>
            <a:xfrm>
              <a:off x="1898900" y="4993950"/>
              <a:ext cx="564103" cy="629419"/>
              <a:chOff x="396105" y="1463378"/>
              <a:chExt cx="539118" cy="601540"/>
            </a:xfrm>
          </p:grpSpPr>
          <p:sp>
            <p:nvSpPr>
              <p:cNvPr id="30" name="Text Box 1155"/>
              <p:cNvSpPr txBox="1">
                <a:spLocks noChangeAspect="1" noChangeArrowheads="1"/>
              </p:cNvSpPr>
              <p:nvPr/>
            </p:nvSpPr>
            <p:spPr bwMode="auto">
              <a:xfrm>
                <a:off x="600036" y="1846878"/>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ctr">
                  <a:spcBef>
                    <a:spcPct val="50000"/>
                  </a:spcBef>
                </a:pPr>
                <a:r>
                  <a:rPr lang="en-US" sz="900" dirty="0" smtClean="0">
                    <a:latin typeface="Helvetica"/>
                    <a:cs typeface="Helvetica"/>
                  </a:rPr>
                  <a:t>P</a:t>
                </a:r>
                <a:endParaRPr lang="en-US" sz="900" dirty="0">
                  <a:latin typeface="Helvetica"/>
                  <a:cs typeface="Helvetica"/>
                </a:endParaRPr>
              </a:p>
            </p:txBody>
          </p:sp>
          <p:grpSp>
            <p:nvGrpSpPr>
              <p:cNvPr id="31" name="Group 172"/>
              <p:cNvGrpSpPr>
                <a:grpSpLocks/>
              </p:cNvGrpSpPr>
              <p:nvPr/>
            </p:nvGrpSpPr>
            <p:grpSpPr bwMode="auto">
              <a:xfrm>
                <a:off x="656921" y="1669708"/>
                <a:ext cx="52103" cy="71283"/>
                <a:chOff x="912" y="2688"/>
                <a:chExt cx="95" cy="219"/>
              </a:xfrm>
            </p:grpSpPr>
            <p:sp>
              <p:nvSpPr>
                <p:cNvPr id="44" name="AutoShape 173"/>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sp>
              <p:nvSpPr>
                <p:cNvPr id="45" name="AutoShape 174"/>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grpSp>
          <p:grpSp>
            <p:nvGrpSpPr>
              <p:cNvPr id="32" name="Group 175"/>
              <p:cNvGrpSpPr>
                <a:grpSpLocks/>
              </p:cNvGrpSpPr>
              <p:nvPr/>
            </p:nvGrpSpPr>
            <p:grpSpPr bwMode="auto">
              <a:xfrm rot="16200000">
                <a:off x="596264" y="1728930"/>
                <a:ext cx="51842" cy="71642"/>
                <a:chOff x="912" y="2688"/>
                <a:chExt cx="95" cy="219"/>
              </a:xfrm>
            </p:grpSpPr>
            <p:sp>
              <p:nvSpPr>
                <p:cNvPr id="42" name="AutoShape 176"/>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sp>
              <p:nvSpPr>
                <p:cNvPr id="43" name="AutoShape 177"/>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grpSp>
          <p:grpSp>
            <p:nvGrpSpPr>
              <p:cNvPr id="33" name="Group 178"/>
              <p:cNvGrpSpPr>
                <a:grpSpLocks/>
              </p:cNvGrpSpPr>
              <p:nvPr/>
            </p:nvGrpSpPr>
            <p:grpSpPr bwMode="auto">
              <a:xfrm rot="10800000">
                <a:off x="656921" y="1799312"/>
                <a:ext cx="52103" cy="72363"/>
                <a:chOff x="912" y="2688"/>
                <a:chExt cx="95" cy="219"/>
              </a:xfrm>
            </p:grpSpPr>
            <p:sp>
              <p:nvSpPr>
                <p:cNvPr id="40" name="AutoShape 179"/>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sp>
              <p:nvSpPr>
                <p:cNvPr id="41" name="AutoShape 180"/>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grpSp>
          <p:grpSp>
            <p:nvGrpSpPr>
              <p:cNvPr id="34" name="Group 181"/>
              <p:cNvGrpSpPr>
                <a:grpSpLocks/>
              </p:cNvGrpSpPr>
              <p:nvPr/>
            </p:nvGrpSpPr>
            <p:grpSpPr bwMode="auto">
              <a:xfrm rot="5400000">
                <a:off x="722182" y="1732167"/>
                <a:ext cx="52922" cy="72727"/>
                <a:chOff x="912" y="2688"/>
                <a:chExt cx="95" cy="219"/>
              </a:xfrm>
            </p:grpSpPr>
            <p:sp>
              <p:nvSpPr>
                <p:cNvPr id="38" name="AutoShape 182"/>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sp>
              <p:nvSpPr>
                <p:cNvPr id="39" name="AutoShape 183"/>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grpSp>
          <p:sp>
            <p:nvSpPr>
              <p:cNvPr id="35" name="Text Box 1155"/>
              <p:cNvSpPr txBox="1">
                <a:spLocks noChangeAspect="1" noChangeArrowheads="1"/>
              </p:cNvSpPr>
              <p:nvPr/>
            </p:nvSpPr>
            <p:spPr bwMode="auto">
              <a:xfrm>
                <a:off x="752862" y="1666087"/>
                <a:ext cx="182361"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l">
                  <a:spcBef>
                    <a:spcPct val="50000"/>
                  </a:spcBef>
                </a:pPr>
                <a:r>
                  <a:rPr lang="en-US" sz="900" dirty="0" smtClean="0">
                    <a:latin typeface="Helvetica"/>
                    <a:cs typeface="Helvetica"/>
                  </a:rPr>
                  <a:t>M</a:t>
                </a:r>
                <a:endParaRPr lang="en-US" sz="900" dirty="0">
                  <a:latin typeface="Helvetica"/>
                  <a:cs typeface="Helvetica"/>
                </a:endParaRPr>
              </a:p>
            </p:txBody>
          </p:sp>
          <p:sp>
            <p:nvSpPr>
              <p:cNvPr id="36" name="Text Box 1155"/>
              <p:cNvSpPr txBox="1">
                <a:spLocks noChangeAspect="1" noChangeArrowheads="1"/>
              </p:cNvSpPr>
              <p:nvPr/>
            </p:nvSpPr>
            <p:spPr bwMode="auto">
              <a:xfrm>
                <a:off x="396105" y="1666087"/>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l">
                  <a:spcBef>
                    <a:spcPct val="50000"/>
                  </a:spcBef>
                </a:pPr>
                <a:r>
                  <a:rPr lang="en-US" sz="900" dirty="0">
                    <a:latin typeface="Helvetica"/>
                    <a:cs typeface="Helvetica"/>
                  </a:rPr>
                  <a:t>L</a:t>
                </a:r>
              </a:p>
            </p:txBody>
          </p:sp>
          <p:sp>
            <p:nvSpPr>
              <p:cNvPr id="37" name="Text Box 1155"/>
              <p:cNvSpPr txBox="1">
                <a:spLocks noChangeAspect="1" noChangeArrowheads="1"/>
              </p:cNvSpPr>
              <p:nvPr/>
            </p:nvSpPr>
            <p:spPr bwMode="auto">
              <a:xfrm>
                <a:off x="600036" y="1463378"/>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ctr">
                  <a:spcBef>
                    <a:spcPct val="50000"/>
                  </a:spcBef>
                </a:pPr>
                <a:r>
                  <a:rPr lang="en-US" sz="900" dirty="0" smtClean="0">
                    <a:latin typeface="Helvetica"/>
                    <a:cs typeface="Helvetica"/>
                  </a:rPr>
                  <a:t>A</a:t>
                </a:r>
                <a:endParaRPr lang="en-US" sz="900" dirty="0">
                  <a:latin typeface="Helvetica"/>
                  <a:cs typeface="Helvetica"/>
                </a:endParaRPr>
              </a:p>
            </p:txBody>
          </p:sp>
        </p:grpSp>
      </p:grpSp>
      <p:sp>
        <p:nvSpPr>
          <p:cNvPr id="47" name="TextBox 46"/>
          <p:cNvSpPr txBox="1"/>
          <p:nvPr/>
        </p:nvSpPr>
        <p:spPr>
          <a:xfrm>
            <a:off x="8304464" y="2489227"/>
            <a:ext cx="2673961" cy="2031325"/>
          </a:xfrm>
          <a:prstGeom prst="rect">
            <a:avLst/>
          </a:prstGeom>
          <a:noFill/>
        </p:spPr>
        <p:txBody>
          <a:bodyPr wrap="square" rtlCol="0">
            <a:spAutoFit/>
          </a:bodyPr>
          <a:lstStyle/>
          <a:p>
            <a:pPr marL="285750" indent="-285750">
              <a:buFontTx/>
              <a:buChar char="-"/>
            </a:pPr>
            <a:r>
              <a:rPr lang="en-US" dirty="0" smtClean="0"/>
              <a:t>Different number of voxels  in the same anatomical region </a:t>
            </a:r>
          </a:p>
          <a:p>
            <a:pPr marL="285750" indent="-285750">
              <a:buFontTx/>
              <a:buChar char="-"/>
            </a:pPr>
            <a:endParaRPr lang="en-US" dirty="0" smtClean="0"/>
          </a:p>
          <a:p>
            <a:pPr marL="285750" indent="-285750">
              <a:buFontTx/>
              <a:buChar char="-"/>
            </a:pPr>
            <a:r>
              <a:rPr lang="en-US" dirty="0" smtClean="0"/>
              <a:t>What method should be used to align data from different </a:t>
            </a:r>
            <a:r>
              <a:rPr lang="en-US" smtClean="0"/>
              <a:t>brains?</a:t>
            </a:r>
            <a:endParaRPr lang="en-US" dirty="0" smtClean="0"/>
          </a:p>
        </p:txBody>
      </p:sp>
      <p:sp>
        <p:nvSpPr>
          <p:cNvPr id="48" name="TextBox 47"/>
          <p:cNvSpPr txBox="1"/>
          <p:nvPr/>
        </p:nvSpPr>
        <p:spPr>
          <a:xfrm>
            <a:off x="150471" y="6395779"/>
            <a:ext cx="4941289" cy="369332"/>
          </a:xfrm>
          <a:prstGeom prst="rect">
            <a:avLst/>
          </a:prstGeom>
          <a:noFill/>
        </p:spPr>
        <p:txBody>
          <a:bodyPr wrap="none" rtlCol="0">
            <a:spAutoFit/>
          </a:bodyPr>
          <a:lstStyle/>
          <a:p>
            <a:r>
              <a:rPr lang="en-US" i="1" dirty="0" smtClean="0">
                <a:solidFill>
                  <a:schemeClr val="accent1">
                    <a:lumMod val="75000"/>
                  </a:schemeClr>
                </a:solidFill>
              </a:rPr>
              <a:t>Golarai</a:t>
            </a:r>
            <a:r>
              <a:rPr lang="en-US" i="1" smtClean="0">
                <a:solidFill>
                  <a:schemeClr val="accent1">
                    <a:lumMod val="75000"/>
                  </a:schemeClr>
                </a:solidFill>
              </a:rPr>
              <a:t>, Liberman &amp; </a:t>
            </a:r>
            <a:r>
              <a:rPr lang="en-US" i="1" dirty="0" smtClean="0">
                <a:solidFill>
                  <a:schemeClr val="accent1">
                    <a:lumMod val="75000"/>
                  </a:schemeClr>
                </a:solidFill>
              </a:rPr>
              <a:t>Grill-Spector</a:t>
            </a:r>
            <a:r>
              <a:rPr lang="en-US" i="1" smtClean="0">
                <a:solidFill>
                  <a:schemeClr val="accent1">
                    <a:lumMod val="75000"/>
                  </a:schemeClr>
                </a:solidFill>
              </a:rPr>
              <a:t>, </a:t>
            </a:r>
            <a:r>
              <a:rPr lang="en-US" i="1" smtClean="0">
                <a:solidFill>
                  <a:schemeClr val="accent1">
                    <a:lumMod val="75000"/>
                  </a:schemeClr>
                </a:solidFill>
              </a:rPr>
              <a:t>2017; Epub 2015</a:t>
            </a:r>
            <a:endParaRPr lang="en-US" i="1" dirty="0">
              <a:solidFill>
                <a:schemeClr val="accent1">
                  <a:lumMod val="75000"/>
                </a:schemeClr>
              </a:solidFill>
            </a:endParaRPr>
          </a:p>
        </p:txBody>
      </p:sp>
    </p:spTree>
    <p:extLst>
      <p:ext uri="{BB962C8B-B14F-4D97-AF65-F5344CB8AC3E}">
        <p14:creationId xmlns:p14="http://schemas.microsoft.com/office/powerpoint/2010/main" val="178299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213" y="527522"/>
            <a:ext cx="10515600" cy="1325563"/>
          </a:xfrm>
        </p:spPr>
        <p:txBody>
          <a:bodyPr>
            <a:normAutofit fontScale="90000"/>
          </a:bodyPr>
          <a:lstStyle/>
          <a:p>
            <a:r>
              <a:rPr lang="en-US" dirty="0" smtClean="0"/>
              <a:t>Problem: how can we compare distributed response patterns across different individuals?</a:t>
            </a:r>
            <a:endParaRPr lang="en-US" dirty="0"/>
          </a:p>
        </p:txBody>
      </p:sp>
      <p:grpSp>
        <p:nvGrpSpPr>
          <p:cNvPr id="46" name="Group 45"/>
          <p:cNvGrpSpPr/>
          <p:nvPr/>
        </p:nvGrpSpPr>
        <p:grpSpPr>
          <a:xfrm>
            <a:off x="1177046" y="1853085"/>
            <a:ext cx="7119935" cy="3982809"/>
            <a:chOff x="1702340" y="1853085"/>
            <a:chExt cx="7119935" cy="3982809"/>
          </a:xfrm>
        </p:grpSpPr>
        <p:grpSp>
          <p:nvGrpSpPr>
            <p:cNvPr id="4" name="Group 3"/>
            <p:cNvGrpSpPr>
              <a:grpSpLocks noChangeAspect="1"/>
            </p:cNvGrpSpPr>
            <p:nvPr/>
          </p:nvGrpSpPr>
          <p:grpSpPr>
            <a:xfrm>
              <a:off x="1702340" y="1853085"/>
              <a:ext cx="7119935" cy="3982809"/>
              <a:chOff x="150264" y="421572"/>
              <a:chExt cx="5028293" cy="2614256"/>
            </a:xfrm>
          </p:grpSpPr>
          <p:pic>
            <p:nvPicPr>
              <p:cNvPr id="5" name="Picture 4"/>
              <p:cNvPicPr>
                <a:picLocks noChangeAspect="1" noChangeArrowheads="1"/>
              </p:cNvPicPr>
              <p:nvPr/>
            </p:nvPicPr>
            <p:blipFill>
              <a:blip r:embed="rId2"/>
              <a:srcRect l="29519" t="88421" r="29659" b="2316"/>
              <a:stretch>
                <a:fillRect/>
              </a:stretch>
            </p:blipFill>
            <p:spPr bwMode="auto">
              <a:xfrm>
                <a:off x="2053852" y="2660711"/>
                <a:ext cx="1444321" cy="200103"/>
              </a:xfrm>
              <a:prstGeom prst="rect">
                <a:avLst/>
              </a:prstGeom>
              <a:noFill/>
              <a:ln w="9525">
                <a:noFill/>
                <a:miter lim="800000"/>
                <a:headEnd/>
                <a:tailEnd/>
              </a:ln>
            </p:spPr>
          </p:pic>
          <p:sp>
            <p:nvSpPr>
              <p:cNvPr id="6" name="Rectangle 343"/>
              <p:cNvSpPr>
                <a:spLocks noChangeArrowheads="1"/>
              </p:cNvSpPr>
              <p:nvPr/>
            </p:nvSpPr>
            <p:spPr bwMode="auto">
              <a:xfrm>
                <a:off x="2053852" y="2756832"/>
                <a:ext cx="1491732" cy="278996"/>
              </a:xfrm>
              <a:prstGeom prst="rect">
                <a:avLst/>
              </a:prstGeom>
              <a:solidFill>
                <a:schemeClr val="bg1"/>
              </a:solidFill>
              <a:ln>
                <a:noFill/>
              </a:ln>
              <a:extLst/>
            </p:spPr>
            <p:txBody>
              <a:bodyPr wrap="square" lIns="0" tIns="0" rIns="0" bIns="0">
                <a:spAutoFit/>
              </a:bodyPr>
              <a:lstStyle/>
              <a:p>
                <a:pPr algn="l"/>
                <a:r>
                  <a:rPr lang="en-US" sz="1200" dirty="0" smtClean="0">
                    <a:solidFill>
                      <a:srgbClr val="000000"/>
                    </a:solidFill>
                    <a:latin typeface="Helvetica"/>
                    <a:cs typeface="Helvetica"/>
                  </a:rPr>
                  <a:t>-10     -5       0        5      10                     </a:t>
                </a:r>
                <a:r>
                  <a:rPr lang="en-US" sz="1200" dirty="0">
                    <a:solidFill>
                      <a:srgbClr val="000000"/>
                    </a:solidFill>
                    <a:latin typeface="Helvetica"/>
                    <a:cs typeface="Helvetica"/>
                  </a:rPr>
                  <a:t> </a:t>
                </a:r>
                <a:r>
                  <a:rPr lang="en-US" sz="1200" dirty="0" smtClean="0">
                    <a:solidFill>
                      <a:srgbClr val="000000"/>
                    </a:solidFill>
                    <a:latin typeface="Helvetica"/>
                    <a:cs typeface="Helvetica"/>
                  </a:rPr>
                  <a:t>    </a:t>
                </a:r>
              </a:p>
              <a:p>
                <a:pPr algn="l"/>
                <a:r>
                  <a:rPr lang="en-US" sz="1200" dirty="0">
                    <a:solidFill>
                      <a:srgbClr val="000000"/>
                    </a:solidFill>
                    <a:latin typeface="Helvetica"/>
                    <a:cs typeface="Helvetica"/>
                  </a:rPr>
                  <a:t> </a:t>
                </a:r>
                <a:r>
                  <a:rPr lang="en-US" sz="1200" dirty="0" smtClean="0">
                    <a:solidFill>
                      <a:srgbClr val="000000"/>
                    </a:solidFill>
                    <a:latin typeface="Helvetica"/>
                    <a:cs typeface="Helvetica"/>
                  </a:rPr>
                  <a:t>              Z-</a:t>
                </a:r>
                <a:r>
                  <a:rPr lang="en-US" sz="1200" dirty="0">
                    <a:solidFill>
                      <a:srgbClr val="000000"/>
                    </a:solidFill>
                    <a:latin typeface="Helvetica"/>
                    <a:cs typeface="Helvetica"/>
                  </a:rPr>
                  <a:t>s</a:t>
                </a:r>
                <a:r>
                  <a:rPr lang="en-US" sz="1200" dirty="0" smtClean="0">
                    <a:solidFill>
                      <a:srgbClr val="000000"/>
                    </a:solidFill>
                    <a:latin typeface="Helvetica"/>
                    <a:cs typeface="Helvetica"/>
                  </a:rPr>
                  <a:t>core</a:t>
                </a:r>
                <a:endParaRPr lang="en-US" sz="1200" dirty="0">
                  <a:latin typeface="Helvetica"/>
                  <a:cs typeface="Helvetica"/>
                </a:endParaRPr>
              </a:p>
            </p:txBody>
          </p:sp>
          <p:grpSp>
            <p:nvGrpSpPr>
              <p:cNvPr id="7" name="Group 6"/>
              <p:cNvGrpSpPr/>
              <p:nvPr/>
            </p:nvGrpSpPr>
            <p:grpSpPr>
              <a:xfrm>
                <a:off x="150264" y="421572"/>
                <a:ext cx="5028293" cy="2216068"/>
                <a:chOff x="150264" y="421572"/>
                <a:chExt cx="5028293" cy="2216068"/>
              </a:xfrm>
            </p:grpSpPr>
            <p:pic>
              <p:nvPicPr>
                <p:cNvPr id="8" name="Picture 16"/>
                <p:cNvPicPr preferRelativeResize="0">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989307"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22" y="421572"/>
                  <a:ext cx="377021" cy="397297"/>
                </a:xfrm>
                <a:prstGeom prst="rect">
                  <a:avLst/>
                </a:prstGeom>
                <a:solidFill>
                  <a:srgbClr val="D50D02"/>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0" name="Picture 1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9783"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9"/>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176"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0"/>
                <p:cNvPicPr preferRelativeResize="0">
                  <a:picLocks noChangeAspect="1" noChangeArrowheads="1"/>
                </p:cNvPicPr>
                <p:nvPr/>
              </p:nvPicPr>
              <p:blipFill rotWithShape="1">
                <a:blip r:embed="rId7">
                  <a:lum bright="-22000" contrast="20000"/>
                  <a:extLst>
                    <a:ext uri="{28A0092B-C50C-407E-A947-70E740481C1C}">
                      <a14:useLocalDpi xmlns:a14="http://schemas.microsoft.com/office/drawing/2010/main" val="0"/>
                    </a:ext>
                  </a:extLst>
                </a:blip>
                <a:srcRect l="1866" t="5100" r="3734" b="3804"/>
                <a:stretch/>
              </p:blipFill>
              <p:spPr bwMode="auto">
                <a:xfrm>
                  <a:off x="4566849" y="421572"/>
                  <a:ext cx="390251" cy="397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21"/>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3202" y="421572"/>
                  <a:ext cx="377021" cy="397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rotWithShape="1">
                <a:blip r:embed="rId9">
                  <a:extLst>
                    <a:ext uri="{28A0092B-C50C-407E-A947-70E740481C1C}">
                      <a14:useLocalDpi xmlns:a14="http://schemas.microsoft.com/office/drawing/2010/main" val="0"/>
                    </a:ext>
                  </a:extLst>
                </a:blip>
                <a:srcRect l="3111" t="17460" r="87339" b="63704"/>
                <a:stretch/>
              </p:blipFill>
              <p:spPr bwMode="auto">
                <a:xfrm>
                  <a:off x="318951" y="842933"/>
                  <a:ext cx="862565" cy="883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rotWithShape="1">
                <a:blip r:embed="rId9">
                  <a:extLst>
                    <a:ext uri="{28A0092B-C50C-407E-A947-70E740481C1C}">
                      <a14:useLocalDpi xmlns:a14="http://schemas.microsoft.com/office/drawing/2010/main" val="0"/>
                    </a:ext>
                  </a:extLst>
                </a:blip>
                <a:srcRect l="19742" t="17379" r="70601" b="63704"/>
                <a:stretch/>
              </p:blipFill>
              <p:spPr bwMode="auto">
                <a:xfrm>
                  <a:off x="1123559" y="839126"/>
                  <a:ext cx="872257"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rotWithShape="1">
                <a:blip r:embed="rId9">
                  <a:extLst>
                    <a:ext uri="{28A0092B-C50C-407E-A947-70E740481C1C}">
                      <a14:useLocalDpi xmlns:a14="http://schemas.microsoft.com/office/drawing/2010/main" val="0"/>
                    </a:ext>
                  </a:extLst>
                </a:blip>
                <a:srcRect l="36588" t="17379" r="53970" b="63704"/>
                <a:stretch/>
              </p:blipFill>
              <p:spPr bwMode="auto">
                <a:xfrm>
                  <a:off x="1941857" y="839126"/>
                  <a:ext cx="852873"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rotWithShape="1">
                <a:blip r:embed="rId9">
                  <a:extLst>
                    <a:ext uri="{28A0092B-C50C-407E-A947-70E740481C1C}">
                      <a14:useLocalDpi xmlns:a14="http://schemas.microsoft.com/office/drawing/2010/main" val="0"/>
                    </a:ext>
                  </a:extLst>
                </a:blip>
                <a:srcRect l="69850" t="17379" r="20493" b="63704"/>
                <a:stretch/>
              </p:blipFill>
              <p:spPr bwMode="auto">
                <a:xfrm>
                  <a:off x="3545585" y="839126"/>
                  <a:ext cx="872257"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rotWithShape="1">
                <a:blip r:embed="rId9">
                  <a:extLst>
                    <a:ext uri="{28A0092B-C50C-407E-A947-70E740481C1C}">
                      <a14:useLocalDpi xmlns:a14="http://schemas.microsoft.com/office/drawing/2010/main" val="0"/>
                    </a:ext>
                  </a:extLst>
                </a:blip>
                <a:srcRect l="53004" t="17379" r="37232" b="63704"/>
                <a:stretch/>
              </p:blipFill>
              <p:spPr bwMode="auto">
                <a:xfrm>
                  <a:off x="2736844" y="839126"/>
                  <a:ext cx="881948"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p:cNvPicPr>
                  <a:picLocks noChangeAspect="1" noChangeArrowheads="1"/>
                </p:cNvPicPr>
                <p:nvPr/>
              </p:nvPicPr>
              <p:blipFill rotWithShape="1">
                <a:blip r:embed="rId9">
                  <a:extLst>
                    <a:ext uri="{28A0092B-C50C-407E-A947-70E740481C1C}">
                      <a14:useLocalDpi xmlns:a14="http://schemas.microsoft.com/office/drawing/2010/main" val="0"/>
                    </a:ext>
                  </a:extLst>
                </a:blip>
                <a:srcRect l="86695" t="17379" r="3862" b="63704"/>
                <a:stretch/>
              </p:blipFill>
              <p:spPr bwMode="auto">
                <a:xfrm>
                  <a:off x="4384791" y="839126"/>
                  <a:ext cx="767598" cy="8875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p:nvPicPr>
              <p:blipFill rotWithShape="1">
                <a:blip r:embed="rId10">
                  <a:extLst>
                    <a:ext uri="{28A0092B-C50C-407E-A947-70E740481C1C}">
                      <a14:useLocalDpi xmlns:a14="http://schemas.microsoft.com/office/drawing/2010/main" val="0"/>
                    </a:ext>
                  </a:extLst>
                </a:blip>
                <a:srcRect l="3863" t="17057" r="86159" b="64076"/>
                <a:stretch/>
              </p:blipFill>
              <p:spPr bwMode="auto">
                <a:xfrm>
                  <a:off x="344627" y="1752482"/>
                  <a:ext cx="811212" cy="8851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rotWithShape="1">
                <a:blip r:embed="rId10">
                  <a:extLst>
                    <a:ext uri="{28A0092B-C50C-407E-A947-70E740481C1C}">
                      <a14:useLocalDpi xmlns:a14="http://schemas.microsoft.com/office/drawing/2010/main" val="0"/>
                    </a:ext>
                  </a:extLst>
                </a:blip>
                <a:srcRect l="86910" t="16916" r="3005" b="64075"/>
                <a:stretch/>
              </p:blipFill>
              <p:spPr bwMode="auto">
                <a:xfrm>
                  <a:off x="4358622" y="1745830"/>
                  <a:ext cx="819935"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rotWithShape="1">
                <a:blip r:embed="rId10">
                  <a:extLst>
                    <a:ext uri="{28A0092B-C50C-407E-A947-70E740481C1C}">
                      <a14:useLocalDpi xmlns:a14="http://schemas.microsoft.com/office/drawing/2010/main" val="0"/>
                    </a:ext>
                  </a:extLst>
                </a:blip>
                <a:srcRect l="70601" t="16916" r="19742" b="64075"/>
                <a:stretch/>
              </p:blipFill>
              <p:spPr bwMode="auto">
                <a:xfrm>
                  <a:off x="3589192" y="1745830"/>
                  <a:ext cx="785044"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2"/>
                <p:cNvPicPr>
                  <a:picLocks noChangeAspect="1" noChangeArrowheads="1"/>
                </p:cNvPicPr>
                <p:nvPr/>
              </p:nvPicPr>
              <p:blipFill rotWithShape="1">
                <a:blip r:embed="rId10">
                  <a:extLst>
                    <a:ext uri="{28A0092B-C50C-407E-A947-70E740481C1C}">
                      <a14:useLocalDpi xmlns:a14="http://schemas.microsoft.com/office/drawing/2010/main" val="0"/>
                    </a:ext>
                  </a:extLst>
                </a:blip>
                <a:srcRect l="53862" t="16916" r="36159" b="64075"/>
                <a:stretch/>
              </p:blipFill>
              <p:spPr bwMode="auto">
                <a:xfrm>
                  <a:off x="2772211" y="1745830"/>
                  <a:ext cx="811212"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p:cNvPicPr>
                  <a:picLocks noChangeAspect="1" noChangeArrowheads="1"/>
                </p:cNvPicPr>
                <p:nvPr/>
              </p:nvPicPr>
              <p:blipFill rotWithShape="1">
                <a:blip r:embed="rId10">
                  <a:extLst>
                    <a:ext uri="{28A0092B-C50C-407E-A947-70E740481C1C}">
                      <a14:useLocalDpi xmlns:a14="http://schemas.microsoft.com/office/drawing/2010/main" val="0"/>
                    </a:ext>
                  </a:extLst>
                </a:blip>
                <a:srcRect l="37339" t="16916" r="52897" b="64075"/>
                <a:stretch/>
              </p:blipFill>
              <p:spPr bwMode="auto">
                <a:xfrm>
                  <a:off x="1971411" y="1745830"/>
                  <a:ext cx="793766"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4"/>
                <p:cNvPicPr>
                  <a:picLocks noChangeAspect="1" noChangeArrowheads="1"/>
                </p:cNvPicPr>
                <p:nvPr/>
              </p:nvPicPr>
              <p:blipFill rotWithShape="1">
                <a:blip r:embed="rId10">
                  <a:extLst>
                    <a:ext uri="{28A0092B-C50C-407E-A947-70E740481C1C}">
                      <a14:useLocalDpi xmlns:a14="http://schemas.microsoft.com/office/drawing/2010/main" val="0"/>
                    </a:ext>
                  </a:extLst>
                </a:blip>
                <a:srcRect l="20708" t="16916" r="69528" b="64075"/>
                <a:stretch/>
              </p:blipFill>
              <p:spPr bwMode="auto">
                <a:xfrm>
                  <a:off x="1162805" y="1745830"/>
                  <a:ext cx="793766" cy="89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TextBox 25"/>
                <p:cNvSpPr txBox="1"/>
                <p:nvPr/>
              </p:nvSpPr>
              <p:spPr>
                <a:xfrm rot="16200000">
                  <a:off x="-58288" y="1019852"/>
                  <a:ext cx="667256" cy="250151"/>
                </a:xfrm>
                <a:prstGeom prst="rect">
                  <a:avLst/>
                </a:prstGeom>
                <a:noFill/>
              </p:spPr>
              <p:txBody>
                <a:bodyPr wrap="square" rtlCol="0">
                  <a:spAutoFit/>
                </a:bodyPr>
                <a:lstStyle/>
                <a:p>
                  <a:pPr algn="ctr"/>
                  <a:r>
                    <a:rPr lang="en-US" sz="1400" b="1" dirty="0" smtClean="0">
                      <a:latin typeface="Helvetica"/>
                      <a:cs typeface="Helvetica"/>
                    </a:rPr>
                    <a:t>child</a:t>
                  </a:r>
                  <a:endParaRPr lang="en-US" sz="1400" b="1" dirty="0">
                    <a:latin typeface="Helvetica"/>
                    <a:cs typeface="Helvetica"/>
                  </a:endParaRPr>
                </a:p>
              </p:txBody>
            </p:sp>
            <p:sp>
              <p:nvSpPr>
                <p:cNvPr id="27" name="TextBox 26"/>
                <p:cNvSpPr txBox="1"/>
                <p:nvPr/>
              </p:nvSpPr>
              <p:spPr>
                <a:xfrm rot="16200000">
                  <a:off x="63446" y="2049252"/>
                  <a:ext cx="463456" cy="250151"/>
                </a:xfrm>
                <a:prstGeom prst="rect">
                  <a:avLst/>
                </a:prstGeom>
                <a:noFill/>
              </p:spPr>
              <p:txBody>
                <a:bodyPr wrap="none" rtlCol="0">
                  <a:spAutoFit/>
                </a:bodyPr>
                <a:lstStyle/>
                <a:p>
                  <a:pPr algn="ctr"/>
                  <a:r>
                    <a:rPr lang="en-US" sz="1400" b="1" dirty="0" smtClean="0">
                      <a:latin typeface="Helvetica"/>
                      <a:cs typeface="Helvetica"/>
                    </a:rPr>
                    <a:t>adult</a:t>
                  </a:r>
                  <a:endParaRPr lang="en-US" sz="1400" b="1" dirty="0">
                    <a:latin typeface="Helvetica"/>
                    <a:cs typeface="Helvetica"/>
                  </a:endParaRPr>
                </a:p>
              </p:txBody>
            </p:sp>
          </p:grpSp>
        </p:grpSp>
        <p:grpSp>
          <p:nvGrpSpPr>
            <p:cNvPr id="29" name="Group 28"/>
            <p:cNvGrpSpPr/>
            <p:nvPr/>
          </p:nvGrpSpPr>
          <p:grpSpPr>
            <a:xfrm>
              <a:off x="1898900" y="4993950"/>
              <a:ext cx="564103" cy="629419"/>
              <a:chOff x="396105" y="1463378"/>
              <a:chExt cx="539118" cy="601540"/>
            </a:xfrm>
          </p:grpSpPr>
          <p:sp>
            <p:nvSpPr>
              <p:cNvPr id="30" name="Text Box 1155"/>
              <p:cNvSpPr txBox="1">
                <a:spLocks noChangeAspect="1" noChangeArrowheads="1"/>
              </p:cNvSpPr>
              <p:nvPr/>
            </p:nvSpPr>
            <p:spPr bwMode="auto">
              <a:xfrm>
                <a:off x="600036" y="1846878"/>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ctr">
                  <a:spcBef>
                    <a:spcPct val="50000"/>
                  </a:spcBef>
                </a:pPr>
                <a:r>
                  <a:rPr lang="en-US" sz="900" dirty="0" smtClean="0">
                    <a:latin typeface="Helvetica"/>
                    <a:cs typeface="Helvetica"/>
                  </a:rPr>
                  <a:t>P</a:t>
                </a:r>
                <a:endParaRPr lang="en-US" sz="900" dirty="0">
                  <a:latin typeface="Helvetica"/>
                  <a:cs typeface="Helvetica"/>
                </a:endParaRPr>
              </a:p>
            </p:txBody>
          </p:sp>
          <p:grpSp>
            <p:nvGrpSpPr>
              <p:cNvPr id="31" name="Group 172"/>
              <p:cNvGrpSpPr>
                <a:grpSpLocks/>
              </p:cNvGrpSpPr>
              <p:nvPr/>
            </p:nvGrpSpPr>
            <p:grpSpPr bwMode="auto">
              <a:xfrm>
                <a:off x="656921" y="1669708"/>
                <a:ext cx="52103" cy="71283"/>
                <a:chOff x="912" y="2688"/>
                <a:chExt cx="95" cy="219"/>
              </a:xfrm>
            </p:grpSpPr>
            <p:sp>
              <p:nvSpPr>
                <p:cNvPr id="44" name="AutoShape 173"/>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sp>
              <p:nvSpPr>
                <p:cNvPr id="45" name="AutoShape 174"/>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grpSp>
          <p:grpSp>
            <p:nvGrpSpPr>
              <p:cNvPr id="32" name="Group 175"/>
              <p:cNvGrpSpPr>
                <a:grpSpLocks/>
              </p:cNvGrpSpPr>
              <p:nvPr/>
            </p:nvGrpSpPr>
            <p:grpSpPr bwMode="auto">
              <a:xfrm rot="16200000">
                <a:off x="596264" y="1728930"/>
                <a:ext cx="51842" cy="71642"/>
                <a:chOff x="912" y="2688"/>
                <a:chExt cx="95" cy="219"/>
              </a:xfrm>
            </p:grpSpPr>
            <p:sp>
              <p:nvSpPr>
                <p:cNvPr id="42" name="AutoShape 176"/>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sp>
              <p:nvSpPr>
                <p:cNvPr id="43" name="AutoShape 177"/>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grpSp>
          <p:grpSp>
            <p:nvGrpSpPr>
              <p:cNvPr id="33" name="Group 178"/>
              <p:cNvGrpSpPr>
                <a:grpSpLocks/>
              </p:cNvGrpSpPr>
              <p:nvPr/>
            </p:nvGrpSpPr>
            <p:grpSpPr bwMode="auto">
              <a:xfrm rot="10800000">
                <a:off x="656921" y="1799312"/>
                <a:ext cx="52103" cy="72363"/>
                <a:chOff x="912" y="2688"/>
                <a:chExt cx="95" cy="219"/>
              </a:xfrm>
            </p:grpSpPr>
            <p:sp>
              <p:nvSpPr>
                <p:cNvPr id="40" name="AutoShape 179"/>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sp>
              <p:nvSpPr>
                <p:cNvPr id="41" name="AutoShape 180"/>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rot="10800000" wrap="none" anchor="ctr"/>
                <a:lstStyle/>
                <a:p>
                  <a:pPr algn="l" eaLnBrk="1" hangingPunct="1"/>
                  <a:endParaRPr lang="en-US" sz="900" dirty="0">
                    <a:latin typeface="Helvetica"/>
                    <a:cs typeface="Helvetica"/>
                  </a:endParaRPr>
                </a:p>
              </p:txBody>
            </p:sp>
          </p:grpSp>
          <p:grpSp>
            <p:nvGrpSpPr>
              <p:cNvPr id="34" name="Group 181"/>
              <p:cNvGrpSpPr>
                <a:grpSpLocks/>
              </p:cNvGrpSpPr>
              <p:nvPr/>
            </p:nvGrpSpPr>
            <p:grpSpPr bwMode="auto">
              <a:xfrm rot="5400000">
                <a:off x="722182" y="1732167"/>
                <a:ext cx="52922" cy="72727"/>
                <a:chOff x="912" y="2688"/>
                <a:chExt cx="95" cy="219"/>
              </a:xfrm>
            </p:grpSpPr>
            <p:sp>
              <p:nvSpPr>
                <p:cNvPr id="38" name="AutoShape 182"/>
                <p:cNvSpPr>
                  <a:spLocks noChangeArrowheads="1"/>
                </p:cNvSpPr>
                <p:nvPr/>
              </p:nvSpPr>
              <p:spPr bwMode="auto">
                <a:xfrm>
                  <a:off x="960" y="2688"/>
                  <a:ext cx="47" cy="219"/>
                </a:xfrm>
                <a:prstGeom prst="rtTriangle">
                  <a:avLst/>
                </a:prstGeom>
                <a:solidFill>
                  <a:schemeClr val="bg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sp>
              <p:nvSpPr>
                <p:cNvPr id="39" name="AutoShape 183"/>
                <p:cNvSpPr>
                  <a:spLocks noChangeArrowheads="1"/>
                </p:cNvSpPr>
                <p:nvPr/>
              </p:nvSpPr>
              <p:spPr bwMode="auto">
                <a:xfrm flipH="1">
                  <a:off x="912" y="2688"/>
                  <a:ext cx="48" cy="219"/>
                </a:xfrm>
                <a:prstGeom prst="rtTriangle">
                  <a:avLst/>
                </a:prstGeom>
                <a:solidFill>
                  <a:schemeClr val="tx1"/>
                </a:solidFill>
                <a:ln w="9525">
                  <a:solidFill>
                    <a:schemeClr val="tx1"/>
                  </a:solidFill>
                  <a:miter lim="800000"/>
                  <a:headEnd/>
                  <a:tailEnd/>
                </a:ln>
              </p:spPr>
              <p:txBody>
                <a:bodyPr wrap="none" anchor="ctr"/>
                <a:lstStyle/>
                <a:p>
                  <a:pPr algn="l" eaLnBrk="1" hangingPunct="1"/>
                  <a:endParaRPr lang="en-US" sz="900" dirty="0">
                    <a:latin typeface="Helvetica"/>
                    <a:cs typeface="Helvetica"/>
                  </a:endParaRPr>
                </a:p>
              </p:txBody>
            </p:sp>
          </p:grpSp>
          <p:sp>
            <p:nvSpPr>
              <p:cNvPr id="35" name="Text Box 1155"/>
              <p:cNvSpPr txBox="1">
                <a:spLocks noChangeAspect="1" noChangeArrowheads="1"/>
              </p:cNvSpPr>
              <p:nvPr/>
            </p:nvSpPr>
            <p:spPr bwMode="auto">
              <a:xfrm>
                <a:off x="752862" y="1666087"/>
                <a:ext cx="182361"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l">
                  <a:spcBef>
                    <a:spcPct val="50000"/>
                  </a:spcBef>
                </a:pPr>
                <a:r>
                  <a:rPr lang="en-US" sz="900" dirty="0" smtClean="0">
                    <a:latin typeface="Helvetica"/>
                    <a:cs typeface="Helvetica"/>
                  </a:rPr>
                  <a:t>M</a:t>
                </a:r>
                <a:endParaRPr lang="en-US" sz="900" dirty="0">
                  <a:latin typeface="Helvetica"/>
                  <a:cs typeface="Helvetica"/>
                </a:endParaRPr>
              </a:p>
            </p:txBody>
          </p:sp>
          <p:sp>
            <p:nvSpPr>
              <p:cNvPr id="36" name="Text Box 1155"/>
              <p:cNvSpPr txBox="1">
                <a:spLocks noChangeAspect="1" noChangeArrowheads="1"/>
              </p:cNvSpPr>
              <p:nvPr/>
            </p:nvSpPr>
            <p:spPr bwMode="auto">
              <a:xfrm>
                <a:off x="396105" y="1666087"/>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l">
                  <a:spcBef>
                    <a:spcPct val="50000"/>
                  </a:spcBef>
                </a:pPr>
                <a:r>
                  <a:rPr lang="en-US" sz="900" dirty="0">
                    <a:latin typeface="Helvetica"/>
                    <a:cs typeface="Helvetica"/>
                  </a:rPr>
                  <a:t>L</a:t>
                </a:r>
              </a:p>
            </p:txBody>
          </p:sp>
          <p:sp>
            <p:nvSpPr>
              <p:cNvPr id="37" name="Text Box 1155"/>
              <p:cNvSpPr txBox="1">
                <a:spLocks noChangeAspect="1" noChangeArrowheads="1"/>
              </p:cNvSpPr>
              <p:nvPr/>
            </p:nvSpPr>
            <p:spPr bwMode="auto">
              <a:xfrm>
                <a:off x="600036" y="1463378"/>
                <a:ext cx="182360" cy="218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ea typeface="ＭＳ Ｐゴシック" charset="0"/>
                    <a:cs typeface="ＭＳ Ｐゴシック" charset="0"/>
                  </a:defRPr>
                </a:lvl1pPr>
                <a:lvl2pPr marL="742950" indent="-285750">
                  <a:defRPr sz="2400">
                    <a:solidFill>
                      <a:schemeClr val="tx1"/>
                    </a:solidFill>
                    <a:latin typeface="Helvetica Neue Light" charset="0"/>
                    <a:ea typeface="ＭＳ Ｐゴシック" charset="0"/>
                  </a:defRPr>
                </a:lvl2pPr>
                <a:lvl3pPr marL="1143000" indent="-228600">
                  <a:defRPr sz="2400">
                    <a:solidFill>
                      <a:schemeClr val="tx1"/>
                    </a:solidFill>
                    <a:latin typeface="Helvetica Neue Light" charset="0"/>
                    <a:ea typeface="ＭＳ Ｐゴシック" charset="0"/>
                  </a:defRPr>
                </a:lvl3pPr>
                <a:lvl4pPr marL="1600200" indent="-228600">
                  <a:defRPr sz="2400">
                    <a:solidFill>
                      <a:schemeClr val="tx1"/>
                    </a:solidFill>
                    <a:latin typeface="Helvetica Neue Light" charset="0"/>
                    <a:ea typeface="ＭＳ Ｐゴシック" charset="0"/>
                  </a:defRPr>
                </a:lvl4pPr>
                <a:lvl5pPr marL="2057400" indent="-228600">
                  <a:defRPr sz="2400">
                    <a:solidFill>
                      <a:schemeClr val="tx1"/>
                    </a:solidFill>
                    <a:latin typeface="Helvetica Neue Light" charset="0"/>
                    <a:ea typeface="ＭＳ Ｐゴシック" charset="0"/>
                  </a:defRPr>
                </a:lvl5pPr>
                <a:lvl6pPr marL="2514600" indent="-228600" algn="ctr" eaLnBrk="0" fontAlgn="base" hangingPunct="0">
                  <a:spcBef>
                    <a:spcPct val="0"/>
                  </a:spcBef>
                  <a:spcAft>
                    <a:spcPct val="0"/>
                  </a:spcAft>
                  <a:defRPr sz="2400">
                    <a:solidFill>
                      <a:schemeClr val="tx1"/>
                    </a:solidFill>
                    <a:latin typeface="Helvetica Neue Light" charset="0"/>
                    <a:ea typeface="ＭＳ Ｐゴシック" charset="0"/>
                  </a:defRPr>
                </a:lvl6pPr>
                <a:lvl7pPr marL="2971800" indent="-228600" algn="ctr" eaLnBrk="0" fontAlgn="base" hangingPunct="0">
                  <a:spcBef>
                    <a:spcPct val="0"/>
                  </a:spcBef>
                  <a:spcAft>
                    <a:spcPct val="0"/>
                  </a:spcAft>
                  <a:defRPr sz="2400">
                    <a:solidFill>
                      <a:schemeClr val="tx1"/>
                    </a:solidFill>
                    <a:latin typeface="Helvetica Neue Light" charset="0"/>
                    <a:ea typeface="ＭＳ Ｐゴシック" charset="0"/>
                  </a:defRPr>
                </a:lvl7pPr>
                <a:lvl8pPr marL="3429000" indent="-228600" algn="ctr" eaLnBrk="0" fontAlgn="base" hangingPunct="0">
                  <a:spcBef>
                    <a:spcPct val="0"/>
                  </a:spcBef>
                  <a:spcAft>
                    <a:spcPct val="0"/>
                  </a:spcAft>
                  <a:defRPr sz="2400">
                    <a:solidFill>
                      <a:schemeClr val="tx1"/>
                    </a:solidFill>
                    <a:latin typeface="Helvetica Neue Light" charset="0"/>
                    <a:ea typeface="ＭＳ Ｐゴシック" charset="0"/>
                  </a:defRPr>
                </a:lvl8pPr>
                <a:lvl9pPr marL="3886200" indent="-228600" algn="ctr" eaLnBrk="0" fontAlgn="base" hangingPunct="0">
                  <a:spcBef>
                    <a:spcPct val="0"/>
                  </a:spcBef>
                  <a:spcAft>
                    <a:spcPct val="0"/>
                  </a:spcAft>
                  <a:defRPr sz="2400">
                    <a:solidFill>
                      <a:schemeClr val="tx1"/>
                    </a:solidFill>
                    <a:latin typeface="Helvetica Neue Light" charset="0"/>
                    <a:ea typeface="ＭＳ Ｐゴシック" charset="0"/>
                  </a:defRPr>
                </a:lvl9pPr>
              </a:lstStyle>
              <a:p>
                <a:pPr algn="ctr">
                  <a:spcBef>
                    <a:spcPct val="50000"/>
                  </a:spcBef>
                </a:pPr>
                <a:r>
                  <a:rPr lang="en-US" sz="900" dirty="0" smtClean="0">
                    <a:latin typeface="Helvetica"/>
                    <a:cs typeface="Helvetica"/>
                  </a:rPr>
                  <a:t>A</a:t>
                </a:r>
                <a:endParaRPr lang="en-US" sz="900" dirty="0">
                  <a:latin typeface="Helvetica"/>
                  <a:cs typeface="Helvetica"/>
                </a:endParaRPr>
              </a:p>
            </p:txBody>
          </p:sp>
        </p:grpSp>
      </p:grpSp>
      <p:sp>
        <p:nvSpPr>
          <p:cNvPr id="47" name="TextBox 46"/>
          <p:cNvSpPr txBox="1"/>
          <p:nvPr/>
        </p:nvSpPr>
        <p:spPr>
          <a:xfrm>
            <a:off x="8304464" y="2489227"/>
            <a:ext cx="2673961" cy="3416320"/>
          </a:xfrm>
          <a:prstGeom prst="rect">
            <a:avLst/>
          </a:prstGeom>
          <a:noFill/>
        </p:spPr>
        <p:txBody>
          <a:bodyPr wrap="square" rtlCol="0">
            <a:spAutoFit/>
          </a:bodyPr>
          <a:lstStyle/>
          <a:p>
            <a:pPr marL="285750" indent="-285750">
              <a:buFontTx/>
              <a:buChar char="-"/>
            </a:pPr>
            <a:r>
              <a:rPr lang="en-US" dirty="0" smtClean="0"/>
              <a:t>Different number of voxels  in the same anatomical region </a:t>
            </a:r>
          </a:p>
          <a:p>
            <a:pPr marL="285750" indent="-285750">
              <a:buFontTx/>
              <a:buChar char="-"/>
            </a:pPr>
            <a:endParaRPr lang="en-US" dirty="0" smtClean="0"/>
          </a:p>
          <a:p>
            <a:pPr marL="285750" indent="-285750">
              <a:buFontTx/>
              <a:buChar char="-"/>
            </a:pPr>
            <a:r>
              <a:rPr lang="en-US" dirty="0" smtClean="0"/>
              <a:t>What method should be used to align data from different brains?</a:t>
            </a:r>
          </a:p>
          <a:p>
            <a:pPr marL="285750" indent="-285750">
              <a:buFontTx/>
              <a:buChar char="-"/>
            </a:pPr>
            <a:endParaRPr lang="en-US" dirty="0"/>
          </a:p>
          <a:p>
            <a:pPr marL="285750" indent="-285750">
              <a:buFontTx/>
              <a:buChar char="-"/>
            </a:pPr>
            <a:r>
              <a:rPr lang="en-US" dirty="0" smtClean="0"/>
              <a:t>What metric/method quantifies similarity among distributed brain patterns?</a:t>
            </a:r>
            <a:endParaRPr lang="en-US" dirty="0"/>
          </a:p>
        </p:txBody>
      </p:sp>
      <p:sp>
        <p:nvSpPr>
          <p:cNvPr id="48" name="TextBox 47"/>
          <p:cNvSpPr txBox="1"/>
          <p:nvPr/>
        </p:nvSpPr>
        <p:spPr>
          <a:xfrm>
            <a:off x="150471" y="6395779"/>
            <a:ext cx="4941289" cy="369332"/>
          </a:xfrm>
          <a:prstGeom prst="rect">
            <a:avLst/>
          </a:prstGeom>
          <a:noFill/>
        </p:spPr>
        <p:txBody>
          <a:bodyPr wrap="none" rtlCol="0">
            <a:spAutoFit/>
          </a:bodyPr>
          <a:lstStyle/>
          <a:p>
            <a:r>
              <a:rPr lang="en-US" i="1" dirty="0" smtClean="0">
                <a:solidFill>
                  <a:schemeClr val="accent1">
                    <a:lumMod val="75000"/>
                  </a:schemeClr>
                </a:solidFill>
              </a:rPr>
              <a:t>Golarai</a:t>
            </a:r>
            <a:r>
              <a:rPr lang="en-US" i="1" smtClean="0">
                <a:solidFill>
                  <a:schemeClr val="accent1">
                    <a:lumMod val="75000"/>
                  </a:schemeClr>
                </a:solidFill>
              </a:rPr>
              <a:t>, Liberman &amp; </a:t>
            </a:r>
            <a:r>
              <a:rPr lang="en-US" i="1" dirty="0" smtClean="0">
                <a:solidFill>
                  <a:schemeClr val="accent1">
                    <a:lumMod val="75000"/>
                  </a:schemeClr>
                </a:solidFill>
              </a:rPr>
              <a:t>Grill-Spector</a:t>
            </a:r>
            <a:r>
              <a:rPr lang="en-US" i="1" smtClean="0">
                <a:solidFill>
                  <a:schemeClr val="accent1">
                    <a:lumMod val="75000"/>
                  </a:schemeClr>
                </a:solidFill>
              </a:rPr>
              <a:t>, </a:t>
            </a:r>
            <a:r>
              <a:rPr lang="en-US" i="1" smtClean="0">
                <a:solidFill>
                  <a:schemeClr val="accent1">
                    <a:lumMod val="75000"/>
                  </a:schemeClr>
                </a:solidFill>
              </a:rPr>
              <a:t>2017; Epub 2015</a:t>
            </a:r>
            <a:endParaRPr lang="en-US" i="1" dirty="0">
              <a:solidFill>
                <a:schemeClr val="accent1">
                  <a:lumMod val="75000"/>
                </a:schemeClr>
              </a:solidFill>
            </a:endParaRPr>
          </a:p>
        </p:txBody>
      </p:sp>
    </p:spTree>
    <p:extLst>
      <p:ext uri="{BB962C8B-B14F-4D97-AF65-F5344CB8AC3E}">
        <p14:creationId xmlns:p14="http://schemas.microsoft.com/office/powerpoint/2010/main" val="368301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043" y="1425440"/>
            <a:ext cx="9298021" cy="4051232"/>
          </a:xfrm>
        </p:spPr>
        <p:txBody>
          <a:bodyPr>
            <a:normAutofit fontScale="90000"/>
          </a:bodyPr>
          <a:lstStyle/>
          <a:p>
            <a:r>
              <a:rPr lang="en-US" dirty="0" smtClean="0"/>
              <a:t>Representational Similarity analysis attempts to circumvent these issues by defining the representational space in each individual and then comparing the representational similarities across individuals, groups, species, measurement levels, etc</a:t>
            </a:r>
            <a:endParaRPr lang="en-US" dirty="0"/>
          </a:p>
        </p:txBody>
      </p:sp>
    </p:spTree>
    <p:extLst>
      <p:ext uri="{BB962C8B-B14F-4D97-AF65-F5344CB8AC3E}">
        <p14:creationId xmlns:p14="http://schemas.microsoft.com/office/powerpoint/2010/main" val="1874867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63382" cy="1325563"/>
          </a:xfrm>
        </p:spPr>
        <p:txBody>
          <a:bodyPr>
            <a:normAutofit fontScale="90000"/>
          </a:bodyPr>
          <a:lstStyle/>
          <a:p>
            <a:r>
              <a:rPr lang="en-US" sz="3200" dirty="0" smtClean="0"/>
              <a:t>Representational Similarity Matrices </a:t>
            </a:r>
            <a:br>
              <a:rPr lang="en-US" sz="3200" dirty="0" smtClean="0"/>
            </a:br>
            <a:r>
              <a:rPr lang="en-US" sz="3200" dirty="0" smtClean="0"/>
              <a:t>of ventral temporal cortex </a:t>
            </a:r>
            <a:r>
              <a:rPr lang="en-US" sz="3200" smtClean="0"/>
              <a:t>in children and adults</a:t>
            </a:r>
            <a:endParaRPr lang="en-US" sz="3200" dirty="0"/>
          </a:p>
        </p:txBody>
      </p:sp>
      <p:sp>
        <p:nvSpPr>
          <p:cNvPr id="24" name="TextBox 23"/>
          <p:cNvSpPr txBox="1"/>
          <p:nvPr/>
        </p:nvSpPr>
        <p:spPr>
          <a:xfrm>
            <a:off x="7154400" y="1290552"/>
            <a:ext cx="3162403" cy="1477328"/>
          </a:xfrm>
          <a:prstGeom prst="rect">
            <a:avLst/>
          </a:prstGeom>
          <a:noFill/>
        </p:spPr>
        <p:txBody>
          <a:bodyPr wrap="square" rtlCol="0">
            <a:spAutoFit/>
          </a:bodyPr>
          <a:lstStyle/>
          <a:p>
            <a:pPr marL="285750" indent="-285750">
              <a:buFontTx/>
              <a:buChar char="-"/>
            </a:pPr>
            <a:r>
              <a:rPr lang="en-US" dirty="0" smtClean="0"/>
              <a:t>Circumvent the issue of different number of voxels because the RSM has the same dimensionality across people</a:t>
            </a:r>
          </a:p>
        </p:txBody>
      </p:sp>
      <p:grpSp>
        <p:nvGrpSpPr>
          <p:cNvPr id="31" name="Group 30"/>
          <p:cNvGrpSpPr/>
          <p:nvPr/>
        </p:nvGrpSpPr>
        <p:grpSpPr>
          <a:xfrm>
            <a:off x="1219712" y="1868670"/>
            <a:ext cx="5513098" cy="4407710"/>
            <a:chOff x="1625065" y="1878097"/>
            <a:chExt cx="5513098" cy="4407710"/>
          </a:xfrm>
        </p:grpSpPr>
        <p:grpSp>
          <p:nvGrpSpPr>
            <p:cNvPr id="23" name="Group 22"/>
            <p:cNvGrpSpPr>
              <a:grpSpLocks noChangeAspect="1"/>
            </p:cNvGrpSpPr>
            <p:nvPr/>
          </p:nvGrpSpPr>
          <p:grpSpPr>
            <a:xfrm>
              <a:off x="1625065" y="1878097"/>
              <a:ext cx="5513098" cy="4407710"/>
              <a:chOff x="3243626" y="2782053"/>
              <a:chExt cx="3276510" cy="2619562"/>
            </a:xfrm>
          </p:grpSpPr>
          <p:pic>
            <p:nvPicPr>
              <p:cNvPr id="7" name="Picture 2"/>
              <p:cNvPicPr>
                <a:picLocks noChangeAspect="1" noChangeArrowheads="1"/>
              </p:cNvPicPr>
              <p:nvPr/>
            </p:nvPicPr>
            <p:blipFill rotWithShape="1">
              <a:blip r:embed="rId2"/>
              <a:srcRect l="12676" t="5887" r="69561" b="10466"/>
              <a:stretch/>
            </p:blipFill>
            <p:spPr bwMode="auto">
              <a:xfrm>
                <a:off x="3764340" y="2928198"/>
                <a:ext cx="1283041" cy="1319464"/>
              </a:xfrm>
              <a:prstGeom prst="rect">
                <a:avLst/>
              </a:prstGeom>
              <a:noFill/>
              <a:ln w="9525">
                <a:noFill/>
                <a:miter lim="800000"/>
                <a:headEnd/>
                <a:tailEnd/>
              </a:ln>
            </p:spPr>
          </p:pic>
          <p:pic>
            <p:nvPicPr>
              <p:cNvPr id="8" name="Picture 2"/>
              <p:cNvPicPr>
                <a:picLocks noChangeAspect="1" noChangeArrowheads="1"/>
              </p:cNvPicPr>
              <p:nvPr/>
            </p:nvPicPr>
            <p:blipFill rotWithShape="1">
              <a:blip r:embed="rId2"/>
              <a:srcRect l="40855" t="7028" r="41592" b="10854"/>
              <a:stretch/>
            </p:blipFill>
            <p:spPr bwMode="auto">
              <a:xfrm>
                <a:off x="5231300" y="2952291"/>
                <a:ext cx="1267828" cy="1295370"/>
              </a:xfrm>
              <a:prstGeom prst="rect">
                <a:avLst/>
              </a:prstGeom>
              <a:noFill/>
              <a:ln w="9525">
                <a:noFill/>
                <a:miter lim="800000"/>
                <a:headEnd/>
                <a:tailEnd/>
              </a:ln>
            </p:spPr>
          </p:pic>
          <p:sp>
            <p:nvSpPr>
              <p:cNvPr id="9" name="TextBox 8"/>
              <p:cNvSpPr txBox="1"/>
              <p:nvPr/>
            </p:nvSpPr>
            <p:spPr>
              <a:xfrm>
                <a:off x="5481857" y="2782053"/>
                <a:ext cx="748923" cy="307777"/>
              </a:xfrm>
              <a:prstGeom prst="rect">
                <a:avLst/>
              </a:prstGeom>
              <a:noFill/>
            </p:spPr>
            <p:txBody>
              <a:bodyPr wrap="none" rtlCol="0">
                <a:spAutoFit/>
              </a:bodyPr>
              <a:lstStyle/>
              <a:p>
                <a:pPr algn="ctr"/>
                <a:r>
                  <a:rPr lang="en-US" sz="1400" b="1" dirty="0" smtClean="0">
                    <a:latin typeface="Helvetica"/>
                    <a:cs typeface="Helvetica"/>
                  </a:rPr>
                  <a:t>Adults</a:t>
                </a:r>
              </a:p>
            </p:txBody>
          </p:sp>
          <p:sp>
            <p:nvSpPr>
              <p:cNvPr id="10" name="TextBox 9"/>
              <p:cNvSpPr txBox="1"/>
              <p:nvPr/>
            </p:nvSpPr>
            <p:spPr>
              <a:xfrm>
                <a:off x="3940563" y="2782053"/>
                <a:ext cx="912805" cy="307777"/>
              </a:xfrm>
              <a:prstGeom prst="rect">
                <a:avLst/>
              </a:prstGeom>
              <a:noFill/>
            </p:spPr>
            <p:txBody>
              <a:bodyPr wrap="none" rtlCol="0">
                <a:spAutoFit/>
              </a:bodyPr>
              <a:lstStyle/>
              <a:p>
                <a:pPr algn="ctr"/>
                <a:r>
                  <a:rPr lang="en-US" sz="1400" b="1" dirty="0" smtClean="0">
                    <a:latin typeface="Helvetica"/>
                    <a:cs typeface="Helvetica"/>
                  </a:rPr>
                  <a:t>Children</a:t>
                </a:r>
              </a:p>
            </p:txBody>
          </p:sp>
          <p:grpSp>
            <p:nvGrpSpPr>
              <p:cNvPr id="11" name="Group 10"/>
              <p:cNvGrpSpPr/>
              <p:nvPr/>
            </p:nvGrpSpPr>
            <p:grpSpPr>
              <a:xfrm>
                <a:off x="3893383" y="4169767"/>
                <a:ext cx="1234659" cy="766147"/>
                <a:chOff x="1111139" y="5450308"/>
                <a:chExt cx="1375946" cy="853821"/>
              </a:xfrm>
            </p:grpSpPr>
            <p:sp>
              <p:nvSpPr>
                <p:cNvPr id="12" name="Rectangle 343"/>
                <p:cNvSpPr>
                  <a:spLocks noChangeArrowheads="1"/>
                </p:cNvSpPr>
                <p:nvPr/>
              </p:nvSpPr>
              <p:spPr bwMode="auto">
                <a:xfrm rot="3031952">
                  <a:off x="2089788" y="5709869"/>
                  <a:ext cx="631515" cy="163078"/>
                </a:xfrm>
                <a:prstGeom prst="rect">
                  <a:avLst/>
                </a:prstGeom>
                <a:noFill/>
                <a:ln>
                  <a:noFill/>
                </a:ln>
                <a:extLst/>
              </p:spPr>
              <p:txBody>
                <a:bodyPr wrap="square" lIns="0" tIns="0" rIns="0" bIns="0">
                  <a:spAutoFit/>
                </a:bodyPr>
                <a:lstStyle/>
                <a:p>
                  <a:pPr>
                    <a:spcAft>
                      <a:spcPts val="500"/>
                    </a:spcAft>
                  </a:pPr>
                  <a:r>
                    <a:rPr lang="en-US" sz="1600" dirty="0" smtClean="0">
                      <a:solidFill>
                        <a:srgbClr val="000000"/>
                      </a:solidFill>
                      <a:latin typeface="Calibri" charset="0"/>
                      <a:ea typeface="Calibri" charset="0"/>
                      <a:cs typeface="Calibri" charset="0"/>
                    </a:rPr>
                    <a:t>outdoor</a:t>
                  </a:r>
                  <a:endParaRPr lang="en-US" sz="1600" dirty="0">
                    <a:latin typeface="Calibri" charset="0"/>
                    <a:ea typeface="Calibri" charset="0"/>
                    <a:cs typeface="Calibri" charset="0"/>
                  </a:endParaRPr>
                </a:p>
              </p:txBody>
            </p:sp>
            <p:sp>
              <p:nvSpPr>
                <p:cNvPr id="13" name="Rectangle 343"/>
                <p:cNvSpPr>
                  <a:spLocks noChangeArrowheads="1"/>
                </p:cNvSpPr>
                <p:nvPr/>
              </p:nvSpPr>
              <p:spPr bwMode="auto">
                <a:xfrm rot="3031952">
                  <a:off x="1908750" y="5656692"/>
                  <a:ext cx="493743" cy="163078"/>
                </a:xfrm>
                <a:prstGeom prst="rect">
                  <a:avLst/>
                </a:prstGeom>
                <a:noFill/>
                <a:ln>
                  <a:noFill/>
                </a:ln>
                <a:extLst/>
              </p:spPr>
              <p:txBody>
                <a:bodyPr wrap="square" lIns="0" tIns="0" rIns="0" bIns="0">
                  <a:spAutoFit/>
                </a:bodyPr>
                <a:lstStyle/>
                <a:p>
                  <a:pPr>
                    <a:spcAft>
                      <a:spcPts val="500"/>
                    </a:spcAft>
                  </a:pPr>
                  <a:r>
                    <a:rPr lang="en-US" sz="1600" dirty="0" smtClean="0">
                      <a:solidFill>
                        <a:srgbClr val="000000"/>
                      </a:solidFill>
                      <a:latin typeface="Calibri" charset="0"/>
                      <a:ea typeface="Calibri" charset="0"/>
                      <a:cs typeface="Calibri" charset="0"/>
                    </a:rPr>
                    <a:t>indoor</a:t>
                  </a:r>
                  <a:endParaRPr lang="en-US" sz="1600" dirty="0">
                    <a:solidFill>
                      <a:srgbClr val="000000"/>
                    </a:solidFill>
                    <a:latin typeface="Calibri" charset="0"/>
                    <a:ea typeface="Calibri" charset="0"/>
                    <a:cs typeface="Calibri" charset="0"/>
                  </a:endParaRPr>
                </a:p>
              </p:txBody>
            </p:sp>
            <p:sp>
              <p:nvSpPr>
                <p:cNvPr id="14" name="Rectangle 343"/>
                <p:cNvSpPr>
                  <a:spLocks noChangeArrowheads="1"/>
                </p:cNvSpPr>
                <p:nvPr/>
              </p:nvSpPr>
              <p:spPr bwMode="auto">
                <a:xfrm rot="3031952">
                  <a:off x="1624808" y="5795680"/>
                  <a:ext cx="853821" cy="163078"/>
                </a:xfrm>
                <a:prstGeom prst="rect">
                  <a:avLst/>
                </a:prstGeom>
                <a:noFill/>
                <a:ln>
                  <a:noFill/>
                </a:ln>
                <a:extLst/>
              </p:spPr>
              <p:txBody>
                <a:bodyPr wrap="square" lIns="0" tIns="0" rIns="0" bIns="0">
                  <a:spAutoFit/>
                </a:bodyPr>
                <a:lstStyle/>
                <a:p>
                  <a:pPr>
                    <a:spcAft>
                      <a:spcPts val="500"/>
                    </a:spcAft>
                  </a:pPr>
                  <a:r>
                    <a:rPr lang="en-US" sz="1600" dirty="0" smtClean="0">
                      <a:solidFill>
                        <a:srgbClr val="000000"/>
                      </a:solidFill>
                      <a:latin typeface="Calibri" charset="0"/>
                      <a:ea typeface="Calibri" charset="0"/>
                      <a:cs typeface="Calibri" charset="0"/>
                    </a:rPr>
                    <a:t>novel </a:t>
                  </a:r>
                  <a:endParaRPr lang="en-US" sz="1600" dirty="0">
                    <a:solidFill>
                      <a:srgbClr val="000000"/>
                    </a:solidFill>
                    <a:latin typeface="Calibri" charset="0"/>
                    <a:ea typeface="Calibri" charset="0"/>
                    <a:cs typeface="Calibri" charset="0"/>
                  </a:endParaRPr>
                </a:p>
              </p:txBody>
            </p:sp>
            <p:sp>
              <p:nvSpPr>
                <p:cNvPr id="15" name="Rectangle 343"/>
                <p:cNvSpPr>
                  <a:spLocks noChangeArrowheads="1"/>
                </p:cNvSpPr>
                <p:nvPr/>
              </p:nvSpPr>
              <p:spPr bwMode="auto">
                <a:xfrm rot="3031952">
                  <a:off x="1506344" y="5592760"/>
                  <a:ext cx="300724" cy="163078"/>
                </a:xfrm>
                <a:prstGeom prst="rect">
                  <a:avLst/>
                </a:prstGeom>
                <a:noFill/>
                <a:ln>
                  <a:noFill/>
                </a:ln>
                <a:extLst/>
              </p:spPr>
              <p:txBody>
                <a:bodyPr wrap="square" lIns="0" tIns="0" rIns="0" bIns="0">
                  <a:spAutoFit/>
                </a:bodyPr>
                <a:lstStyle/>
                <a:p>
                  <a:pPr>
                    <a:spcAft>
                      <a:spcPts val="500"/>
                    </a:spcAft>
                  </a:pPr>
                  <a:r>
                    <a:rPr lang="en-US" sz="1600" dirty="0">
                      <a:solidFill>
                        <a:srgbClr val="000000"/>
                      </a:solidFill>
                      <a:latin typeface="Calibri" charset="0"/>
                      <a:ea typeface="Calibri" charset="0"/>
                      <a:cs typeface="Calibri" charset="0"/>
                    </a:rPr>
                    <a:t>c</a:t>
                  </a:r>
                  <a:r>
                    <a:rPr lang="en-US" sz="1600" dirty="0" smtClean="0">
                      <a:solidFill>
                        <a:srgbClr val="000000"/>
                      </a:solidFill>
                      <a:latin typeface="Calibri" charset="0"/>
                      <a:ea typeface="Calibri" charset="0"/>
                      <a:cs typeface="Calibri" charset="0"/>
                    </a:rPr>
                    <a:t>ar</a:t>
                  </a:r>
                  <a:endParaRPr lang="en-US" sz="1600" dirty="0">
                    <a:solidFill>
                      <a:srgbClr val="000000"/>
                    </a:solidFill>
                    <a:latin typeface="Calibri" charset="0"/>
                    <a:ea typeface="Calibri" charset="0"/>
                    <a:cs typeface="Calibri" charset="0"/>
                  </a:endParaRPr>
                </a:p>
              </p:txBody>
            </p:sp>
            <p:sp>
              <p:nvSpPr>
                <p:cNvPr id="16" name="Rectangle 343"/>
                <p:cNvSpPr>
                  <a:spLocks noChangeArrowheads="1"/>
                </p:cNvSpPr>
                <p:nvPr/>
              </p:nvSpPr>
              <p:spPr bwMode="auto">
                <a:xfrm rot="3031952">
                  <a:off x="1211637" y="5660920"/>
                  <a:ext cx="488231" cy="163078"/>
                </a:xfrm>
                <a:prstGeom prst="rect">
                  <a:avLst/>
                </a:prstGeom>
                <a:noFill/>
                <a:ln>
                  <a:noFill/>
                </a:ln>
                <a:extLst/>
              </p:spPr>
              <p:txBody>
                <a:bodyPr wrap="square" lIns="0" tIns="0" rIns="0" bIns="0">
                  <a:spAutoFit/>
                </a:bodyPr>
                <a:lstStyle/>
                <a:p>
                  <a:pPr>
                    <a:spcAft>
                      <a:spcPts val="500"/>
                    </a:spcAft>
                  </a:pPr>
                  <a:r>
                    <a:rPr lang="en-US" sz="1600" dirty="0">
                      <a:solidFill>
                        <a:srgbClr val="000000"/>
                      </a:solidFill>
                      <a:latin typeface="Calibri" charset="0"/>
                      <a:ea typeface="Calibri" charset="0"/>
                      <a:cs typeface="Calibri" charset="0"/>
                    </a:rPr>
                    <a:t>a</a:t>
                  </a:r>
                  <a:r>
                    <a:rPr lang="en-US" sz="1600" dirty="0" smtClean="0">
                      <a:solidFill>
                        <a:srgbClr val="000000"/>
                      </a:solidFill>
                      <a:latin typeface="Calibri" charset="0"/>
                      <a:ea typeface="Calibri" charset="0"/>
                      <a:cs typeface="Calibri" charset="0"/>
                    </a:rPr>
                    <a:t>dult</a:t>
                  </a:r>
                  <a:endParaRPr lang="en-US" sz="1600" dirty="0">
                    <a:solidFill>
                      <a:srgbClr val="000000"/>
                    </a:solidFill>
                    <a:latin typeface="Calibri" charset="0"/>
                    <a:ea typeface="Calibri" charset="0"/>
                    <a:cs typeface="Calibri" charset="0"/>
                  </a:endParaRPr>
                </a:p>
              </p:txBody>
            </p:sp>
            <p:sp>
              <p:nvSpPr>
                <p:cNvPr id="17" name="Rectangle 343"/>
                <p:cNvSpPr>
                  <a:spLocks noChangeArrowheads="1"/>
                </p:cNvSpPr>
                <p:nvPr/>
              </p:nvSpPr>
              <p:spPr bwMode="auto">
                <a:xfrm rot="3031952">
                  <a:off x="1017635" y="5601242"/>
                  <a:ext cx="350086" cy="163078"/>
                </a:xfrm>
                <a:prstGeom prst="rect">
                  <a:avLst/>
                </a:prstGeom>
                <a:noFill/>
                <a:ln>
                  <a:noFill/>
                </a:ln>
                <a:extLst/>
              </p:spPr>
              <p:txBody>
                <a:bodyPr wrap="square" lIns="0" tIns="0" rIns="0" bIns="0">
                  <a:spAutoFit/>
                </a:bodyPr>
                <a:lstStyle/>
                <a:p>
                  <a:pPr>
                    <a:spcAft>
                      <a:spcPts val="500"/>
                    </a:spcAft>
                  </a:pPr>
                  <a:r>
                    <a:rPr lang="en-US" sz="1600" dirty="0">
                      <a:solidFill>
                        <a:srgbClr val="000000"/>
                      </a:solidFill>
                      <a:latin typeface="Calibri" charset="0"/>
                      <a:ea typeface="Calibri" charset="0"/>
                      <a:cs typeface="Calibri" charset="0"/>
                    </a:rPr>
                    <a:t>c</a:t>
                  </a:r>
                  <a:r>
                    <a:rPr lang="en-US" sz="1600" dirty="0" smtClean="0">
                      <a:solidFill>
                        <a:srgbClr val="000000"/>
                      </a:solidFill>
                      <a:latin typeface="Calibri" charset="0"/>
                      <a:ea typeface="Calibri" charset="0"/>
                      <a:cs typeface="Calibri" charset="0"/>
                    </a:rPr>
                    <a:t>hild</a:t>
                  </a:r>
                </a:p>
              </p:txBody>
            </p:sp>
          </p:grpSp>
          <p:sp>
            <p:nvSpPr>
              <p:cNvPr id="18" name="Rectangle 197"/>
              <p:cNvSpPr>
                <a:spLocks noChangeArrowheads="1"/>
              </p:cNvSpPr>
              <p:nvPr/>
            </p:nvSpPr>
            <p:spPr bwMode="auto">
              <a:xfrm rot="16200000">
                <a:off x="2666338" y="3477461"/>
                <a:ext cx="1375513" cy="22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00" b="1" dirty="0" smtClean="0">
                    <a:solidFill>
                      <a:srgbClr val="000000"/>
                    </a:solidFill>
                    <a:latin typeface="Helvetica"/>
                    <a:cs typeface="Helvetica"/>
                  </a:rPr>
                  <a:t>run 1</a:t>
                </a:r>
              </a:p>
            </p:txBody>
          </p:sp>
          <p:sp>
            <p:nvSpPr>
              <p:cNvPr id="19" name="Rectangle 197"/>
              <p:cNvSpPr>
                <a:spLocks noChangeArrowheads="1"/>
              </p:cNvSpPr>
              <p:nvPr/>
            </p:nvSpPr>
            <p:spPr bwMode="auto">
              <a:xfrm>
                <a:off x="3898726" y="4487311"/>
                <a:ext cx="1231108" cy="22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00" b="1" dirty="0">
                    <a:solidFill>
                      <a:srgbClr val="000000"/>
                    </a:solidFill>
                    <a:latin typeface="Helvetica"/>
                    <a:cs typeface="Helvetica"/>
                  </a:rPr>
                  <a:t>r</a:t>
                </a:r>
                <a:r>
                  <a:rPr lang="en-US" sz="1400" b="1" dirty="0" smtClean="0">
                    <a:solidFill>
                      <a:srgbClr val="000000"/>
                    </a:solidFill>
                    <a:latin typeface="Helvetica"/>
                    <a:cs typeface="Helvetica"/>
                  </a:rPr>
                  <a:t>un 2</a:t>
                </a:r>
              </a:p>
            </p:txBody>
          </p:sp>
          <p:sp>
            <p:nvSpPr>
              <p:cNvPr id="20" name="Rectangle 197"/>
              <p:cNvSpPr>
                <a:spLocks noChangeArrowheads="1"/>
              </p:cNvSpPr>
              <p:nvPr/>
            </p:nvSpPr>
            <p:spPr bwMode="auto">
              <a:xfrm>
                <a:off x="5289028" y="4487311"/>
                <a:ext cx="1231108" cy="22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400" b="1" dirty="0">
                    <a:solidFill>
                      <a:srgbClr val="000000"/>
                    </a:solidFill>
                    <a:latin typeface="Helvetica"/>
                    <a:cs typeface="Helvetica"/>
                  </a:rPr>
                  <a:t>r</a:t>
                </a:r>
                <a:r>
                  <a:rPr lang="en-US" sz="1400" b="1" dirty="0" smtClean="0">
                    <a:solidFill>
                      <a:srgbClr val="000000"/>
                    </a:solidFill>
                    <a:latin typeface="Helvetica"/>
                    <a:cs typeface="Helvetica"/>
                  </a:rPr>
                  <a:t>un 2</a:t>
                </a:r>
              </a:p>
            </p:txBody>
          </p:sp>
          <p:pic>
            <p:nvPicPr>
              <p:cNvPr id="21" name="Picture 20"/>
              <p:cNvPicPr>
                <a:picLocks noChangeAspect="1" noChangeArrowheads="1"/>
              </p:cNvPicPr>
              <p:nvPr/>
            </p:nvPicPr>
            <p:blipFill rotWithShape="1">
              <a:blip r:embed="rId3">
                <a:extLst>
                  <a:ext uri="{28A0092B-C50C-407E-A947-70E740481C1C}">
                    <a14:useLocalDpi xmlns:a14="http://schemas.microsoft.com/office/drawing/2010/main" val="0"/>
                  </a:ext>
                </a:extLst>
              </a:blip>
              <a:srcRect l="29067" t="18484" r="69027" b="68954"/>
              <a:stretch/>
            </p:blipFill>
            <p:spPr bwMode="auto">
              <a:xfrm rot="5400000">
                <a:off x="5247876" y="4351330"/>
                <a:ext cx="146306" cy="12916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ectangle 343"/>
              <p:cNvSpPr>
                <a:spLocks noChangeArrowheads="1"/>
              </p:cNvSpPr>
              <p:nvPr/>
            </p:nvSpPr>
            <p:spPr bwMode="auto">
              <a:xfrm>
                <a:off x="4675180" y="5063061"/>
                <a:ext cx="1354239" cy="338554"/>
              </a:xfrm>
              <a:prstGeom prst="rect">
                <a:avLst/>
              </a:prstGeom>
              <a:solidFill>
                <a:schemeClr val="bg1"/>
              </a:solidFill>
              <a:ln>
                <a:noFill/>
              </a:ln>
              <a:extLst/>
            </p:spPr>
            <p:txBody>
              <a:bodyPr wrap="square" lIns="0" tIns="0" rIns="0" bIns="0">
                <a:spAutoFit/>
              </a:bodyPr>
              <a:lstStyle/>
              <a:p>
                <a:pPr algn="ctr"/>
                <a:r>
                  <a:rPr lang="en-US" sz="1000" dirty="0" smtClean="0">
                    <a:solidFill>
                      <a:srgbClr val="000000"/>
                    </a:solidFill>
                    <a:latin typeface="Helvetica"/>
                    <a:cs typeface="Helvetica"/>
                  </a:rPr>
                  <a:t>-1   -0.5    0     0.5     1</a:t>
                </a:r>
                <a:endParaRPr lang="en-US" sz="1000" dirty="0">
                  <a:solidFill>
                    <a:srgbClr val="000000"/>
                  </a:solidFill>
                  <a:latin typeface="Helvetica"/>
                  <a:cs typeface="Helvetica"/>
                </a:endParaRPr>
              </a:p>
              <a:p>
                <a:pPr algn="ctr"/>
                <a:r>
                  <a:rPr lang="en-US" sz="1200" dirty="0" smtClean="0">
                    <a:solidFill>
                      <a:srgbClr val="000000"/>
                    </a:solidFill>
                    <a:latin typeface="Helvetica"/>
                    <a:cs typeface="Helvetica"/>
                  </a:rPr>
                  <a:t>Correlation (r)</a:t>
                </a:r>
                <a:endParaRPr lang="en-US" sz="1200" dirty="0">
                  <a:latin typeface="Helvetica"/>
                  <a:cs typeface="Helvetica"/>
                </a:endParaRPr>
              </a:p>
            </p:txBody>
          </p:sp>
        </p:grpSp>
        <p:sp>
          <p:nvSpPr>
            <p:cNvPr id="25" name="TextBox 24"/>
            <p:cNvSpPr txBox="1"/>
            <p:nvPr/>
          </p:nvSpPr>
          <p:spPr>
            <a:xfrm>
              <a:off x="1976504" y="2159977"/>
              <a:ext cx="579005" cy="338554"/>
            </a:xfrm>
            <a:prstGeom prst="rect">
              <a:avLst/>
            </a:prstGeom>
            <a:noFill/>
          </p:spPr>
          <p:txBody>
            <a:bodyPr wrap="none" rtlCol="0">
              <a:spAutoFit/>
            </a:bodyPr>
            <a:lstStyle/>
            <a:p>
              <a:pPr algn="r"/>
              <a:r>
                <a:rPr lang="en-US" sz="1600" smtClean="0"/>
                <a:t>child</a:t>
              </a:r>
              <a:endParaRPr lang="en-US" sz="1600"/>
            </a:p>
          </p:txBody>
        </p:sp>
        <p:sp>
          <p:nvSpPr>
            <p:cNvPr id="26" name="TextBox 25"/>
            <p:cNvSpPr txBox="1"/>
            <p:nvPr/>
          </p:nvSpPr>
          <p:spPr>
            <a:xfrm>
              <a:off x="1942841" y="2510517"/>
              <a:ext cx="612668" cy="338554"/>
            </a:xfrm>
            <a:prstGeom prst="rect">
              <a:avLst/>
            </a:prstGeom>
            <a:noFill/>
          </p:spPr>
          <p:txBody>
            <a:bodyPr wrap="none" rtlCol="0">
              <a:spAutoFit/>
            </a:bodyPr>
            <a:lstStyle/>
            <a:p>
              <a:pPr algn="r"/>
              <a:r>
                <a:rPr lang="en-US" sz="1600" dirty="0" smtClean="0"/>
                <a:t>adult</a:t>
              </a:r>
              <a:endParaRPr lang="en-US" sz="1600" dirty="0"/>
            </a:p>
          </p:txBody>
        </p:sp>
        <p:sp>
          <p:nvSpPr>
            <p:cNvPr id="27" name="TextBox 26"/>
            <p:cNvSpPr txBox="1"/>
            <p:nvPr/>
          </p:nvSpPr>
          <p:spPr>
            <a:xfrm>
              <a:off x="2116030" y="2861057"/>
              <a:ext cx="439479" cy="338554"/>
            </a:xfrm>
            <a:prstGeom prst="rect">
              <a:avLst/>
            </a:prstGeom>
            <a:noFill/>
          </p:spPr>
          <p:txBody>
            <a:bodyPr wrap="none" rtlCol="0">
              <a:spAutoFit/>
            </a:bodyPr>
            <a:lstStyle/>
            <a:p>
              <a:pPr algn="r"/>
              <a:r>
                <a:rPr lang="en-US" sz="1600" smtClean="0"/>
                <a:t>car</a:t>
              </a:r>
              <a:endParaRPr lang="en-US" sz="1600" dirty="0"/>
            </a:p>
          </p:txBody>
        </p:sp>
        <p:sp>
          <p:nvSpPr>
            <p:cNvPr id="28" name="TextBox 27"/>
            <p:cNvSpPr txBox="1"/>
            <p:nvPr/>
          </p:nvSpPr>
          <p:spPr>
            <a:xfrm>
              <a:off x="1915077" y="3211597"/>
              <a:ext cx="640432" cy="338554"/>
            </a:xfrm>
            <a:prstGeom prst="rect">
              <a:avLst/>
            </a:prstGeom>
            <a:noFill/>
          </p:spPr>
          <p:txBody>
            <a:bodyPr wrap="none" rtlCol="0">
              <a:spAutoFit/>
            </a:bodyPr>
            <a:lstStyle/>
            <a:p>
              <a:pPr algn="r"/>
              <a:r>
                <a:rPr lang="en-US" sz="1600" dirty="0" smtClean="0"/>
                <a:t>novel</a:t>
              </a:r>
              <a:endParaRPr lang="en-US" sz="1600" dirty="0"/>
            </a:p>
          </p:txBody>
        </p:sp>
        <p:sp>
          <p:nvSpPr>
            <p:cNvPr id="29" name="TextBox 28"/>
            <p:cNvSpPr txBox="1"/>
            <p:nvPr/>
          </p:nvSpPr>
          <p:spPr>
            <a:xfrm>
              <a:off x="1819410" y="3562137"/>
              <a:ext cx="736099" cy="338554"/>
            </a:xfrm>
            <a:prstGeom prst="rect">
              <a:avLst/>
            </a:prstGeom>
            <a:noFill/>
          </p:spPr>
          <p:txBody>
            <a:bodyPr wrap="none" rtlCol="0">
              <a:spAutoFit/>
            </a:bodyPr>
            <a:lstStyle/>
            <a:p>
              <a:pPr algn="r"/>
              <a:r>
                <a:rPr lang="en-US" sz="1600" dirty="0" smtClean="0"/>
                <a:t>indoor</a:t>
              </a:r>
              <a:endParaRPr lang="en-US" sz="1600" dirty="0"/>
            </a:p>
          </p:txBody>
        </p:sp>
        <p:sp>
          <p:nvSpPr>
            <p:cNvPr id="30" name="TextBox 29"/>
            <p:cNvSpPr txBox="1"/>
            <p:nvPr/>
          </p:nvSpPr>
          <p:spPr>
            <a:xfrm>
              <a:off x="1690208" y="3912675"/>
              <a:ext cx="865301" cy="338554"/>
            </a:xfrm>
            <a:prstGeom prst="rect">
              <a:avLst/>
            </a:prstGeom>
            <a:noFill/>
          </p:spPr>
          <p:txBody>
            <a:bodyPr wrap="none" rtlCol="0">
              <a:spAutoFit/>
            </a:bodyPr>
            <a:lstStyle/>
            <a:p>
              <a:pPr algn="r"/>
              <a:r>
                <a:rPr lang="en-US" sz="1600" dirty="0" smtClean="0"/>
                <a:t>outdoor</a:t>
              </a:r>
              <a:endParaRPr lang="en-US" sz="1600" dirty="0"/>
            </a:p>
          </p:txBody>
        </p:sp>
      </p:grpSp>
      <p:sp>
        <p:nvSpPr>
          <p:cNvPr id="32" name="TextBox 31"/>
          <p:cNvSpPr txBox="1"/>
          <p:nvPr/>
        </p:nvSpPr>
        <p:spPr>
          <a:xfrm>
            <a:off x="150471" y="6395779"/>
            <a:ext cx="4941289" cy="369332"/>
          </a:xfrm>
          <a:prstGeom prst="rect">
            <a:avLst/>
          </a:prstGeom>
          <a:noFill/>
        </p:spPr>
        <p:txBody>
          <a:bodyPr wrap="none" rtlCol="0">
            <a:spAutoFit/>
          </a:bodyPr>
          <a:lstStyle/>
          <a:p>
            <a:r>
              <a:rPr lang="en-US" i="1" dirty="0" smtClean="0">
                <a:solidFill>
                  <a:schemeClr val="accent1">
                    <a:lumMod val="75000"/>
                  </a:schemeClr>
                </a:solidFill>
              </a:rPr>
              <a:t>Golarai</a:t>
            </a:r>
            <a:r>
              <a:rPr lang="en-US" i="1" smtClean="0">
                <a:solidFill>
                  <a:schemeClr val="accent1">
                    <a:lumMod val="75000"/>
                  </a:schemeClr>
                </a:solidFill>
              </a:rPr>
              <a:t>, Liberman &amp; </a:t>
            </a:r>
            <a:r>
              <a:rPr lang="en-US" i="1" dirty="0" smtClean="0">
                <a:solidFill>
                  <a:schemeClr val="accent1">
                    <a:lumMod val="75000"/>
                  </a:schemeClr>
                </a:solidFill>
              </a:rPr>
              <a:t>Grill-Spector</a:t>
            </a:r>
            <a:r>
              <a:rPr lang="en-US" i="1" smtClean="0">
                <a:solidFill>
                  <a:schemeClr val="accent1">
                    <a:lumMod val="75000"/>
                  </a:schemeClr>
                </a:solidFill>
              </a:rPr>
              <a:t>, </a:t>
            </a:r>
            <a:r>
              <a:rPr lang="en-US" i="1" smtClean="0">
                <a:solidFill>
                  <a:schemeClr val="accent1">
                    <a:lumMod val="75000"/>
                  </a:schemeClr>
                </a:solidFill>
              </a:rPr>
              <a:t>2017; Epub 2015</a:t>
            </a:r>
            <a:endParaRPr lang="en-US" i="1" dirty="0">
              <a:solidFill>
                <a:schemeClr val="accent1">
                  <a:lumMod val="75000"/>
                </a:schemeClr>
              </a:solidFill>
            </a:endParaRPr>
          </a:p>
        </p:txBody>
      </p:sp>
    </p:spTree>
    <p:extLst>
      <p:ext uri="{BB962C8B-B14F-4D97-AF65-F5344CB8AC3E}">
        <p14:creationId xmlns:p14="http://schemas.microsoft.com/office/powerpoint/2010/main" val="14748844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1119</Words>
  <Application>Microsoft Macintosh PowerPoint</Application>
  <PresentationFormat>Widescreen</PresentationFormat>
  <Paragraphs>212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Calibri Light</vt:lpstr>
      <vt:lpstr>Helvetica</vt:lpstr>
      <vt:lpstr>ＭＳ Ｐゴシック</vt:lpstr>
      <vt:lpstr>StarSymbol</vt:lpstr>
      <vt:lpstr>Arial</vt:lpstr>
      <vt:lpstr>Office Theme</vt:lpstr>
      <vt:lpstr>Representational Similarity Analysis</vt:lpstr>
      <vt:lpstr>Some answers to your questions</vt:lpstr>
      <vt:lpstr>Problem: how can we compare distributed response patterns across different individuals?</vt:lpstr>
      <vt:lpstr>Problem: how can we compare distributed response patterns across different individuals?</vt:lpstr>
      <vt:lpstr>Problem: how can we compare distributed response patterns across different individuals?</vt:lpstr>
      <vt:lpstr>Problem: how can we compare distributed response patterns across different individuals?</vt:lpstr>
      <vt:lpstr>Problem: how can we compare distributed response patterns across different individuals?</vt:lpstr>
      <vt:lpstr>Representational Similarity analysis attempts to circumvent these issues by defining the representational space in each individual and then comparing the representational similarities across individuals, groups, species, measurement levels, etc</vt:lpstr>
      <vt:lpstr>Representational Similarity Matrices  of ventral temporal cortex in children and adults</vt:lpstr>
      <vt:lpstr>Representational Similarity Matrices  of ventral temporal cortex in children and adults</vt:lpstr>
      <vt:lpstr>Representational Similarity Matrices  of ventral temporal cortex in children and adults</vt:lpstr>
      <vt:lpstr>In which I will answer some of your questions</vt:lpstr>
      <vt:lpstr>PowerPoint Presentation</vt:lpstr>
      <vt:lpstr>PowerPoint Presentation</vt:lpstr>
      <vt:lpstr>PowerPoint Presentation</vt:lpstr>
      <vt:lpstr>Some answers to your questions</vt:lpstr>
      <vt:lpstr>PowerPoint Presentation</vt:lpstr>
      <vt:lpstr>In which I will answer some of your questions</vt:lpstr>
      <vt:lpstr>PowerPoint Presentation</vt:lpstr>
      <vt:lpstr>In which I will answer some of your questions</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Representational  Similarity Analysis</dc:title>
  <dc:creator>Microsoft Office User</dc:creator>
  <cp:lastModifiedBy>Microsoft Office User</cp:lastModifiedBy>
  <cp:revision>36</cp:revision>
  <dcterms:created xsi:type="dcterms:W3CDTF">2017-03-21T17:56:34Z</dcterms:created>
  <dcterms:modified xsi:type="dcterms:W3CDTF">2017-05-16T06:28:16Z</dcterms:modified>
</cp:coreProperties>
</file>