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1" r:id="rId44"/>
    <p:sldId id="302" r:id="rId45"/>
    <p:sldId id="305" r:id="rId46"/>
    <p:sldId id="306" r:id="rId47"/>
    <p:sldId id="307" r:id="rId48"/>
    <p:sldId id="308" r:id="rId49"/>
    <p:sldId id="309" r:id="rId50"/>
    <p:sldId id="310" r:id="rId51"/>
    <p:sldId id="315" r:id="rId52"/>
    <p:sldId id="31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74"/>
  </p:normalViewPr>
  <p:slideViewPr>
    <p:cSldViewPr snapToGrid="0" snapToObjects="1" showGuides="1">
      <p:cViewPr>
        <p:scale>
          <a:sx n="89" d="100"/>
          <a:sy n="89" d="100"/>
        </p:scale>
        <p:origin x="768" y="10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F59E1-F166-6A4F-92D4-CC93D8995D0C}" type="datetimeFigureOut">
              <a:rPr lang="en-US" smtClean="0"/>
              <a:t>5/24/17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F20E5-4C68-C541-BFA6-3C68713DED56}" type="slidenum">
              <a:rPr lang="en-US" smtClean="0"/>
              <a:t>‹#›</a:t>
            </a:fld>
            <a:endParaRPr lang="en-US"/>
          </a:p>
        </p:txBody>
      </p:sp>
    </p:spTree>
    <p:extLst>
      <p:ext uri="{BB962C8B-B14F-4D97-AF65-F5344CB8AC3E}">
        <p14:creationId xmlns:p14="http://schemas.microsoft.com/office/powerpoint/2010/main" val="1174132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ph type="sldImg"/>
          </p:nvPr>
        </p:nvSpPr>
        <p:spPr>
          <a:solidFill>
            <a:srgbClr val="FFFFFF"/>
          </a:solidFill>
          <a:ln/>
        </p:spPr>
      </p:sp>
      <p:sp>
        <p:nvSpPr>
          <p:cNvPr id="31746"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ltLang="x-none">
                <a:solidFill>
                  <a:srgbClr val="000000"/>
                </a:solidFill>
                <a:latin typeface="Arial" charset="0"/>
                <a:ea typeface="ＭＳ Ｐゴシック" charset="-128"/>
                <a:sym typeface="Arial" charset="0"/>
              </a:rPr>
              <a:t>First, one has to ask: what is the reason for applying a new approach over and above the well known methods?</a:t>
            </a:r>
          </a:p>
          <a:p>
            <a:pPr marL="39688" eaLnBrk="1" hangingPunct="1">
              <a:spcBef>
                <a:spcPts val="413"/>
              </a:spcBef>
            </a:pPr>
            <a:r>
              <a:rPr lang="en-US" altLang="x-none">
                <a:solidFill>
                  <a:srgbClr val="000000"/>
                </a:solidFill>
                <a:latin typeface="Arial" charset="0"/>
                <a:ea typeface="ＭＳ Ｐゴシック" charset="-128"/>
                <a:sym typeface="Arial" charset="0"/>
              </a:rPr>
              <a:t>The general problem that has to be solved is how one is able to compare two different brains? </a:t>
            </a:r>
          </a:p>
          <a:p>
            <a:pPr marL="39688" eaLnBrk="1" hangingPunct="1">
              <a:spcBef>
                <a:spcPts val="413"/>
              </a:spcBef>
            </a:pPr>
            <a:r>
              <a:rPr lang="en-US" altLang="x-none">
                <a:solidFill>
                  <a:srgbClr val="000000"/>
                </a:solidFill>
                <a:latin typeface="Arial" charset="0"/>
                <a:ea typeface="ＭＳ Ｐゴシック" charset="-128"/>
                <a:sym typeface="Arial" charset="0"/>
              </a:rPr>
              <a:t>If this comparison is not done very careful, there is actually a danger of comparing apples with bananas!</a:t>
            </a:r>
          </a:p>
        </p:txBody>
      </p:sp>
    </p:spTree>
    <p:extLst>
      <p:ext uri="{BB962C8B-B14F-4D97-AF65-F5344CB8AC3E}">
        <p14:creationId xmlns:p14="http://schemas.microsoft.com/office/powerpoint/2010/main" val="424283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ph type="sldImg"/>
          </p:nvPr>
        </p:nvSpPr>
        <p:spPr>
          <a:solidFill>
            <a:srgbClr val="FFFFFF"/>
          </a:solidFill>
          <a:ln/>
        </p:spPr>
      </p:sp>
      <p:sp>
        <p:nvSpPr>
          <p:cNvPr id="61442"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ltLang="x-none">
                <a:solidFill>
                  <a:srgbClr val="000000"/>
                </a:solidFill>
                <a:latin typeface="Arial" charset="0"/>
                <a:ea typeface="ＭＳ Ｐゴシック" charset="-128"/>
                <a:sym typeface="Arial" charset="0"/>
              </a:rPr>
              <a:t>There are two main approaches to provide a spatial correspondency between different brains:</a:t>
            </a:r>
          </a:p>
        </p:txBody>
      </p:sp>
    </p:spTree>
    <p:extLst>
      <p:ext uri="{BB962C8B-B14F-4D97-AF65-F5344CB8AC3E}">
        <p14:creationId xmlns:p14="http://schemas.microsoft.com/office/powerpoint/2010/main" val="1070400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ph type="sldImg"/>
          </p:nvPr>
        </p:nvSpPr>
        <p:spPr>
          <a:solidFill>
            <a:srgbClr val="FFFFFF"/>
          </a:solidFill>
          <a:ln/>
        </p:spPr>
      </p:sp>
      <p:sp>
        <p:nvSpPr>
          <p:cNvPr id="63490"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ltLang="x-none">
                <a:solidFill>
                  <a:srgbClr val="000000"/>
                </a:solidFill>
                <a:latin typeface="Arial" charset="0"/>
                <a:ea typeface="ＭＳ Ｐゴシック" charset="-128"/>
                <a:sym typeface="Arial" charset="0"/>
              </a:rPr>
              <a:t>First, one has to ask: what is the reason for applying a new approach over and above the well known methods?</a:t>
            </a:r>
          </a:p>
          <a:p>
            <a:pPr marL="39688" eaLnBrk="1" hangingPunct="1">
              <a:spcBef>
                <a:spcPts val="413"/>
              </a:spcBef>
            </a:pPr>
            <a:r>
              <a:rPr lang="en-US" altLang="x-none">
                <a:solidFill>
                  <a:srgbClr val="000000"/>
                </a:solidFill>
                <a:latin typeface="Arial" charset="0"/>
                <a:ea typeface="ＭＳ Ｐゴシック" charset="-128"/>
                <a:sym typeface="Arial" charset="0"/>
              </a:rPr>
              <a:t>The general problem that has to be solved is how one is able to compare two different brains? </a:t>
            </a:r>
          </a:p>
          <a:p>
            <a:pPr marL="39688" eaLnBrk="1" hangingPunct="1">
              <a:spcBef>
                <a:spcPts val="413"/>
              </a:spcBef>
            </a:pPr>
            <a:r>
              <a:rPr lang="en-US" altLang="x-none">
                <a:solidFill>
                  <a:srgbClr val="000000"/>
                </a:solidFill>
                <a:latin typeface="Arial" charset="0"/>
                <a:ea typeface="ＭＳ Ｐゴシック" charset="-128"/>
                <a:sym typeface="Arial" charset="0"/>
              </a:rPr>
              <a:t>If this comparison is not done very careful, there is actually a danger of comparing apples with bananas!</a:t>
            </a:r>
          </a:p>
        </p:txBody>
      </p:sp>
    </p:spTree>
    <p:extLst>
      <p:ext uri="{BB962C8B-B14F-4D97-AF65-F5344CB8AC3E}">
        <p14:creationId xmlns:p14="http://schemas.microsoft.com/office/powerpoint/2010/main" val="1315611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ph type="sldImg"/>
          </p:nvPr>
        </p:nvSpPr>
        <p:spPr>
          <a:solidFill>
            <a:srgbClr val="FFFFFF"/>
          </a:solidFill>
          <a:ln/>
        </p:spPr>
      </p:sp>
      <p:sp>
        <p:nvSpPr>
          <p:cNvPr id="65538"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ltLang="x-none">
                <a:solidFill>
                  <a:srgbClr val="000000"/>
                </a:solidFill>
                <a:latin typeface="Arial" charset="0"/>
                <a:ea typeface="ＭＳ Ｐゴシック" charset="-128"/>
                <a:sym typeface="Arial" charset="0"/>
              </a:rPr>
              <a:t>First, one has to ask: what is the reason for applying a new approach over and above the well known methods?</a:t>
            </a:r>
          </a:p>
          <a:p>
            <a:pPr marL="39688" eaLnBrk="1" hangingPunct="1">
              <a:spcBef>
                <a:spcPts val="413"/>
              </a:spcBef>
            </a:pPr>
            <a:r>
              <a:rPr lang="en-US" altLang="x-none">
                <a:solidFill>
                  <a:srgbClr val="000000"/>
                </a:solidFill>
                <a:latin typeface="Arial" charset="0"/>
                <a:ea typeface="ＭＳ Ｐゴシック" charset="-128"/>
                <a:sym typeface="Arial" charset="0"/>
              </a:rPr>
              <a:t>The general problem that has to be solved is how one is able to compare two different brains? </a:t>
            </a:r>
          </a:p>
          <a:p>
            <a:pPr marL="39688" eaLnBrk="1" hangingPunct="1">
              <a:spcBef>
                <a:spcPts val="413"/>
              </a:spcBef>
            </a:pPr>
            <a:r>
              <a:rPr lang="en-US" altLang="x-none">
                <a:solidFill>
                  <a:srgbClr val="000000"/>
                </a:solidFill>
                <a:latin typeface="Arial" charset="0"/>
                <a:ea typeface="ＭＳ Ｐゴシック" charset="-128"/>
                <a:sym typeface="Arial" charset="0"/>
              </a:rPr>
              <a:t>If this comparison is not done very careful, there is actually a danger of comparing apples with bananas!</a:t>
            </a:r>
          </a:p>
        </p:txBody>
      </p:sp>
    </p:spTree>
    <p:extLst>
      <p:ext uri="{BB962C8B-B14F-4D97-AF65-F5344CB8AC3E}">
        <p14:creationId xmlns:p14="http://schemas.microsoft.com/office/powerpoint/2010/main" val="1604051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ph type="sldImg"/>
          </p:nvPr>
        </p:nvSpPr>
        <p:spPr>
          <a:solidFill>
            <a:srgbClr val="FFFFFF"/>
          </a:solidFill>
          <a:ln/>
        </p:spPr>
      </p:sp>
      <p:sp>
        <p:nvSpPr>
          <p:cNvPr id="74754"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ltLang="x-none">
                <a:solidFill>
                  <a:srgbClr val="000000"/>
                </a:solidFill>
                <a:latin typeface="Arial" charset="0"/>
                <a:ea typeface="ＭＳ Ｐゴシック" charset="-128"/>
                <a:sym typeface="Arial" charset="0"/>
              </a:rPr>
              <a:t>There are two main approaches to provide a spatial correspondency between different brains:</a:t>
            </a:r>
          </a:p>
        </p:txBody>
      </p:sp>
    </p:spTree>
    <p:extLst>
      <p:ext uri="{BB962C8B-B14F-4D97-AF65-F5344CB8AC3E}">
        <p14:creationId xmlns:p14="http://schemas.microsoft.com/office/powerpoint/2010/main" val="636723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ph type="sldImg"/>
          </p:nvPr>
        </p:nvSpPr>
        <p:spPr>
          <a:solidFill>
            <a:srgbClr val="FFFFFF"/>
          </a:solidFill>
          <a:ln/>
        </p:spPr>
      </p:sp>
      <p:sp>
        <p:nvSpPr>
          <p:cNvPr id="78850"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ltLang="x-none">
                <a:solidFill>
                  <a:srgbClr val="000000"/>
                </a:solidFill>
                <a:latin typeface="Arial" charset="0"/>
                <a:ea typeface="ＭＳ Ｐゴシック" charset="-128"/>
                <a:sym typeface="Arial" charset="0"/>
              </a:rPr>
              <a:t>First, one has to ask: what is the reason for applying a new approach over and above the well known methods?</a:t>
            </a:r>
          </a:p>
          <a:p>
            <a:pPr marL="39688" eaLnBrk="1" hangingPunct="1">
              <a:spcBef>
                <a:spcPts val="413"/>
              </a:spcBef>
            </a:pPr>
            <a:r>
              <a:rPr lang="en-US" altLang="x-none">
                <a:solidFill>
                  <a:srgbClr val="000000"/>
                </a:solidFill>
                <a:latin typeface="Arial" charset="0"/>
                <a:ea typeface="ＭＳ Ｐゴシック" charset="-128"/>
                <a:sym typeface="Arial" charset="0"/>
              </a:rPr>
              <a:t>The general problem that has to be solved is how one is able to compare two different brains? </a:t>
            </a:r>
          </a:p>
          <a:p>
            <a:pPr marL="39688" eaLnBrk="1" hangingPunct="1">
              <a:spcBef>
                <a:spcPts val="413"/>
              </a:spcBef>
            </a:pPr>
            <a:r>
              <a:rPr lang="en-US" altLang="x-none">
                <a:solidFill>
                  <a:srgbClr val="000000"/>
                </a:solidFill>
                <a:latin typeface="Arial" charset="0"/>
                <a:ea typeface="ＭＳ Ｐゴシック" charset="-128"/>
                <a:sym typeface="Arial" charset="0"/>
              </a:rPr>
              <a:t>If this comparison is not done very careful, there is actually a danger of comparing apples with bananas!</a:t>
            </a:r>
          </a:p>
        </p:txBody>
      </p:sp>
    </p:spTree>
    <p:extLst>
      <p:ext uri="{BB962C8B-B14F-4D97-AF65-F5344CB8AC3E}">
        <p14:creationId xmlns:p14="http://schemas.microsoft.com/office/powerpoint/2010/main" val="540920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ph type="sldImg"/>
          </p:nvPr>
        </p:nvSpPr>
        <p:spPr>
          <a:solidFill>
            <a:srgbClr val="FFFFFF"/>
          </a:solidFill>
          <a:ln/>
        </p:spPr>
      </p:sp>
      <p:sp>
        <p:nvSpPr>
          <p:cNvPr id="83970"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ltLang="x-none">
                <a:solidFill>
                  <a:srgbClr val="000000"/>
                </a:solidFill>
                <a:latin typeface="Arial" charset="0"/>
                <a:ea typeface="ＭＳ Ｐゴシック" charset="-128"/>
                <a:sym typeface="Arial" charset="0"/>
              </a:rPr>
              <a:t>There are two main approaches to provide a spatial correspondency between different brains:</a:t>
            </a:r>
          </a:p>
        </p:txBody>
      </p:sp>
    </p:spTree>
    <p:extLst>
      <p:ext uri="{BB962C8B-B14F-4D97-AF65-F5344CB8AC3E}">
        <p14:creationId xmlns:p14="http://schemas.microsoft.com/office/powerpoint/2010/main" val="1815076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ph type="sldImg"/>
          </p:nvPr>
        </p:nvSpPr>
        <p:spPr>
          <a:solidFill>
            <a:srgbClr val="FFFFFF"/>
          </a:solidFill>
          <a:ln/>
        </p:spPr>
      </p:sp>
      <p:sp>
        <p:nvSpPr>
          <p:cNvPr id="88066"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ltLang="x-none">
                <a:solidFill>
                  <a:srgbClr val="000000"/>
                </a:solidFill>
                <a:latin typeface="Arial" charset="0"/>
                <a:ea typeface="ＭＳ Ｐゴシック" charset="-128"/>
                <a:sym typeface="Arial" charset="0"/>
              </a:rPr>
              <a:t>First, one has to ask: what is the reason for applying a new approach over and above the well known methods?</a:t>
            </a:r>
          </a:p>
          <a:p>
            <a:pPr marL="39688" eaLnBrk="1" hangingPunct="1">
              <a:spcBef>
                <a:spcPts val="413"/>
              </a:spcBef>
            </a:pPr>
            <a:r>
              <a:rPr lang="en-US" altLang="x-none">
                <a:solidFill>
                  <a:srgbClr val="000000"/>
                </a:solidFill>
                <a:latin typeface="Arial" charset="0"/>
                <a:ea typeface="ＭＳ Ｐゴシック" charset="-128"/>
                <a:sym typeface="Arial" charset="0"/>
              </a:rPr>
              <a:t>The general problem that has to be solved is how one is able to compare two different brains? </a:t>
            </a:r>
          </a:p>
          <a:p>
            <a:pPr marL="39688" eaLnBrk="1" hangingPunct="1">
              <a:spcBef>
                <a:spcPts val="413"/>
              </a:spcBef>
            </a:pPr>
            <a:r>
              <a:rPr lang="en-US" altLang="x-none">
                <a:solidFill>
                  <a:srgbClr val="000000"/>
                </a:solidFill>
                <a:latin typeface="Arial" charset="0"/>
                <a:ea typeface="ＭＳ Ｐゴシック" charset="-128"/>
                <a:sym typeface="Arial" charset="0"/>
              </a:rPr>
              <a:t>If this comparison is not done very careful, there is actually a danger of comparing apples with bananas!</a:t>
            </a:r>
          </a:p>
        </p:txBody>
      </p:sp>
    </p:spTree>
    <p:extLst>
      <p:ext uri="{BB962C8B-B14F-4D97-AF65-F5344CB8AC3E}">
        <p14:creationId xmlns:p14="http://schemas.microsoft.com/office/powerpoint/2010/main" val="11915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ph type="sldImg"/>
          </p:nvPr>
        </p:nvSpPr>
        <p:spPr>
          <a:solidFill>
            <a:srgbClr val="FFFFFF"/>
          </a:solidFill>
          <a:ln/>
        </p:spPr>
      </p:sp>
      <p:sp>
        <p:nvSpPr>
          <p:cNvPr id="33794"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ltLang="x-none">
                <a:solidFill>
                  <a:srgbClr val="000000"/>
                </a:solidFill>
                <a:latin typeface="Arial" charset="0"/>
                <a:ea typeface="ＭＳ Ｐゴシック" charset="-128"/>
                <a:sym typeface="Arial" charset="0"/>
              </a:rPr>
              <a:t>First, one has to ask: what is the reason for applying a new approach over and above the well known methods?</a:t>
            </a:r>
          </a:p>
          <a:p>
            <a:pPr marL="39688" eaLnBrk="1" hangingPunct="1">
              <a:spcBef>
                <a:spcPts val="413"/>
              </a:spcBef>
            </a:pPr>
            <a:r>
              <a:rPr lang="en-US" altLang="x-none">
                <a:solidFill>
                  <a:srgbClr val="000000"/>
                </a:solidFill>
                <a:latin typeface="Arial" charset="0"/>
                <a:ea typeface="ＭＳ Ｐゴシック" charset="-128"/>
                <a:sym typeface="Arial" charset="0"/>
              </a:rPr>
              <a:t>The general problem that has to be solved is how one is able to compare two different brains? </a:t>
            </a:r>
          </a:p>
          <a:p>
            <a:pPr marL="39688" eaLnBrk="1" hangingPunct="1">
              <a:spcBef>
                <a:spcPts val="413"/>
              </a:spcBef>
            </a:pPr>
            <a:r>
              <a:rPr lang="en-US" altLang="x-none">
                <a:solidFill>
                  <a:srgbClr val="000000"/>
                </a:solidFill>
                <a:latin typeface="Arial" charset="0"/>
                <a:ea typeface="ＭＳ Ｐゴシック" charset="-128"/>
                <a:sym typeface="Arial" charset="0"/>
              </a:rPr>
              <a:t>If this comparison is not done very careful, there is actually a danger of comparing apples with bananas!</a:t>
            </a:r>
          </a:p>
        </p:txBody>
      </p:sp>
    </p:spTree>
    <p:extLst>
      <p:ext uri="{BB962C8B-B14F-4D97-AF65-F5344CB8AC3E}">
        <p14:creationId xmlns:p14="http://schemas.microsoft.com/office/powerpoint/2010/main" val="342408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ph type="sldImg"/>
          </p:nvPr>
        </p:nvSpPr>
        <p:spPr>
          <a:solidFill>
            <a:srgbClr val="FFFFFF"/>
          </a:solidFill>
          <a:ln/>
        </p:spPr>
      </p:sp>
      <p:sp>
        <p:nvSpPr>
          <p:cNvPr id="35842"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ltLang="x-none">
                <a:solidFill>
                  <a:srgbClr val="000000"/>
                </a:solidFill>
                <a:latin typeface="Arial" charset="0"/>
                <a:ea typeface="ＭＳ Ｐゴシック" charset="-128"/>
                <a:sym typeface="Arial" charset="0"/>
              </a:rPr>
              <a:t>First, one has to ask: what is the reason for applying a new approach over and above the well known methods?</a:t>
            </a:r>
          </a:p>
          <a:p>
            <a:pPr marL="39688" eaLnBrk="1" hangingPunct="1">
              <a:spcBef>
                <a:spcPts val="413"/>
              </a:spcBef>
            </a:pPr>
            <a:r>
              <a:rPr lang="en-US" altLang="x-none">
                <a:solidFill>
                  <a:srgbClr val="000000"/>
                </a:solidFill>
                <a:latin typeface="Arial" charset="0"/>
                <a:ea typeface="ＭＳ Ｐゴシック" charset="-128"/>
                <a:sym typeface="Arial" charset="0"/>
              </a:rPr>
              <a:t>The general problem that has to be solved is how one is able to compare two different brains? </a:t>
            </a:r>
          </a:p>
          <a:p>
            <a:pPr marL="39688" eaLnBrk="1" hangingPunct="1">
              <a:spcBef>
                <a:spcPts val="413"/>
              </a:spcBef>
            </a:pPr>
            <a:r>
              <a:rPr lang="en-US" altLang="x-none">
                <a:solidFill>
                  <a:srgbClr val="000000"/>
                </a:solidFill>
                <a:latin typeface="Arial" charset="0"/>
                <a:ea typeface="ＭＳ Ｐゴシック" charset="-128"/>
                <a:sym typeface="Arial" charset="0"/>
              </a:rPr>
              <a:t>If this comparison is not done very careful, there is actually a danger of comparing apples with bananas!</a:t>
            </a:r>
          </a:p>
        </p:txBody>
      </p:sp>
    </p:spTree>
    <p:extLst>
      <p:ext uri="{BB962C8B-B14F-4D97-AF65-F5344CB8AC3E}">
        <p14:creationId xmlns:p14="http://schemas.microsoft.com/office/powerpoint/2010/main" val="484474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ph type="sldImg"/>
          </p:nvPr>
        </p:nvSpPr>
        <p:spPr>
          <a:solidFill>
            <a:srgbClr val="FFFFFF"/>
          </a:solidFill>
          <a:ln/>
        </p:spPr>
      </p:sp>
      <p:sp>
        <p:nvSpPr>
          <p:cNvPr id="37890"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ltLang="x-none">
                <a:solidFill>
                  <a:srgbClr val="000000"/>
                </a:solidFill>
                <a:latin typeface="Arial" charset="0"/>
                <a:ea typeface="ＭＳ Ｐゴシック" charset="-128"/>
                <a:sym typeface="Arial" charset="0"/>
              </a:rPr>
              <a:t>First, one has to ask: what is the reason for applying a new approach over and above the well known methods?</a:t>
            </a:r>
          </a:p>
          <a:p>
            <a:pPr marL="39688" eaLnBrk="1" hangingPunct="1">
              <a:spcBef>
                <a:spcPts val="413"/>
              </a:spcBef>
            </a:pPr>
            <a:r>
              <a:rPr lang="en-US" altLang="x-none">
                <a:solidFill>
                  <a:srgbClr val="000000"/>
                </a:solidFill>
                <a:latin typeface="Arial" charset="0"/>
                <a:ea typeface="ＭＳ Ｐゴシック" charset="-128"/>
                <a:sym typeface="Arial" charset="0"/>
              </a:rPr>
              <a:t>The general problem that has to be solved is how one is able to compare two different brains? </a:t>
            </a:r>
          </a:p>
          <a:p>
            <a:pPr marL="39688" eaLnBrk="1" hangingPunct="1">
              <a:spcBef>
                <a:spcPts val="413"/>
              </a:spcBef>
            </a:pPr>
            <a:r>
              <a:rPr lang="en-US" altLang="x-none">
                <a:solidFill>
                  <a:srgbClr val="000000"/>
                </a:solidFill>
                <a:latin typeface="Arial" charset="0"/>
                <a:ea typeface="ＭＳ Ｐゴシック" charset="-128"/>
                <a:sym typeface="Arial" charset="0"/>
              </a:rPr>
              <a:t>If this comparison is not done very careful, there is actually a danger of comparing apples with bananas!</a:t>
            </a:r>
          </a:p>
        </p:txBody>
      </p:sp>
    </p:spTree>
    <p:extLst>
      <p:ext uri="{BB962C8B-B14F-4D97-AF65-F5344CB8AC3E}">
        <p14:creationId xmlns:p14="http://schemas.microsoft.com/office/powerpoint/2010/main" val="620503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ph type="sldImg"/>
          </p:nvPr>
        </p:nvSpPr>
        <p:spPr>
          <a:solidFill>
            <a:srgbClr val="FFFFFF"/>
          </a:solidFill>
          <a:ln/>
        </p:spPr>
      </p:sp>
      <p:sp>
        <p:nvSpPr>
          <p:cNvPr id="39938"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ltLang="x-none">
                <a:solidFill>
                  <a:srgbClr val="000000"/>
                </a:solidFill>
                <a:latin typeface="Arial" charset="0"/>
                <a:ea typeface="ＭＳ Ｐゴシック" charset="-128"/>
                <a:sym typeface="Arial" charset="0"/>
              </a:rPr>
              <a:t>First, one has to ask: what is the reason for applying a new approach over and above the well known methods?</a:t>
            </a:r>
          </a:p>
          <a:p>
            <a:pPr marL="39688" eaLnBrk="1" hangingPunct="1">
              <a:spcBef>
                <a:spcPts val="413"/>
              </a:spcBef>
            </a:pPr>
            <a:r>
              <a:rPr lang="en-US" altLang="x-none">
                <a:solidFill>
                  <a:srgbClr val="000000"/>
                </a:solidFill>
                <a:latin typeface="Arial" charset="0"/>
                <a:ea typeface="ＭＳ Ｐゴシック" charset="-128"/>
                <a:sym typeface="Arial" charset="0"/>
              </a:rPr>
              <a:t>The general problem that has to be solved is how one is able to compare two different brains? </a:t>
            </a:r>
          </a:p>
          <a:p>
            <a:pPr marL="39688" eaLnBrk="1" hangingPunct="1">
              <a:spcBef>
                <a:spcPts val="413"/>
              </a:spcBef>
            </a:pPr>
            <a:r>
              <a:rPr lang="en-US" altLang="x-none">
                <a:solidFill>
                  <a:srgbClr val="000000"/>
                </a:solidFill>
                <a:latin typeface="Arial" charset="0"/>
                <a:ea typeface="ＭＳ Ｐゴシック" charset="-128"/>
                <a:sym typeface="Arial" charset="0"/>
              </a:rPr>
              <a:t>If this comparison is not done very careful, there is actually a danger of comparing apples with bananas!</a:t>
            </a:r>
          </a:p>
        </p:txBody>
      </p:sp>
    </p:spTree>
    <p:extLst>
      <p:ext uri="{BB962C8B-B14F-4D97-AF65-F5344CB8AC3E}">
        <p14:creationId xmlns:p14="http://schemas.microsoft.com/office/powerpoint/2010/main" val="109553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ph type="sldImg"/>
          </p:nvPr>
        </p:nvSpPr>
        <p:spPr>
          <a:solidFill>
            <a:srgbClr val="FFFFFF"/>
          </a:solidFill>
          <a:ln/>
        </p:spPr>
      </p:sp>
      <p:sp>
        <p:nvSpPr>
          <p:cNvPr id="41986"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ltLang="x-none">
                <a:solidFill>
                  <a:srgbClr val="000000"/>
                </a:solidFill>
                <a:latin typeface="Arial" charset="0"/>
                <a:ea typeface="ＭＳ Ｐゴシック" charset="-128"/>
                <a:sym typeface="Arial" charset="0"/>
              </a:rPr>
              <a:t>First, one has to ask: what is the reason for applying a new approach over and above the well known methods?</a:t>
            </a:r>
          </a:p>
          <a:p>
            <a:pPr marL="39688" eaLnBrk="1" hangingPunct="1">
              <a:spcBef>
                <a:spcPts val="413"/>
              </a:spcBef>
            </a:pPr>
            <a:r>
              <a:rPr lang="en-US" altLang="x-none">
                <a:solidFill>
                  <a:srgbClr val="000000"/>
                </a:solidFill>
                <a:latin typeface="Arial" charset="0"/>
                <a:ea typeface="ＭＳ Ｐゴシック" charset="-128"/>
                <a:sym typeface="Arial" charset="0"/>
              </a:rPr>
              <a:t>The general problem that has to be solved is how one is able to compare two different brains? </a:t>
            </a:r>
          </a:p>
          <a:p>
            <a:pPr marL="39688" eaLnBrk="1" hangingPunct="1">
              <a:spcBef>
                <a:spcPts val="413"/>
              </a:spcBef>
            </a:pPr>
            <a:r>
              <a:rPr lang="en-US" altLang="x-none">
                <a:solidFill>
                  <a:srgbClr val="000000"/>
                </a:solidFill>
                <a:latin typeface="Arial" charset="0"/>
                <a:ea typeface="ＭＳ Ｐゴシック" charset="-128"/>
                <a:sym typeface="Arial" charset="0"/>
              </a:rPr>
              <a:t>If this comparison is not done very careful, there is actually a danger of comparing apples with bananas!</a:t>
            </a:r>
          </a:p>
        </p:txBody>
      </p:sp>
    </p:spTree>
    <p:extLst>
      <p:ext uri="{BB962C8B-B14F-4D97-AF65-F5344CB8AC3E}">
        <p14:creationId xmlns:p14="http://schemas.microsoft.com/office/powerpoint/2010/main" val="711196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ph type="sldImg"/>
          </p:nvPr>
        </p:nvSpPr>
        <p:spPr>
          <a:solidFill>
            <a:srgbClr val="FFFFFF"/>
          </a:solidFill>
          <a:ln/>
        </p:spPr>
      </p:sp>
      <p:sp>
        <p:nvSpPr>
          <p:cNvPr id="44034"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ltLang="x-none">
                <a:solidFill>
                  <a:srgbClr val="000000"/>
                </a:solidFill>
                <a:latin typeface="Arial" charset="0"/>
                <a:ea typeface="ＭＳ Ｐゴシック" charset="-128"/>
                <a:sym typeface="Arial" charset="0"/>
              </a:rPr>
              <a:t>First, one has to ask: what is the reason for applying a new approach over and above the well known methods?</a:t>
            </a:r>
          </a:p>
          <a:p>
            <a:pPr marL="39688" eaLnBrk="1" hangingPunct="1">
              <a:spcBef>
                <a:spcPts val="413"/>
              </a:spcBef>
            </a:pPr>
            <a:r>
              <a:rPr lang="en-US" altLang="x-none">
                <a:solidFill>
                  <a:srgbClr val="000000"/>
                </a:solidFill>
                <a:latin typeface="Arial" charset="0"/>
                <a:ea typeface="ＭＳ Ｐゴシック" charset="-128"/>
                <a:sym typeface="Arial" charset="0"/>
              </a:rPr>
              <a:t>The general problem that has to be solved is how one is able to compare two different brains? </a:t>
            </a:r>
          </a:p>
          <a:p>
            <a:pPr marL="39688" eaLnBrk="1" hangingPunct="1">
              <a:spcBef>
                <a:spcPts val="413"/>
              </a:spcBef>
            </a:pPr>
            <a:r>
              <a:rPr lang="en-US" altLang="x-none">
                <a:solidFill>
                  <a:srgbClr val="000000"/>
                </a:solidFill>
                <a:latin typeface="Arial" charset="0"/>
                <a:ea typeface="ＭＳ Ｐゴシック" charset="-128"/>
                <a:sym typeface="Arial" charset="0"/>
              </a:rPr>
              <a:t>If this comparison is not done very careful, there is actually a danger of comparing apples with bananas!</a:t>
            </a:r>
          </a:p>
        </p:txBody>
      </p:sp>
    </p:spTree>
    <p:extLst>
      <p:ext uri="{BB962C8B-B14F-4D97-AF65-F5344CB8AC3E}">
        <p14:creationId xmlns:p14="http://schemas.microsoft.com/office/powerpoint/2010/main" val="2110316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ph type="sldImg"/>
          </p:nvPr>
        </p:nvSpPr>
        <p:spPr>
          <a:solidFill>
            <a:srgbClr val="FFFFFF"/>
          </a:solidFill>
          <a:ln/>
        </p:spPr>
      </p:sp>
      <p:sp>
        <p:nvSpPr>
          <p:cNvPr id="46082"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ltLang="x-none">
                <a:solidFill>
                  <a:srgbClr val="000000"/>
                </a:solidFill>
                <a:latin typeface="Arial" charset="0"/>
                <a:ea typeface="ＭＳ Ｐゴシック" charset="-128"/>
                <a:sym typeface="Arial" charset="0"/>
              </a:rPr>
              <a:t>First, one has to ask: what is the reason for applying a new approach over and above the well known methods?</a:t>
            </a:r>
          </a:p>
          <a:p>
            <a:pPr marL="39688" eaLnBrk="1" hangingPunct="1">
              <a:spcBef>
                <a:spcPts val="413"/>
              </a:spcBef>
            </a:pPr>
            <a:r>
              <a:rPr lang="en-US" altLang="x-none">
                <a:solidFill>
                  <a:srgbClr val="000000"/>
                </a:solidFill>
                <a:latin typeface="Arial" charset="0"/>
                <a:ea typeface="ＭＳ Ｐゴシック" charset="-128"/>
                <a:sym typeface="Arial" charset="0"/>
              </a:rPr>
              <a:t>The general problem that has to be solved is how one is able to compare two different brains? </a:t>
            </a:r>
          </a:p>
          <a:p>
            <a:pPr marL="39688" eaLnBrk="1" hangingPunct="1">
              <a:spcBef>
                <a:spcPts val="413"/>
              </a:spcBef>
            </a:pPr>
            <a:r>
              <a:rPr lang="en-US" altLang="x-none">
                <a:solidFill>
                  <a:srgbClr val="000000"/>
                </a:solidFill>
                <a:latin typeface="Arial" charset="0"/>
                <a:ea typeface="ＭＳ Ｐゴシック" charset="-128"/>
                <a:sym typeface="Arial" charset="0"/>
              </a:rPr>
              <a:t>If this comparison is not done very careful, there is actually a danger of comparing apples with bananas!</a:t>
            </a:r>
          </a:p>
        </p:txBody>
      </p:sp>
    </p:spTree>
    <p:extLst>
      <p:ext uri="{BB962C8B-B14F-4D97-AF65-F5344CB8AC3E}">
        <p14:creationId xmlns:p14="http://schemas.microsoft.com/office/powerpoint/2010/main" val="356217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ph type="sldImg"/>
          </p:nvPr>
        </p:nvSpPr>
        <p:spPr>
          <a:solidFill>
            <a:srgbClr val="FFFFFF"/>
          </a:solidFill>
          <a:ln/>
        </p:spPr>
      </p:sp>
      <p:sp>
        <p:nvSpPr>
          <p:cNvPr id="48130"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ltLang="x-none">
                <a:solidFill>
                  <a:srgbClr val="000000"/>
                </a:solidFill>
                <a:latin typeface="Arial" charset="0"/>
                <a:ea typeface="ＭＳ Ｐゴシック" charset="-128"/>
                <a:sym typeface="Arial" charset="0"/>
              </a:rPr>
              <a:t>First, one has to ask: what is the reason for applying a new approach over and above the well known methods?</a:t>
            </a:r>
          </a:p>
          <a:p>
            <a:pPr marL="39688" eaLnBrk="1" hangingPunct="1">
              <a:spcBef>
                <a:spcPts val="413"/>
              </a:spcBef>
            </a:pPr>
            <a:r>
              <a:rPr lang="en-US" altLang="x-none">
                <a:solidFill>
                  <a:srgbClr val="000000"/>
                </a:solidFill>
                <a:latin typeface="Arial" charset="0"/>
                <a:ea typeface="ＭＳ Ｐゴシック" charset="-128"/>
                <a:sym typeface="Arial" charset="0"/>
              </a:rPr>
              <a:t>The general problem that has to be solved is how one is able to compare two different brains? </a:t>
            </a:r>
          </a:p>
          <a:p>
            <a:pPr marL="39688" eaLnBrk="1" hangingPunct="1">
              <a:spcBef>
                <a:spcPts val="413"/>
              </a:spcBef>
            </a:pPr>
            <a:r>
              <a:rPr lang="en-US" altLang="x-none">
                <a:solidFill>
                  <a:srgbClr val="000000"/>
                </a:solidFill>
                <a:latin typeface="Arial" charset="0"/>
                <a:ea typeface="ＭＳ Ｐゴシック" charset="-128"/>
                <a:sym typeface="Arial" charset="0"/>
              </a:rPr>
              <a:t>If this comparison is not done very careful, there is actually a danger of comparing apples with bananas!</a:t>
            </a:r>
          </a:p>
        </p:txBody>
      </p:sp>
    </p:spTree>
    <p:extLst>
      <p:ext uri="{BB962C8B-B14F-4D97-AF65-F5344CB8AC3E}">
        <p14:creationId xmlns:p14="http://schemas.microsoft.com/office/powerpoint/2010/main" val="624125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6E4C8-6F13-C044-A8DC-2A68C8128EE2}"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065FB-B1CA-DF43-9C87-3712E43A4CD7}" type="slidenum">
              <a:rPr lang="en-US" smtClean="0"/>
              <a:t>‹#›</a:t>
            </a:fld>
            <a:endParaRPr lang="en-US"/>
          </a:p>
        </p:txBody>
      </p:sp>
    </p:spTree>
    <p:extLst>
      <p:ext uri="{BB962C8B-B14F-4D97-AF65-F5344CB8AC3E}">
        <p14:creationId xmlns:p14="http://schemas.microsoft.com/office/powerpoint/2010/main" val="194185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6E4C8-6F13-C044-A8DC-2A68C8128EE2}"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065FB-B1CA-DF43-9C87-3712E43A4CD7}" type="slidenum">
              <a:rPr lang="en-US" smtClean="0"/>
              <a:t>‹#›</a:t>
            </a:fld>
            <a:endParaRPr lang="en-US"/>
          </a:p>
        </p:txBody>
      </p:sp>
    </p:spTree>
    <p:extLst>
      <p:ext uri="{BB962C8B-B14F-4D97-AF65-F5344CB8AC3E}">
        <p14:creationId xmlns:p14="http://schemas.microsoft.com/office/powerpoint/2010/main" val="177403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6E4C8-6F13-C044-A8DC-2A68C8128EE2}"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065FB-B1CA-DF43-9C87-3712E43A4CD7}" type="slidenum">
              <a:rPr lang="en-US" smtClean="0"/>
              <a:t>‹#›</a:t>
            </a:fld>
            <a:endParaRPr lang="en-US"/>
          </a:p>
        </p:txBody>
      </p:sp>
    </p:spTree>
    <p:extLst>
      <p:ext uri="{BB962C8B-B14F-4D97-AF65-F5344CB8AC3E}">
        <p14:creationId xmlns:p14="http://schemas.microsoft.com/office/powerpoint/2010/main" val="91384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6E4C8-6F13-C044-A8DC-2A68C8128EE2}"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065FB-B1CA-DF43-9C87-3712E43A4CD7}" type="slidenum">
              <a:rPr lang="en-US" smtClean="0"/>
              <a:t>‹#›</a:t>
            </a:fld>
            <a:endParaRPr lang="en-US"/>
          </a:p>
        </p:txBody>
      </p:sp>
    </p:spTree>
    <p:extLst>
      <p:ext uri="{BB962C8B-B14F-4D97-AF65-F5344CB8AC3E}">
        <p14:creationId xmlns:p14="http://schemas.microsoft.com/office/powerpoint/2010/main" val="139910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6E4C8-6F13-C044-A8DC-2A68C8128EE2}"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065FB-B1CA-DF43-9C87-3712E43A4CD7}" type="slidenum">
              <a:rPr lang="en-US" smtClean="0"/>
              <a:t>‹#›</a:t>
            </a:fld>
            <a:endParaRPr lang="en-US"/>
          </a:p>
        </p:txBody>
      </p:sp>
    </p:spTree>
    <p:extLst>
      <p:ext uri="{BB962C8B-B14F-4D97-AF65-F5344CB8AC3E}">
        <p14:creationId xmlns:p14="http://schemas.microsoft.com/office/powerpoint/2010/main" val="204294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86E4C8-6F13-C044-A8DC-2A68C8128EE2}"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065FB-B1CA-DF43-9C87-3712E43A4CD7}" type="slidenum">
              <a:rPr lang="en-US" smtClean="0"/>
              <a:t>‹#›</a:t>
            </a:fld>
            <a:endParaRPr lang="en-US"/>
          </a:p>
        </p:txBody>
      </p:sp>
    </p:spTree>
    <p:extLst>
      <p:ext uri="{BB962C8B-B14F-4D97-AF65-F5344CB8AC3E}">
        <p14:creationId xmlns:p14="http://schemas.microsoft.com/office/powerpoint/2010/main" val="1879378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86E4C8-6F13-C044-A8DC-2A68C8128EE2}" type="datetimeFigureOut">
              <a:rPr lang="en-US" smtClean="0"/>
              <a:t>5/24/17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4065FB-B1CA-DF43-9C87-3712E43A4CD7}" type="slidenum">
              <a:rPr lang="en-US" smtClean="0"/>
              <a:t>‹#›</a:t>
            </a:fld>
            <a:endParaRPr lang="en-US"/>
          </a:p>
        </p:txBody>
      </p:sp>
    </p:spTree>
    <p:extLst>
      <p:ext uri="{BB962C8B-B14F-4D97-AF65-F5344CB8AC3E}">
        <p14:creationId xmlns:p14="http://schemas.microsoft.com/office/powerpoint/2010/main" val="153110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86E4C8-6F13-C044-A8DC-2A68C8128EE2}" type="datetimeFigureOut">
              <a:rPr lang="en-US" smtClean="0"/>
              <a:t>5/24/17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4065FB-B1CA-DF43-9C87-3712E43A4CD7}" type="slidenum">
              <a:rPr lang="en-US" smtClean="0"/>
              <a:t>‹#›</a:t>
            </a:fld>
            <a:endParaRPr lang="en-US"/>
          </a:p>
        </p:txBody>
      </p:sp>
    </p:spTree>
    <p:extLst>
      <p:ext uri="{BB962C8B-B14F-4D97-AF65-F5344CB8AC3E}">
        <p14:creationId xmlns:p14="http://schemas.microsoft.com/office/powerpoint/2010/main" val="211551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6E4C8-6F13-C044-A8DC-2A68C8128EE2}" type="datetimeFigureOut">
              <a:rPr lang="en-US" smtClean="0"/>
              <a:t>5/24/17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4065FB-B1CA-DF43-9C87-3712E43A4CD7}" type="slidenum">
              <a:rPr lang="en-US" smtClean="0"/>
              <a:t>‹#›</a:t>
            </a:fld>
            <a:endParaRPr lang="en-US"/>
          </a:p>
        </p:txBody>
      </p:sp>
    </p:spTree>
    <p:extLst>
      <p:ext uri="{BB962C8B-B14F-4D97-AF65-F5344CB8AC3E}">
        <p14:creationId xmlns:p14="http://schemas.microsoft.com/office/powerpoint/2010/main" val="174990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6E4C8-6F13-C044-A8DC-2A68C8128EE2}"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065FB-B1CA-DF43-9C87-3712E43A4CD7}" type="slidenum">
              <a:rPr lang="en-US" smtClean="0"/>
              <a:t>‹#›</a:t>
            </a:fld>
            <a:endParaRPr lang="en-US"/>
          </a:p>
        </p:txBody>
      </p:sp>
    </p:spTree>
    <p:extLst>
      <p:ext uri="{BB962C8B-B14F-4D97-AF65-F5344CB8AC3E}">
        <p14:creationId xmlns:p14="http://schemas.microsoft.com/office/powerpoint/2010/main" val="78682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6E4C8-6F13-C044-A8DC-2A68C8128EE2}"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065FB-B1CA-DF43-9C87-3712E43A4CD7}" type="slidenum">
              <a:rPr lang="en-US" smtClean="0"/>
              <a:t>‹#›</a:t>
            </a:fld>
            <a:endParaRPr lang="en-US"/>
          </a:p>
        </p:txBody>
      </p:sp>
    </p:spTree>
    <p:extLst>
      <p:ext uri="{BB962C8B-B14F-4D97-AF65-F5344CB8AC3E}">
        <p14:creationId xmlns:p14="http://schemas.microsoft.com/office/powerpoint/2010/main" val="20548586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6E4C8-6F13-C044-A8DC-2A68C8128EE2}" type="datetimeFigureOut">
              <a:rPr lang="en-US" smtClean="0"/>
              <a:t>5/24/17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065FB-B1CA-DF43-9C87-3712E43A4CD7}" type="slidenum">
              <a:rPr lang="en-US" smtClean="0"/>
              <a:t>‹#›</a:t>
            </a:fld>
            <a:endParaRPr lang="en-US"/>
          </a:p>
        </p:txBody>
      </p:sp>
    </p:spTree>
    <p:extLst>
      <p:ext uri="{BB962C8B-B14F-4D97-AF65-F5344CB8AC3E}">
        <p14:creationId xmlns:p14="http://schemas.microsoft.com/office/powerpoint/2010/main" val="732128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9" Type="http://schemas.openxmlformats.org/officeDocument/2006/relationships/image" Target="../media/image21.jpeg"/><Relationship Id="rId10" Type="http://schemas.openxmlformats.org/officeDocument/2006/relationships/image" Target="../media/image22.jpeg"/><Relationship Id="rId11"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ph type="title"/>
          </p:nvPr>
        </p:nvSpPr>
        <p:spPr>
          <a:xfrm>
            <a:off x="1981200" y="2286000"/>
            <a:ext cx="8458200" cy="1143000"/>
          </a:xfrm>
        </p:spPr>
        <p:txBody>
          <a:bodyPr vert="horz" lIns="91440" tIns="45720" rIns="132080" bIns="45720" rtlCol="0" anchor="ctr">
            <a:normAutofit/>
          </a:bodyPr>
          <a:lstStyle/>
          <a:p>
            <a:r>
              <a:rPr lang="en-US" altLang="x-none" b="1">
                <a:solidFill>
                  <a:srgbClr val="5F22C3"/>
                </a:solidFill>
                <a:latin typeface="Calibri" charset="0"/>
              </a:rPr>
              <a:t>Group Averaging of fMRI Data</a:t>
            </a:r>
          </a:p>
        </p:txBody>
      </p:sp>
    </p:spTree>
    <p:extLst>
      <p:ext uri="{BB962C8B-B14F-4D97-AF65-F5344CB8AC3E}">
        <p14:creationId xmlns:p14="http://schemas.microsoft.com/office/powerpoint/2010/main" val="2562536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ph type="title"/>
          </p:nvPr>
        </p:nvSpPr>
        <p:spPr>
          <a:xfrm>
            <a:off x="1524000" y="228600"/>
            <a:ext cx="9144000" cy="1600200"/>
          </a:xfrm>
        </p:spPr>
        <p:txBody>
          <a:bodyPr vert="horz" lIns="91440" tIns="45720" rIns="132080" bIns="45720" rtlCol="0" anchor="ctr">
            <a:normAutofit/>
          </a:bodyPr>
          <a:lstStyle/>
          <a:p>
            <a:r>
              <a:rPr lang="en-US" altLang="x-none" sz="3200" b="1">
                <a:solidFill>
                  <a:srgbClr val="6224C2"/>
                </a:solidFill>
                <a:latin typeface="Calibri" charset="0"/>
                <a:sym typeface="Arial Bold" charset="0"/>
              </a:rPr>
              <a:t>Fixed Effects: pool data across subjects by treating each subject as an independent sample and ignoring between-subjects differences</a:t>
            </a:r>
            <a:endParaRPr lang="en-US" altLang="x-none" sz="3200" b="1">
              <a:solidFill>
                <a:srgbClr val="6224C2"/>
              </a:solidFill>
              <a:latin typeface="Calibri" charset="0"/>
              <a:ea typeface="ヒラギノ角ゴ ProN W6" charset="-128"/>
              <a:sym typeface="Arial Bold" charset="0"/>
            </a:endParaRPr>
          </a:p>
        </p:txBody>
      </p:sp>
      <p:pic>
        <p:nvPicPr>
          <p:cNvPr id="2457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981200"/>
            <a:ext cx="8151813"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p:cNvSpPr>
          <p:nvPr/>
        </p:nvSpPr>
        <p:spPr bwMode="auto">
          <a:xfrm>
            <a:off x="2133600" y="4648200"/>
            <a:ext cx="7848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b="1">
                <a:solidFill>
                  <a:srgbClr val="5F22C3"/>
                </a:solidFill>
                <a:latin typeface="Calibri" charset="0"/>
              </a:rPr>
              <a:t>Fixed effects analysis increases the statistical power</a:t>
            </a:r>
          </a:p>
          <a:p>
            <a:pPr eaLnBrk="1" hangingPunct="1"/>
            <a:r>
              <a:rPr lang="en-US" altLang="x-none" sz="2000">
                <a:solidFill>
                  <a:schemeClr val="tx1"/>
                </a:solidFill>
                <a:latin typeface="Calibri" charset="0"/>
              </a:rPr>
              <a:t>At each voxel, the statistical analyses are done across data from </a:t>
            </a:r>
            <a:r>
              <a:rPr lang="en-US" altLang="ja-JP" sz="2000">
                <a:solidFill>
                  <a:schemeClr val="tx1"/>
                </a:solidFill>
                <a:latin typeface="Calibri" charset="0"/>
              </a:rPr>
              <a:t>all time points from all subjects, this increases the degrees of freedom and makes the statistical significance more robust. </a:t>
            </a:r>
          </a:p>
        </p:txBody>
      </p:sp>
    </p:spTree>
    <p:extLst>
      <p:ext uri="{BB962C8B-B14F-4D97-AF65-F5344CB8AC3E}">
        <p14:creationId xmlns:p14="http://schemas.microsoft.com/office/powerpoint/2010/main" val="1205769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ph type="title"/>
          </p:nvPr>
        </p:nvSpPr>
        <p:spPr>
          <a:xfrm>
            <a:off x="1524000" y="228600"/>
            <a:ext cx="9144000" cy="1600200"/>
          </a:xfrm>
        </p:spPr>
        <p:txBody>
          <a:bodyPr vert="horz" lIns="91440" tIns="45720" rIns="132080" bIns="45720" rtlCol="0" anchor="ctr">
            <a:normAutofit/>
          </a:bodyPr>
          <a:lstStyle/>
          <a:p>
            <a:r>
              <a:rPr lang="en-US" altLang="x-none" sz="3200" b="1">
                <a:solidFill>
                  <a:srgbClr val="6224C2"/>
                </a:solidFill>
                <a:latin typeface="Calibri" charset="0"/>
                <a:sym typeface="Arial Bold" charset="0"/>
              </a:rPr>
              <a:t>Fixed Effects: pool data across subjects by treating each subject as an independent sample and ignoring between-subjects differences</a:t>
            </a:r>
            <a:endParaRPr lang="en-US" altLang="x-none" sz="3200" b="1">
              <a:solidFill>
                <a:srgbClr val="6224C2"/>
              </a:solidFill>
              <a:latin typeface="Calibri" charset="0"/>
              <a:ea typeface="ヒラギノ角ゴ ProN W6" charset="-128"/>
              <a:sym typeface="Arial Bold" charset="0"/>
            </a:endParaRPr>
          </a:p>
        </p:txBody>
      </p:sp>
      <p:pic>
        <p:nvPicPr>
          <p:cNvPr id="2560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981200"/>
            <a:ext cx="8151813"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p:cNvSpPr>
          <p:nvPr/>
        </p:nvSpPr>
        <p:spPr bwMode="auto">
          <a:xfrm>
            <a:off x="2133600" y="4648200"/>
            <a:ext cx="7848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b="1">
                <a:solidFill>
                  <a:srgbClr val="5F22C3"/>
                </a:solidFill>
                <a:latin typeface="Calibri" charset="0"/>
              </a:rPr>
              <a:t>Fixed effects analysis increases the statistical power</a:t>
            </a:r>
          </a:p>
          <a:p>
            <a:pPr eaLnBrk="1" hangingPunct="1"/>
            <a:r>
              <a:rPr lang="en-US" altLang="x-none" sz="2000">
                <a:solidFill>
                  <a:schemeClr val="tx1"/>
                </a:solidFill>
                <a:latin typeface="Calibri" charset="0"/>
              </a:rPr>
              <a:t>At each voxel, the statistical analyses are done across data from </a:t>
            </a:r>
            <a:r>
              <a:rPr lang="en-US" altLang="ja-JP" sz="2000">
                <a:solidFill>
                  <a:schemeClr val="tx1"/>
                </a:solidFill>
                <a:latin typeface="Calibri" charset="0"/>
              </a:rPr>
              <a:t>all time points from all subjects, this increases the degrees of freedom and makes the statistical significance more robust. </a:t>
            </a:r>
          </a:p>
          <a:p>
            <a:pPr eaLnBrk="1" hangingPunct="1"/>
            <a:r>
              <a:rPr lang="en-US" altLang="x-none" sz="2000">
                <a:solidFill>
                  <a:schemeClr val="tx1"/>
                </a:solidFill>
                <a:latin typeface="Calibri" charset="0"/>
              </a:rPr>
              <a:t>Downsides: (1) cannot generalize to new subjects. (2) ignores differences across individuals </a:t>
            </a:r>
          </a:p>
        </p:txBody>
      </p:sp>
    </p:spTree>
    <p:extLst>
      <p:ext uri="{BB962C8B-B14F-4D97-AF65-F5344CB8AC3E}">
        <p14:creationId xmlns:p14="http://schemas.microsoft.com/office/powerpoint/2010/main" val="1712713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ph type="title"/>
          </p:nvPr>
        </p:nvSpPr>
        <p:spPr>
          <a:xfrm>
            <a:off x="1600200" y="152400"/>
            <a:ext cx="8991600" cy="1600200"/>
          </a:xfrm>
        </p:spPr>
        <p:txBody>
          <a:bodyPr vert="horz" lIns="91440" tIns="45720" rIns="132080" bIns="45720" rtlCol="0" anchor="ctr">
            <a:normAutofit/>
          </a:bodyPr>
          <a:lstStyle/>
          <a:p>
            <a:r>
              <a:rPr lang="en-US" altLang="x-none" sz="3200" b="1">
                <a:solidFill>
                  <a:srgbClr val="6224C2"/>
                </a:solidFill>
                <a:latin typeface="Calibri" charset="0"/>
                <a:sym typeface="Arial Bold" charset="0"/>
              </a:rPr>
              <a:t>Random Effects: first analyze each subject</a:t>
            </a:r>
            <a:r>
              <a:rPr lang="en-US" altLang="en-US" sz="3200" b="1">
                <a:solidFill>
                  <a:srgbClr val="6224C2"/>
                </a:solidFill>
                <a:latin typeface="Calibri" charset="0"/>
                <a:sym typeface="Arial Bold" charset="0"/>
              </a:rPr>
              <a:t>’</a:t>
            </a:r>
            <a:r>
              <a:rPr lang="en-US" altLang="x-none" sz="3200" b="1">
                <a:solidFill>
                  <a:srgbClr val="6224C2"/>
                </a:solidFill>
                <a:latin typeface="Calibri" charset="0"/>
                <a:sym typeface="Arial Bold" charset="0"/>
              </a:rPr>
              <a:t>s data and then do a second order analysis taking into consideration between-subject effects</a:t>
            </a:r>
            <a:endParaRPr lang="en-US" altLang="x-none" sz="3200" b="1">
              <a:solidFill>
                <a:srgbClr val="6224C2"/>
              </a:solidFill>
              <a:latin typeface="Calibri" charset="0"/>
              <a:ea typeface="ヒラギノ角ゴ ProN W6" charset="-128"/>
              <a:sym typeface="Arial Bold" charset="0"/>
            </a:endParaRPr>
          </a:p>
        </p:txBody>
      </p:sp>
      <p:pic>
        <p:nvPicPr>
          <p:cNvPr id="2662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1752601"/>
            <a:ext cx="7720013"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385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ph type="title"/>
          </p:nvPr>
        </p:nvSpPr>
        <p:spPr>
          <a:xfrm>
            <a:off x="1600200" y="152400"/>
            <a:ext cx="8991600" cy="1600200"/>
          </a:xfrm>
        </p:spPr>
        <p:txBody>
          <a:bodyPr vert="horz" lIns="91440" tIns="45720" rIns="132080" bIns="45720" rtlCol="0" anchor="ctr">
            <a:normAutofit/>
          </a:bodyPr>
          <a:lstStyle/>
          <a:p>
            <a:r>
              <a:rPr lang="en-US" altLang="x-none" sz="3200" b="1">
                <a:solidFill>
                  <a:srgbClr val="6224C2"/>
                </a:solidFill>
                <a:latin typeface="Calibri" charset="0"/>
                <a:sym typeface="Arial Bold" charset="0"/>
              </a:rPr>
              <a:t>Random Effects: first analyze each subject</a:t>
            </a:r>
            <a:r>
              <a:rPr lang="en-US" altLang="en-US" sz="3200" b="1">
                <a:solidFill>
                  <a:srgbClr val="6224C2"/>
                </a:solidFill>
                <a:latin typeface="Calibri" charset="0"/>
                <a:sym typeface="Arial Bold" charset="0"/>
              </a:rPr>
              <a:t>’</a:t>
            </a:r>
            <a:r>
              <a:rPr lang="en-US" altLang="x-none" sz="3200" b="1">
                <a:solidFill>
                  <a:srgbClr val="6224C2"/>
                </a:solidFill>
                <a:latin typeface="Calibri" charset="0"/>
                <a:sym typeface="Arial Bold" charset="0"/>
              </a:rPr>
              <a:t>s data and then do a second order analysis taking into consideration between-subject effects</a:t>
            </a:r>
            <a:endParaRPr lang="en-US" altLang="x-none" sz="3200" b="1">
              <a:solidFill>
                <a:srgbClr val="6224C2"/>
              </a:solidFill>
              <a:latin typeface="Calibri" charset="0"/>
              <a:ea typeface="ヒラギノ角ゴ ProN W6" charset="-128"/>
              <a:sym typeface="Arial Bold" charset="0"/>
            </a:endParaRPr>
          </a:p>
        </p:txBody>
      </p:sp>
      <p:pic>
        <p:nvPicPr>
          <p:cNvPr id="276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1752601"/>
            <a:ext cx="7720013"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p:cNvSpPr>
          <p:nvPr/>
        </p:nvSpPr>
        <p:spPr bwMode="auto">
          <a:xfrm>
            <a:off x="1981200" y="4876800"/>
            <a:ext cx="80137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lnSpc>
                <a:spcPct val="130000"/>
              </a:lnSpc>
            </a:pPr>
            <a:r>
              <a:rPr lang="en-US" altLang="x-none" sz="2000" b="1">
                <a:solidFill>
                  <a:srgbClr val="5F22C3"/>
                </a:solidFill>
                <a:latin typeface="Calibri" charset="0"/>
              </a:rPr>
              <a:t>Random effects analysis allows generalization to population level.</a:t>
            </a:r>
          </a:p>
          <a:p>
            <a:pPr eaLnBrk="1" hangingPunct="1">
              <a:lnSpc>
                <a:spcPct val="130000"/>
              </a:lnSpc>
            </a:pPr>
            <a:r>
              <a:rPr lang="en-US" altLang="x-none" sz="2000">
                <a:solidFill>
                  <a:schemeClr val="tx1"/>
                </a:solidFill>
                <a:latin typeface="Calibri" charset="0"/>
              </a:rPr>
              <a:t>At each voxel a statistic is computed separately for the data of each subject. </a:t>
            </a:r>
          </a:p>
          <a:p>
            <a:pPr eaLnBrk="1" hangingPunct="1">
              <a:lnSpc>
                <a:spcPct val="130000"/>
              </a:lnSpc>
            </a:pPr>
            <a:r>
              <a:rPr lang="en-US" altLang="x-none" sz="2000">
                <a:solidFill>
                  <a:schemeClr val="tx1"/>
                </a:solidFill>
                <a:latin typeface="Calibri" charset="0"/>
              </a:rPr>
              <a:t>Second-level statistics runs </a:t>
            </a:r>
            <a:r>
              <a:rPr lang="en-US" altLang="ja-JP" sz="2000">
                <a:solidFill>
                  <a:schemeClr val="tx1"/>
                </a:solidFill>
                <a:latin typeface="Calibri" charset="0"/>
              </a:rPr>
              <a:t>over these subject-specific scores.</a:t>
            </a:r>
            <a:endParaRPr lang="en-US" altLang="x-none" sz="2000">
              <a:solidFill>
                <a:schemeClr val="tx1"/>
              </a:solidFill>
              <a:latin typeface="Calibri" charset="0"/>
            </a:endParaRPr>
          </a:p>
        </p:txBody>
      </p:sp>
    </p:spTree>
    <p:extLst>
      <p:ext uri="{BB962C8B-B14F-4D97-AF65-F5344CB8AC3E}">
        <p14:creationId xmlns:p14="http://schemas.microsoft.com/office/powerpoint/2010/main" val="9246574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ph type="title"/>
          </p:nvPr>
        </p:nvSpPr>
        <p:spPr>
          <a:xfrm>
            <a:off x="1600200" y="152400"/>
            <a:ext cx="8991600" cy="1600200"/>
          </a:xfrm>
        </p:spPr>
        <p:txBody>
          <a:bodyPr vert="horz" lIns="91440" tIns="45720" rIns="132080" bIns="45720" rtlCol="0" anchor="ctr">
            <a:normAutofit/>
          </a:bodyPr>
          <a:lstStyle/>
          <a:p>
            <a:r>
              <a:rPr lang="en-US" altLang="x-none" sz="3200" b="1">
                <a:solidFill>
                  <a:srgbClr val="6224C2"/>
                </a:solidFill>
                <a:latin typeface="Calibri" charset="0"/>
                <a:sym typeface="Arial Bold" charset="0"/>
              </a:rPr>
              <a:t>Random Effects: first analyze each subject</a:t>
            </a:r>
            <a:r>
              <a:rPr lang="en-US" altLang="en-US" sz="3200" b="1">
                <a:solidFill>
                  <a:srgbClr val="6224C2"/>
                </a:solidFill>
                <a:latin typeface="Calibri" charset="0"/>
                <a:sym typeface="Arial Bold" charset="0"/>
              </a:rPr>
              <a:t>’</a:t>
            </a:r>
            <a:r>
              <a:rPr lang="en-US" altLang="x-none" sz="3200" b="1">
                <a:solidFill>
                  <a:srgbClr val="6224C2"/>
                </a:solidFill>
                <a:latin typeface="Calibri" charset="0"/>
                <a:sym typeface="Arial Bold" charset="0"/>
              </a:rPr>
              <a:t>s data and then do a second order analysis taking into consideration between-subject effects</a:t>
            </a:r>
            <a:endParaRPr lang="en-US" altLang="x-none" sz="3200" b="1">
              <a:solidFill>
                <a:srgbClr val="6224C2"/>
              </a:solidFill>
              <a:latin typeface="Calibri" charset="0"/>
              <a:ea typeface="ヒラギノ角ゴ ProN W6" charset="-128"/>
              <a:sym typeface="Arial Bold" charset="0"/>
            </a:endParaRPr>
          </a:p>
        </p:txBody>
      </p:sp>
      <p:pic>
        <p:nvPicPr>
          <p:cNvPr id="2867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1752601"/>
            <a:ext cx="7720013"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p:cNvSpPr>
          <p:nvPr/>
        </p:nvSpPr>
        <p:spPr bwMode="auto">
          <a:xfrm>
            <a:off x="1981200" y="4876800"/>
            <a:ext cx="80137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lnSpc>
                <a:spcPct val="130000"/>
              </a:lnSpc>
            </a:pPr>
            <a:r>
              <a:rPr lang="en-US" altLang="x-none" sz="2000" b="1">
                <a:solidFill>
                  <a:srgbClr val="5F22C3"/>
                </a:solidFill>
                <a:latin typeface="Calibri" charset="0"/>
              </a:rPr>
              <a:t>Random effects analysis allows generalization to population level.</a:t>
            </a:r>
          </a:p>
          <a:p>
            <a:pPr eaLnBrk="1" hangingPunct="1">
              <a:lnSpc>
                <a:spcPct val="130000"/>
              </a:lnSpc>
            </a:pPr>
            <a:r>
              <a:rPr lang="en-US" altLang="x-none" sz="2000">
                <a:solidFill>
                  <a:schemeClr val="tx1"/>
                </a:solidFill>
                <a:latin typeface="Calibri" charset="0"/>
              </a:rPr>
              <a:t>At each voxel a statistic is computed separately for the data of each subject. </a:t>
            </a:r>
          </a:p>
          <a:p>
            <a:pPr eaLnBrk="1" hangingPunct="1">
              <a:lnSpc>
                <a:spcPct val="130000"/>
              </a:lnSpc>
            </a:pPr>
            <a:r>
              <a:rPr lang="en-US" altLang="x-none" sz="2000">
                <a:solidFill>
                  <a:schemeClr val="tx1"/>
                </a:solidFill>
                <a:latin typeface="Calibri" charset="0"/>
              </a:rPr>
              <a:t>Second-level statistics runs </a:t>
            </a:r>
            <a:r>
              <a:rPr lang="en-US" altLang="ja-JP" sz="2000">
                <a:solidFill>
                  <a:schemeClr val="tx1"/>
                </a:solidFill>
                <a:latin typeface="Calibri" charset="0"/>
              </a:rPr>
              <a:t>over these subject-specific scores.</a:t>
            </a:r>
          </a:p>
          <a:p>
            <a:pPr eaLnBrk="1" hangingPunct="1">
              <a:lnSpc>
                <a:spcPct val="130000"/>
              </a:lnSpc>
            </a:pPr>
            <a:r>
              <a:rPr lang="en-US" altLang="x-none" sz="2000">
                <a:solidFill>
                  <a:schemeClr val="tx1"/>
                </a:solidFill>
                <a:latin typeface="Calibri" charset="0"/>
              </a:rPr>
              <a:t>Downsides: does not increase statistical power as much</a:t>
            </a:r>
          </a:p>
        </p:txBody>
      </p:sp>
    </p:spTree>
    <p:extLst>
      <p:ext uri="{BB962C8B-B14F-4D97-AF65-F5344CB8AC3E}">
        <p14:creationId xmlns:p14="http://schemas.microsoft.com/office/powerpoint/2010/main" val="1525840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txBox="1">
            <a:spLocks noChangeArrowheads="1"/>
          </p:cNvSpPr>
          <p:nvPr/>
        </p:nvSpPr>
        <p:spPr bwMode="auto">
          <a:xfrm>
            <a:off x="2209800" y="182880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4400" b="1">
                <a:solidFill>
                  <a:srgbClr val="5F22C3"/>
                </a:solidFill>
                <a:latin typeface="Arial Bold" charset="0"/>
                <a:sym typeface="Arial Bold" charset="0"/>
              </a:rPr>
              <a:t>Anatomical</a:t>
            </a:r>
            <a:r>
              <a:rPr lang="en-US" altLang="x-none" sz="4400" b="1">
                <a:solidFill>
                  <a:srgbClr val="6224C2"/>
                </a:solidFill>
                <a:latin typeface="Arial Bold" charset="0"/>
                <a:sym typeface="Arial Bold" charset="0"/>
              </a:rPr>
              <a:t> Considerations</a:t>
            </a:r>
            <a:endParaRPr lang="en-US" altLang="x-none" sz="4400" b="1">
              <a:solidFill>
                <a:srgbClr val="6224C2"/>
              </a:solidFill>
              <a:latin typeface="Arial Bold" charset="0"/>
              <a:ea typeface="ヒラギノ角ゴ ProN W6" charset="-128"/>
              <a:sym typeface="Arial Bold" charset="0"/>
            </a:endParaRPr>
          </a:p>
        </p:txBody>
      </p:sp>
    </p:spTree>
    <p:extLst>
      <p:ext uri="{BB962C8B-B14F-4D97-AF65-F5344CB8AC3E}">
        <p14:creationId xmlns:p14="http://schemas.microsoft.com/office/powerpoint/2010/main" val="1696584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1"/>
          <p:cNvGrpSpPr>
            <a:grpSpLocks/>
          </p:cNvGrpSpPr>
          <p:nvPr/>
        </p:nvGrpSpPr>
        <p:grpSpPr bwMode="auto">
          <a:xfrm>
            <a:off x="2208214" y="1790700"/>
            <a:ext cx="7775575" cy="2628900"/>
            <a:chOff x="860425" y="1790700"/>
            <a:chExt cx="7775575" cy="2628900"/>
          </a:xfrm>
        </p:grpSpPr>
        <p:pic>
          <p:nvPicPr>
            <p:cNvPr id="30724"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25" y="1790700"/>
              <a:ext cx="24955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Line 2"/>
            <p:cNvSpPr>
              <a:spLocks noChangeShapeType="1"/>
            </p:cNvSpPr>
            <p:nvPr/>
          </p:nvSpPr>
          <p:spPr bwMode="auto">
            <a:xfrm>
              <a:off x="3478213" y="3168650"/>
              <a:ext cx="1816100" cy="1588"/>
            </a:xfrm>
            <a:prstGeom prst="line">
              <a:avLst/>
            </a:prstGeom>
            <a:noFill/>
            <a:ln w="76200">
              <a:solidFill>
                <a:srgbClr val="6224C2"/>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pic>
          <p:nvPicPr>
            <p:cNvPr id="30726"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790700"/>
              <a:ext cx="3149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2" name="Rectangle 4"/>
          <p:cNvSpPr>
            <a:spLocks/>
          </p:cNvSpPr>
          <p:nvPr/>
        </p:nvSpPr>
        <p:spPr bwMode="auto">
          <a:xfrm>
            <a:off x="2692400" y="1066800"/>
            <a:ext cx="680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3600">
                <a:solidFill>
                  <a:schemeClr val="tx1"/>
                </a:solidFill>
                <a:latin typeface="Calibri" charset="0"/>
                <a:sym typeface="Arial Bold" charset="0"/>
              </a:rPr>
              <a:t>How similar are two brains?</a:t>
            </a:r>
            <a:r>
              <a:rPr lang="en-US" altLang="x-none" sz="2800">
                <a:solidFill>
                  <a:schemeClr val="tx1"/>
                </a:solidFill>
                <a:latin typeface="Calibri" charset="0"/>
                <a:ea typeface="ヒラギノ角ゴ ProN W6" charset="-128"/>
                <a:sym typeface="Arial Bold" charset="0"/>
              </a:rPr>
              <a:t/>
            </a:r>
            <a:br>
              <a:rPr lang="en-US" altLang="x-none" sz="2800">
                <a:solidFill>
                  <a:schemeClr val="tx1"/>
                </a:solidFill>
                <a:latin typeface="Calibri" charset="0"/>
                <a:ea typeface="ヒラギノ角ゴ ProN W6" charset="-128"/>
                <a:sym typeface="Arial Bold" charset="0"/>
              </a:rPr>
            </a:br>
            <a:endParaRPr lang="en-US" altLang="x-none" sz="2800">
              <a:solidFill>
                <a:schemeClr val="tx1"/>
              </a:solidFill>
              <a:latin typeface="Calibri" charset="0"/>
              <a:ea typeface="ヒラギノ角ゴ ProN W6" charset="-128"/>
              <a:sym typeface="Arial Bold" charset="0"/>
            </a:endParaRPr>
          </a:p>
        </p:txBody>
      </p:sp>
      <p:sp>
        <p:nvSpPr>
          <p:cNvPr id="30723" name="Rectangle 1"/>
          <p:cNvSpPr txBox="1">
            <a:spLocks noChangeArrowheads="1"/>
          </p:cNvSpPr>
          <p:nvPr/>
        </p:nvSpPr>
        <p:spPr bwMode="auto">
          <a:xfrm>
            <a:off x="1524000" y="-635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4400" b="1">
                <a:solidFill>
                  <a:srgbClr val="6224C2"/>
                </a:solidFill>
                <a:latin typeface="Calibri" charset="0"/>
                <a:sym typeface="Arial Bold" charset="0"/>
              </a:rPr>
              <a:t>Anatomical Considerations</a:t>
            </a:r>
            <a:endParaRPr lang="en-US" altLang="x-none" sz="4400" b="1">
              <a:solidFill>
                <a:srgbClr val="6224C2"/>
              </a:solidFill>
              <a:latin typeface="Calibri" charset="0"/>
              <a:ea typeface="ヒラギノ角ゴ ProN W6" charset="-128"/>
              <a:sym typeface="Arial Bold" charset="0"/>
            </a:endParaRPr>
          </a:p>
        </p:txBody>
      </p:sp>
    </p:spTree>
    <p:extLst>
      <p:ext uri="{BB962C8B-B14F-4D97-AF65-F5344CB8AC3E}">
        <p14:creationId xmlns:p14="http://schemas.microsoft.com/office/powerpoint/2010/main" val="200162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1"/>
          <p:cNvGrpSpPr>
            <a:grpSpLocks/>
          </p:cNvGrpSpPr>
          <p:nvPr/>
        </p:nvGrpSpPr>
        <p:grpSpPr bwMode="auto">
          <a:xfrm>
            <a:off x="2208214" y="1790700"/>
            <a:ext cx="7775575" cy="2628900"/>
            <a:chOff x="860425" y="1790700"/>
            <a:chExt cx="7775575" cy="2628900"/>
          </a:xfrm>
        </p:grpSpPr>
        <p:pic>
          <p:nvPicPr>
            <p:cNvPr id="32773"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25" y="1790700"/>
              <a:ext cx="24955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Line 2"/>
            <p:cNvSpPr>
              <a:spLocks noChangeShapeType="1"/>
            </p:cNvSpPr>
            <p:nvPr/>
          </p:nvSpPr>
          <p:spPr bwMode="auto">
            <a:xfrm>
              <a:off x="3478213" y="3168650"/>
              <a:ext cx="1816100" cy="1588"/>
            </a:xfrm>
            <a:prstGeom prst="line">
              <a:avLst/>
            </a:prstGeom>
            <a:noFill/>
            <a:ln w="76200">
              <a:solidFill>
                <a:srgbClr val="6224C2"/>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pic>
          <p:nvPicPr>
            <p:cNvPr id="32775"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790700"/>
              <a:ext cx="3149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0" name="Rectangle 4"/>
          <p:cNvSpPr>
            <a:spLocks/>
          </p:cNvSpPr>
          <p:nvPr/>
        </p:nvSpPr>
        <p:spPr bwMode="auto">
          <a:xfrm>
            <a:off x="2692400" y="1066800"/>
            <a:ext cx="680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3600">
                <a:solidFill>
                  <a:schemeClr val="tx1"/>
                </a:solidFill>
                <a:latin typeface="Calibri" charset="0"/>
                <a:sym typeface="Arial Bold" charset="0"/>
              </a:rPr>
              <a:t>How similar are two brains?</a:t>
            </a:r>
            <a:r>
              <a:rPr lang="en-US" altLang="x-none" sz="2800">
                <a:solidFill>
                  <a:schemeClr val="tx1"/>
                </a:solidFill>
                <a:latin typeface="Calibri" charset="0"/>
                <a:ea typeface="ヒラギノ角ゴ ProN W6" charset="-128"/>
                <a:sym typeface="Arial Bold" charset="0"/>
              </a:rPr>
              <a:t/>
            </a:r>
            <a:br>
              <a:rPr lang="en-US" altLang="x-none" sz="2800">
                <a:solidFill>
                  <a:schemeClr val="tx1"/>
                </a:solidFill>
                <a:latin typeface="Calibri" charset="0"/>
                <a:ea typeface="ヒラギノ角ゴ ProN W6" charset="-128"/>
                <a:sym typeface="Arial Bold" charset="0"/>
              </a:rPr>
            </a:br>
            <a:endParaRPr lang="en-US" altLang="x-none" sz="2800">
              <a:solidFill>
                <a:schemeClr val="tx1"/>
              </a:solidFill>
              <a:latin typeface="Calibri" charset="0"/>
              <a:ea typeface="ヒラギノ角ゴ ProN W6" charset="-128"/>
              <a:sym typeface="Arial Bold" charset="0"/>
            </a:endParaRPr>
          </a:p>
        </p:txBody>
      </p:sp>
      <p:sp>
        <p:nvSpPr>
          <p:cNvPr id="32771" name="Rectangle 5"/>
          <p:cNvSpPr>
            <a:spLocks/>
          </p:cNvSpPr>
          <p:nvPr/>
        </p:nvSpPr>
        <p:spPr bwMode="auto">
          <a:xfrm>
            <a:off x="1752600" y="4475163"/>
            <a:ext cx="8686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sz="2800">
                <a:solidFill>
                  <a:schemeClr val="tx1"/>
                </a:solidFill>
                <a:latin typeface="Calibri" charset="0"/>
              </a:rPr>
              <a:t>How do we align/compare different brains? </a:t>
            </a:r>
          </a:p>
        </p:txBody>
      </p:sp>
      <p:sp>
        <p:nvSpPr>
          <p:cNvPr id="32772" name="Rectangle 1"/>
          <p:cNvSpPr txBox="1">
            <a:spLocks noChangeArrowheads="1"/>
          </p:cNvSpPr>
          <p:nvPr/>
        </p:nvSpPr>
        <p:spPr bwMode="auto">
          <a:xfrm>
            <a:off x="1524000" y="-635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4400" b="1">
                <a:solidFill>
                  <a:srgbClr val="6224C2"/>
                </a:solidFill>
                <a:latin typeface="Calibri" charset="0"/>
                <a:sym typeface="Arial Bold" charset="0"/>
              </a:rPr>
              <a:t>Anatomical Considerations</a:t>
            </a:r>
            <a:endParaRPr lang="en-US" altLang="x-none" sz="4400" b="1">
              <a:solidFill>
                <a:srgbClr val="6224C2"/>
              </a:solidFill>
              <a:latin typeface="Calibri" charset="0"/>
              <a:ea typeface="ヒラギノ角ゴ ProN W6" charset="-128"/>
              <a:sym typeface="Arial Bold" charset="0"/>
            </a:endParaRPr>
          </a:p>
        </p:txBody>
      </p:sp>
    </p:spTree>
    <p:extLst>
      <p:ext uri="{BB962C8B-B14F-4D97-AF65-F5344CB8AC3E}">
        <p14:creationId xmlns:p14="http://schemas.microsoft.com/office/powerpoint/2010/main" val="12881016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1"/>
          <p:cNvGrpSpPr>
            <a:grpSpLocks/>
          </p:cNvGrpSpPr>
          <p:nvPr/>
        </p:nvGrpSpPr>
        <p:grpSpPr bwMode="auto">
          <a:xfrm>
            <a:off x="2208214" y="1790700"/>
            <a:ext cx="7775575" cy="2628900"/>
            <a:chOff x="860425" y="1790700"/>
            <a:chExt cx="7775575" cy="2628900"/>
          </a:xfrm>
        </p:grpSpPr>
        <p:pic>
          <p:nvPicPr>
            <p:cNvPr id="3482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25" y="1790700"/>
              <a:ext cx="24955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Line 2"/>
            <p:cNvSpPr>
              <a:spLocks noChangeShapeType="1"/>
            </p:cNvSpPr>
            <p:nvPr/>
          </p:nvSpPr>
          <p:spPr bwMode="auto">
            <a:xfrm>
              <a:off x="3478213" y="3168650"/>
              <a:ext cx="1816100" cy="1588"/>
            </a:xfrm>
            <a:prstGeom prst="line">
              <a:avLst/>
            </a:prstGeom>
            <a:noFill/>
            <a:ln w="76200">
              <a:solidFill>
                <a:srgbClr val="6224C2"/>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pic>
          <p:nvPicPr>
            <p:cNvPr id="34823"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790700"/>
              <a:ext cx="3149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18" name="Rectangle 4"/>
          <p:cNvSpPr>
            <a:spLocks/>
          </p:cNvSpPr>
          <p:nvPr/>
        </p:nvSpPr>
        <p:spPr bwMode="auto">
          <a:xfrm>
            <a:off x="2692400" y="1066800"/>
            <a:ext cx="680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3600">
                <a:solidFill>
                  <a:schemeClr val="tx1"/>
                </a:solidFill>
                <a:latin typeface="Calibri" charset="0"/>
                <a:sym typeface="Arial Bold" charset="0"/>
              </a:rPr>
              <a:t>How similar are two brains?</a:t>
            </a:r>
            <a:r>
              <a:rPr lang="en-US" altLang="x-none" sz="2800">
                <a:solidFill>
                  <a:schemeClr val="tx1"/>
                </a:solidFill>
                <a:latin typeface="Calibri" charset="0"/>
                <a:ea typeface="ヒラギノ角ゴ ProN W6" charset="-128"/>
                <a:sym typeface="Arial Bold" charset="0"/>
              </a:rPr>
              <a:t/>
            </a:r>
            <a:br>
              <a:rPr lang="en-US" altLang="x-none" sz="2800">
                <a:solidFill>
                  <a:schemeClr val="tx1"/>
                </a:solidFill>
                <a:latin typeface="Calibri" charset="0"/>
                <a:ea typeface="ヒラギノ角ゴ ProN W6" charset="-128"/>
                <a:sym typeface="Arial Bold" charset="0"/>
              </a:rPr>
            </a:br>
            <a:endParaRPr lang="en-US" altLang="x-none" sz="2800">
              <a:solidFill>
                <a:schemeClr val="tx1"/>
              </a:solidFill>
              <a:latin typeface="Calibri" charset="0"/>
              <a:ea typeface="ヒラギノ角ゴ ProN W6" charset="-128"/>
              <a:sym typeface="Arial Bold" charset="0"/>
            </a:endParaRPr>
          </a:p>
        </p:txBody>
      </p:sp>
      <p:sp>
        <p:nvSpPr>
          <p:cNvPr id="34819" name="Rectangle 5"/>
          <p:cNvSpPr>
            <a:spLocks/>
          </p:cNvSpPr>
          <p:nvPr/>
        </p:nvSpPr>
        <p:spPr bwMode="auto">
          <a:xfrm>
            <a:off x="1752600" y="4475163"/>
            <a:ext cx="8686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sz="2800">
                <a:solidFill>
                  <a:schemeClr val="tx1"/>
                </a:solidFill>
                <a:latin typeface="Calibri" charset="0"/>
              </a:rPr>
              <a:t>How do we align/compare different brains? </a:t>
            </a:r>
          </a:p>
          <a:p>
            <a:pPr eaLnBrk="1" hangingPunct="1"/>
            <a:r>
              <a:rPr lang="en-US" altLang="x-none" sz="2800">
                <a:solidFill>
                  <a:schemeClr val="tx1"/>
                </a:solidFill>
                <a:latin typeface="Calibri" charset="0"/>
              </a:rPr>
              <a:t>Is there a common brain space?</a:t>
            </a:r>
          </a:p>
        </p:txBody>
      </p:sp>
      <p:sp>
        <p:nvSpPr>
          <p:cNvPr id="34820" name="Rectangle 1"/>
          <p:cNvSpPr txBox="1">
            <a:spLocks noChangeArrowheads="1"/>
          </p:cNvSpPr>
          <p:nvPr/>
        </p:nvSpPr>
        <p:spPr bwMode="auto">
          <a:xfrm>
            <a:off x="1524000" y="-635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4400" b="1">
                <a:solidFill>
                  <a:srgbClr val="6224C2"/>
                </a:solidFill>
                <a:latin typeface="Calibri" charset="0"/>
                <a:sym typeface="Arial Bold" charset="0"/>
              </a:rPr>
              <a:t>Anatomical Considerations</a:t>
            </a:r>
            <a:endParaRPr lang="en-US" altLang="x-none" sz="4400" b="1">
              <a:solidFill>
                <a:srgbClr val="6224C2"/>
              </a:solidFill>
              <a:latin typeface="Calibri" charset="0"/>
              <a:ea typeface="ヒラギノ角ゴ ProN W6" charset="-128"/>
              <a:sym typeface="Arial Bold" charset="0"/>
            </a:endParaRPr>
          </a:p>
        </p:txBody>
      </p:sp>
    </p:spTree>
    <p:extLst>
      <p:ext uri="{BB962C8B-B14F-4D97-AF65-F5344CB8AC3E}">
        <p14:creationId xmlns:p14="http://schemas.microsoft.com/office/powerpoint/2010/main" val="1742599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1"/>
          <p:cNvGrpSpPr>
            <a:grpSpLocks/>
          </p:cNvGrpSpPr>
          <p:nvPr/>
        </p:nvGrpSpPr>
        <p:grpSpPr bwMode="auto">
          <a:xfrm>
            <a:off x="2208214" y="1790700"/>
            <a:ext cx="7775575" cy="2628900"/>
            <a:chOff x="860425" y="1790700"/>
            <a:chExt cx="7775575" cy="2628900"/>
          </a:xfrm>
        </p:grpSpPr>
        <p:pic>
          <p:nvPicPr>
            <p:cNvPr id="3686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25" y="1790700"/>
              <a:ext cx="24955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Line 2"/>
            <p:cNvSpPr>
              <a:spLocks noChangeShapeType="1"/>
            </p:cNvSpPr>
            <p:nvPr/>
          </p:nvSpPr>
          <p:spPr bwMode="auto">
            <a:xfrm>
              <a:off x="3478213" y="3168650"/>
              <a:ext cx="1816100" cy="1588"/>
            </a:xfrm>
            <a:prstGeom prst="line">
              <a:avLst/>
            </a:prstGeom>
            <a:noFill/>
            <a:ln w="76200">
              <a:solidFill>
                <a:srgbClr val="6224C2"/>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pic>
          <p:nvPicPr>
            <p:cNvPr id="3687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790700"/>
              <a:ext cx="3149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6" name="Rectangle 4"/>
          <p:cNvSpPr>
            <a:spLocks/>
          </p:cNvSpPr>
          <p:nvPr/>
        </p:nvSpPr>
        <p:spPr bwMode="auto">
          <a:xfrm>
            <a:off x="2692400" y="1066800"/>
            <a:ext cx="680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3600">
                <a:solidFill>
                  <a:schemeClr val="tx1"/>
                </a:solidFill>
                <a:latin typeface="Calibri" charset="0"/>
                <a:sym typeface="Arial Bold" charset="0"/>
              </a:rPr>
              <a:t>How similar are two brains?</a:t>
            </a:r>
            <a:r>
              <a:rPr lang="en-US" altLang="x-none" sz="2800">
                <a:solidFill>
                  <a:schemeClr val="tx1"/>
                </a:solidFill>
                <a:latin typeface="Calibri" charset="0"/>
                <a:ea typeface="ヒラギノ角ゴ ProN W6" charset="-128"/>
                <a:sym typeface="Arial Bold" charset="0"/>
              </a:rPr>
              <a:t/>
            </a:r>
            <a:br>
              <a:rPr lang="en-US" altLang="x-none" sz="2800">
                <a:solidFill>
                  <a:schemeClr val="tx1"/>
                </a:solidFill>
                <a:latin typeface="Calibri" charset="0"/>
                <a:ea typeface="ヒラギノ角ゴ ProN W6" charset="-128"/>
                <a:sym typeface="Arial Bold" charset="0"/>
              </a:rPr>
            </a:br>
            <a:endParaRPr lang="en-US" altLang="x-none" sz="2800">
              <a:solidFill>
                <a:schemeClr val="tx1"/>
              </a:solidFill>
              <a:latin typeface="Calibri" charset="0"/>
              <a:ea typeface="ヒラギノ角ゴ ProN W6" charset="-128"/>
              <a:sym typeface="Arial Bold" charset="0"/>
            </a:endParaRPr>
          </a:p>
        </p:txBody>
      </p:sp>
      <p:sp>
        <p:nvSpPr>
          <p:cNvPr id="36867" name="Rectangle 5"/>
          <p:cNvSpPr>
            <a:spLocks/>
          </p:cNvSpPr>
          <p:nvPr/>
        </p:nvSpPr>
        <p:spPr bwMode="auto">
          <a:xfrm>
            <a:off x="1752600" y="4475164"/>
            <a:ext cx="8686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sz="2800">
                <a:solidFill>
                  <a:schemeClr val="tx1"/>
                </a:solidFill>
                <a:latin typeface="Calibri" charset="0"/>
              </a:rPr>
              <a:t>How do we align/compare different brains? </a:t>
            </a:r>
          </a:p>
          <a:p>
            <a:pPr eaLnBrk="1" hangingPunct="1"/>
            <a:r>
              <a:rPr lang="en-US" altLang="x-none" sz="2800">
                <a:solidFill>
                  <a:schemeClr val="tx1"/>
                </a:solidFill>
                <a:latin typeface="Calibri" charset="0"/>
              </a:rPr>
              <a:t>Is there a common brain space?</a:t>
            </a:r>
          </a:p>
          <a:p>
            <a:pPr eaLnBrk="1" hangingPunct="1"/>
            <a:r>
              <a:rPr lang="en-US" altLang="x-none" sz="2800">
                <a:solidFill>
                  <a:schemeClr val="tx1"/>
                </a:solidFill>
                <a:latin typeface="Calibri" charset="0"/>
              </a:rPr>
              <a:t>At what spatial resolution do we want to compare brains?</a:t>
            </a:r>
          </a:p>
        </p:txBody>
      </p:sp>
      <p:sp>
        <p:nvSpPr>
          <p:cNvPr id="36868" name="Rectangle 1"/>
          <p:cNvSpPr txBox="1">
            <a:spLocks noChangeArrowheads="1"/>
          </p:cNvSpPr>
          <p:nvPr/>
        </p:nvSpPr>
        <p:spPr bwMode="auto">
          <a:xfrm>
            <a:off x="1524000" y="-635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4400" b="1">
                <a:solidFill>
                  <a:srgbClr val="6224C2"/>
                </a:solidFill>
                <a:latin typeface="Calibri" charset="0"/>
                <a:sym typeface="Arial Bold" charset="0"/>
              </a:rPr>
              <a:t>Anatomical Considerations</a:t>
            </a:r>
            <a:endParaRPr lang="en-US" altLang="x-none" sz="4400" b="1">
              <a:solidFill>
                <a:srgbClr val="6224C2"/>
              </a:solidFill>
              <a:latin typeface="Calibri" charset="0"/>
              <a:ea typeface="ヒラギノ角ゴ ProN W6" charset="-128"/>
              <a:sym typeface="Arial Bold" charset="0"/>
            </a:endParaRPr>
          </a:p>
        </p:txBody>
      </p:sp>
    </p:spTree>
    <p:extLst>
      <p:ext uri="{BB962C8B-B14F-4D97-AF65-F5344CB8AC3E}">
        <p14:creationId xmlns:p14="http://schemas.microsoft.com/office/powerpoint/2010/main" val="14460458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2209800" y="990600"/>
            <a:ext cx="7772400" cy="4876800"/>
          </a:xfrm>
        </p:spPr>
        <p:txBody>
          <a:bodyPr/>
          <a:lstStyle/>
          <a:p>
            <a:r>
              <a:rPr lang="en-US" altLang="x-none">
                <a:latin typeface="Calibri" charset="0"/>
              </a:rPr>
              <a:t>Determine the consistent pattern of brain responses across subjects</a:t>
            </a:r>
          </a:p>
          <a:p>
            <a:endParaRPr lang="en-US" altLang="x-none">
              <a:latin typeface="Calibri" charset="0"/>
            </a:endParaRPr>
          </a:p>
        </p:txBody>
      </p:sp>
      <p:sp>
        <p:nvSpPr>
          <p:cNvPr id="16386" name="Rectangle 1"/>
          <p:cNvSpPr txBox="1">
            <a:spLocks noChangeArrowheads="1"/>
          </p:cNvSpPr>
          <p:nvPr/>
        </p:nvSpPr>
        <p:spPr bwMode="auto">
          <a:xfrm>
            <a:off x="1524000" y="-15240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4400" b="1">
                <a:solidFill>
                  <a:srgbClr val="6224C2"/>
                </a:solidFill>
                <a:latin typeface="Calibri" charset="0"/>
                <a:sym typeface="Arial Bold" charset="0"/>
              </a:rPr>
              <a:t>Goal of Group Analyses</a:t>
            </a:r>
            <a:endParaRPr lang="en-US" altLang="x-none" sz="4400" b="1">
              <a:solidFill>
                <a:srgbClr val="6224C2"/>
              </a:solidFill>
              <a:latin typeface="Calibri" charset="0"/>
              <a:ea typeface="ヒラギノ角ゴ ProN W6" charset="-128"/>
              <a:sym typeface="Arial Bold" charset="0"/>
            </a:endParaRPr>
          </a:p>
        </p:txBody>
      </p:sp>
    </p:spTree>
    <p:extLst>
      <p:ext uri="{BB962C8B-B14F-4D97-AF65-F5344CB8AC3E}">
        <p14:creationId xmlns:p14="http://schemas.microsoft.com/office/powerpoint/2010/main" val="11510051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1"/>
          <p:cNvGrpSpPr>
            <a:grpSpLocks/>
          </p:cNvGrpSpPr>
          <p:nvPr/>
        </p:nvGrpSpPr>
        <p:grpSpPr bwMode="auto">
          <a:xfrm>
            <a:off x="2208214" y="1790700"/>
            <a:ext cx="7775575" cy="2628900"/>
            <a:chOff x="860425" y="1790700"/>
            <a:chExt cx="7775575" cy="2628900"/>
          </a:xfrm>
        </p:grpSpPr>
        <p:pic>
          <p:nvPicPr>
            <p:cNvPr id="3891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25" y="1790700"/>
              <a:ext cx="24955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Line 2"/>
            <p:cNvSpPr>
              <a:spLocks noChangeShapeType="1"/>
            </p:cNvSpPr>
            <p:nvPr/>
          </p:nvSpPr>
          <p:spPr bwMode="auto">
            <a:xfrm>
              <a:off x="3478213" y="3168650"/>
              <a:ext cx="1816100" cy="1588"/>
            </a:xfrm>
            <a:prstGeom prst="line">
              <a:avLst/>
            </a:prstGeom>
            <a:noFill/>
            <a:ln w="76200">
              <a:solidFill>
                <a:srgbClr val="6224C2"/>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pic>
          <p:nvPicPr>
            <p:cNvPr id="38919"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790700"/>
              <a:ext cx="3149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4" name="Rectangle 4"/>
          <p:cNvSpPr>
            <a:spLocks/>
          </p:cNvSpPr>
          <p:nvPr/>
        </p:nvSpPr>
        <p:spPr bwMode="auto">
          <a:xfrm>
            <a:off x="2692400" y="1066800"/>
            <a:ext cx="680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3600">
                <a:solidFill>
                  <a:schemeClr val="tx1"/>
                </a:solidFill>
                <a:latin typeface="Calibri" charset="0"/>
                <a:sym typeface="Arial Bold" charset="0"/>
              </a:rPr>
              <a:t>How similar are two brains?</a:t>
            </a:r>
            <a:r>
              <a:rPr lang="en-US" altLang="x-none" sz="2800">
                <a:solidFill>
                  <a:schemeClr val="tx1"/>
                </a:solidFill>
                <a:latin typeface="Calibri" charset="0"/>
                <a:ea typeface="ヒラギノ角ゴ ProN W6" charset="-128"/>
                <a:sym typeface="Arial Bold" charset="0"/>
              </a:rPr>
              <a:t/>
            </a:r>
            <a:br>
              <a:rPr lang="en-US" altLang="x-none" sz="2800">
                <a:solidFill>
                  <a:schemeClr val="tx1"/>
                </a:solidFill>
                <a:latin typeface="Calibri" charset="0"/>
                <a:ea typeface="ヒラギノ角ゴ ProN W6" charset="-128"/>
                <a:sym typeface="Arial Bold" charset="0"/>
              </a:rPr>
            </a:br>
            <a:endParaRPr lang="en-US" altLang="x-none" sz="2800">
              <a:solidFill>
                <a:schemeClr val="tx1"/>
              </a:solidFill>
              <a:latin typeface="Calibri" charset="0"/>
              <a:ea typeface="ヒラギノ角ゴ ProN W6" charset="-128"/>
              <a:sym typeface="Arial Bold" charset="0"/>
            </a:endParaRPr>
          </a:p>
        </p:txBody>
      </p:sp>
      <p:sp>
        <p:nvSpPr>
          <p:cNvPr id="38915" name="Rectangle 5"/>
          <p:cNvSpPr>
            <a:spLocks/>
          </p:cNvSpPr>
          <p:nvPr/>
        </p:nvSpPr>
        <p:spPr bwMode="auto">
          <a:xfrm>
            <a:off x="1752600" y="4475164"/>
            <a:ext cx="868680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sz="2800">
                <a:solidFill>
                  <a:schemeClr val="tx1"/>
                </a:solidFill>
                <a:latin typeface="Calibri" charset="0"/>
              </a:rPr>
              <a:t>How do we align/compare different brains? </a:t>
            </a:r>
          </a:p>
          <a:p>
            <a:pPr eaLnBrk="1" hangingPunct="1"/>
            <a:r>
              <a:rPr lang="en-US" altLang="x-none" sz="2800">
                <a:solidFill>
                  <a:schemeClr val="tx1"/>
                </a:solidFill>
                <a:latin typeface="Calibri" charset="0"/>
              </a:rPr>
              <a:t>Is there a common brain space?</a:t>
            </a:r>
          </a:p>
          <a:p>
            <a:pPr eaLnBrk="1" hangingPunct="1"/>
            <a:r>
              <a:rPr lang="en-US" altLang="x-none" sz="2800">
                <a:solidFill>
                  <a:schemeClr val="tx1"/>
                </a:solidFill>
                <a:latin typeface="Calibri" charset="0"/>
              </a:rPr>
              <a:t>At what spatial resolution do we want to compare brains?</a:t>
            </a:r>
          </a:p>
          <a:p>
            <a:pPr eaLnBrk="1" hangingPunct="1"/>
            <a:r>
              <a:rPr lang="en-US" altLang="x-none" sz="2800">
                <a:solidFill>
                  <a:schemeClr val="tx1"/>
                </a:solidFill>
                <a:latin typeface="Calibri" charset="0"/>
              </a:rPr>
              <a:t>What information is important to preserve when comparing brains?</a:t>
            </a:r>
          </a:p>
        </p:txBody>
      </p:sp>
      <p:sp>
        <p:nvSpPr>
          <p:cNvPr id="38916" name="Rectangle 1"/>
          <p:cNvSpPr txBox="1">
            <a:spLocks noChangeArrowheads="1"/>
          </p:cNvSpPr>
          <p:nvPr/>
        </p:nvSpPr>
        <p:spPr bwMode="auto">
          <a:xfrm>
            <a:off x="1524000" y="-635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4400" b="1">
                <a:solidFill>
                  <a:srgbClr val="6224C2"/>
                </a:solidFill>
                <a:latin typeface="Calibri" charset="0"/>
                <a:sym typeface="Arial Bold" charset="0"/>
              </a:rPr>
              <a:t>Anatomical Considerations</a:t>
            </a:r>
            <a:endParaRPr lang="en-US" altLang="x-none" sz="4400" b="1">
              <a:solidFill>
                <a:srgbClr val="6224C2"/>
              </a:solidFill>
              <a:latin typeface="Calibri" charset="0"/>
              <a:ea typeface="ヒラギノ角ゴ ProN W6" charset="-128"/>
              <a:sym typeface="Arial Bold" charset="0"/>
            </a:endParaRPr>
          </a:p>
        </p:txBody>
      </p:sp>
    </p:spTree>
    <p:extLst>
      <p:ext uri="{BB962C8B-B14F-4D97-AF65-F5344CB8AC3E}">
        <p14:creationId xmlns:p14="http://schemas.microsoft.com/office/powerpoint/2010/main" val="6299869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5"/>
          <p:cNvSpPr>
            <a:spLocks/>
          </p:cNvSpPr>
          <p:nvPr/>
        </p:nvSpPr>
        <p:spPr bwMode="auto">
          <a:xfrm>
            <a:off x="1752600" y="1255713"/>
            <a:ext cx="861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spAutoFit/>
          </a:bodyPr>
          <a:lstStyle>
            <a:lvl1pPr marL="496888" indent="-457200"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buFont typeface="Arial" charset="0"/>
              <a:buChar char="•"/>
            </a:pPr>
            <a:r>
              <a:rPr lang="en-US" altLang="x-none" sz="3000">
                <a:solidFill>
                  <a:schemeClr val="tx1"/>
                </a:solidFill>
                <a:latin typeface="Calibri" charset="0"/>
              </a:rPr>
              <a:t>We don</a:t>
            </a:r>
            <a:r>
              <a:rPr lang="en-US" altLang="en-US" sz="3000">
                <a:solidFill>
                  <a:schemeClr val="tx1"/>
                </a:solidFill>
                <a:latin typeface="Calibri" charset="0"/>
              </a:rPr>
              <a:t>’</a:t>
            </a:r>
            <a:r>
              <a:rPr lang="en-US" altLang="x-none" sz="3000">
                <a:solidFill>
                  <a:schemeClr val="tx1"/>
                </a:solidFill>
                <a:latin typeface="Calibri" charset="0"/>
              </a:rPr>
              <a:t>t care about fine details we</a:t>
            </a:r>
            <a:r>
              <a:rPr lang="en-US" altLang="en-US" sz="3000">
                <a:solidFill>
                  <a:schemeClr val="tx1"/>
                </a:solidFill>
                <a:latin typeface="Calibri" charset="0"/>
              </a:rPr>
              <a:t>’</a:t>
            </a:r>
            <a:r>
              <a:rPr lang="en-US" altLang="x-none" sz="3000">
                <a:solidFill>
                  <a:schemeClr val="tx1"/>
                </a:solidFill>
                <a:latin typeface="Calibri" charset="0"/>
              </a:rPr>
              <a:t>ll put brains into common anatomical volume using an affine transformation</a:t>
            </a:r>
          </a:p>
        </p:txBody>
      </p:sp>
      <p:sp>
        <p:nvSpPr>
          <p:cNvPr id="40962" name="Rectangle 1"/>
          <p:cNvSpPr txBox="1">
            <a:spLocks noChangeArrowheads="1"/>
          </p:cNvSpPr>
          <p:nvPr/>
        </p:nvSpPr>
        <p:spPr bwMode="auto">
          <a:xfrm>
            <a:off x="1524000" y="-635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4400" b="1">
                <a:solidFill>
                  <a:srgbClr val="6224C2"/>
                </a:solidFill>
                <a:latin typeface="Calibri" charset="0"/>
                <a:sym typeface="Arial Bold" charset="0"/>
              </a:rPr>
              <a:t>Methods for registering brains</a:t>
            </a:r>
            <a:endParaRPr lang="en-US" altLang="x-none" sz="4400" b="1">
              <a:solidFill>
                <a:srgbClr val="6224C2"/>
              </a:solidFill>
              <a:latin typeface="Calibri" charset="0"/>
              <a:ea typeface="ヒラギノ角ゴ ProN W6" charset="-128"/>
              <a:sym typeface="Arial Bold" charset="0"/>
            </a:endParaRPr>
          </a:p>
        </p:txBody>
      </p:sp>
    </p:spTree>
    <p:extLst>
      <p:ext uri="{BB962C8B-B14F-4D97-AF65-F5344CB8AC3E}">
        <p14:creationId xmlns:p14="http://schemas.microsoft.com/office/powerpoint/2010/main" val="920389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5"/>
          <p:cNvSpPr>
            <a:spLocks/>
          </p:cNvSpPr>
          <p:nvPr/>
        </p:nvSpPr>
        <p:spPr bwMode="auto">
          <a:xfrm>
            <a:off x="1752600" y="1255714"/>
            <a:ext cx="861060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spAutoFit/>
          </a:bodyPr>
          <a:lstStyle>
            <a:lvl1pPr marL="496888" indent="-457200"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buFont typeface="Arial" charset="0"/>
              <a:buChar char="•"/>
            </a:pPr>
            <a:r>
              <a:rPr lang="en-US" altLang="x-none" sz="3000">
                <a:solidFill>
                  <a:schemeClr val="tx1"/>
                </a:solidFill>
                <a:latin typeface="Calibri" charset="0"/>
              </a:rPr>
              <a:t>We don</a:t>
            </a:r>
            <a:r>
              <a:rPr lang="en-US" altLang="en-US" sz="3000">
                <a:solidFill>
                  <a:schemeClr val="tx1"/>
                </a:solidFill>
                <a:latin typeface="Calibri" charset="0"/>
              </a:rPr>
              <a:t>’</a:t>
            </a:r>
            <a:r>
              <a:rPr lang="en-US" altLang="x-none" sz="3000">
                <a:solidFill>
                  <a:schemeClr val="tx1"/>
                </a:solidFill>
                <a:latin typeface="Calibri" charset="0"/>
              </a:rPr>
              <a:t>t care about fine details we</a:t>
            </a:r>
            <a:r>
              <a:rPr lang="en-US" altLang="en-US" sz="3000">
                <a:solidFill>
                  <a:schemeClr val="tx1"/>
                </a:solidFill>
                <a:latin typeface="Calibri" charset="0"/>
              </a:rPr>
              <a:t>’</a:t>
            </a:r>
            <a:r>
              <a:rPr lang="en-US" altLang="x-none" sz="3000">
                <a:solidFill>
                  <a:schemeClr val="tx1"/>
                </a:solidFill>
                <a:latin typeface="Calibri" charset="0"/>
              </a:rPr>
              <a:t>ll put brains into common anatomical volume using an affine transformation</a:t>
            </a:r>
          </a:p>
          <a:p>
            <a:pPr eaLnBrk="1" hangingPunct="1">
              <a:buFont typeface="Arial" charset="0"/>
              <a:buChar char="•"/>
            </a:pPr>
            <a:endParaRPr lang="en-US" altLang="x-none" sz="3000">
              <a:solidFill>
                <a:schemeClr val="tx1"/>
              </a:solidFill>
              <a:latin typeface="Calibri" charset="0"/>
            </a:endParaRPr>
          </a:p>
          <a:p>
            <a:pPr eaLnBrk="1" hangingPunct="1">
              <a:buFont typeface="Arial" charset="0"/>
              <a:buChar char="•"/>
            </a:pPr>
            <a:r>
              <a:rPr lang="en-US" altLang="x-none" sz="3000">
                <a:solidFill>
                  <a:schemeClr val="tx1"/>
                </a:solidFill>
                <a:latin typeface="Calibri" charset="0"/>
              </a:rPr>
              <a:t>We don</a:t>
            </a:r>
            <a:r>
              <a:rPr lang="en-US" altLang="en-US" sz="3000">
                <a:solidFill>
                  <a:schemeClr val="tx1"/>
                </a:solidFill>
                <a:latin typeface="Calibri" charset="0"/>
              </a:rPr>
              <a:t>’</a:t>
            </a:r>
            <a:r>
              <a:rPr lang="en-US" altLang="x-none" sz="3000">
                <a:solidFill>
                  <a:schemeClr val="tx1"/>
                </a:solidFill>
                <a:latin typeface="Calibri" charset="0"/>
              </a:rPr>
              <a:t>t care about anatomy, we care about preserving function across individuals</a:t>
            </a:r>
          </a:p>
        </p:txBody>
      </p:sp>
      <p:sp>
        <p:nvSpPr>
          <p:cNvPr id="43010" name="Rectangle 1"/>
          <p:cNvSpPr txBox="1">
            <a:spLocks noChangeArrowheads="1"/>
          </p:cNvSpPr>
          <p:nvPr/>
        </p:nvSpPr>
        <p:spPr bwMode="auto">
          <a:xfrm>
            <a:off x="1524000" y="-635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4400" b="1">
                <a:solidFill>
                  <a:srgbClr val="6224C2"/>
                </a:solidFill>
                <a:latin typeface="Calibri" charset="0"/>
                <a:sym typeface="Arial Bold" charset="0"/>
              </a:rPr>
              <a:t>Methods for registering brains</a:t>
            </a:r>
            <a:endParaRPr lang="en-US" altLang="x-none" sz="4400" b="1">
              <a:solidFill>
                <a:srgbClr val="6224C2"/>
              </a:solidFill>
              <a:latin typeface="Calibri" charset="0"/>
              <a:ea typeface="ヒラギノ角ゴ ProN W6" charset="-128"/>
              <a:sym typeface="Arial Bold" charset="0"/>
            </a:endParaRPr>
          </a:p>
        </p:txBody>
      </p:sp>
    </p:spTree>
    <p:extLst>
      <p:ext uri="{BB962C8B-B14F-4D97-AF65-F5344CB8AC3E}">
        <p14:creationId xmlns:p14="http://schemas.microsoft.com/office/powerpoint/2010/main" val="189613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5"/>
          <p:cNvSpPr>
            <a:spLocks/>
          </p:cNvSpPr>
          <p:nvPr/>
        </p:nvSpPr>
        <p:spPr bwMode="auto">
          <a:xfrm>
            <a:off x="1752600" y="1255714"/>
            <a:ext cx="86106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spAutoFit/>
          </a:bodyPr>
          <a:lstStyle>
            <a:lvl1pPr marL="496888" indent="-457200"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buFont typeface="Arial" charset="0"/>
              <a:buChar char="•"/>
            </a:pPr>
            <a:r>
              <a:rPr lang="en-US" altLang="x-none" sz="3000">
                <a:solidFill>
                  <a:schemeClr val="tx1"/>
                </a:solidFill>
                <a:latin typeface="Calibri" charset="0"/>
              </a:rPr>
              <a:t>We don</a:t>
            </a:r>
            <a:r>
              <a:rPr lang="en-US" altLang="en-US" sz="3000">
                <a:solidFill>
                  <a:schemeClr val="tx1"/>
                </a:solidFill>
                <a:latin typeface="Calibri" charset="0"/>
              </a:rPr>
              <a:t>’</a:t>
            </a:r>
            <a:r>
              <a:rPr lang="en-US" altLang="x-none" sz="3000">
                <a:solidFill>
                  <a:schemeClr val="tx1"/>
                </a:solidFill>
                <a:latin typeface="Calibri" charset="0"/>
              </a:rPr>
              <a:t>t care about fine details we</a:t>
            </a:r>
            <a:r>
              <a:rPr lang="en-US" altLang="en-US" sz="3000">
                <a:solidFill>
                  <a:schemeClr val="tx1"/>
                </a:solidFill>
                <a:latin typeface="Calibri" charset="0"/>
              </a:rPr>
              <a:t>’</a:t>
            </a:r>
            <a:r>
              <a:rPr lang="en-US" altLang="x-none" sz="3000">
                <a:solidFill>
                  <a:schemeClr val="tx1"/>
                </a:solidFill>
                <a:latin typeface="Calibri" charset="0"/>
              </a:rPr>
              <a:t>ll put brains into common anatomical volume using an affine transformation</a:t>
            </a:r>
          </a:p>
          <a:p>
            <a:pPr eaLnBrk="1" hangingPunct="1">
              <a:buFont typeface="Arial" charset="0"/>
              <a:buChar char="•"/>
            </a:pPr>
            <a:endParaRPr lang="en-US" altLang="x-none" sz="3000">
              <a:solidFill>
                <a:schemeClr val="tx1"/>
              </a:solidFill>
              <a:latin typeface="Calibri" charset="0"/>
            </a:endParaRPr>
          </a:p>
          <a:p>
            <a:pPr eaLnBrk="1" hangingPunct="1">
              <a:buFont typeface="Arial" charset="0"/>
              <a:buChar char="•"/>
            </a:pPr>
            <a:r>
              <a:rPr lang="en-US" altLang="x-none" sz="3000">
                <a:solidFill>
                  <a:schemeClr val="tx1"/>
                </a:solidFill>
                <a:latin typeface="Calibri" charset="0"/>
              </a:rPr>
              <a:t>We don</a:t>
            </a:r>
            <a:r>
              <a:rPr lang="en-US" altLang="en-US" sz="3000">
                <a:solidFill>
                  <a:schemeClr val="tx1"/>
                </a:solidFill>
                <a:latin typeface="Calibri" charset="0"/>
              </a:rPr>
              <a:t>’</a:t>
            </a:r>
            <a:r>
              <a:rPr lang="en-US" altLang="x-none" sz="3000">
                <a:solidFill>
                  <a:schemeClr val="tx1"/>
                </a:solidFill>
                <a:latin typeface="Calibri" charset="0"/>
              </a:rPr>
              <a:t>t care about anatomy, we care about preserving function across individuals</a:t>
            </a:r>
          </a:p>
          <a:p>
            <a:pPr eaLnBrk="1" hangingPunct="1">
              <a:buFont typeface="Arial" charset="0"/>
              <a:buChar char="•"/>
            </a:pPr>
            <a:endParaRPr lang="en-US" altLang="x-none" sz="3000">
              <a:solidFill>
                <a:schemeClr val="tx1"/>
              </a:solidFill>
              <a:latin typeface="Calibri" charset="0"/>
            </a:endParaRPr>
          </a:p>
          <a:p>
            <a:pPr eaLnBrk="1" hangingPunct="1">
              <a:buFont typeface="Arial" charset="0"/>
              <a:buChar char="•"/>
            </a:pPr>
            <a:r>
              <a:rPr lang="en-US" altLang="x-none" sz="3000">
                <a:solidFill>
                  <a:schemeClr val="tx1"/>
                </a:solidFill>
                <a:latin typeface="Calibri" charset="0"/>
              </a:rPr>
              <a:t>Anatomy matters! We care about preserving functional-structural relationships across individuals</a:t>
            </a:r>
          </a:p>
        </p:txBody>
      </p:sp>
      <p:sp>
        <p:nvSpPr>
          <p:cNvPr id="45058" name="Rectangle 1"/>
          <p:cNvSpPr txBox="1">
            <a:spLocks noChangeArrowheads="1"/>
          </p:cNvSpPr>
          <p:nvPr/>
        </p:nvSpPr>
        <p:spPr bwMode="auto">
          <a:xfrm>
            <a:off x="1524000" y="-635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4400" b="1">
                <a:solidFill>
                  <a:srgbClr val="6224C2"/>
                </a:solidFill>
                <a:latin typeface="Calibri" charset="0"/>
                <a:sym typeface="Arial Bold" charset="0"/>
              </a:rPr>
              <a:t>Methods for registering brains</a:t>
            </a:r>
            <a:endParaRPr lang="en-US" altLang="x-none" sz="4400" b="1">
              <a:solidFill>
                <a:srgbClr val="6224C2"/>
              </a:solidFill>
              <a:latin typeface="Calibri" charset="0"/>
              <a:ea typeface="ヒラギノ角ゴ ProN W6" charset="-128"/>
              <a:sym typeface="Arial Bold" charset="0"/>
            </a:endParaRPr>
          </a:p>
        </p:txBody>
      </p:sp>
    </p:spTree>
    <p:extLst>
      <p:ext uri="{BB962C8B-B14F-4D97-AF65-F5344CB8AC3E}">
        <p14:creationId xmlns:p14="http://schemas.microsoft.com/office/powerpoint/2010/main" val="2494344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p:cNvSpPr>
          <p:nvPr/>
        </p:nvSpPr>
        <p:spPr bwMode="auto">
          <a:xfrm>
            <a:off x="1524000" y="2590801"/>
            <a:ext cx="8610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spAutoFit/>
          </a:bodyPr>
          <a:lstStyle>
            <a:lvl1pPr marL="496888" indent="-457200"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buFont typeface="Arial" charset="0"/>
              <a:buChar char="•"/>
            </a:pPr>
            <a:r>
              <a:rPr lang="en-US" altLang="x-none" sz="3000">
                <a:solidFill>
                  <a:schemeClr val="tx1"/>
                </a:solidFill>
                <a:latin typeface="Calibri" charset="0"/>
              </a:rPr>
              <a:t>Affine transformation to Talairach &amp; </a:t>
            </a:r>
            <a:r>
              <a:rPr lang="en-US" altLang="x-none" sz="3000">
                <a:latin typeface="Calibri" charset="0"/>
              </a:rPr>
              <a:t>Tournoux</a:t>
            </a:r>
            <a:r>
              <a:rPr lang="en-US" altLang="x-none" sz="3000">
                <a:solidFill>
                  <a:schemeClr val="tx1"/>
                </a:solidFill>
                <a:latin typeface="Calibri" charset="0"/>
              </a:rPr>
              <a:t> Brain (1988) or to the MNI 305 template (</a:t>
            </a:r>
            <a:r>
              <a:rPr lang="en-US" altLang="x-none" sz="3000">
                <a:latin typeface="Calibri" charset="0"/>
              </a:rPr>
              <a:t>Evans 1993</a:t>
            </a:r>
            <a:r>
              <a:rPr lang="en-US" altLang="x-none" sz="3000">
                <a:solidFill>
                  <a:schemeClr val="tx1"/>
                </a:solidFill>
                <a:latin typeface="Calibri" charset="0"/>
              </a:rPr>
              <a:t>)</a:t>
            </a:r>
          </a:p>
        </p:txBody>
      </p:sp>
      <p:sp>
        <p:nvSpPr>
          <p:cNvPr id="47106" name="Rectangle 1"/>
          <p:cNvSpPr txBox="1">
            <a:spLocks noChangeArrowheads="1"/>
          </p:cNvSpPr>
          <p:nvPr/>
        </p:nvSpPr>
        <p:spPr bwMode="auto">
          <a:xfrm>
            <a:off x="1524000" y="152400"/>
            <a:ext cx="91440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3600" b="1">
                <a:solidFill>
                  <a:srgbClr val="5F22C3"/>
                </a:solidFill>
                <a:latin typeface="Calibri" charset="0"/>
              </a:rPr>
              <a:t>We don</a:t>
            </a:r>
            <a:r>
              <a:rPr lang="en-US" altLang="en-US" sz="3600" b="1">
                <a:solidFill>
                  <a:srgbClr val="5F22C3"/>
                </a:solidFill>
                <a:latin typeface="Calibri" charset="0"/>
              </a:rPr>
              <a:t>’</a:t>
            </a:r>
            <a:r>
              <a:rPr lang="en-US" altLang="x-none" sz="3600" b="1">
                <a:solidFill>
                  <a:srgbClr val="5F22C3"/>
                </a:solidFill>
                <a:latin typeface="Calibri" charset="0"/>
              </a:rPr>
              <a:t>t care about fine details we</a:t>
            </a:r>
            <a:r>
              <a:rPr lang="en-US" altLang="en-US" sz="3600" b="1">
                <a:solidFill>
                  <a:srgbClr val="5F22C3"/>
                </a:solidFill>
                <a:latin typeface="Calibri" charset="0"/>
              </a:rPr>
              <a:t>’</a:t>
            </a:r>
            <a:r>
              <a:rPr lang="en-US" altLang="x-none" sz="3600" b="1">
                <a:solidFill>
                  <a:srgbClr val="5F22C3"/>
                </a:solidFill>
                <a:latin typeface="Calibri" charset="0"/>
              </a:rPr>
              <a:t>ll put brains into common anatomical volume </a:t>
            </a:r>
          </a:p>
          <a:p>
            <a:pPr algn="ctr" eaLnBrk="1" hangingPunct="1"/>
            <a:r>
              <a:rPr lang="en-US" altLang="x-none" sz="3600" b="1">
                <a:solidFill>
                  <a:srgbClr val="5F22C3"/>
                </a:solidFill>
                <a:latin typeface="Calibri" charset="0"/>
              </a:rPr>
              <a:t>using an affine transformation</a:t>
            </a:r>
          </a:p>
        </p:txBody>
      </p:sp>
    </p:spTree>
    <p:extLst>
      <p:ext uri="{BB962C8B-B14F-4D97-AF65-F5344CB8AC3E}">
        <p14:creationId xmlns:p14="http://schemas.microsoft.com/office/powerpoint/2010/main" val="1918934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2362200" y="457200"/>
            <a:ext cx="7772400" cy="1371600"/>
          </a:xfrm>
        </p:spPr>
        <p:txBody>
          <a:bodyPr/>
          <a:lstStyle/>
          <a:p>
            <a:r>
              <a:rPr lang="en-US" altLang="x-none" b="1">
                <a:solidFill>
                  <a:srgbClr val="5F22C3"/>
                </a:solidFill>
                <a:latin typeface="Calibri" charset="0"/>
              </a:rPr>
              <a:t>Affine transformation to the Taliarach  vs. MNI 305 brain</a:t>
            </a:r>
          </a:p>
        </p:txBody>
      </p:sp>
      <p:pic>
        <p:nvPicPr>
          <p:cNvPr id="49154" name="Picture 10"/>
          <p:cNvPicPr>
            <a:picLocks noChangeAspect="1"/>
          </p:cNvPicPr>
          <p:nvPr/>
        </p:nvPicPr>
        <p:blipFill>
          <a:blip r:embed="rId2">
            <a:extLst>
              <a:ext uri="{28A0092B-C50C-407E-A947-70E740481C1C}">
                <a14:useLocalDpi xmlns:a14="http://schemas.microsoft.com/office/drawing/2010/main" val="0"/>
              </a:ext>
            </a:extLst>
          </a:blip>
          <a:srcRect l="50000"/>
          <a:stretch>
            <a:fillRect/>
          </a:stretch>
        </p:blipFill>
        <p:spPr bwMode="auto">
          <a:xfrm>
            <a:off x="6019800" y="2514600"/>
            <a:ext cx="33782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11"/>
          <p:cNvPicPr>
            <a:picLocks noChangeAspect="1"/>
          </p:cNvPicPr>
          <p:nvPr/>
        </p:nvPicPr>
        <p:blipFill>
          <a:blip r:embed="rId3">
            <a:extLst>
              <a:ext uri="{28A0092B-C50C-407E-A947-70E740481C1C}">
                <a14:useLocalDpi xmlns:a14="http://schemas.microsoft.com/office/drawing/2010/main" val="0"/>
              </a:ext>
            </a:extLst>
          </a:blip>
          <a:srcRect l="53252"/>
          <a:stretch>
            <a:fillRect/>
          </a:stretch>
        </p:blipFill>
        <p:spPr bwMode="auto">
          <a:xfrm>
            <a:off x="2667000" y="2133601"/>
            <a:ext cx="2725738"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7768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752600" y="533400"/>
            <a:ext cx="8915400" cy="533400"/>
          </a:xfrm>
        </p:spPr>
        <p:txBody>
          <a:bodyPr>
            <a:normAutofit fontScale="90000"/>
          </a:bodyPr>
          <a:lstStyle/>
          <a:p>
            <a:r>
              <a:rPr lang="en-US" altLang="x-none" b="1">
                <a:solidFill>
                  <a:srgbClr val="5F22C3"/>
                </a:solidFill>
                <a:latin typeface="Calibri" charset="0"/>
              </a:rPr>
              <a:t>Taliarach &amp; Tournoux brain (1988)</a:t>
            </a:r>
          </a:p>
        </p:txBody>
      </p:sp>
      <p:pic>
        <p:nvPicPr>
          <p:cNvPr id="50178" name="Picture 3" descr="TalairachVersusMNI.pdf"/>
          <p:cNvPicPr>
            <a:picLocks noChangeAspect="1"/>
          </p:cNvPicPr>
          <p:nvPr/>
        </p:nvPicPr>
        <p:blipFill>
          <a:blip r:embed="rId2">
            <a:extLst>
              <a:ext uri="{28A0092B-C50C-407E-A947-70E740481C1C}">
                <a14:useLocalDpi xmlns:a14="http://schemas.microsoft.com/office/drawing/2010/main" val="0"/>
              </a:ext>
            </a:extLst>
          </a:blip>
          <a:srcRect t="26883" r="49921" b="48969"/>
          <a:stretch>
            <a:fillRect/>
          </a:stretch>
        </p:blipFill>
        <p:spPr bwMode="auto">
          <a:xfrm>
            <a:off x="1541464" y="1905000"/>
            <a:ext cx="59213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8"/>
          <p:cNvPicPr>
            <a:picLocks noChangeAspect="1"/>
          </p:cNvPicPr>
          <p:nvPr/>
        </p:nvPicPr>
        <p:blipFill>
          <a:blip r:embed="rId3">
            <a:extLst>
              <a:ext uri="{28A0092B-C50C-407E-A947-70E740481C1C}">
                <a14:useLocalDpi xmlns:a14="http://schemas.microsoft.com/office/drawing/2010/main" val="0"/>
              </a:ext>
            </a:extLst>
          </a:blip>
          <a:srcRect l="53252"/>
          <a:stretch>
            <a:fillRect/>
          </a:stretch>
        </p:blipFill>
        <p:spPr bwMode="auto">
          <a:xfrm>
            <a:off x="7391400" y="2209801"/>
            <a:ext cx="2725738"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488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2209800" y="304800"/>
            <a:ext cx="7772400" cy="609600"/>
          </a:xfrm>
        </p:spPr>
        <p:txBody>
          <a:bodyPr>
            <a:normAutofit fontScale="90000"/>
          </a:bodyPr>
          <a:lstStyle/>
          <a:p>
            <a:r>
              <a:rPr lang="en-US" altLang="x-none" b="1">
                <a:solidFill>
                  <a:srgbClr val="5F22C3"/>
                </a:solidFill>
                <a:latin typeface="Calibri" charset="0"/>
              </a:rPr>
              <a:t>The MNI 305 brain</a:t>
            </a:r>
          </a:p>
        </p:txBody>
      </p:sp>
      <p:sp>
        <p:nvSpPr>
          <p:cNvPr id="51202" name="Content Placeholder 2"/>
          <p:cNvSpPr>
            <a:spLocks noGrp="1"/>
          </p:cNvSpPr>
          <p:nvPr>
            <p:ph idx="1"/>
          </p:nvPr>
        </p:nvSpPr>
        <p:spPr>
          <a:xfrm>
            <a:off x="1828800" y="914400"/>
            <a:ext cx="8382000" cy="5181600"/>
          </a:xfrm>
        </p:spPr>
        <p:txBody>
          <a:bodyPr/>
          <a:lstStyle/>
          <a:p>
            <a:r>
              <a:rPr lang="en-US" altLang="x-none" sz="2000">
                <a:latin typeface="Calibri" charset="0"/>
              </a:rPr>
              <a:t>Alan Evans from the Montreal Neurological institute (MNI) wanted to define a brain that is more representative of the population. Evans and colleagues created a template that was approximately matched to the Talairach brain in a two-stage procedure.</a:t>
            </a:r>
          </a:p>
        </p:txBody>
      </p:sp>
      <p:sp>
        <p:nvSpPr>
          <p:cNvPr id="51203" name="Rectangle 3"/>
          <p:cNvSpPr>
            <a:spLocks noChangeArrowheads="1"/>
          </p:cNvSpPr>
          <p:nvPr/>
        </p:nvSpPr>
        <p:spPr bwMode="auto">
          <a:xfrm>
            <a:off x="4648200" y="6542089"/>
            <a:ext cx="601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r" eaLnBrk="1" hangingPunct="1"/>
            <a:r>
              <a:rPr lang="en-US" altLang="x-none" sz="1400">
                <a:solidFill>
                  <a:srgbClr val="5F22C3"/>
                </a:solidFill>
              </a:rPr>
              <a:t>http://www.nil.wustl.edu/labs/kevin/man/answers/mnispace.html</a:t>
            </a:r>
          </a:p>
        </p:txBody>
      </p:sp>
    </p:spTree>
    <p:extLst>
      <p:ext uri="{BB962C8B-B14F-4D97-AF65-F5344CB8AC3E}">
        <p14:creationId xmlns:p14="http://schemas.microsoft.com/office/powerpoint/2010/main" val="13860270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2209800" y="304800"/>
            <a:ext cx="7772400" cy="609600"/>
          </a:xfrm>
        </p:spPr>
        <p:txBody>
          <a:bodyPr>
            <a:normAutofit fontScale="90000"/>
          </a:bodyPr>
          <a:lstStyle/>
          <a:p>
            <a:r>
              <a:rPr lang="en-US" altLang="x-none" b="1">
                <a:solidFill>
                  <a:srgbClr val="5F22C3"/>
                </a:solidFill>
                <a:latin typeface="Calibri" charset="0"/>
              </a:rPr>
              <a:t>The MNI 305 brain</a:t>
            </a:r>
          </a:p>
        </p:txBody>
      </p:sp>
      <p:sp>
        <p:nvSpPr>
          <p:cNvPr id="52226" name="Content Placeholder 2"/>
          <p:cNvSpPr>
            <a:spLocks noGrp="1"/>
          </p:cNvSpPr>
          <p:nvPr>
            <p:ph idx="1"/>
          </p:nvPr>
        </p:nvSpPr>
        <p:spPr>
          <a:xfrm>
            <a:off x="1828800" y="914400"/>
            <a:ext cx="8382000" cy="5181600"/>
          </a:xfrm>
        </p:spPr>
        <p:txBody>
          <a:bodyPr/>
          <a:lstStyle/>
          <a:p>
            <a:r>
              <a:rPr lang="en-US" altLang="x-none" sz="2000">
                <a:latin typeface="Calibri" charset="0"/>
              </a:rPr>
              <a:t>Alan Evans from the Montreal Neurological institute (MNI) wanted to define a brain that is more representative of the population. Evans and colleagues created a template that was approximately matched to the Talairach brain in a two-stage procedure.</a:t>
            </a:r>
          </a:p>
          <a:p>
            <a:r>
              <a:rPr lang="en-US" altLang="x-none" sz="2000">
                <a:latin typeface="Calibri" charset="0"/>
              </a:rPr>
              <a:t>First, they took 241 normal MRI scans, and manually defined various landmarks, in order to identify a line very similar to the AC-PC line, and the edges of the brain. Each brain was scaled to match the landmarks to equivalent positions on the Talairach atlas. </a:t>
            </a:r>
          </a:p>
        </p:txBody>
      </p:sp>
      <p:sp>
        <p:nvSpPr>
          <p:cNvPr id="52227" name="Rectangle 3"/>
          <p:cNvSpPr>
            <a:spLocks noChangeArrowheads="1"/>
          </p:cNvSpPr>
          <p:nvPr/>
        </p:nvSpPr>
        <p:spPr bwMode="auto">
          <a:xfrm>
            <a:off x="4648200" y="6542089"/>
            <a:ext cx="601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r" eaLnBrk="1" hangingPunct="1"/>
            <a:r>
              <a:rPr lang="en-US" altLang="x-none" sz="1400">
                <a:solidFill>
                  <a:srgbClr val="5F22C3"/>
                </a:solidFill>
              </a:rPr>
              <a:t>http://www.nil.wustl.edu/labs/kevin/man/answers/mnispace.html</a:t>
            </a:r>
          </a:p>
        </p:txBody>
      </p:sp>
    </p:spTree>
    <p:extLst>
      <p:ext uri="{BB962C8B-B14F-4D97-AF65-F5344CB8AC3E}">
        <p14:creationId xmlns:p14="http://schemas.microsoft.com/office/powerpoint/2010/main" val="12016952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2209800" y="304800"/>
            <a:ext cx="7772400" cy="609600"/>
          </a:xfrm>
        </p:spPr>
        <p:txBody>
          <a:bodyPr>
            <a:normAutofit fontScale="90000"/>
          </a:bodyPr>
          <a:lstStyle/>
          <a:p>
            <a:r>
              <a:rPr lang="en-US" altLang="x-none" b="1">
                <a:solidFill>
                  <a:srgbClr val="5F22C3"/>
                </a:solidFill>
                <a:latin typeface="Calibri" charset="0"/>
              </a:rPr>
              <a:t>The MNI 305 brain</a:t>
            </a:r>
          </a:p>
        </p:txBody>
      </p:sp>
      <p:sp>
        <p:nvSpPr>
          <p:cNvPr id="53250" name="Content Placeholder 2"/>
          <p:cNvSpPr>
            <a:spLocks noGrp="1"/>
          </p:cNvSpPr>
          <p:nvPr>
            <p:ph idx="1"/>
          </p:nvPr>
        </p:nvSpPr>
        <p:spPr>
          <a:xfrm>
            <a:off x="1828800" y="914400"/>
            <a:ext cx="8382000" cy="5181600"/>
          </a:xfrm>
        </p:spPr>
        <p:txBody>
          <a:bodyPr/>
          <a:lstStyle/>
          <a:p>
            <a:r>
              <a:rPr lang="en-US" altLang="x-none" sz="2000">
                <a:latin typeface="Calibri" charset="0"/>
              </a:rPr>
              <a:t>Alan Evans from the Montreal Neurological institute (MNI) wanted to define a brain that is more representative of the population. Evans and colleagues created a template that was approximately matched to the Talairach brain in a two-stage procedure.</a:t>
            </a:r>
          </a:p>
          <a:p>
            <a:r>
              <a:rPr lang="en-US" altLang="x-none" sz="2000">
                <a:latin typeface="Calibri" charset="0"/>
              </a:rPr>
              <a:t>First, they took 241 normal MRI scans, and manually defined various landmarks, in order to identify a line very similar to the AC-PC line, and the edges of the brain. Each brain was scaled to match the landmarks to equivalent positions on the Talairach atlas. </a:t>
            </a:r>
          </a:p>
          <a:p>
            <a:r>
              <a:rPr lang="en-US" altLang="x-none" sz="2000">
                <a:latin typeface="Calibri" charset="0"/>
              </a:rPr>
              <a:t>Then they then took 305 normal MRI scans (all right handed, 239 M, 66 F, age 23.4 +/- 4.1), and used an automated 9 parameter linear algorithm to match the brains to the average of the 241 brains that had been matched to the Talairach atlas. From this they generated an average of 305 brain scans thus transformed - the </a:t>
            </a:r>
            <a:r>
              <a:rPr lang="en-US" altLang="x-none" sz="2000" b="1">
                <a:solidFill>
                  <a:srgbClr val="FF0000"/>
                </a:solidFill>
                <a:latin typeface="Calibri" charset="0"/>
              </a:rPr>
              <a:t>MNI305 </a:t>
            </a:r>
            <a:r>
              <a:rPr lang="en-US" altLang="x-none" sz="2000">
                <a:latin typeface="Calibri" charset="0"/>
              </a:rPr>
              <a:t>(Evans 1993) </a:t>
            </a:r>
          </a:p>
        </p:txBody>
      </p:sp>
      <p:sp>
        <p:nvSpPr>
          <p:cNvPr id="53251" name="Rectangle 3"/>
          <p:cNvSpPr>
            <a:spLocks noChangeArrowheads="1"/>
          </p:cNvSpPr>
          <p:nvPr/>
        </p:nvSpPr>
        <p:spPr bwMode="auto">
          <a:xfrm>
            <a:off x="4648200" y="6542089"/>
            <a:ext cx="601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r" eaLnBrk="1" hangingPunct="1"/>
            <a:r>
              <a:rPr lang="en-US" altLang="x-none" sz="1400">
                <a:solidFill>
                  <a:srgbClr val="5F22C3"/>
                </a:solidFill>
              </a:rPr>
              <a:t>http://www.nil.wustl.edu/labs/kevin/man/answers/mnispace.html</a:t>
            </a:r>
          </a:p>
        </p:txBody>
      </p:sp>
    </p:spTree>
    <p:extLst>
      <p:ext uri="{BB962C8B-B14F-4D97-AF65-F5344CB8AC3E}">
        <p14:creationId xmlns:p14="http://schemas.microsoft.com/office/powerpoint/2010/main" val="1955312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2209800" y="990600"/>
            <a:ext cx="7772400" cy="4876800"/>
          </a:xfrm>
        </p:spPr>
        <p:txBody>
          <a:bodyPr/>
          <a:lstStyle/>
          <a:p>
            <a:r>
              <a:rPr lang="en-US" altLang="x-none">
                <a:latin typeface="Calibri" charset="0"/>
              </a:rPr>
              <a:t>Determine the consistent pattern of brain responses across subjects</a:t>
            </a:r>
          </a:p>
          <a:p>
            <a:pPr lvl="1"/>
            <a:r>
              <a:rPr lang="en-US" altLang="x-none">
                <a:latin typeface="Calibri" charset="0"/>
                <a:ea typeface="ＭＳ Ｐゴシック" charset="-128"/>
              </a:rPr>
              <a:t>Statistics determine how likely the data will generalize to new subjects</a:t>
            </a:r>
          </a:p>
          <a:p>
            <a:endParaRPr lang="en-US" altLang="x-none">
              <a:latin typeface="Calibri" charset="0"/>
            </a:endParaRPr>
          </a:p>
        </p:txBody>
      </p:sp>
      <p:sp>
        <p:nvSpPr>
          <p:cNvPr id="17410" name="Rectangle 1"/>
          <p:cNvSpPr txBox="1">
            <a:spLocks noChangeArrowheads="1"/>
          </p:cNvSpPr>
          <p:nvPr/>
        </p:nvSpPr>
        <p:spPr bwMode="auto">
          <a:xfrm>
            <a:off x="1524000" y="-15240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4400" b="1">
                <a:solidFill>
                  <a:srgbClr val="6224C2"/>
                </a:solidFill>
                <a:latin typeface="Calibri" charset="0"/>
                <a:sym typeface="Arial Bold" charset="0"/>
              </a:rPr>
              <a:t>Goal of Group Analyses</a:t>
            </a:r>
            <a:endParaRPr lang="en-US" altLang="x-none" sz="4400" b="1">
              <a:solidFill>
                <a:srgbClr val="6224C2"/>
              </a:solidFill>
              <a:latin typeface="Calibri" charset="0"/>
              <a:ea typeface="ヒラギノ角ゴ ProN W6" charset="-128"/>
              <a:sym typeface="Arial Bold" charset="0"/>
            </a:endParaRPr>
          </a:p>
        </p:txBody>
      </p:sp>
    </p:spTree>
    <p:extLst>
      <p:ext uri="{BB962C8B-B14F-4D97-AF65-F5344CB8AC3E}">
        <p14:creationId xmlns:p14="http://schemas.microsoft.com/office/powerpoint/2010/main" val="4112672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2209800" y="304800"/>
            <a:ext cx="7772400" cy="609600"/>
          </a:xfrm>
        </p:spPr>
        <p:txBody>
          <a:bodyPr>
            <a:normAutofit fontScale="90000"/>
          </a:bodyPr>
          <a:lstStyle/>
          <a:p>
            <a:r>
              <a:rPr lang="en-US" altLang="x-none" b="1">
                <a:solidFill>
                  <a:srgbClr val="5F22C3"/>
                </a:solidFill>
                <a:latin typeface="Calibri" charset="0"/>
              </a:rPr>
              <a:t>The MNI 305 brain</a:t>
            </a:r>
          </a:p>
        </p:txBody>
      </p:sp>
      <p:sp>
        <p:nvSpPr>
          <p:cNvPr id="54274" name="Content Placeholder 2"/>
          <p:cNvSpPr>
            <a:spLocks noGrp="1"/>
          </p:cNvSpPr>
          <p:nvPr>
            <p:ph idx="1"/>
          </p:nvPr>
        </p:nvSpPr>
        <p:spPr>
          <a:xfrm>
            <a:off x="1828800" y="914400"/>
            <a:ext cx="8382000" cy="5181600"/>
          </a:xfrm>
        </p:spPr>
        <p:txBody>
          <a:bodyPr/>
          <a:lstStyle/>
          <a:p>
            <a:r>
              <a:rPr lang="en-US" altLang="x-none" sz="2000">
                <a:latin typeface="Calibri" charset="0"/>
              </a:rPr>
              <a:t>Alan Evans from the Montreal Neurological institute (MNI) wanted to define a brain that is more representative of the population. Evans and colleagues created a template that was approximately matched to the Talairach brain in a two-stage procedure.</a:t>
            </a:r>
          </a:p>
          <a:p>
            <a:r>
              <a:rPr lang="en-US" altLang="x-none" sz="2000">
                <a:latin typeface="Calibri" charset="0"/>
              </a:rPr>
              <a:t>First, they took 241 normal MRI scans, and manually defined various landmarks, in order to identify a line very similar to the AC-PC line, and the edges of the brain. Each brain was scaled to match the landmarks to equivalent positions on the Talairach atlas. </a:t>
            </a:r>
          </a:p>
          <a:p>
            <a:r>
              <a:rPr lang="en-US" altLang="x-none" sz="2000">
                <a:latin typeface="Calibri" charset="0"/>
              </a:rPr>
              <a:t>Then they then took 305 normal MRI scans (all right handed, 239 M, 66 F, age 23.4 +/- 4.1), and used an automated 9 parameter linear algorithm to match the brains to the average of the 241 brains that had been matched to the Talairach atlas. From this they generated an average of 305 brain scans thus transformed - the </a:t>
            </a:r>
            <a:r>
              <a:rPr lang="en-US" altLang="x-none" sz="2000" b="1">
                <a:solidFill>
                  <a:srgbClr val="FF0000"/>
                </a:solidFill>
                <a:latin typeface="Calibri" charset="0"/>
              </a:rPr>
              <a:t>MNI305 </a:t>
            </a:r>
            <a:r>
              <a:rPr lang="en-US" altLang="x-none" sz="2000">
                <a:latin typeface="Calibri" charset="0"/>
              </a:rPr>
              <a:t>(Evans 1993) </a:t>
            </a:r>
          </a:p>
          <a:p>
            <a:r>
              <a:rPr lang="en-US" altLang="x-none" sz="2000">
                <a:latin typeface="Calibri" charset="0"/>
              </a:rPr>
              <a:t>In addition, one of the MNI lab members, Colin Holmes, was scanned 27 times, and the scans were coregistered and averaged to create a very high detail MRI dataset of one brain. This average was also matched to the MNI305, to create the image known as "</a:t>
            </a:r>
            <a:r>
              <a:rPr lang="en-US" altLang="x-none" sz="2000" b="1">
                <a:solidFill>
                  <a:srgbClr val="FF0000"/>
                </a:solidFill>
                <a:latin typeface="Calibri" charset="0"/>
              </a:rPr>
              <a:t>colin27</a:t>
            </a:r>
            <a:r>
              <a:rPr lang="en-US" altLang="x-none" sz="2000">
                <a:latin typeface="Calibri" charset="0"/>
              </a:rPr>
              <a:t>". </a:t>
            </a:r>
          </a:p>
        </p:txBody>
      </p:sp>
      <p:sp>
        <p:nvSpPr>
          <p:cNvPr id="54275" name="Rectangle 3"/>
          <p:cNvSpPr>
            <a:spLocks noChangeArrowheads="1"/>
          </p:cNvSpPr>
          <p:nvPr/>
        </p:nvSpPr>
        <p:spPr bwMode="auto">
          <a:xfrm>
            <a:off x="4648200" y="6542089"/>
            <a:ext cx="601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r" eaLnBrk="1" hangingPunct="1"/>
            <a:r>
              <a:rPr lang="en-US" altLang="x-none" sz="1400">
                <a:solidFill>
                  <a:srgbClr val="5F22C3"/>
                </a:solidFill>
              </a:rPr>
              <a:t>http://www.nil.wustl.edu/labs/kevin/man/answers/mnispace.html</a:t>
            </a:r>
          </a:p>
        </p:txBody>
      </p:sp>
    </p:spTree>
    <p:extLst>
      <p:ext uri="{BB962C8B-B14F-4D97-AF65-F5344CB8AC3E}">
        <p14:creationId xmlns:p14="http://schemas.microsoft.com/office/powerpoint/2010/main" val="2143059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p:cNvSpPr>
          <p:nvPr/>
        </p:nvSpPr>
        <p:spPr bwMode="auto">
          <a:xfrm>
            <a:off x="1836739" y="449263"/>
            <a:ext cx="877728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7162" bIns="0" anchor="ctr"/>
          <a:lstStyle>
            <a:lvl1pPr marL="4603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sz="3000" dirty="0">
                <a:solidFill>
                  <a:srgbClr val="7030A0"/>
                </a:solidFill>
                <a:latin typeface="Calibri" charset="0"/>
              </a:rPr>
              <a:t>Spatial normalization: Talairach transformation</a:t>
            </a:r>
          </a:p>
        </p:txBody>
      </p:sp>
      <p:sp>
        <p:nvSpPr>
          <p:cNvPr id="55299" name="Rectangle 2"/>
          <p:cNvSpPr>
            <a:spLocks/>
          </p:cNvSpPr>
          <p:nvPr/>
        </p:nvSpPr>
        <p:spPr bwMode="auto">
          <a:xfrm>
            <a:off x="1903414" y="1152525"/>
            <a:ext cx="8777287"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7162" bIns="0"/>
          <a:lstStyle>
            <a:lvl1pPr marL="4603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spcBef>
                <a:spcPts val="1150"/>
              </a:spcBef>
            </a:pPr>
            <a:r>
              <a:rPr lang="en-US" altLang="x-none" sz="2000">
                <a:solidFill>
                  <a:schemeClr val="tx1"/>
                </a:solidFill>
                <a:latin typeface="Calibri" charset="0"/>
              </a:rPr>
              <a:t>1. </a:t>
            </a:r>
            <a:r>
              <a:rPr lang="en-US" altLang="x-none" sz="2000" dirty="0">
                <a:solidFill>
                  <a:schemeClr val="tx1"/>
                </a:solidFill>
                <a:latin typeface="Calibri" charset="0"/>
              </a:rPr>
              <a:t>Rotation of 3D data set into the AC-PC plane (</a:t>
            </a:r>
            <a:r>
              <a:rPr lang="en-US" altLang="x-none" sz="2000" dirty="0">
                <a:solidFill>
                  <a:schemeClr val="tx1"/>
                </a:solidFill>
                <a:latin typeface="Calibri" charset="0"/>
                <a:sym typeface="Arial Bold" charset="0"/>
              </a:rPr>
              <a:t>AC</a:t>
            </a:r>
            <a:r>
              <a:rPr lang="en-US" altLang="x-none" sz="2000" dirty="0">
                <a:solidFill>
                  <a:schemeClr val="tx1"/>
                </a:solidFill>
                <a:latin typeface="Calibri" charset="0"/>
              </a:rPr>
              <a:t> = anterior</a:t>
            </a:r>
            <a:br>
              <a:rPr lang="en-US" altLang="x-none" sz="2000" dirty="0">
                <a:solidFill>
                  <a:schemeClr val="tx1"/>
                </a:solidFill>
                <a:latin typeface="Calibri" charset="0"/>
              </a:rPr>
            </a:br>
            <a:r>
              <a:rPr lang="en-US" altLang="x-none" sz="2000" dirty="0">
                <a:solidFill>
                  <a:schemeClr val="tx1"/>
                </a:solidFill>
                <a:latin typeface="Calibri" charset="0"/>
              </a:rPr>
              <a:t>    commissure, </a:t>
            </a:r>
            <a:r>
              <a:rPr lang="en-US" altLang="x-none" sz="2000" dirty="0">
                <a:solidFill>
                  <a:schemeClr val="tx1"/>
                </a:solidFill>
                <a:latin typeface="Calibri" charset="0"/>
                <a:sym typeface="Arial Bold" charset="0"/>
              </a:rPr>
              <a:t>PC</a:t>
            </a:r>
            <a:r>
              <a:rPr lang="en-US" altLang="x-none" sz="2000" dirty="0">
                <a:solidFill>
                  <a:schemeClr val="tx1"/>
                </a:solidFill>
                <a:latin typeface="Calibri" charset="0"/>
              </a:rPr>
              <a:t> = posterior commissure)</a:t>
            </a:r>
          </a:p>
        </p:txBody>
      </p:sp>
      <p:grpSp>
        <p:nvGrpSpPr>
          <p:cNvPr id="55300" name="Group 7"/>
          <p:cNvGrpSpPr>
            <a:grpSpLocks/>
          </p:cNvGrpSpPr>
          <p:nvPr/>
        </p:nvGrpSpPr>
        <p:grpSpPr bwMode="auto">
          <a:xfrm>
            <a:off x="2819401" y="3657600"/>
            <a:ext cx="2582863" cy="2897188"/>
            <a:chOff x="0" y="0"/>
            <a:chExt cx="1627" cy="1825"/>
          </a:xfrm>
        </p:grpSpPr>
        <p:pic>
          <p:nvPicPr>
            <p:cNvPr id="55301"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7" cy="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5"/>
            <p:cNvSpPr>
              <a:spLocks/>
            </p:cNvSpPr>
            <p:nvPr/>
          </p:nvSpPr>
          <p:spPr bwMode="auto">
            <a:xfrm>
              <a:off x="912" y="442"/>
              <a:ext cx="17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sz="1400">
                  <a:solidFill>
                    <a:srgbClr val="7E0505"/>
                  </a:solidFill>
                  <a:latin typeface="Calibri" charset="0"/>
                  <a:sym typeface="Arial Bold" charset="0"/>
                </a:rPr>
                <a:t>AC</a:t>
              </a:r>
            </a:p>
          </p:txBody>
        </p:sp>
        <p:sp>
          <p:nvSpPr>
            <p:cNvPr id="55303" name="Rectangle 6"/>
            <p:cNvSpPr>
              <a:spLocks/>
            </p:cNvSpPr>
            <p:nvPr/>
          </p:nvSpPr>
          <p:spPr bwMode="auto">
            <a:xfrm>
              <a:off x="915" y="817"/>
              <a:ext cx="1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sz="1400">
                  <a:solidFill>
                    <a:srgbClr val="7E0505"/>
                  </a:solidFill>
                  <a:latin typeface="Calibri" charset="0"/>
                  <a:sym typeface="Arial Bold" charset="0"/>
                </a:rPr>
                <a:t>PC</a:t>
              </a:r>
            </a:p>
          </p:txBody>
        </p:sp>
      </p:grpSp>
    </p:spTree>
    <p:extLst>
      <p:ext uri="{BB962C8B-B14F-4D97-AF65-F5344CB8AC3E}">
        <p14:creationId xmlns:p14="http://schemas.microsoft.com/office/powerpoint/2010/main" val="809860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p:cNvSpPr>
          <p:nvPr/>
        </p:nvSpPr>
        <p:spPr bwMode="auto">
          <a:xfrm>
            <a:off x="1836739" y="449263"/>
            <a:ext cx="877728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7162" bIns="0" anchor="ctr"/>
          <a:lstStyle>
            <a:lvl1pPr marL="4603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sz="3000">
                <a:solidFill>
                  <a:srgbClr val="7030A0"/>
                </a:solidFill>
                <a:latin typeface="Calibri" charset="0"/>
              </a:rPr>
              <a:t>Spatial normalization: Talairach transformation</a:t>
            </a:r>
          </a:p>
        </p:txBody>
      </p:sp>
      <p:sp>
        <p:nvSpPr>
          <p:cNvPr id="56323" name="Rectangle 2"/>
          <p:cNvSpPr>
            <a:spLocks/>
          </p:cNvSpPr>
          <p:nvPr/>
        </p:nvSpPr>
        <p:spPr bwMode="auto">
          <a:xfrm>
            <a:off x="1903414" y="1152525"/>
            <a:ext cx="8777287"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7162" bIns="0"/>
          <a:lstStyle>
            <a:lvl1pPr marL="4603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spcBef>
                <a:spcPts val="1150"/>
              </a:spcBef>
            </a:pPr>
            <a:r>
              <a:rPr lang="en-US" altLang="x-none" sz="2000">
                <a:solidFill>
                  <a:schemeClr val="tx1"/>
                </a:solidFill>
                <a:latin typeface="Calibri" charset="0"/>
              </a:rPr>
              <a:t>1. </a:t>
            </a:r>
            <a:r>
              <a:rPr lang="en-US" altLang="x-none" sz="2000" dirty="0">
                <a:solidFill>
                  <a:schemeClr val="tx1"/>
                </a:solidFill>
                <a:latin typeface="Calibri" charset="0"/>
              </a:rPr>
              <a:t>Rotation of 3D data set into the AC-PC plane (</a:t>
            </a:r>
            <a:r>
              <a:rPr lang="en-US" altLang="x-none" sz="2000" dirty="0">
                <a:solidFill>
                  <a:schemeClr val="tx1"/>
                </a:solidFill>
                <a:latin typeface="Calibri" charset="0"/>
                <a:sym typeface="Arial Bold" charset="0"/>
              </a:rPr>
              <a:t>AC</a:t>
            </a:r>
            <a:r>
              <a:rPr lang="en-US" altLang="x-none" sz="2000" dirty="0">
                <a:solidFill>
                  <a:schemeClr val="tx1"/>
                </a:solidFill>
                <a:latin typeface="Calibri" charset="0"/>
              </a:rPr>
              <a:t> = anterior</a:t>
            </a:r>
            <a:br>
              <a:rPr lang="en-US" altLang="x-none" sz="2000" dirty="0">
                <a:solidFill>
                  <a:schemeClr val="tx1"/>
                </a:solidFill>
                <a:latin typeface="Calibri" charset="0"/>
              </a:rPr>
            </a:br>
            <a:r>
              <a:rPr lang="en-US" altLang="x-none" sz="2000" dirty="0">
                <a:solidFill>
                  <a:schemeClr val="tx1"/>
                </a:solidFill>
                <a:latin typeface="Calibri" charset="0"/>
              </a:rPr>
              <a:t>    commissure, </a:t>
            </a:r>
            <a:r>
              <a:rPr lang="en-US" altLang="x-none" sz="2000" dirty="0">
                <a:solidFill>
                  <a:schemeClr val="tx1"/>
                </a:solidFill>
                <a:latin typeface="Calibri" charset="0"/>
                <a:sym typeface="Arial Bold" charset="0"/>
              </a:rPr>
              <a:t>PC</a:t>
            </a:r>
            <a:r>
              <a:rPr lang="en-US" altLang="x-none" sz="2000" dirty="0">
                <a:solidFill>
                  <a:schemeClr val="tx1"/>
                </a:solidFill>
                <a:latin typeface="Calibri" charset="0"/>
              </a:rPr>
              <a:t> = posterior commissure) </a:t>
            </a:r>
          </a:p>
          <a:p>
            <a:pPr eaLnBrk="1" hangingPunct="1">
              <a:spcBef>
                <a:spcPts val="1150"/>
              </a:spcBef>
            </a:pPr>
            <a:r>
              <a:rPr lang="en-US" altLang="x-none" sz="2000" dirty="0">
                <a:solidFill>
                  <a:schemeClr val="tx1"/>
                </a:solidFill>
                <a:latin typeface="Calibri" charset="0"/>
              </a:rPr>
              <a:t>2. Selection of the (6) extreme points of the cerebrum and definition</a:t>
            </a:r>
            <a:br>
              <a:rPr lang="en-US" altLang="x-none" sz="2000" dirty="0">
                <a:solidFill>
                  <a:schemeClr val="tx1"/>
                </a:solidFill>
                <a:latin typeface="Calibri" charset="0"/>
              </a:rPr>
            </a:br>
            <a:r>
              <a:rPr lang="en-US" altLang="x-none" sz="2000" dirty="0">
                <a:solidFill>
                  <a:schemeClr val="tx1"/>
                </a:solidFill>
                <a:latin typeface="Calibri" charset="0"/>
              </a:rPr>
              <a:t>    of 12 </a:t>
            </a:r>
            <a:r>
              <a:rPr lang="en-US" altLang="x-none" sz="2000" dirty="0" err="1">
                <a:solidFill>
                  <a:schemeClr val="tx1"/>
                </a:solidFill>
                <a:latin typeface="Calibri" charset="0"/>
              </a:rPr>
              <a:t>subvolumes</a:t>
            </a:r>
            <a:endParaRPr lang="en-US" altLang="x-none" sz="2000" dirty="0">
              <a:solidFill>
                <a:schemeClr val="tx1"/>
              </a:solidFill>
              <a:latin typeface="Calibri" charset="0"/>
            </a:endParaRPr>
          </a:p>
        </p:txBody>
      </p:sp>
      <p:pic>
        <p:nvPicPr>
          <p:cNvPr id="56324"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3733800"/>
            <a:ext cx="2760663"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5" name="Group 7"/>
          <p:cNvGrpSpPr>
            <a:grpSpLocks/>
          </p:cNvGrpSpPr>
          <p:nvPr/>
        </p:nvGrpSpPr>
        <p:grpSpPr bwMode="auto">
          <a:xfrm>
            <a:off x="2819401" y="3657600"/>
            <a:ext cx="2582863" cy="2897188"/>
            <a:chOff x="0" y="0"/>
            <a:chExt cx="1627" cy="1825"/>
          </a:xfrm>
        </p:grpSpPr>
        <p:pic>
          <p:nvPicPr>
            <p:cNvPr id="5632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27" cy="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5"/>
            <p:cNvSpPr>
              <a:spLocks/>
            </p:cNvSpPr>
            <p:nvPr/>
          </p:nvSpPr>
          <p:spPr bwMode="auto">
            <a:xfrm>
              <a:off x="912" y="442"/>
              <a:ext cx="17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sz="1400">
                  <a:solidFill>
                    <a:srgbClr val="7E0505"/>
                  </a:solidFill>
                  <a:latin typeface="Calibri" charset="0"/>
                  <a:sym typeface="Arial Bold" charset="0"/>
                </a:rPr>
                <a:t>AC</a:t>
              </a:r>
            </a:p>
          </p:txBody>
        </p:sp>
        <p:sp>
          <p:nvSpPr>
            <p:cNvPr id="56328" name="Rectangle 6"/>
            <p:cNvSpPr>
              <a:spLocks/>
            </p:cNvSpPr>
            <p:nvPr/>
          </p:nvSpPr>
          <p:spPr bwMode="auto">
            <a:xfrm>
              <a:off x="915" y="817"/>
              <a:ext cx="1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sz="1400">
                  <a:solidFill>
                    <a:srgbClr val="7E0505"/>
                  </a:solidFill>
                  <a:latin typeface="Calibri" charset="0"/>
                  <a:sym typeface="Arial Bold" charset="0"/>
                </a:rPr>
                <a:t>PC</a:t>
              </a:r>
            </a:p>
          </p:txBody>
        </p:sp>
      </p:grpSp>
    </p:spTree>
    <p:extLst>
      <p:ext uri="{BB962C8B-B14F-4D97-AF65-F5344CB8AC3E}">
        <p14:creationId xmlns:p14="http://schemas.microsoft.com/office/powerpoint/2010/main" val="574404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p:cNvSpPr>
          <p:nvPr/>
        </p:nvSpPr>
        <p:spPr bwMode="auto">
          <a:xfrm>
            <a:off x="1836739" y="449263"/>
            <a:ext cx="877728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7162" bIns="0" anchor="ctr"/>
          <a:lstStyle>
            <a:lvl1pPr marL="4603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sz="3000">
                <a:solidFill>
                  <a:srgbClr val="7030A0"/>
                </a:solidFill>
                <a:latin typeface="Calibri" charset="0"/>
              </a:rPr>
              <a:t>Spatial normalization: Talairach transformation</a:t>
            </a:r>
          </a:p>
        </p:txBody>
      </p:sp>
      <p:sp>
        <p:nvSpPr>
          <p:cNvPr id="57347" name="Rectangle 2"/>
          <p:cNvSpPr>
            <a:spLocks/>
          </p:cNvSpPr>
          <p:nvPr/>
        </p:nvSpPr>
        <p:spPr bwMode="auto">
          <a:xfrm>
            <a:off x="1903414" y="1152525"/>
            <a:ext cx="8777287"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7162" bIns="0"/>
          <a:lstStyle>
            <a:lvl1pPr marL="4603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spcBef>
                <a:spcPts val="1150"/>
              </a:spcBef>
            </a:pPr>
            <a:r>
              <a:rPr lang="en-US" altLang="x-none" sz="2000" dirty="0">
                <a:solidFill>
                  <a:schemeClr val="tx1"/>
                </a:solidFill>
                <a:latin typeface="Calibri" charset="0"/>
              </a:rPr>
              <a:t>1. Rotation of 3D data set into the AC-PC plane (</a:t>
            </a:r>
            <a:r>
              <a:rPr lang="en-US" altLang="x-none" sz="2000" dirty="0">
                <a:solidFill>
                  <a:schemeClr val="tx1"/>
                </a:solidFill>
                <a:latin typeface="Calibri" charset="0"/>
                <a:sym typeface="Arial Bold" charset="0"/>
              </a:rPr>
              <a:t>AC</a:t>
            </a:r>
            <a:r>
              <a:rPr lang="en-US" altLang="x-none" sz="2000" dirty="0">
                <a:solidFill>
                  <a:schemeClr val="tx1"/>
                </a:solidFill>
                <a:latin typeface="Calibri" charset="0"/>
              </a:rPr>
              <a:t> = anterior</a:t>
            </a:r>
            <a:br>
              <a:rPr lang="en-US" altLang="x-none" sz="2000" dirty="0">
                <a:solidFill>
                  <a:schemeClr val="tx1"/>
                </a:solidFill>
                <a:latin typeface="Calibri" charset="0"/>
              </a:rPr>
            </a:br>
            <a:r>
              <a:rPr lang="en-US" altLang="x-none" sz="2000" dirty="0">
                <a:solidFill>
                  <a:schemeClr val="tx1"/>
                </a:solidFill>
                <a:latin typeface="Calibri" charset="0"/>
              </a:rPr>
              <a:t>    commissure, </a:t>
            </a:r>
            <a:r>
              <a:rPr lang="en-US" altLang="x-none" sz="2000" dirty="0">
                <a:solidFill>
                  <a:schemeClr val="tx1"/>
                </a:solidFill>
                <a:latin typeface="Calibri" charset="0"/>
                <a:sym typeface="Arial Bold" charset="0"/>
              </a:rPr>
              <a:t>PC</a:t>
            </a:r>
            <a:r>
              <a:rPr lang="en-US" altLang="x-none" sz="2000" dirty="0">
                <a:solidFill>
                  <a:schemeClr val="tx1"/>
                </a:solidFill>
                <a:latin typeface="Calibri" charset="0"/>
              </a:rPr>
              <a:t> = posterior commissure) </a:t>
            </a:r>
          </a:p>
          <a:p>
            <a:pPr eaLnBrk="1" hangingPunct="1">
              <a:spcBef>
                <a:spcPts val="1150"/>
              </a:spcBef>
            </a:pPr>
            <a:r>
              <a:rPr lang="en-US" altLang="x-none" sz="2000" dirty="0">
                <a:solidFill>
                  <a:schemeClr val="tx1"/>
                </a:solidFill>
                <a:latin typeface="Calibri" charset="0"/>
              </a:rPr>
              <a:t>2. Selection of the (6) extreme points of the cerebrum and definition</a:t>
            </a:r>
            <a:br>
              <a:rPr lang="en-US" altLang="x-none" sz="2000" dirty="0">
                <a:solidFill>
                  <a:schemeClr val="tx1"/>
                </a:solidFill>
                <a:latin typeface="Calibri" charset="0"/>
              </a:rPr>
            </a:br>
            <a:r>
              <a:rPr lang="en-US" altLang="x-none" sz="2000" dirty="0">
                <a:solidFill>
                  <a:schemeClr val="tx1"/>
                </a:solidFill>
                <a:latin typeface="Calibri" charset="0"/>
              </a:rPr>
              <a:t>    of 12 </a:t>
            </a:r>
            <a:r>
              <a:rPr lang="en-US" altLang="x-none" sz="2000" dirty="0" err="1">
                <a:solidFill>
                  <a:schemeClr val="tx1"/>
                </a:solidFill>
                <a:latin typeface="Calibri" charset="0"/>
              </a:rPr>
              <a:t>subvolumes</a:t>
            </a:r>
            <a:endParaRPr lang="en-US" altLang="x-none" sz="2000" dirty="0">
              <a:solidFill>
                <a:schemeClr val="tx1"/>
              </a:solidFill>
              <a:latin typeface="Calibri" charset="0"/>
            </a:endParaRPr>
          </a:p>
          <a:p>
            <a:pPr eaLnBrk="1" hangingPunct="1">
              <a:spcBef>
                <a:spcPts val="1150"/>
              </a:spcBef>
            </a:pPr>
            <a:r>
              <a:rPr lang="en-US" altLang="x-none" sz="2000" dirty="0">
                <a:solidFill>
                  <a:schemeClr val="tx1"/>
                </a:solidFill>
                <a:latin typeface="Calibri" charset="0"/>
              </a:rPr>
              <a:t>3. Scaling of the 3D data set into the dimension of the standard brain</a:t>
            </a:r>
            <a:br>
              <a:rPr lang="en-US" altLang="x-none" sz="2000" dirty="0">
                <a:solidFill>
                  <a:schemeClr val="tx1"/>
                </a:solidFill>
                <a:latin typeface="Calibri" charset="0"/>
              </a:rPr>
            </a:br>
            <a:r>
              <a:rPr lang="en-US" altLang="x-none" sz="2000" dirty="0">
                <a:solidFill>
                  <a:schemeClr val="tx1"/>
                </a:solidFill>
                <a:latin typeface="Calibri" charset="0"/>
              </a:rPr>
              <a:t>    of the Talairach and </a:t>
            </a:r>
            <a:r>
              <a:rPr lang="en-US" altLang="x-none" sz="2000" dirty="0" err="1">
                <a:solidFill>
                  <a:schemeClr val="tx1"/>
                </a:solidFill>
                <a:latin typeface="Calibri" charset="0"/>
              </a:rPr>
              <a:t>Tornoux</a:t>
            </a:r>
            <a:r>
              <a:rPr lang="en-US" altLang="x-none" sz="2000" dirty="0">
                <a:solidFill>
                  <a:schemeClr val="tx1"/>
                </a:solidFill>
                <a:latin typeface="Calibri" charset="0"/>
              </a:rPr>
              <a:t> atlas (1988) using a piecewise affine</a:t>
            </a:r>
            <a:br>
              <a:rPr lang="en-US" altLang="x-none" sz="2000" dirty="0">
                <a:solidFill>
                  <a:schemeClr val="tx1"/>
                </a:solidFill>
                <a:latin typeface="Calibri" charset="0"/>
              </a:rPr>
            </a:br>
            <a:r>
              <a:rPr lang="en-US" altLang="x-none" sz="2000" dirty="0">
                <a:solidFill>
                  <a:schemeClr val="tx1"/>
                </a:solidFill>
                <a:latin typeface="Calibri" charset="0"/>
              </a:rPr>
              <a:t>    and continuous transformation for each of the 12 defined </a:t>
            </a:r>
            <a:r>
              <a:rPr lang="en-US" altLang="x-none" sz="2000" dirty="0" err="1">
                <a:solidFill>
                  <a:schemeClr val="tx1"/>
                </a:solidFill>
                <a:latin typeface="Calibri" charset="0"/>
              </a:rPr>
              <a:t>subvolumes</a:t>
            </a:r>
            <a:endParaRPr lang="en-US" altLang="x-none" sz="2000" dirty="0">
              <a:solidFill>
                <a:schemeClr val="tx1"/>
              </a:solidFill>
              <a:latin typeface="Calibri" charset="0"/>
            </a:endParaRPr>
          </a:p>
        </p:txBody>
      </p:sp>
      <p:pic>
        <p:nvPicPr>
          <p:cNvPr id="57348"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3733800"/>
            <a:ext cx="2760663"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49" name="Group 7"/>
          <p:cNvGrpSpPr>
            <a:grpSpLocks/>
          </p:cNvGrpSpPr>
          <p:nvPr/>
        </p:nvGrpSpPr>
        <p:grpSpPr bwMode="auto">
          <a:xfrm>
            <a:off x="2819401" y="3657600"/>
            <a:ext cx="2582863" cy="2897188"/>
            <a:chOff x="0" y="0"/>
            <a:chExt cx="1627" cy="1825"/>
          </a:xfrm>
        </p:grpSpPr>
        <p:pic>
          <p:nvPicPr>
            <p:cNvPr id="5735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27" cy="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Rectangle 5"/>
            <p:cNvSpPr>
              <a:spLocks/>
            </p:cNvSpPr>
            <p:nvPr/>
          </p:nvSpPr>
          <p:spPr bwMode="auto">
            <a:xfrm>
              <a:off x="912" y="442"/>
              <a:ext cx="17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sz="1400">
                  <a:solidFill>
                    <a:srgbClr val="7E0505"/>
                  </a:solidFill>
                  <a:latin typeface="Calibri" charset="0"/>
                  <a:sym typeface="Arial Bold" charset="0"/>
                </a:rPr>
                <a:t>AC</a:t>
              </a:r>
            </a:p>
          </p:txBody>
        </p:sp>
        <p:sp>
          <p:nvSpPr>
            <p:cNvPr id="57352" name="Rectangle 6"/>
            <p:cNvSpPr>
              <a:spLocks/>
            </p:cNvSpPr>
            <p:nvPr/>
          </p:nvSpPr>
          <p:spPr bwMode="auto">
            <a:xfrm>
              <a:off x="915" y="817"/>
              <a:ext cx="1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sz="1400">
                  <a:solidFill>
                    <a:srgbClr val="7E0505"/>
                  </a:solidFill>
                  <a:latin typeface="Calibri" charset="0"/>
                  <a:sym typeface="Arial Bold" charset="0"/>
                </a:rPr>
                <a:t>PC</a:t>
              </a:r>
            </a:p>
          </p:txBody>
        </p:sp>
      </p:grpSp>
    </p:spTree>
    <p:extLst>
      <p:ext uri="{BB962C8B-B14F-4D97-AF65-F5344CB8AC3E}">
        <p14:creationId xmlns:p14="http://schemas.microsoft.com/office/powerpoint/2010/main" val="10850686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3665538"/>
            <a:ext cx="1617663"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3290889"/>
            <a:ext cx="1179513"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3"/>
          <p:cNvSpPr>
            <a:spLocks/>
          </p:cNvSpPr>
          <p:nvPr/>
        </p:nvSpPr>
        <p:spPr bwMode="auto">
          <a:xfrm>
            <a:off x="2592494" y="2438400"/>
            <a:ext cx="976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1200" dirty="0">
                <a:solidFill>
                  <a:srgbClr val="7030A0"/>
                </a:solidFill>
                <a:latin typeface="Calibri" charset="0"/>
                <a:sym typeface="Arial Bold" charset="0"/>
              </a:rPr>
              <a:t>Align Slices to </a:t>
            </a:r>
          </a:p>
          <a:p>
            <a:pPr algn="ctr" eaLnBrk="1" hangingPunct="1"/>
            <a:r>
              <a:rPr lang="en-US" altLang="x-none" sz="1200" dirty="0">
                <a:solidFill>
                  <a:srgbClr val="7030A0"/>
                </a:solidFill>
                <a:latin typeface="Calibri" charset="0"/>
                <a:sym typeface="Arial Bold" charset="0"/>
              </a:rPr>
              <a:t>Brain Volume</a:t>
            </a:r>
          </a:p>
        </p:txBody>
      </p:sp>
      <p:grpSp>
        <p:nvGrpSpPr>
          <p:cNvPr id="58373" name="Group 7"/>
          <p:cNvGrpSpPr>
            <a:grpSpLocks/>
          </p:cNvGrpSpPr>
          <p:nvPr/>
        </p:nvGrpSpPr>
        <p:grpSpPr bwMode="auto">
          <a:xfrm>
            <a:off x="5130801" y="2859088"/>
            <a:ext cx="1489075" cy="381000"/>
            <a:chOff x="0" y="0"/>
            <a:chExt cx="938" cy="240"/>
          </a:xfrm>
        </p:grpSpPr>
        <p:sp>
          <p:nvSpPr>
            <p:cNvPr id="58388" name="AutoShape 4"/>
            <p:cNvSpPr>
              <a:spLocks/>
            </p:cNvSpPr>
            <p:nvPr/>
          </p:nvSpPr>
          <p:spPr bwMode="auto">
            <a:xfrm>
              <a:off x="0" y="0"/>
              <a:ext cx="938" cy="240"/>
            </a:xfrm>
            <a:custGeom>
              <a:avLst/>
              <a:gdLst>
                <a:gd name="T0" fmla="*/ 0 w 21600"/>
                <a:gd name="T1" fmla="*/ 0 h 21599"/>
                <a:gd name="T2" fmla="*/ 0 w 21600"/>
                <a:gd name="T3" fmla="*/ 0 h 21599"/>
                <a:gd name="T4" fmla="*/ 0 w 21600"/>
                <a:gd name="T5" fmla="*/ 0 h 21599"/>
                <a:gd name="T6" fmla="*/ 0 w 21600"/>
                <a:gd name="T7" fmla="*/ 0 h 21599"/>
                <a:gd name="T8" fmla="*/ 0 w 21600"/>
                <a:gd name="T9" fmla="*/ 0 h 21599"/>
                <a:gd name="T10" fmla="*/ 0 w 21600"/>
                <a:gd name="T11" fmla="*/ 0 h 21599"/>
                <a:gd name="T12" fmla="*/ 0 w 21600"/>
                <a:gd name="T13" fmla="*/ 0 h 21599"/>
                <a:gd name="T14" fmla="*/ 0 w 21600"/>
                <a:gd name="T15" fmla="*/ 0 h 21599"/>
                <a:gd name="T16" fmla="*/ 0 w 21600"/>
                <a:gd name="T17" fmla="*/ 0 h 21599"/>
                <a:gd name="T18" fmla="*/ 0 w 21600"/>
                <a:gd name="T19" fmla="*/ 0 h 21599"/>
                <a:gd name="T20" fmla="*/ 0 w 21600"/>
                <a:gd name="T21" fmla="*/ 0 h 21599"/>
                <a:gd name="T22" fmla="*/ 0 w 21600"/>
                <a:gd name="T23" fmla="*/ 0 h 21599"/>
                <a:gd name="T24" fmla="*/ 0 w 21600"/>
                <a:gd name="T25" fmla="*/ 0 h 215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599"/>
                <a:gd name="T41" fmla="*/ 21600 w 21600"/>
                <a:gd name="T42" fmla="*/ 21599 h 215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599">
                  <a:moveTo>
                    <a:pt x="0" y="21599"/>
                  </a:moveTo>
                  <a:cubicBezTo>
                    <a:pt x="0" y="9670"/>
                    <a:pt x="3922" y="0"/>
                    <a:pt x="8760" y="0"/>
                  </a:cubicBezTo>
                  <a:lnTo>
                    <a:pt x="11131" y="0"/>
                  </a:lnTo>
                  <a:cubicBezTo>
                    <a:pt x="14844" y="-1"/>
                    <a:pt x="18153" y="5768"/>
                    <a:pt x="19391" y="14398"/>
                  </a:cubicBezTo>
                  <a:lnTo>
                    <a:pt x="21600" y="14399"/>
                  </a:lnTo>
                  <a:lnTo>
                    <a:pt x="18706" y="21599"/>
                  </a:lnTo>
                  <a:lnTo>
                    <a:pt x="14809" y="14399"/>
                  </a:lnTo>
                  <a:lnTo>
                    <a:pt x="17020" y="14398"/>
                  </a:lnTo>
                  <a:cubicBezTo>
                    <a:pt x="15926" y="6772"/>
                    <a:pt x="13196" y="1292"/>
                    <a:pt x="9945" y="198"/>
                  </a:cubicBezTo>
                  <a:lnTo>
                    <a:pt x="9945" y="199"/>
                  </a:lnTo>
                  <a:cubicBezTo>
                    <a:pt x="5606" y="1661"/>
                    <a:pt x="2371" y="10800"/>
                    <a:pt x="2371" y="21599"/>
                  </a:cubicBezTo>
                  <a:lnTo>
                    <a:pt x="0" y="21599"/>
                  </a:lnTo>
                  <a:close/>
                  <a:moveTo>
                    <a:pt x="0" y="21599"/>
                  </a:moveTo>
                </a:path>
              </a:pathLst>
            </a:custGeom>
            <a:solidFill>
              <a:schemeClr val="accent1"/>
            </a:solidFill>
            <a:ln w="12700">
              <a:solidFill>
                <a:schemeClr val="tx1"/>
              </a:solidFill>
              <a:miter lim="800000"/>
              <a:headEnd/>
              <a:tailEnd/>
            </a:ln>
          </p:spPr>
          <p:txBody>
            <a:bodyPr lIns="0" tIns="0" rIns="0" bIns="0"/>
            <a:lstStyle/>
            <a:p>
              <a:endParaRPr lang="en-US"/>
            </a:p>
          </p:txBody>
        </p:sp>
        <p:sp>
          <p:nvSpPr>
            <p:cNvPr id="58389" name="AutoShape 5"/>
            <p:cNvSpPr>
              <a:spLocks/>
            </p:cNvSpPr>
            <p:nvPr/>
          </p:nvSpPr>
          <p:spPr bwMode="auto">
            <a:xfrm>
              <a:off x="0" y="0"/>
              <a:ext cx="431"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21600"/>
                  </a:moveTo>
                  <a:cubicBezTo>
                    <a:pt x="0" y="9671"/>
                    <a:pt x="8519" y="0"/>
                    <a:pt x="19027" y="0"/>
                  </a:cubicBezTo>
                  <a:cubicBezTo>
                    <a:pt x="19888" y="0"/>
                    <a:pt x="20747" y="66"/>
                    <a:pt x="21600" y="198"/>
                  </a:cubicBezTo>
                  <a:lnTo>
                    <a:pt x="21600" y="199"/>
                  </a:lnTo>
                  <a:cubicBezTo>
                    <a:pt x="12175" y="1662"/>
                    <a:pt x="5149" y="10801"/>
                    <a:pt x="5149" y="21600"/>
                  </a:cubicBezTo>
                  <a:lnTo>
                    <a:pt x="0" y="21600"/>
                  </a:lnTo>
                  <a:close/>
                  <a:moveTo>
                    <a:pt x="0" y="21600"/>
                  </a:moveTo>
                </a:path>
              </a:pathLst>
            </a:custGeom>
            <a:solidFill>
              <a:srgbClr val="95B3B5"/>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58390" name="AutoShape 6"/>
            <p:cNvSpPr>
              <a:spLocks/>
            </p:cNvSpPr>
            <p:nvPr/>
          </p:nvSpPr>
          <p:spPr bwMode="auto">
            <a:xfrm>
              <a:off x="380" y="0"/>
              <a:ext cx="51" cy="2"/>
            </a:xfrm>
            <a:custGeom>
              <a:avLst/>
              <a:gdLst>
                <a:gd name="T0" fmla="*/ 0 w 21600"/>
                <a:gd name="T1" fmla="*/ 0 h 21594"/>
                <a:gd name="T2" fmla="*/ 0 w 21600"/>
                <a:gd name="T3" fmla="*/ 0 h 21594"/>
                <a:gd name="T4" fmla="*/ 0 60000 65536"/>
                <a:gd name="T5" fmla="*/ 0 60000 65536"/>
                <a:gd name="T6" fmla="*/ 0 w 21600"/>
                <a:gd name="T7" fmla="*/ 0 h 21594"/>
                <a:gd name="T8" fmla="*/ 21600 w 21600"/>
                <a:gd name="T9" fmla="*/ 21594 h 21594"/>
              </a:gdLst>
              <a:ahLst/>
              <a:cxnLst>
                <a:cxn ang="T4">
                  <a:pos x="T0" y="T1"/>
                </a:cxn>
                <a:cxn ang="T5">
                  <a:pos x="T2" y="T3"/>
                </a:cxn>
              </a:cxnLst>
              <a:rect l="T6" t="T7" r="T8" b="T9"/>
              <a:pathLst>
                <a:path w="21600" h="21594">
                  <a:moveTo>
                    <a:pt x="0" y="0"/>
                  </a:moveTo>
                  <a:cubicBezTo>
                    <a:pt x="7225" y="-6"/>
                    <a:pt x="14441" y="7209"/>
                    <a:pt x="21600" y="21594"/>
                  </a:cubicBez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58374" name="Rectangle 8"/>
          <p:cNvSpPr>
            <a:spLocks/>
          </p:cNvSpPr>
          <p:nvPr/>
        </p:nvSpPr>
        <p:spPr bwMode="auto">
          <a:xfrm>
            <a:off x="4837015" y="2438400"/>
            <a:ext cx="17734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1200">
                <a:solidFill>
                  <a:srgbClr val="7030A0"/>
                </a:solidFill>
                <a:latin typeface="Calibri" charset="0"/>
                <a:sym typeface="Arial Bold" charset="0"/>
              </a:rPr>
              <a:t>Affine body transformation</a:t>
            </a:r>
          </a:p>
          <a:p>
            <a:pPr algn="ctr" eaLnBrk="1" hangingPunct="1"/>
            <a:r>
              <a:rPr lang="en-US" altLang="x-none" sz="1200">
                <a:solidFill>
                  <a:srgbClr val="7030A0"/>
                </a:solidFill>
                <a:latin typeface="Calibri" charset="0"/>
                <a:sym typeface="Arial Bold" charset="0"/>
              </a:rPr>
              <a:t> to AC-PC Plane</a:t>
            </a:r>
          </a:p>
        </p:txBody>
      </p:sp>
      <p:grpSp>
        <p:nvGrpSpPr>
          <p:cNvPr id="58375" name="Group 12"/>
          <p:cNvGrpSpPr>
            <a:grpSpLocks/>
          </p:cNvGrpSpPr>
          <p:nvPr/>
        </p:nvGrpSpPr>
        <p:grpSpPr bwMode="auto">
          <a:xfrm>
            <a:off x="7154864" y="2857500"/>
            <a:ext cx="1489075" cy="381000"/>
            <a:chOff x="0" y="0"/>
            <a:chExt cx="938" cy="240"/>
          </a:xfrm>
        </p:grpSpPr>
        <p:sp>
          <p:nvSpPr>
            <p:cNvPr id="58385" name="AutoShape 9"/>
            <p:cNvSpPr>
              <a:spLocks/>
            </p:cNvSpPr>
            <p:nvPr/>
          </p:nvSpPr>
          <p:spPr bwMode="auto">
            <a:xfrm>
              <a:off x="0" y="0"/>
              <a:ext cx="938" cy="240"/>
            </a:xfrm>
            <a:custGeom>
              <a:avLst/>
              <a:gdLst>
                <a:gd name="T0" fmla="*/ 0 w 21600"/>
                <a:gd name="T1" fmla="*/ 0 h 21599"/>
                <a:gd name="T2" fmla="*/ 0 w 21600"/>
                <a:gd name="T3" fmla="*/ 0 h 21599"/>
                <a:gd name="T4" fmla="*/ 0 w 21600"/>
                <a:gd name="T5" fmla="*/ 0 h 21599"/>
                <a:gd name="T6" fmla="*/ 0 w 21600"/>
                <a:gd name="T7" fmla="*/ 0 h 21599"/>
                <a:gd name="T8" fmla="*/ 0 w 21600"/>
                <a:gd name="T9" fmla="*/ 0 h 21599"/>
                <a:gd name="T10" fmla="*/ 0 w 21600"/>
                <a:gd name="T11" fmla="*/ 0 h 21599"/>
                <a:gd name="T12" fmla="*/ 0 w 21600"/>
                <a:gd name="T13" fmla="*/ 0 h 21599"/>
                <a:gd name="T14" fmla="*/ 0 w 21600"/>
                <a:gd name="T15" fmla="*/ 0 h 21599"/>
                <a:gd name="T16" fmla="*/ 0 w 21600"/>
                <a:gd name="T17" fmla="*/ 0 h 21599"/>
                <a:gd name="T18" fmla="*/ 0 w 21600"/>
                <a:gd name="T19" fmla="*/ 0 h 21599"/>
                <a:gd name="T20" fmla="*/ 0 w 21600"/>
                <a:gd name="T21" fmla="*/ 0 h 21599"/>
                <a:gd name="T22" fmla="*/ 0 w 21600"/>
                <a:gd name="T23" fmla="*/ 0 h 21599"/>
                <a:gd name="T24" fmla="*/ 0 w 21600"/>
                <a:gd name="T25" fmla="*/ 0 h 215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599"/>
                <a:gd name="T41" fmla="*/ 21600 w 21600"/>
                <a:gd name="T42" fmla="*/ 21599 h 215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599">
                  <a:moveTo>
                    <a:pt x="0" y="21599"/>
                  </a:moveTo>
                  <a:cubicBezTo>
                    <a:pt x="0" y="9670"/>
                    <a:pt x="3922" y="0"/>
                    <a:pt x="8760" y="0"/>
                  </a:cubicBezTo>
                  <a:lnTo>
                    <a:pt x="11131" y="0"/>
                  </a:lnTo>
                  <a:cubicBezTo>
                    <a:pt x="14844" y="-1"/>
                    <a:pt x="18153" y="5768"/>
                    <a:pt x="19391" y="14398"/>
                  </a:cubicBezTo>
                  <a:lnTo>
                    <a:pt x="21600" y="14399"/>
                  </a:lnTo>
                  <a:lnTo>
                    <a:pt x="18706" y="21599"/>
                  </a:lnTo>
                  <a:lnTo>
                    <a:pt x="14809" y="14399"/>
                  </a:lnTo>
                  <a:lnTo>
                    <a:pt x="17020" y="14398"/>
                  </a:lnTo>
                  <a:cubicBezTo>
                    <a:pt x="15926" y="6772"/>
                    <a:pt x="13196" y="1292"/>
                    <a:pt x="9945" y="198"/>
                  </a:cubicBezTo>
                  <a:lnTo>
                    <a:pt x="9945" y="199"/>
                  </a:lnTo>
                  <a:cubicBezTo>
                    <a:pt x="5606" y="1661"/>
                    <a:pt x="2371" y="10800"/>
                    <a:pt x="2371" y="21599"/>
                  </a:cubicBezTo>
                  <a:lnTo>
                    <a:pt x="0" y="21599"/>
                  </a:lnTo>
                  <a:close/>
                  <a:moveTo>
                    <a:pt x="0" y="21599"/>
                  </a:moveTo>
                </a:path>
              </a:pathLst>
            </a:custGeom>
            <a:solidFill>
              <a:schemeClr val="accent1"/>
            </a:solidFill>
            <a:ln w="12700">
              <a:solidFill>
                <a:schemeClr val="tx1"/>
              </a:solidFill>
              <a:miter lim="800000"/>
              <a:headEnd/>
              <a:tailEnd/>
            </a:ln>
          </p:spPr>
          <p:txBody>
            <a:bodyPr lIns="0" tIns="0" rIns="0" bIns="0"/>
            <a:lstStyle/>
            <a:p>
              <a:endParaRPr lang="en-US"/>
            </a:p>
          </p:txBody>
        </p:sp>
        <p:sp>
          <p:nvSpPr>
            <p:cNvPr id="58386" name="AutoShape 10"/>
            <p:cNvSpPr>
              <a:spLocks/>
            </p:cNvSpPr>
            <p:nvPr/>
          </p:nvSpPr>
          <p:spPr bwMode="auto">
            <a:xfrm>
              <a:off x="0" y="0"/>
              <a:ext cx="431"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21600"/>
                  </a:moveTo>
                  <a:cubicBezTo>
                    <a:pt x="0" y="9671"/>
                    <a:pt x="8519" y="0"/>
                    <a:pt x="19027" y="0"/>
                  </a:cubicBezTo>
                  <a:cubicBezTo>
                    <a:pt x="19888" y="0"/>
                    <a:pt x="20747" y="66"/>
                    <a:pt x="21600" y="198"/>
                  </a:cubicBezTo>
                  <a:lnTo>
                    <a:pt x="21600" y="199"/>
                  </a:lnTo>
                  <a:cubicBezTo>
                    <a:pt x="12175" y="1662"/>
                    <a:pt x="5149" y="10801"/>
                    <a:pt x="5149" y="21600"/>
                  </a:cubicBezTo>
                  <a:lnTo>
                    <a:pt x="0" y="21600"/>
                  </a:lnTo>
                  <a:close/>
                  <a:moveTo>
                    <a:pt x="0" y="21600"/>
                  </a:moveTo>
                </a:path>
              </a:pathLst>
            </a:custGeom>
            <a:solidFill>
              <a:srgbClr val="95B3B5"/>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58387" name="AutoShape 11"/>
            <p:cNvSpPr>
              <a:spLocks/>
            </p:cNvSpPr>
            <p:nvPr/>
          </p:nvSpPr>
          <p:spPr bwMode="auto">
            <a:xfrm>
              <a:off x="380" y="0"/>
              <a:ext cx="51" cy="2"/>
            </a:xfrm>
            <a:custGeom>
              <a:avLst/>
              <a:gdLst>
                <a:gd name="T0" fmla="*/ 0 w 21600"/>
                <a:gd name="T1" fmla="*/ 0 h 21594"/>
                <a:gd name="T2" fmla="*/ 0 w 21600"/>
                <a:gd name="T3" fmla="*/ 0 h 21594"/>
                <a:gd name="T4" fmla="*/ 0 60000 65536"/>
                <a:gd name="T5" fmla="*/ 0 60000 65536"/>
                <a:gd name="T6" fmla="*/ 0 w 21600"/>
                <a:gd name="T7" fmla="*/ 0 h 21594"/>
                <a:gd name="T8" fmla="*/ 21600 w 21600"/>
                <a:gd name="T9" fmla="*/ 21594 h 21594"/>
              </a:gdLst>
              <a:ahLst/>
              <a:cxnLst>
                <a:cxn ang="T4">
                  <a:pos x="T0" y="T1"/>
                </a:cxn>
                <a:cxn ang="T5">
                  <a:pos x="T2" y="T3"/>
                </a:cxn>
              </a:cxnLst>
              <a:rect l="T6" t="T7" r="T8" b="T9"/>
              <a:pathLst>
                <a:path w="21600" h="21594">
                  <a:moveTo>
                    <a:pt x="0" y="0"/>
                  </a:moveTo>
                  <a:cubicBezTo>
                    <a:pt x="7225" y="-6"/>
                    <a:pt x="14441" y="7209"/>
                    <a:pt x="21600" y="21594"/>
                  </a:cubicBez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58376" name="Rectangle 13"/>
          <p:cNvSpPr>
            <a:spLocks/>
          </p:cNvSpPr>
          <p:nvPr/>
        </p:nvSpPr>
        <p:spPr bwMode="auto">
          <a:xfrm>
            <a:off x="7543801" y="2438400"/>
            <a:ext cx="1831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1200">
                <a:solidFill>
                  <a:srgbClr val="7030A0"/>
                </a:solidFill>
                <a:latin typeface="Calibri" charset="0"/>
                <a:sym typeface="Arial Bold" charset="0"/>
              </a:rPr>
              <a:t>Talirach Normalization</a:t>
            </a:r>
          </a:p>
        </p:txBody>
      </p:sp>
      <p:pic>
        <p:nvPicPr>
          <p:cNvPr id="58377"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324226"/>
            <a:ext cx="1189038"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750" y="3290889"/>
            <a:ext cx="233045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9" name="Rectangle 16"/>
          <p:cNvSpPr>
            <a:spLocks noChangeArrowheads="1"/>
          </p:cNvSpPr>
          <p:nvPr>
            <p:ph type="title"/>
          </p:nvPr>
        </p:nvSpPr>
        <p:spPr>
          <a:xfrm>
            <a:off x="1981200" y="0"/>
            <a:ext cx="7924800" cy="1600200"/>
          </a:xfrm>
        </p:spPr>
        <p:txBody>
          <a:bodyPr vert="horz" lIns="91440" tIns="45720" rIns="41275" bIns="45720" rtlCol="0" anchor="ctr">
            <a:normAutofit/>
          </a:bodyPr>
          <a:lstStyle/>
          <a:p>
            <a:pPr marL="41275"/>
            <a:r>
              <a:rPr lang="en-US" altLang="x-none" sz="4000">
                <a:solidFill>
                  <a:srgbClr val="7030A0"/>
                </a:solidFill>
                <a:latin typeface="Calibri" charset="0"/>
              </a:rPr>
              <a:t>Talairach Normalization</a:t>
            </a:r>
          </a:p>
        </p:txBody>
      </p:sp>
      <p:sp>
        <p:nvSpPr>
          <p:cNvPr id="58380" name="Rectangle 17"/>
          <p:cNvSpPr>
            <a:spLocks/>
          </p:cNvSpPr>
          <p:nvPr/>
        </p:nvSpPr>
        <p:spPr bwMode="auto">
          <a:xfrm>
            <a:off x="1922464" y="1189039"/>
            <a:ext cx="7864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buClr>
                <a:srgbClr val="FFFFFF"/>
              </a:buClr>
              <a:buSzPct val="100000"/>
              <a:buFont typeface="Arial" charset="0"/>
              <a:buChar char="•"/>
            </a:pPr>
            <a:r>
              <a:rPr lang="en-US" altLang="x-none" sz="2000" dirty="0">
                <a:solidFill>
                  <a:schemeClr val="tx1"/>
                </a:solidFill>
                <a:latin typeface="Calibri" charset="0"/>
              </a:rPr>
              <a:t> Align slices to brain volume</a:t>
            </a:r>
          </a:p>
          <a:p>
            <a:pPr eaLnBrk="1" hangingPunct="1">
              <a:buClr>
                <a:srgbClr val="FFFFFF"/>
              </a:buClr>
              <a:buSzPct val="100000"/>
              <a:buFont typeface="Arial" charset="0"/>
              <a:buChar char="•"/>
            </a:pPr>
            <a:r>
              <a:rPr lang="en-US" altLang="x-none" sz="2000" dirty="0">
                <a:solidFill>
                  <a:schemeClr val="tx1"/>
                </a:solidFill>
                <a:latin typeface="Calibri" charset="0"/>
              </a:rPr>
              <a:t> Transformation to AC-PC plane (rigid body)</a:t>
            </a:r>
          </a:p>
          <a:p>
            <a:pPr eaLnBrk="1" hangingPunct="1">
              <a:buClr>
                <a:srgbClr val="FFFFFF"/>
              </a:buClr>
              <a:buSzPct val="100000"/>
              <a:buFont typeface="Arial" charset="0"/>
              <a:buChar char="•"/>
            </a:pPr>
            <a:r>
              <a:rPr lang="en-US" altLang="x-none" sz="2000" dirty="0">
                <a:solidFill>
                  <a:schemeClr val="tx1"/>
                </a:solidFill>
                <a:latin typeface="Calibri" charset="0"/>
              </a:rPr>
              <a:t> </a:t>
            </a:r>
            <a:r>
              <a:rPr lang="en-US" altLang="x-none" sz="2000" dirty="0" err="1">
                <a:solidFill>
                  <a:schemeClr val="tx1"/>
                </a:solidFill>
                <a:latin typeface="Calibri" charset="0"/>
              </a:rPr>
              <a:t>Subvolume</a:t>
            </a:r>
            <a:r>
              <a:rPr lang="en-US" altLang="x-none" sz="2000" dirty="0">
                <a:solidFill>
                  <a:schemeClr val="tx1"/>
                </a:solidFill>
                <a:latin typeface="Calibri" charset="0"/>
              </a:rPr>
              <a:t> scaling to fit into Talairach proportional grid (piecewise linear)</a:t>
            </a:r>
          </a:p>
        </p:txBody>
      </p:sp>
      <p:grpSp>
        <p:nvGrpSpPr>
          <p:cNvPr id="58381" name="Group 21"/>
          <p:cNvGrpSpPr>
            <a:grpSpLocks/>
          </p:cNvGrpSpPr>
          <p:nvPr/>
        </p:nvGrpSpPr>
        <p:grpSpPr bwMode="auto">
          <a:xfrm>
            <a:off x="3046413" y="2895600"/>
            <a:ext cx="1490662" cy="381000"/>
            <a:chOff x="0" y="0"/>
            <a:chExt cx="938" cy="240"/>
          </a:xfrm>
        </p:grpSpPr>
        <p:sp>
          <p:nvSpPr>
            <p:cNvPr id="58382" name="AutoShape 18"/>
            <p:cNvSpPr>
              <a:spLocks/>
            </p:cNvSpPr>
            <p:nvPr/>
          </p:nvSpPr>
          <p:spPr bwMode="auto">
            <a:xfrm>
              <a:off x="0" y="0"/>
              <a:ext cx="938" cy="240"/>
            </a:xfrm>
            <a:custGeom>
              <a:avLst/>
              <a:gdLst>
                <a:gd name="T0" fmla="*/ 0 w 21600"/>
                <a:gd name="T1" fmla="*/ 0 h 21599"/>
                <a:gd name="T2" fmla="*/ 0 w 21600"/>
                <a:gd name="T3" fmla="*/ 0 h 21599"/>
                <a:gd name="T4" fmla="*/ 0 w 21600"/>
                <a:gd name="T5" fmla="*/ 0 h 21599"/>
                <a:gd name="T6" fmla="*/ 0 w 21600"/>
                <a:gd name="T7" fmla="*/ 0 h 21599"/>
                <a:gd name="T8" fmla="*/ 0 w 21600"/>
                <a:gd name="T9" fmla="*/ 0 h 21599"/>
                <a:gd name="T10" fmla="*/ 0 w 21600"/>
                <a:gd name="T11" fmla="*/ 0 h 21599"/>
                <a:gd name="T12" fmla="*/ 0 w 21600"/>
                <a:gd name="T13" fmla="*/ 0 h 21599"/>
                <a:gd name="T14" fmla="*/ 0 w 21600"/>
                <a:gd name="T15" fmla="*/ 0 h 21599"/>
                <a:gd name="T16" fmla="*/ 0 w 21600"/>
                <a:gd name="T17" fmla="*/ 0 h 21599"/>
                <a:gd name="T18" fmla="*/ 0 w 21600"/>
                <a:gd name="T19" fmla="*/ 0 h 21599"/>
                <a:gd name="T20" fmla="*/ 0 w 21600"/>
                <a:gd name="T21" fmla="*/ 0 h 21599"/>
                <a:gd name="T22" fmla="*/ 0 w 21600"/>
                <a:gd name="T23" fmla="*/ 0 h 21599"/>
                <a:gd name="T24" fmla="*/ 0 w 21600"/>
                <a:gd name="T25" fmla="*/ 0 h 215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599"/>
                <a:gd name="T41" fmla="*/ 21600 w 21600"/>
                <a:gd name="T42" fmla="*/ 21599 h 215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599">
                  <a:moveTo>
                    <a:pt x="0" y="21599"/>
                  </a:moveTo>
                  <a:cubicBezTo>
                    <a:pt x="0" y="9670"/>
                    <a:pt x="3922" y="0"/>
                    <a:pt x="8760" y="0"/>
                  </a:cubicBezTo>
                  <a:lnTo>
                    <a:pt x="11131" y="0"/>
                  </a:lnTo>
                  <a:cubicBezTo>
                    <a:pt x="14844" y="-1"/>
                    <a:pt x="18153" y="5768"/>
                    <a:pt x="19391" y="14398"/>
                  </a:cubicBezTo>
                  <a:lnTo>
                    <a:pt x="21600" y="14399"/>
                  </a:lnTo>
                  <a:lnTo>
                    <a:pt x="18706" y="21599"/>
                  </a:lnTo>
                  <a:lnTo>
                    <a:pt x="14809" y="14399"/>
                  </a:lnTo>
                  <a:lnTo>
                    <a:pt x="17020" y="14398"/>
                  </a:lnTo>
                  <a:cubicBezTo>
                    <a:pt x="15926" y="6772"/>
                    <a:pt x="13196" y="1292"/>
                    <a:pt x="9945" y="198"/>
                  </a:cubicBezTo>
                  <a:lnTo>
                    <a:pt x="9945" y="199"/>
                  </a:lnTo>
                  <a:cubicBezTo>
                    <a:pt x="5606" y="1661"/>
                    <a:pt x="2371" y="10800"/>
                    <a:pt x="2371" y="21599"/>
                  </a:cubicBezTo>
                  <a:lnTo>
                    <a:pt x="0" y="21599"/>
                  </a:lnTo>
                  <a:close/>
                  <a:moveTo>
                    <a:pt x="0" y="21599"/>
                  </a:moveTo>
                </a:path>
              </a:pathLst>
            </a:custGeom>
            <a:solidFill>
              <a:schemeClr val="accent1"/>
            </a:solidFill>
            <a:ln w="12700">
              <a:solidFill>
                <a:schemeClr val="tx1"/>
              </a:solidFill>
              <a:miter lim="800000"/>
              <a:headEnd/>
              <a:tailEnd/>
            </a:ln>
          </p:spPr>
          <p:txBody>
            <a:bodyPr lIns="0" tIns="0" rIns="0" bIns="0"/>
            <a:lstStyle/>
            <a:p>
              <a:endParaRPr lang="en-US"/>
            </a:p>
          </p:txBody>
        </p:sp>
        <p:sp>
          <p:nvSpPr>
            <p:cNvPr id="58383" name="AutoShape 19"/>
            <p:cNvSpPr>
              <a:spLocks/>
            </p:cNvSpPr>
            <p:nvPr/>
          </p:nvSpPr>
          <p:spPr bwMode="auto">
            <a:xfrm>
              <a:off x="0" y="0"/>
              <a:ext cx="431"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21600"/>
                  </a:moveTo>
                  <a:cubicBezTo>
                    <a:pt x="0" y="9671"/>
                    <a:pt x="8519" y="0"/>
                    <a:pt x="19027" y="0"/>
                  </a:cubicBezTo>
                  <a:cubicBezTo>
                    <a:pt x="19888" y="0"/>
                    <a:pt x="20747" y="66"/>
                    <a:pt x="21600" y="198"/>
                  </a:cubicBezTo>
                  <a:lnTo>
                    <a:pt x="21600" y="199"/>
                  </a:lnTo>
                  <a:cubicBezTo>
                    <a:pt x="12175" y="1662"/>
                    <a:pt x="5149" y="10801"/>
                    <a:pt x="5149" y="21600"/>
                  </a:cubicBezTo>
                  <a:lnTo>
                    <a:pt x="0" y="21600"/>
                  </a:lnTo>
                  <a:close/>
                  <a:moveTo>
                    <a:pt x="0" y="21600"/>
                  </a:moveTo>
                </a:path>
              </a:pathLst>
            </a:custGeom>
            <a:solidFill>
              <a:srgbClr val="95B3B5"/>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58384" name="AutoShape 20"/>
            <p:cNvSpPr>
              <a:spLocks/>
            </p:cNvSpPr>
            <p:nvPr/>
          </p:nvSpPr>
          <p:spPr bwMode="auto">
            <a:xfrm>
              <a:off x="380" y="0"/>
              <a:ext cx="51" cy="2"/>
            </a:xfrm>
            <a:custGeom>
              <a:avLst/>
              <a:gdLst>
                <a:gd name="T0" fmla="*/ 0 w 21600"/>
                <a:gd name="T1" fmla="*/ 0 h 21594"/>
                <a:gd name="T2" fmla="*/ 0 w 21600"/>
                <a:gd name="T3" fmla="*/ 0 h 21594"/>
                <a:gd name="T4" fmla="*/ 0 60000 65536"/>
                <a:gd name="T5" fmla="*/ 0 60000 65536"/>
                <a:gd name="T6" fmla="*/ 0 w 21600"/>
                <a:gd name="T7" fmla="*/ 0 h 21594"/>
                <a:gd name="T8" fmla="*/ 21600 w 21600"/>
                <a:gd name="T9" fmla="*/ 21594 h 21594"/>
              </a:gdLst>
              <a:ahLst/>
              <a:cxnLst>
                <a:cxn ang="T4">
                  <a:pos x="T0" y="T1"/>
                </a:cxn>
                <a:cxn ang="T5">
                  <a:pos x="T2" y="T3"/>
                </a:cxn>
              </a:cxnLst>
              <a:rect l="T6" t="T7" r="T8" b="T9"/>
              <a:pathLst>
                <a:path w="21600" h="21594">
                  <a:moveTo>
                    <a:pt x="0" y="0"/>
                  </a:moveTo>
                  <a:cubicBezTo>
                    <a:pt x="7225" y="-6"/>
                    <a:pt x="14441" y="7209"/>
                    <a:pt x="21600" y="21594"/>
                  </a:cubicBez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Tree>
    <p:extLst>
      <p:ext uri="{BB962C8B-B14F-4D97-AF65-F5344CB8AC3E}">
        <p14:creationId xmlns:p14="http://schemas.microsoft.com/office/powerpoint/2010/main" val="317048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73264"/>
            <a:ext cx="91440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extBox 5"/>
          <p:cNvSpPr txBox="1">
            <a:spLocks noChangeArrowheads="1"/>
          </p:cNvSpPr>
          <p:nvPr/>
        </p:nvSpPr>
        <p:spPr bwMode="auto">
          <a:xfrm>
            <a:off x="8001000" y="6367464"/>
            <a:ext cx="21161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defRPr/>
            </a:pPr>
            <a:r>
              <a:rPr lang="en-US" sz="1600" dirty="0">
                <a:solidFill>
                  <a:schemeClr val="accent1">
                    <a:lumMod val="75000"/>
                  </a:schemeClr>
                </a:solidFill>
                <a:latin typeface="Comic Sans MS" charset="0"/>
                <a:cs typeface="Comic Sans MS" charset="0"/>
              </a:rPr>
              <a:t>Frost &amp; Goebel 2011</a:t>
            </a:r>
          </a:p>
        </p:txBody>
      </p:sp>
      <p:sp>
        <p:nvSpPr>
          <p:cNvPr id="59395" name="TextBox 6"/>
          <p:cNvSpPr txBox="1">
            <a:spLocks noChangeArrowheads="1"/>
          </p:cNvSpPr>
          <p:nvPr/>
        </p:nvSpPr>
        <p:spPr bwMode="auto">
          <a:xfrm>
            <a:off x="1905000" y="228600"/>
            <a:ext cx="8153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3600" b="1">
                <a:solidFill>
                  <a:srgbClr val="5F22C3"/>
                </a:solidFill>
                <a:latin typeface="Calibri" charset="0"/>
              </a:rPr>
              <a:t>Problem: Affine transformation such as the Talairach transformation does not preserve functional-anatomical relations</a:t>
            </a:r>
          </a:p>
        </p:txBody>
      </p:sp>
    </p:spTree>
    <p:extLst>
      <p:ext uri="{BB962C8B-B14F-4D97-AF65-F5344CB8AC3E}">
        <p14:creationId xmlns:p14="http://schemas.microsoft.com/office/powerpoint/2010/main" val="724975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1752600" y="228600"/>
            <a:ext cx="8686800" cy="1752600"/>
          </a:xfrm>
          <a:effectLst>
            <a:outerShdw blurRad="63500" dist="38099" dir="2700000" algn="ctr" rotWithShape="0">
              <a:schemeClr val="bg2">
                <a:alpha val="75000"/>
              </a:schemeClr>
            </a:outerShdw>
          </a:effectLst>
        </p:spPr>
        <p:txBody>
          <a:bodyPr vert="horz" lIns="91440" tIns="45720" rIns="41275" bIns="45720" rtlCol="0" anchor="ctr">
            <a:normAutofit fontScale="90000"/>
          </a:bodyPr>
          <a:lstStyle/>
          <a:p>
            <a:pPr marL="41275"/>
            <a:r>
              <a:rPr lang="en-US" altLang="x-none" sz="3200">
                <a:solidFill>
                  <a:srgbClr val="7030A0"/>
                </a:solidFill>
                <a:latin typeface="Calibri" charset="0"/>
                <a:ea typeface="ヒラギノ角ゴ ProN W6" charset="-128"/>
                <a:sym typeface="Arial Bold" charset="0"/>
              </a:rPr>
              <a:t/>
            </a:r>
            <a:br>
              <a:rPr lang="en-US" altLang="x-none" sz="3200">
                <a:solidFill>
                  <a:srgbClr val="7030A0"/>
                </a:solidFill>
                <a:latin typeface="Calibri" charset="0"/>
                <a:ea typeface="ヒラギノ角ゴ ProN W6" charset="-128"/>
                <a:sym typeface="Arial Bold" charset="0"/>
              </a:rPr>
            </a:br>
            <a:r>
              <a:rPr lang="en-US" altLang="x-none" sz="3200">
                <a:solidFill>
                  <a:srgbClr val="7030A0"/>
                </a:solidFill>
                <a:latin typeface="Calibri" charset="0"/>
              </a:rPr>
              <a:t>Affine Transformation of </a:t>
            </a:r>
            <a:br>
              <a:rPr lang="en-US" altLang="x-none" sz="3200">
                <a:solidFill>
                  <a:srgbClr val="7030A0"/>
                </a:solidFill>
                <a:latin typeface="Calibri" charset="0"/>
              </a:rPr>
            </a:br>
            <a:r>
              <a:rPr lang="en-US" altLang="x-none" sz="3200">
                <a:solidFill>
                  <a:srgbClr val="7030A0"/>
                </a:solidFill>
                <a:latin typeface="Calibri" charset="0"/>
              </a:rPr>
              <a:t>Brains to the Talairach Space (or to MNI Template)</a:t>
            </a:r>
            <a:br>
              <a:rPr lang="en-US" altLang="x-none" sz="3200">
                <a:solidFill>
                  <a:srgbClr val="7030A0"/>
                </a:solidFill>
                <a:latin typeface="Calibri" charset="0"/>
              </a:rPr>
            </a:br>
            <a:endParaRPr lang="en-US" altLang="x-none" sz="3200">
              <a:solidFill>
                <a:srgbClr val="7030A0"/>
              </a:solidFill>
              <a:latin typeface="Calibri" charset="0"/>
            </a:endParaRPr>
          </a:p>
        </p:txBody>
      </p:sp>
      <p:sp>
        <p:nvSpPr>
          <p:cNvPr id="21507" name="Rectangle 2"/>
          <p:cNvSpPr>
            <a:spLocks/>
          </p:cNvSpPr>
          <p:nvPr/>
        </p:nvSpPr>
        <p:spPr bwMode="auto">
          <a:xfrm>
            <a:off x="2286000" y="1981200"/>
            <a:ext cx="76962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lnSpc>
                <a:spcPct val="120000"/>
              </a:lnSpc>
            </a:pPr>
            <a:r>
              <a:rPr lang="en-US" altLang="x-none" dirty="0">
                <a:solidFill>
                  <a:srgbClr val="00B050"/>
                </a:solidFill>
                <a:latin typeface="Calibri" charset="0"/>
              </a:rPr>
              <a:t>  Pro: </a:t>
            </a:r>
            <a:r>
              <a:rPr lang="en-US" altLang="x-none" dirty="0">
                <a:solidFill>
                  <a:schemeClr val="tx1"/>
                </a:solidFill>
                <a:latin typeface="Calibri" charset="0"/>
              </a:rPr>
              <a:t>Widespread acceptance</a:t>
            </a:r>
            <a:br>
              <a:rPr lang="en-US" altLang="x-none" dirty="0">
                <a:solidFill>
                  <a:schemeClr val="tx1"/>
                </a:solidFill>
                <a:latin typeface="Calibri" charset="0"/>
              </a:rPr>
            </a:br>
            <a:endParaRPr lang="en-US" altLang="x-none" dirty="0">
              <a:solidFill>
                <a:schemeClr val="tx1"/>
              </a:solidFill>
              <a:latin typeface="Calibri" charset="0"/>
            </a:endParaRPr>
          </a:p>
          <a:p>
            <a:pPr eaLnBrk="1" hangingPunct="1">
              <a:lnSpc>
                <a:spcPct val="120000"/>
              </a:lnSpc>
            </a:pPr>
            <a:r>
              <a:rPr lang="en-US" altLang="x-none" dirty="0">
                <a:solidFill>
                  <a:srgbClr val="FF0000"/>
                </a:solidFill>
                <a:latin typeface="Calibri" charset="0"/>
              </a:rPr>
              <a:t>  Cons: </a:t>
            </a:r>
          </a:p>
          <a:p>
            <a:pPr eaLnBrk="1" hangingPunct="1">
              <a:lnSpc>
                <a:spcPct val="120000"/>
              </a:lnSpc>
              <a:buFontTx/>
              <a:buChar char="-"/>
            </a:pPr>
            <a:r>
              <a:rPr lang="en-US" altLang="x-none" dirty="0" smtClean="0">
                <a:solidFill>
                  <a:schemeClr val="tx1"/>
                </a:solidFill>
                <a:latin typeface="Calibri" charset="0"/>
              </a:rPr>
              <a:t> Does </a:t>
            </a:r>
            <a:r>
              <a:rPr lang="en-US" altLang="x-none" dirty="0">
                <a:solidFill>
                  <a:schemeClr val="tx1"/>
                </a:solidFill>
                <a:latin typeface="Calibri" charset="0"/>
              </a:rPr>
              <a:t>not respect anatomy</a:t>
            </a:r>
          </a:p>
          <a:p>
            <a:pPr eaLnBrk="1" hangingPunct="1">
              <a:lnSpc>
                <a:spcPct val="120000"/>
              </a:lnSpc>
              <a:buFontTx/>
              <a:buChar char="-"/>
            </a:pPr>
            <a:r>
              <a:rPr lang="en-US" altLang="x-none" dirty="0" smtClean="0">
                <a:solidFill>
                  <a:schemeClr val="tx1"/>
                </a:solidFill>
                <a:latin typeface="Calibri" charset="0"/>
              </a:rPr>
              <a:t> Crude </a:t>
            </a:r>
            <a:r>
              <a:rPr lang="en-US" altLang="x-none" dirty="0">
                <a:solidFill>
                  <a:schemeClr val="tx1"/>
                </a:solidFill>
                <a:latin typeface="Calibri" charset="0"/>
              </a:rPr>
              <a:t>alignment; requires spatial smoothing, which introduces severe problems like blurring of functionally distinct areas and the suppression of significant small areas</a:t>
            </a:r>
          </a:p>
        </p:txBody>
      </p:sp>
    </p:spTree>
    <p:extLst>
      <p:ext uri="{BB962C8B-B14F-4D97-AF65-F5344CB8AC3E}">
        <p14:creationId xmlns:p14="http://schemas.microsoft.com/office/powerpoint/2010/main" val="1996263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p:cNvSpPr>
          <p:nvPr/>
        </p:nvSpPr>
        <p:spPr bwMode="auto">
          <a:xfrm>
            <a:off x="1600200" y="844550"/>
            <a:ext cx="8610600" cy="603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spAutoFit/>
          </a:bodyPr>
          <a:lstStyle>
            <a:lvl1pPr marL="496888" indent="-457200" eaLnBrk="0" hangingPunct="0">
              <a:defRPr sz="2400">
                <a:solidFill>
                  <a:srgbClr val="000000"/>
                </a:solidFill>
                <a:latin typeface="Arial" charset="0"/>
                <a:ea typeface="ヒラギノ角ゴ ProN W3" charset="-128"/>
                <a:sym typeface="Arial" charset="0"/>
              </a:defRPr>
            </a:lvl1pPr>
            <a:lvl2pPr marL="954088" indent="-45720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buFont typeface="Arial" charset="0"/>
              <a:buChar char="•"/>
            </a:pPr>
            <a:r>
              <a:rPr lang="en-US" altLang="x-none" dirty="0">
                <a:solidFill>
                  <a:srgbClr val="A3A3E0"/>
                </a:solidFill>
                <a:latin typeface="Calibri" charset="0"/>
              </a:rPr>
              <a:t>We don</a:t>
            </a:r>
            <a:r>
              <a:rPr lang="en-US" altLang="en-US" dirty="0">
                <a:solidFill>
                  <a:srgbClr val="A3A3E0"/>
                </a:solidFill>
                <a:latin typeface="Calibri" charset="0"/>
              </a:rPr>
              <a:t>’</a:t>
            </a:r>
            <a:r>
              <a:rPr lang="en-US" altLang="x-none" dirty="0">
                <a:solidFill>
                  <a:srgbClr val="A3A3E0"/>
                </a:solidFill>
                <a:latin typeface="Calibri" charset="0"/>
              </a:rPr>
              <a:t>t care about fine details we</a:t>
            </a:r>
            <a:r>
              <a:rPr lang="en-US" altLang="en-US" dirty="0">
                <a:solidFill>
                  <a:srgbClr val="A3A3E0"/>
                </a:solidFill>
                <a:latin typeface="Calibri" charset="0"/>
              </a:rPr>
              <a:t>’</a:t>
            </a:r>
            <a:r>
              <a:rPr lang="en-US" altLang="x-none" dirty="0">
                <a:solidFill>
                  <a:srgbClr val="A3A3E0"/>
                </a:solidFill>
                <a:latin typeface="Calibri" charset="0"/>
              </a:rPr>
              <a:t>ll put brains into common anatomical volume using an affine transformation</a:t>
            </a:r>
          </a:p>
          <a:p>
            <a:pPr lvl="1" eaLnBrk="1" hangingPunct="1">
              <a:buFont typeface="Arial" charset="0"/>
              <a:buChar char="•"/>
            </a:pPr>
            <a:r>
              <a:rPr lang="en-US" altLang="x-none" sz="2000" dirty="0">
                <a:solidFill>
                  <a:srgbClr val="A6A6A6"/>
                </a:solidFill>
                <a:latin typeface="Calibri" charset="0"/>
              </a:rPr>
              <a:t>Affine transformation to Talairach &amp; </a:t>
            </a:r>
            <a:r>
              <a:rPr lang="en-US" altLang="x-none" sz="2000" dirty="0" err="1">
                <a:solidFill>
                  <a:srgbClr val="A6A6A6"/>
                </a:solidFill>
                <a:latin typeface="Calibri" charset="0"/>
              </a:rPr>
              <a:t>Tournoux</a:t>
            </a:r>
            <a:r>
              <a:rPr lang="en-US" altLang="x-none" sz="2000" dirty="0">
                <a:solidFill>
                  <a:srgbClr val="A6A6A6"/>
                </a:solidFill>
                <a:latin typeface="Calibri" charset="0"/>
              </a:rPr>
              <a:t> Brain (1998) or to the MNI 305 template (Evans 1993)</a:t>
            </a:r>
          </a:p>
          <a:p>
            <a:pPr eaLnBrk="1" hangingPunct="1"/>
            <a:endParaRPr lang="en-US" altLang="x-none" dirty="0">
              <a:solidFill>
                <a:schemeClr val="tx1"/>
              </a:solidFill>
              <a:latin typeface="Calibri" charset="0"/>
            </a:endParaRPr>
          </a:p>
          <a:p>
            <a:pPr eaLnBrk="1" hangingPunct="1">
              <a:buFont typeface="Arial" charset="0"/>
              <a:buChar char="•"/>
            </a:pPr>
            <a:r>
              <a:rPr lang="en-US" altLang="x-none" sz="3200" dirty="0">
                <a:solidFill>
                  <a:srgbClr val="5F22C3"/>
                </a:solidFill>
                <a:latin typeface="Calibri" charset="0"/>
              </a:rPr>
              <a:t>We don</a:t>
            </a:r>
            <a:r>
              <a:rPr lang="en-US" altLang="en-US" sz="3200" dirty="0">
                <a:solidFill>
                  <a:srgbClr val="5F22C3"/>
                </a:solidFill>
                <a:latin typeface="Calibri" charset="0"/>
              </a:rPr>
              <a:t>’</a:t>
            </a:r>
            <a:r>
              <a:rPr lang="en-US" altLang="x-none" sz="3200" dirty="0">
                <a:solidFill>
                  <a:srgbClr val="5F22C3"/>
                </a:solidFill>
                <a:latin typeface="Calibri" charset="0"/>
              </a:rPr>
              <a:t>t care about anatomy, we care about preserving function across individuals</a:t>
            </a:r>
          </a:p>
          <a:p>
            <a:pPr lvl="1" eaLnBrk="1" hangingPunct="1">
              <a:buFont typeface="Arial" charset="0"/>
              <a:buChar char="•"/>
            </a:pPr>
            <a:r>
              <a:rPr lang="en-US" altLang="x-none" sz="2000" dirty="0">
                <a:solidFill>
                  <a:schemeClr val="bg1"/>
                </a:solidFill>
                <a:latin typeface="Calibri" charset="0"/>
              </a:rPr>
              <a:t>Region of Interest (ROI) analysis (Kanwisher 1997)</a:t>
            </a:r>
          </a:p>
          <a:p>
            <a:pPr lvl="1" eaLnBrk="1" hangingPunct="1">
              <a:buFont typeface="Arial" charset="0"/>
              <a:buChar char="•"/>
            </a:pPr>
            <a:r>
              <a:rPr lang="en-US" altLang="x-none" sz="2000" dirty="0" err="1">
                <a:solidFill>
                  <a:schemeClr val="bg1"/>
                </a:solidFill>
                <a:latin typeface="Calibri" charset="0"/>
              </a:rPr>
              <a:t>Hyperalignment</a:t>
            </a:r>
            <a:r>
              <a:rPr lang="en-US" altLang="x-none" sz="2000" dirty="0">
                <a:solidFill>
                  <a:schemeClr val="bg1"/>
                </a:solidFill>
                <a:latin typeface="Calibri" charset="0"/>
              </a:rPr>
              <a:t> (Haxby 2011)</a:t>
            </a:r>
          </a:p>
          <a:p>
            <a:pPr eaLnBrk="1" hangingPunct="1"/>
            <a:endParaRPr lang="en-US" altLang="x-none" dirty="0">
              <a:solidFill>
                <a:srgbClr val="FFFFFF"/>
              </a:solidFill>
              <a:latin typeface="Calibri" charset="0"/>
            </a:endParaRPr>
          </a:p>
          <a:p>
            <a:pPr eaLnBrk="1" hangingPunct="1">
              <a:buFont typeface="Arial" charset="0"/>
              <a:buChar char="•"/>
            </a:pPr>
            <a:r>
              <a:rPr lang="en-US" altLang="x-none" dirty="0">
                <a:solidFill>
                  <a:srgbClr val="FFFFFF"/>
                </a:solidFill>
                <a:latin typeface="Calibri" charset="0"/>
              </a:rPr>
              <a:t>Anatomy matters! We care about preserving functional-structural relationships across individuals</a:t>
            </a:r>
          </a:p>
          <a:p>
            <a:pPr lvl="1" eaLnBrk="1" hangingPunct="1">
              <a:buFont typeface="Arial" charset="0"/>
              <a:buChar char="•"/>
            </a:pPr>
            <a:r>
              <a:rPr lang="en-US" altLang="x-none" sz="2000" dirty="0">
                <a:solidFill>
                  <a:srgbClr val="FFFFFF"/>
                </a:solidFill>
                <a:latin typeface="Calibri" charset="0"/>
              </a:rPr>
              <a:t>Cortex-based alignment (</a:t>
            </a:r>
            <a:r>
              <a:rPr lang="en-US" altLang="x-none" sz="2000" dirty="0" err="1">
                <a:solidFill>
                  <a:srgbClr val="FFFFFF"/>
                </a:solidFill>
                <a:latin typeface="Calibri" charset="0"/>
              </a:rPr>
              <a:t>Fischl</a:t>
            </a:r>
            <a:r>
              <a:rPr lang="en-US" altLang="x-none" sz="2000" dirty="0">
                <a:solidFill>
                  <a:srgbClr val="FFFFFF"/>
                </a:solidFill>
                <a:latin typeface="Calibri" charset="0"/>
              </a:rPr>
              <a:t> 1999) to FreeSurfer average brain or average of your subjects (Frost &amp; Goebel 2011)</a:t>
            </a:r>
          </a:p>
          <a:p>
            <a:pPr lvl="1" eaLnBrk="1" hangingPunct="1">
              <a:buFont typeface="Arial" charset="0"/>
              <a:buChar char="•"/>
            </a:pPr>
            <a:r>
              <a:rPr lang="en-US" altLang="x-none" sz="2000" dirty="0">
                <a:solidFill>
                  <a:srgbClr val="FFFFFF"/>
                </a:solidFill>
                <a:latin typeface="Calibri" charset="0"/>
              </a:rPr>
              <a:t>Non linear transformation to MNI ICBM 152 or MNI-Colins27 brain (http://</a:t>
            </a:r>
            <a:r>
              <a:rPr lang="en-US" altLang="x-none" sz="2000" dirty="0" err="1">
                <a:solidFill>
                  <a:srgbClr val="FFFFFF"/>
                </a:solidFill>
                <a:latin typeface="Calibri" charset="0"/>
              </a:rPr>
              <a:t>nist.mni.mcgill.ca</a:t>
            </a:r>
            <a:r>
              <a:rPr lang="en-US" altLang="x-none" sz="2000" dirty="0">
                <a:solidFill>
                  <a:srgbClr val="FFFFFF"/>
                </a:solidFill>
                <a:latin typeface="Calibri" charset="0"/>
              </a:rPr>
              <a:t>/?</a:t>
            </a:r>
            <a:r>
              <a:rPr lang="en-US" altLang="x-none" sz="2000" dirty="0" err="1">
                <a:solidFill>
                  <a:srgbClr val="FFFFFF"/>
                </a:solidFill>
                <a:latin typeface="Calibri" charset="0"/>
              </a:rPr>
              <a:t>page_id</a:t>
            </a:r>
            <a:r>
              <a:rPr lang="en-US" altLang="x-none" sz="2000" dirty="0">
                <a:solidFill>
                  <a:srgbClr val="FFFFFF"/>
                </a:solidFill>
                <a:latin typeface="Calibri" charset="0"/>
              </a:rPr>
              <a:t>=714)</a:t>
            </a:r>
          </a:p>
          <a:p>
            <a:pPr eaLnBrk="1" hangingPunct="1">
              <a:buFont typeface="Arial" charset="0"/>
              <a:buChar char="•"/>
            </a:pPr>
            <a:endParaRPr lang="en-US" altLang="x-none" dirty="0">
              <a:solidFill>
                <a:schemeClr val="tx1"/>
              </a:solidFill>
              <a:latin typeface="Calibri" charset="0"/>
            </a:endParaRPr>
          </a:p>
        </p:txBody>
      </p:sp>
      <p:sp>
        <p:nvSpPr>
          <p:cNvPr id="62466" name="Rectangle 1"/>
          <p:cNvSpPr txBox="1">
            <a:spLocks noChangeArrowheads="1"/>
          </p:cNvSpPr>
          <p:nvPr/>
        </p:nvSpPr>
        <p:spPr bwMode="auto">
          <a:xfrm>
            <a:off x="1524000" y="-7620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4400" b="1">
                <a:solidFill>
                  <a:srgbClr val="6224C2"/>
                </a:solidFill>
                <a:latin typeface="Calibri" charset="0"/>
                <a:sym typeface="Arial Bold" charset="0"/>
              </a:rPr>
              <a:t>Methods for registering brains</a:t>
            </a:r>
            <a:endParaRPr lang="en-US" altLang="x-none" sz="4400" b="1">
              <a:solidFill>
                <a:srgbClr val="6224C2"/>
              </a:solidFill>
              <a:latin typeface="Calibri" charset="0"/>
              <a:ea typeface="ヒラギノ角ゴ ProN W6" charset="-128"/>
              <a:sym typeface="Arial Bold" charset="0"/>
            </a:endParaRPr>
          </a:p>
        </p:txBody>
      </p:sp>
    </p:spTree>
    <p:extLst>
      <p:ext uri="{BB962C8B-B14F-4D97-AF65-F5344CB8AC3E}">
        <p14:creationId xmlns:p14="http://schemas.microsoft.com/office/powerpoint/2010/main" val="753045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p:cNvSpPr>
          <p:nvPr/>
        </p:nvSpPr>
        <p:spPr bwMode="auto">
          <a:xfrm>
            <a:off x="1600200" y="844551"/>
            <a:ext cx="8610600" cy="430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spAutoFit/>
          </a:bodyPr>
          <a:lstStyle>
            <a:lvl1pPr marL="496888" indent="-457200" eaLnBrk="0" hangingPunct="0">
              <a:defRPr sz="2400">
                <a:solidFill>
                  <a:srgbClr val="000000"/>
                </a:solidFill>
                <a:latin typeface="Arial" charset="0"/>
                <a:ea typeface="ヒラギノ角ゴ ProN W3" charset="-128"/>
                <a:sym typeface="Arial" charset="0"/>
              </a:defRPr>
            </a:lvl1pPr>
            <a:lvl2pPr marL="954088" indent="-45720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buFont typeface="Arial" charset="0"/>
              <a:buChar char="•"/>
            </a:pPr>
            <a:r>
              <a:rPr lang="en-US" altLang="x-none">
                <a:solidFill>
                  <a:srgbClr val="A3A3E0"/>
                </a:solidFill>
                <a:latin typeface="Calibri" charset="0"/>
              </a:rPr>
              <a:t>We don</a:t>
            </a:r>
            <a:r>
              <a:rPr lang="en-US" altLang="en-US">
                <a:solidFill>
                  <a:srgbClr val="A3A3E0"/>
                </a:solidFill>
                <a:latin typeface="Calibri" charset="0"/>
              </a:rPr>
              <a:t>’</a:t>
            </a:r>
            <a:r>
              <a:rPr lang="en-US" altLang="x-none">
                <a:solidFill>
                  <a:srgbClr val="A3A3E0"/>
                </a:solidFill>
                <a:latin typeface="Calibri" charset="0"/>
              </a:rPr>
              <a:t>t care about fine details we</a:t>
            </a:r>
            <a:r>
              <a:rPr lang="en-US" altLang="en-US">
                <a:solidFill>
                  <a:srgbClr val="A3A3E0"/>
                </a:solidFill>
                <a:latin typeface="Calibri" charset="0"/>
              </a:rPr>
              <a:t>’</a:t>
            </a:r>
            <a:r>
              <a:rPr lang="en-US" altLang="x-none">
                <a:solidFill>
                  <a:srgbClr val="A3A3E0"/>
                </a:solidFill>
                <a:latin typeface="Calibri" charset="0"/>
              </a:rPr>
              <a:t>ll put brains into common anatomical volume using an affine transformation</a:t>
            </a:r>
          </a:p>
          <a:p>
            <a:pPr lvl="1" eaLnBrk="1" hangingPunct="1">
              <a:buFont typeface="Arial" charset="0"/>
              <a:buChar char="•"/>
            </a:pPr>
            <a:r>
              <a:rPr lang="en-US" altLang="x-none" sz="2000">
                <a:solidFill>
                  <a:srgbClr val="A6A6A6"/>
                </a:solidFill>
                <a:latin typeface="Calibri" charset="0"/>
              </a:rPr>
              <a:t>Affine transformation to Talairach &amp; Tournoux Brain (1998) or to the MNI 305 template (Evans 1993)</a:t>
            </a:r>
          </a:p>
          <a:p>
            <a:pPr eaLnBrk="1" hangingPunct="1"/>
            <a:endParaRPr lang="en-US" altLang="x-none">
              <a:solidFill>
                <a:srgbClr val="A6A6A6"/>
              </a:solidFill>
              <a:latin typeface="Calibri" charset="0"/>
            </a:endParaRPr>
          </a:p>
          <a:p>
            <a:pPr eaLnBrk="1" hangingPunct="1">
              <a:buFont typeface="Arial" charset="0"/>
              <a:buChar char="•"/>
            </a:pPr>
            <a:r>
              <a:rPr lang="en-US" altLang="x-none" sz="3200">
                <a:solidFill>
                  <a:srgbClr val="5F22C3"/>
                </a:solidFill>
                <a:latin typeface="Calibri" charset="0"/>
              </a:rPr>
              <a:t>We don</a:t>
            </a:r>
            <a:r>
              <a:rPr lang="en-US" altLang="en-US" sz="3200">
                <a:solidFill>
                  <a:srgbClr val="5F22C3"/>
                </a:solidFill>
                <a:latin typeface="Calibri" charset="0"/>
              </a:rPr>
              <a:t>’</a:t>
            </a:r>
            <a:r>
              <a:rPr lang="en-US" altLang="x-none" sz="3200">
                <a:solidFill>
                  <a:srgbClr val="5F22C3"/>
                </a:solidFill>
                <a:latin typeface="Calibri" charset="0"/>
              </a:rPr>
              <a:t>t care about anatomy, we care about preserving function across individuals</a:t>
            </a:r>
          </a:p>
          <a:p>
            <a:pPr lvl="1" eaLnBrk="1" hangingPunct="1">
              <a:buFont typeface="Arial" charset="0"/>
              <a:buChar char="•"/>
            </a:pPr>
            <a:r>
              <a:rPr lang="en-US" altLang="x-none" sz="2800">
                <a:solidFill>
                  <a:schemeClr val="tx1"/>
                </a:solidFill>
                <a:latin typeface="Calibri" charset="0"/>
              </a:rPr>
              <a:t>Region of Interest (ROI) analysis (Kanwisher 1997)</a:t>
            </a:r>
          </a:p>
          <a:p>
            <a:pPr lvl="1" eaLnBrk="1" hangingPunct="1">
              <a:buFont typeface="Arial" charset="0"/>
              <a:buChar char="•"/>
            </a:pPr>
            <a:r>
              <a:rPr lang="en-US" altLang="x-none" sz="2800">
                <a:solidFill>
                  <a:schemeClr val="tx1"/>
                </a:solidFill>
                <a:latin typeface="Calibri" charset="0"/>
              </a:rPr>
              <a:t>Hyperalignment (Haxby 2011)</a:t>
            </a:r>
          </a:p>
          <a:p>
            <a:pPr eaLnBrk="1" hangingPunct="1"/>
            <a:endParaRPr lang="en-US" altLang="x-none">
              <a:solidFill>
                <a:schemeClr val="tx1"/>
              </a:solidFill>
              <a:latin typeface="Calibri" charset="0"/>
            </a:endParaRPr>
          </a:p>
          <a:p>
            <a:pPr eaLnBrk="1" hangingPunct="1">
              <a:buFont typeface="Arial" charset="0"/>
              <a:buChar char="•"/>
            </a:pPr>
            <a:endParaRPr lang="en-US" altLang="x-none">
              <a:solidFill>
                <a:schemeClr val="tx1"/>
              </a:solidFill>
              <a:latin typeface="Calibri" charset="0"/>
            </a:endParaRPr>
          </a:p>
        </p:txBody>
      </p:sp>
      <p:sp>
        <p:nvSpPr>
          <p:cNvPr id="64514" name="Rectangle 1"/>
          <p:cNvSpPr txBox="1">
            <a:spLocks noChangeArrowheads="1"/>
          </p:cNvSpPr>
          <p:nvPr/>
        </p:nvSpPr>
        <p:spPr bwMode="auto">
          <a:xfrm>
            <a:off x="1524000" y="-7620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4400" b="1">
                <a:solidFill>
                  <a:srgbClr val="6224C2"/>
                </a:solidFill>
                <a:latin typeface="Calibri" charset="0"/>
                <a:sym typeface="Arial Bold" charset="0"/>
              </a:rPr>
              <a:t>Methods for registering brains</a:t>
            </a:r>
            <a:endParaRPr lang="en-US" altLang="x-none" sz="4400" b="1">
              <a:solidFill>
                <a:srgbClr val="6224C2"/>
              </a:solidFill>
              <a:latin typeface="Calibri" charset="0"/>
              <a:ea typeface="ヒラギノ角ゴ ProN W6" charset="-128"/>
              <a:sym typeface="Arial Bold" charset="0"/>
            </a:endParaRPr>
          </a:p>
        </p:txBody>
      </p:sp>
    </p:spTree>
    <p:extLst>
      <p:ext uri="{BB962C8B-B14F-4D97-AF65-F5344CB8AC3E}">
        <p14:creationId xmlns:p14="http://schemas.microsoft.com/office/powerpoint/2010/main" val="9985149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ph type="title"/>
          </p:nvPr>
        </p:nvSpPr>
        <p:spPr>
          <a:xfrm>
            <a:off x="2057400" y="120650"/>
            <a:ext cx="7772400" cy="1403350"/>
          </a:xfrm>
        </p:spPr>
        <p:txBody>
          <a:bodyPr vert="horz" lIns="91440" tIns="45720" rIns="132080" bIns="45720" rtlCol="0" anchor="ctr">
            <a:normAutofit/>
          </a:bodyPr>
          <a:lstStyle/>
          <a:p>
            <a:pPr algn="ctr"/>
            <a:r>
              <a:rPr lang="en-US" altLang="x-none" sz="3600" dirty="0">
                <a:solidFill>
                  <a:srgbClr val="7030A0"/>
                </a:solidFill>
                <a:latin typeface="Arial Bold" charset="0"/>
                <a:sym typeface="Arial Bold" charset="0"/>
              </a:rPr>
              <a:t>Region-Of-Interest (ROI) Approach</a:t>
            </a:r>
            <a:br>
              <a:rPr lang="en-US" altLang="x-none" sz="3600" dirty="0">
                <a:solidFill>
                  <a:srgbClr val="7030A0"/>
                </a:solidFill>
                <a:latin typeface="Arial Bold" charset="0"/>
                <a:sym typeface="Arial Bold" charset="0"/>
              </a:rPr>
            </a:br>
            <a:r>
              <a:rPr lang="en-US" altLang="x-none" sz="3600" dirty="0">
                <a:solidFill>
                  <a:srgbClr val="7030A0"/>
                </a:solidFill>
                <a:latin typeface="Arial Bold" charset="0"/>
                <a:sym typeface="Arial Bold" charset="0"/>
              </a:rPr>
              <a:t>Kanwisher </a:t>
            </a:r>
            <a:r>
              <a:rPr lang="en-US" altLang="x-none" sz="3600" dirty="0" smtClean="0">
                <a:solidFill>
                  <a:srgbClr val="7030A0"/>
                </a:solidFill>
                <a:latin typeface="Arial Bold" charset="0"/>
                <a:sym typeface="Arial Bold" charset="0"/>
              </a:rPr>
              <a:t>1997, 2017</a:t>
            </a:r>
            <a:endParaRPr lang="en-US" altLang="x-none" sz="3600" dirty="0">
              <a:solidFill>
                <a:srgbClr val="7030A0"/>
              </a:solidFill>
              <a:latin typeface="Arial Bold" charset="0"/>
              <a:ea typeface="ヒラギノ角ゴ ProN W6" charset="-128"/>
              <a:sym typeface="Arial Bold" charset="0"/>
            </a:endParaRPr>
          </a:p>
        </p:txBody>
      </p:sp>
      <p:sp>
        <p:nvSpPr>
          <p:cNvPr id="66563" name="Rectangle 2"/>
          <p:cNvSpPr>
            <a:spLocks/>
          </p:cNvSpPr>
          <p:nvPr/>
        </p:nvSpPr>
        <p:spPr bwMode="auto">
          <a:xfrm>
            <a:off x="2057400" y="1243914"/>
            <a:ext cx="80137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496888" indent="-457200"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endParaRPr lang="en-US" altLang="x-none" dirty="0">
              <a:solidFill>
                <a:schemeClr val="tx1"/>
              </a:solidFill>
            </a:endParaRPr>
          </a:p>
          <a:p>
            <a:pPr eaLnBrk="1" hangingPunct="1">
              <a:buFontTx/>
              <a:buAutoNum type="arabicPeriod"/>
            </a:pPr>
            <a:r>
              <a:rPr lang="en-US" altLang="x-none" dirty="0">
                <a:solidFill>
                  <a:schemeClr val="tx1"/>
                </a:solidFill>
              </a:rPr>
              <a:t>Use (a) </a:t>
            </a:r>
            <a:r>
              <a:rPr lang="en-US" altLang="x-none" dirty="0">
                <a:solidFill>
                  <a:srgbClr val="C00000"/>
                </a:solidFill>
              </a:rPr>
              <a:t>localizer</a:t>
            </a:r>
            <a:r>
              <a:rPr lang="en-US" altLang="x-none" dirty="0">
                <a:solidFill>
                  <a:schemeClr val="tx1"/>
                </a:solidFill>
              </a:rPr>
              <a:t> run(s) to find a region of interest (e.g. primary auditory cortex).</a:t>
            </a:r>
          </a:p>
        </p:txBody>
      </p:sp>
    </p:spTree>
    <p:extLst>
      <p:ext uri="{BB962C8B-B14F-4D97-AF65-F5344CB8AC3E}">
        <p14:creationId xmlns:p14="http://schemas.microsoft.com/office/powerpoint/2010/main" val="19263312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2209800" y="990600"/>
            <a:ext cx="7772400" cy="4876800"/>
          </a:xfrm>
        </p:spPr>
        <p:txBody>
          <a:bodyPr/>
          <a:lstStyle/>
          <a:p>
            <a:r>
              <a:rPr lang="en-US" altLang="x-none">
                <a:latin typeface="Calibri" charset="0"/>
              </a:rPr>
              <a:t>Determine the consistent pattern of brain responses across subjects</a:t>
            </a:r>
          </a:p>
          <a:p>
            <a:pPr lvl="1"/>
            <a:r>
              <a:rPr lang="en-US" altLang="x-none">
                <a:latin typeface="Calibri" charset="0"/>
                <a:ea typeface="ＭＳ Ｐゴシック" charset="-128"/>
              </a:rPr>
              <a:t>Statistics determine how likely the data will generalize to new subjects</a:t>
            </a:r>
          </a:p>
          <a:p>
            <a:pPr lvl="1"/>
            <a:endParaRPr lang="en-US" altLang="x-none">
              <a:latin typeface="Calibri" charset="0"/>
              <a:ea typeface="ＭＳ Ｐゴシック" charset="-128"/>
            </a:endParaRPr>
          </a:p>
          <a:p>
            <a:r>
              <a:rPr lang="en-US" altLang="x-none">
                <a:latin typeface="Calibri" charset="0"/>
              </a:rPr>
              <a:t>Increase statistical power by pooling data across subjects</a:t>
            </a:r>
          </a:p>
          <a:p>
            <a:endParaRPr lang="en-US" altLang="x-none">
              <a:latin typeface="Calibri" charset="0"/>
            </a:endParaRPr>
          </a:p>
        </p:txBody>
      </p:sp>
      <p:sp>
        <p:nvSpPr>
          <p:cNvPr id="18434" name="Rectangle 1"/>
          <p:cNvSpPr txBox="1">
            <a:spLocks noChangeArrowheads="1"/>
          </p:cNvSpPr>
          <p:nvPr/>
        </p:nvSpPr>
        <p:spPr bwMode="auto">
          <a:xfrm>
            <a:off x="1524000" y="-15240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4400" b="1">
                <a:solidFill>
                  <a:srgbClr val="6224C2"/>
                </a:solidFill>
                <a:latin typeface="Calibri" charset="0"/>
                <a:sym typeface="Arial Bold" charset="0"/>
              </a:rPr>
              <a:t>Goal of Group Analyses</a:t>
            </a:r>
            <a:endParaRPr lang="en-US" altLang="x-none" sz="4400" b="1">
              <a:solidFill>
                <a:srgbClr val="6224C2"/>
              </a:solidFill>
              <a:latin typeface="Calibri" charset="0"/>
              <a:ea typeface="ヒラギノ角ゴ ProN W6" charset="-128"/>
              <a:sym typeface="Arial Bold" charset="0"/>
            </a:endParaRPr>
          </a:p>
        </p:txBody>
      </p:sp>
    </p:spTree>
    <p:extLst>
      <p:ext uri="{BB962C8B-B14F-4D97-AF65-F5344CB8AC3E}">
        <p14:creationId xmlns:p14="http://schemas.microsoft.com/office/powerpoint/2010/main" val="15661602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ph type="title"/>
          </p:nvPr>
        </p:nvSpPr>
        <p:spPr>
          <a:xfrm>
            <a:off x="2057400" y="120650"/>
            <a:ext cx="7772400" cy="1403350"/>
          </a:xfrm>
        </p:spPr>
        <p:txBody>
          <a:bodyPr vert="horz" lIns="91440" tIns="45720" rIns="132080" bIns="45720" rtlCol="0" anchor="ctr">
            <a:normAutofit/>
          </a:bodyPr>
          <a:lstStyle/>
          <a:p>
            <a:pPr algn="ctr"/>
            <a:r>
              <a:rPr lang="en-US" altLang="x-none" sz="3600" dirty="0">
                <a:solidFill>
                  <a:srgbClr val="7030A0"/>
                </a:solidFill>
                <a:latin typeface="Arial Bold" charset="0"/>
                <a:sym typeface="Arial Bold" charset="0"/>
              </a:rPr>
              <a:t>Region-Of-Interest (ROI) Approach</a:t>
            </a:r>
            <a:br>
              <a:rPr lang="en-US" altLang="x-none" sz="3600" dirty="0">
                <a:solidFill>
                  <a:srgbClr val="7030A0"/>
                </a:solidFill>
                <a:latin typeface="Arial Bold" charset="0"/>
                <a:sym typeface="Arial Bold" charset="0"/>
              </a:rPr>
            </a:br>
            <a:r>
              <a:rPr lang="en-US" altLang="x-none" sz="3600" dirty="0">
                <a:solidFill>
                  <a:srgbClr val="7030A0"/>
                </a:solidFill>
                <a:latin typeface="Arial Bold" charset="0"/>
                <a:sym typeface="Arial Bold" charset="0"/>
              </a:rPr>
              <a:t>Kanwisher </a:t>
            </a:r>
            <a:r>
              <a:rPr lang="en-US" altLang="x-none" sz="3600" dirty="0" smtClean="0">
                <a:solidFill>
                  <a:srgbClr val="7030A0"/>
                </a:solidFill>
                <a:latin typeface="Arial Bold" charset="0"/>
                <a:sym typeface="Arial Bold" charset="0"/>
              </a:rPr>
              <a:t>1997, 2017</a:t>
            </a:r>
            <a:endParaRPr lang="en-US" altLang="x-none" sz="3600" dirty="0">
              <a:solidFill>
                <a:srgbClr val="7030A0"/>
              </a:solidFill>
              <a:latin typeface="Arial Bold" charset="0"/>
              <a:ea typeface="ヒラギノ角ゴ ProN W6" charset="-128"/>
              <a:sym typeface="Arial Bold" charset="0"/>
            </a:endParaRPr>
          </a:p>
        </p:txBody>
      </p:sp>
      <p:sp>
        <p:nvSpPr>
          <p:cNvPr id="67587" name="Rectangle 2"/>
          <p:cNvSpPr>
            <a:spLocks/>
          </p:cNvSpPr>
          <p:nvPr/>
        </p:nvSpPr>
        <p:spPr bwMode="auto">
          <a:xfrm>
            <a:off x="2057400" y="1219200"/>
            <a:ext cx="80137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496888" indent="-457200"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endParaRPr lang="en-US" altLang="x-none" dirty="0">
              <a:solidFill>
                <a:schemeClr val="tx1"/>
              </a:solidFill>
            </a:endParaRPr>
          </a:p>
          <a:p>
            <a:pPr eaLnBrk="1" hangingPunct="1">
              <a:buFontTx/>
              <a:buAutoNum type="arabicPeriod"/>
            </a:pPr>
            <a:r>
              <a:rPr lang="en-US" altLang="x-none" dirty="0">
                <a:solidFill>
                  <a:schemeClr val="tx1"/>
                </a:solidFill>
              </a:rPr>
              <a:t>Use (a) </a:t>
            </a:r>
            <a:r>
              <a:rPr lang="en-US" altLang="x-none" dirty="0">
                <a:solidFill>
                  <a:srgbClr val="C00000"/>
                </a:solidFill>
              </a:rPr>
              <a:t>localizer</a:t>
            </a:r>
            <a:r>
              <a:rPr lang="en-US" altLang="x-none" dirty="0">
                <a:solidFill>
                  <a:schemeClr val="tx1"/>
                </a:solidFill>
              </a:rPr>
              <a:t> run(s) to find a region of interest (e.g. primary auditory cortex).</a:t>
            </a:r>
          </a:p>
          <a:p>
            <a:pPr eaLnBrk="1" hangingPunct="1">
              <a:buFontTx/>
              <a:buAutoNum type="arabicPeriod"/>
            </a:pPr>
            <a:r>
              <a:rPr lang="en-US" altLang="x-none" dirty="0">
                <a:solidFill>
                  <a:schemeClr val="tx1"/>
                </a:solidFill>
              </a:rPr>
              <a:t>Extract time course information from that region in separate </a:t>
            </a:r>
            <a:r>
              <a:rPr lang="en-US" altLang="x-none" dirty="0">
                <a:solidFill>
                  <a:srgbClr val="C00000"/>
                </a:solidFill>
                <a:latin typeface="Arial Italic" charset="0"/>
                <a:sym typeface="Arial Italic" charset="0"/>
              </a:rPr>
              <a:t>independent runs.</a:t>
            </a:r>
            <a:endParaRPr lang="en-US" altLang="x-none" dirty="0">
              <a:solidFill>
                <a:srgbClr val="C00000"/>
              </a:solidFill>
            </a:endParaRPr>
          </a:p>
        </p:txBody>
      </p:sp>
    </p:spTree>
    <p:extLst>
      <p:ext uri="{BB962C8B-B14F-4D97-AF65-F5344CB8AC3E}">
        <p14:creationId xmlns:p14="http://schemas.microsoft.com/office/powerpoint/2010/main" val="3854027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ChangeArrowheads="1"/>
          </p:cNvSpPr>
          <p:nvPr>
            <p:ph type="title"/>
          </p:nvPr>
        </p:nvSpPr>
        <p:spPr>
          <a:xfrm>
            <a:off x="2057400" y="120650"/>
            <a:ext cx="7772400" cy="1403350"/>
          </a:xfrm>
        </p:spPr>
        <p:txBody>
          <a:bodyPr vert="horz" lIns="91440" tIns="45720" rIns="132080" bIns="45720" rtlCol="0" anchor="ctr">
            <a:normAutofit/>
          </a:bodyPr>
          <a:lstStyle/>
          <a:p>
            <a:pPr algn="ctr"/>
            <a:r>
              <a:rPr lang="en-US" altLang="x-none" sz="3600" dirty="0">
                <a:solidFill>
                  <a:srgbClr val="7030A0"/>
                </a:solidFill>
                <a:latin typeface="Arial Bold" charset="0"/>
                <a:sym typeface="Arial Bold" charset="0"/>
              </a:rPr>
              <a:t>Region-Of-Interest (ROI) Approach</a:t>
            </a:r>
            <a:br>
              <a:rPr lang="en-US" altLang="x-none" sz="3600" dirty="0">
                <a:solidFill>
                  <a:srgbClr val="7030A0"/>
                </a:solidFill>
                <a:latin typeface="Arial Bold" charset="0"/>
                <a:sym typeface="Arial Bold" charset="0"/>
              </a:rPr>
            </a:br>
            <a:r>
              <a:rPr lang="en-US" altLang="x-none" sz="3600" dirty="0">
                <a:solidFill>
                  <a:srgbClr val="7030A0"/>
                </a:solidFill>
                <a:latin typeface="Arial Bold" charset="0"/>
                <a:sym typeface="Arial Bold" charset="0"/>
              </a:rPr>
              <a:t>Kanwisher </a:t>
            </a:r>
            <a:r>
              <a:rPr lang="en-US" altLang="x-none" sz="3600" dirty="0" smtClean="0">
                <a:solidFill>
                  <a:srgbClr val="7030A0"/>
                </a:solidFill>
                <a:latin typeface="Arial Bold" charset="0"/>
                <a:sym typeface="Arial Bold" charset="0"/>
              </a:rPr>
              <a:t>1997, 2017</a:t>
            </a:r>
            <a:endParaRPr lang="en-US" altLang="x-none" sz="3600" dirty="0">
              <a:solidFill>
                <a:srgbClr val="7030A0"/>
              </a:solidFill>
              <a:latin typeface="Arial Bold" charset="0"/>
              <a:ea typeface="ヒラギノ角ゴ ProN W6" charset="-128"/>
              <a:sym typeface="Arial Bold" charset="0"/>
            </a:endParaRPr>
          </a:p>
        </p:txBody>
      </p:sp>
      <p:sp>
        <p:nvSpPr>
          <p:cNvPr id="68611" name="Rectangle 2"/>
          <p:cNvSpPr>
            <a:spLocks/>
          </p:cNvSpPr>
          <p:nvPr/>
        </p:nvSpPr>
        <p:spPr bwMode="auto">
          <a:xfrm>
            <a:off x="2057400" y="1219200"/>
            <a:ext cx="80137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496888" indent="-457200"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endParaRPr lang="en-US" altLang="x-none" dirty="0">
              <a:solidFill>
                <a:schemeClr val="tx1"/>
              </a:solidFill>
            </a:endParaRPr>
          </a:p>
          <a:p>
            <a:pPr eaLnBrk="1" hangingPunct="1">
              <a:buFontTx/>
              <a:buAutoNum type="arabicPeriod"/>
            </a:pPr>
            <a:r>
              <a:rPr lang="en-US" altLang="x-none" dirty="0">
                <a:solidFill>
                  <a:schemeClr val="tx1"/>
                </a:solidFill>
              </a:rPr>
              <a:t>Use (a) </a:t>
            </a:r>
            <a:r>
              <a:rPr lang="en-US" altLang="x-none" dirty="0">
                <a:solidFill>
                  <a:srgbClr val="C00000"/>
                </a:solidFill>
              </a:rPr>
              <a:t>localizer </a:t>
            </a:r>
            <a:r>
              <a:rPr lang="en-US" altLang="x-none" dirty="0">
                <a:solidFill>
                  <a:schemeClr val="tx1"/>
                </a:solidFill>
              </a:rPr>
              <a:t>run(s) to find a region of interest (e.g. primary auditory cortex).</a:t>
            </a:r>
          </a:p>
          <a:p>
            <a:pPr eaLnBrk="1" hangingPunct="1">
              <a:buFontTx/>
              <a:buAutoNum type="arabicPeriod"/>
            </a:pPr>
            <a:r>
              <a:rPr lang="en-US" altLang="x-none" dirty="0">
                <a:solidFill>
                  <a:schemeClr val="tx1"/>
                </a:solidFill>
              </a:rPr>
              <a:t>Extract time course information from that region in separate </a:t>
            </a:r>
            <a:r>
              <a:rPr lang="en-US" altLang="x-none" dirty="0">
                <a:solidFill>
                  <a:srgbClr val="C00000"/>
                </a:solidFill>
                <a:latin typeface="Arial Italic" charset="0"/>
                <a:sym typeface="Arial Italic" charset="0"/>
              </a:rPr>
              <a:t>independent runs</a:t>
            </a:r>
            <a:r>
              <a:rPr lang="en-US" altLang="x-none" dirty="0">
                <a:solidFill>
                  <a:schemeClr val="tx1"/>
                </a:solidFill>
                <a:latin typeface="Arial Italic" charset="0"/>
                <a:sym typeface="Arial Italic" charset="0"/>
              </a:rPr>
              <a:t>.</a:t>
            </a:r>
          </a:p>
          <a:p>
            <a:pPr eaLnBrk="1" hangingPunct="1">
              <a:spcBef>
                <a:spcPts val="1400"/>
              </a:spcBef>
              <a:buFontTx/>
              <a:buAutoNum type="arabicPeriod"/>
            </a:pPr>
            <a:r>
              <a:rPr lang="en-US" altLang="x-none" dirty="0">
                <a:solidFill>
                  <a:schemeClr val="tx1"/>
                </a:solidFill>
              </a:rPr>
              <a:t>See if the trends in that region are statistically significant.</a:t>
            </a:r>
            <a:br>
              <a:rPr lang="en-US" altLang="x-none" dirty="0">
                <a:solidFill>
                  <a:schemeClr val="tx1"/>
                </a:solidFill>
              </a:rPr>
            </a:br>
            <a:r>
              <a:rPr lang="en-US" altLang="x-none" dirty="0">
                <a:solidFill>
                  <a:schemeClr val="tx1"/>
                </a:solidFill>
              </a:rPr>
              <a:t>Because the runs that are used to generate the area are independent from those used to test the hypothesis, liberal statistics can be used.</a:t>
            </a:r>
          </a:p>
        </p:txBody>
      </p:sp>
    </p:spTree>
    <p:extLst>
      <p:ext uri="{BB962C8B-B14F-4D97-AF65-F5344CB8AC3E}">
        <p14:creationId xmlns:p14="http://schemas.microsoft.com/office/powerpoint/2010/main" val="6539953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ph type="title"/>
          </p:nvPr>
        </p:nvSpPr>
        <p:spPr>
          <a:xfrm>
            <a:off x="2057400" y="120650"/>
            <a:ext cx="7772400" cy="1403350"/>
          </a:xfrm>
        </p:spPr>
        <p:txBody>
          <a:bodyPr vert="horz" lIns="91440" tIns="45720" rIns="132080" bIns="45720" rtlCol="0" anchor="ctr">
            <a:normAutofit/>
          </a:bodyPr>
          <a:lstStyle/>
          <a:p>
            <a:pPr algn="ctr"/>
            <a:r>
              <a:rPr lang="en-US" altLang="x-none" sz="3600">
                <a:solidFill>
                  <a:srgbClr val="7030A0"/>
                </a:solidFill>
                <a:latin typeface="Arial Bold" charset="0"/>
                <a:sym typeface="Arial Bold" charset="0"/>
              </a:rPr>
              <a:t>Region-Of-Interest (ROI) Approach</a:t>
            </a:r>
            <a:br>
              <a:rPr lang="en-US" altLang="x-none" sz="3600">
                <a:solidFill>
                  <a:srgbClr val="7030A0"/>
                </a:solidFill>
                <a:latin typeface="Arial Bold" charset="0"/>
                <a:sym typeface="Arial Bold" charset="0"/>
              </a:rPr>
            </a:br>
            <a:r>
              <a:rPr lang="en-US" altLang="x-none" sz="3600">
                <a:solidFill>
                  <a:srgbClr val="7030A0"/>
                </a:solidFill>
                <a:latin typeface="Arial Bold" charset="0"/>
                <a:sym typeface="Arial Bold" charset="0"/>
              </a:rPr>
              <a:t>Kanwisher </a:t>
            </a:r>
            <a:r>
              <a:rPr lang="en-US" altLang="x-none" sz="3600" smtClean="0">
                <a:solidFill>
                  <a:srgbClr val="7030A0"/>
                </a:solidFill>
                <a:latin typeface="Arial Bold" charset="0"/>
                <a:sym typeface="Arial Bold" charset="0"/>
              </a:rPr>
              <a:t>1997, 2017</a:t>
            </a:r>
            <a:endParaRPr lang="en-US" altLang="x-none" sz="3600">
              <a:solidFill>
                <a:srgbClr val="7030A0"/>
              </a:solidFill>
              <a:latin typeface="Arial Bold" charset="0"/>
              <a:ea typeface="ヒラギノ角ゴ ProN W6" charset="-128"/>
              <a:sym typeface="Arial Bold" charset="0"/>
            </a:endParaRPr>
          </a:p>
        </p:txBody>
      </p:sp>
      <p:sp>
        <p:nvSpPr>
          <p:cNvPr id="69635" name="Rectangle 2"/>
          <p:cNvSpPr>
            <a:spLocks/>
          </p:cNvSpPr>
          <p:nvPr/>
        </p:nvSpPr>
        <p:spPr bwMode="auto">
          <a:xfrm>
            <a:off x="2057400" y="1219200"/>
            <a:ext cx="80137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496888" indent="-457200"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endParaRPr lang="en-US" altLang="x-none" dirty="0">
              <a:solidFill>
                <a:schemeClr val="tx1"/>
              </a:solidFill>
            </a:endParaRPr>
          </a:p>
          <a:p>
            <a:pPr eaLnBrk="1" hangingPunct="1">
              <a:buFontTx/>
              <a:buAutoNum type="arabicPeriod"/>
            </a:pPr>
            <a:r>
              <a:rPr lang="en-US" altLang="x-none" dirty="0">
                <a:solidFill>
                  <a:schemeClr val="tx1"/>
                </a:solidFill>
              </a:rPr>
              <a:t>Use (a) </a:t>
            </a:r>
            <a:r>
              <a:rPr lang="en-US" altLang="x-none" dirty="0">
                <a:solidFill>
                  <a:srgbClr val="C00000"/>
                </a:solidFill>
              </a:rPr>
              <a:t>localizer </a:t>
            </a:r>
            <a:r>
              <a:rPr lang="en-US" altLang="x-none" dirty="0">
                <a:solidFill>
                  <a:schemeClr val="tx1"/>
                </a:solidFill>
              </a:rPr>
              <a:t>run(s) to find a region of interest (e.g. primary auditory cortex).</a:t>
            </a:r>
          </a:p>
          <a:p>
            <a:pPr eaLnBrk="1" hangingPunct="1">
              <a:buFontTx/>
              <a:buAutoNum type="arabicPeriod"/>
            </a:pPr>
            <a:r>
              <a:rPr lang="en-US" altLang="x-none" dirty="0">
                <a:solidFill>
                  <a:schemeClr val="tx1"/>
                </a:solidFill>
              </a:rPr>
              <a:t>Extract time course information from that region in separate </a:t>
            </a:r>
            <a:r>
              <a:rPr lang="en-US" altLang="x-none" dirty="0">
                <a:solidFill>
                  <a:srgbClr val="C00000"/>
                </a:solidFill>
                <a:latin typeface="Arial Italic" charset="0"/>
                <a:sym typeface="Arial Italic" charset="0"/>
              </a:rPr>
              <a:t>independent runs.</a:t>
            </a:r>
          </a:p>
          <a:p>
            <a:pPr eaLnBrk="1" hangingPunct="1">
              <a:spcBef>
                <a:spcPts val="1400"/>
              </a:spcBef>
              <a:buFontTx/>
              <a:buAutoNum type="arabicPeriod"/>
            </a:pPr>
            <a:r>
              <a:rPr lang="en-US" altLang="x-none" dirty="0">
                <a:solidFill>
                  <a:schemeClr val="tx1"/>
                </a:solidFill>
              </a:rPr>
              <a:t>See if the trends in that region are statistically significant.</a:t>
            </a:r>
            <a:br>
              <a:rPr lang="en-US" altLang="x-none" dirty="0">
                <a:solidFill>
                  <a:schemeClr val="tx1"/>
                </a:solidFill>
              </a:rPr>
            </a:br>
            <a:r>
              <a:rPr lang="en-US" altLang="x-none" dirty="0">
                <a:solidFill>
                  <a:schemeClr val="tx1"/>
                </a:solidFill>
              </a:rPr>
              <a:t>Because the runs that are used to generate the area are independent from those used to test the hypothesis, liberal statistics can be used.</a:t>
            </a:r>
          </a:p>
          <a:p>
            <a:pPr eaLnBrk="1" hangingPunct="1">
              <a:spcBef>
                <a:spcPts val="1400"/>
              </a:spcBef>
              <a:buFontTx/>
              <a:buAutoNum type="arabicPeriod"/>
            </a:pPr>
            <a:r>
              <a:rPr lang="en-US" altLang="x-none" dirty="0">
                <a:solidFill>
                  <a:schemeClr val="tx1"/>
                </a:solidFill>
              </a:rPr>
              <a:t>Apply to group analysis by using </a:t>
            </a:r>
            <a:r>
              <a:rPr lang="en-US" altLang="x-none" dirty="0">
                <a:solidFill>
                  <a:srgbClr val="C00000"/>
                </a:solidFill>
              </a:rPr>
              <a:t>subject-specific ROI</a:t>
            </a:r>
            <a:r>
              <a:rPr lang="en-US" altLang="x-none" dirty="0">
                <a:solidFill>
                  <a:schemeClr val="tx1"/>
                </a:solidFill>
              </a:rPr>
              <a:t> definitions.</a:t>
            </a:r>
          </a:p>
        </p:txBody>
      </p:sp>
    </p:spTree>
    <p:extLst>
      <p:ext uri="{BB962C8B-B14F-4D97-AF65-F5344CB8AC3E}">
        <p14:creationId xmlns:p14="http://schemas.microsoft.com/office/powerpoint/2010/main" val="878895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73"/>
          <p:cNvGrpSpPr>
            <a:grpSpLocks/>
          </p:cNvGrpSpPr>
          <p:nvPr/>
        </p:nvGrpSpPr>
        <p:grpSpPr bwMode="auto">
          <a:xfrm>
            <a:off x="1751014" y="1619251"/>
            <a:ext cx="8677275" cy="3103563"/>
            <a:chOff x="0" y="0"/>
            <a:chExt cx="5465" cy="1954"/>
          </a:xfrm>
        </p:grpSpPr>
        <p:sp>
          <p:nvSpPr>
            <p:cNvPr id="72730" name="Rectangle 1"/>
            <p:cNvSpPr>
              <a:spLocks/>
            </p:cNvSpPr>
            <p:nvPr/>
          </p:nvSpPr>
          <p:spPr bwMode="auto">
            <a:xfrm>
              <a:off x="87" y="0"/>
              <a:ext cx="86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sz="1200">
                  <a:solidFill>
                    <a:schemeClr val="tx1"/>
                  </a:solidFill>
                  <a:latin typeface="Calibri" charset="0"/>
                  <a:sym typeface="Calibri" charset="0"/>
                </a:rPr>
                <a:t>Subject 1</a:t>
              </a:r>
            </a:p>
          </p:txBody>
        </p:sp>
        <p:sp>
          <p:nvSpPr>
            <p:cNvPr id="72731" name="Rectangle 2"/>
            <p:cNvSpPr>
              <a:spLocks/>
            </p:cNvSpPr>
            <p:nvPr/>
          </p:nvSpPr>
          <p:spPr bwMode="auto">
            <a:xfrm>
              <a:off x="1464" y="0"/>
              <a:ext cx="86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sz="1200">
                  <a:solidFill>
                    <a:schemeClr val="tx1"/>
                  </a:solidFill>
                  <a:latin typeface="Calibri" charset="0"/>
                  <a:sym typeface="Calibri" charset="0"/>
                </a:rPr>
                <a:t>Subject 2</a:t>
              </a:r>
            </a:p>
          </p:txBody>
        </p:sp>
        <p:sp>
          <p:nvSpPr>
            <p:cNvPr id="72732" name="Rectangle 3"/>
            <p:cNvSpPr>
              <a:spLocks/>
            </p:cNvSpPr>
            <p:nvPr/>
          </p:nvSpPr>
          <p:spPr bwMode="auto">
            <a:xfrm>
              <a:off x="4219" y="0"/>
              <a:ext cx="86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sz="1200">
                  <a:solidFill>
                    <a:schemeClr val="tx1"/>
                  </a:solidFill>
                  <a:latin typeface="Calibri" charset="0"/>
                  <a:sym typeface="Calibri" charset="0"/>
                </a:rPr>
                <a:t>Subject 4</a:t>
              </a:r>
            </a:p>
          </p:txBody>
        </p:sp>
        <p:grpSp>
          <p:nvGrpSpPr>
            <p:cNvPr id="72733" name="Group 16"/>
            <p:cNvGrpSpPr>
              <a:grpSpLocks/>
            </p:cNvGrpSpPr>
            <p:nvPr/>
          </p:nvGrpSpPr>
          <p:grpSpPr bwMode="auto">
            <a:xfrm>
              <a:off x="1464" y="184"/>
              <a:ext cx="1189" cy="1705"/>
              <a:chOff x="0" y="0"/>
              <a:chExt cx="1188" cy="1704"/>
            </a:xfrm>
          </p:grpSpPr>
          <p:pic>
            <p:nvPicPr>
              <p:cNvPr id="72790" name="Picture 4"/>
              <p:cNvPicPr>
                <a:picLocks noChangeArrowheads="1"/>
              </p:cNvPicPr>
              <p:nvPr/>
            </p:nvPicPr>
            <p:blipFill>
              <a:blip r:embed="rId2">
                <a:extLst>
                  <a:ext uri="{28A0092B-C50C-407E-A947-70E740481C1C}">
                    <a14:useLocalDpi xmlns:a14="http://schemas.microsoft.com/office/drawing/2010/main" val="0"/>
                  </a:ext>
                </a:extLst>
              </a:blip>
              <a:srcRect l="16403" r="18227"/>
              <a:stretch>
                <a:fillRect/>
              </a:stretch>
            </p:blipFill>
            <p:spPr bwMode="auto">
              <a:xfrm>
                <a:off x="0" y="0"/>
                <a:ext cx="1118" cy="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72791" name="Freeform 5"/>
              <p:cNvSpPr>
                <a:spLocks/>
              </p:cNvSpPr>
              <p:nvPr/>
            </p:nvSpPr>
            <p:spPr bwMode="auto">
              <a:xfrm>
                <a:off x="672" y="1029"/>
                <a:ext cx="197" cy="379"/>
              </a:xfrm>
              <a:custGeom>
                <a:avLst/>
                <a:gdLst>
                  <a:gd name="T0" fmla="*/ 0 w 21380"/>
                  <a:gd name="T1" fmla="*/ 0 h 21600"/>
                  <a:gd name="T2" fmla="*/ 0 w 21380"/>
                  <a:gd name="T3" fmla="*/ 0 h 21600"/>
                  <a:gd name="T4" fmla="*/ 0 w 21380"/>
                  <a:gd name="T5" fmla="*/ 0 h 21600"/>
                  <a:gd name="T6" fmla="*/ 0 w 21380"/>
                  <a:gd name="T7" fmla="*/ 0 h 21600"/>
                  <a:gd name="T8" fmla="*/ 0 w 21380"/>
                  <a:gd name="T9" fmla="*/ 0 h 21600"/>
                  <a:gd name="T10" fmla="*/ 0 w 21380"/>
                  <a:gd name="T11" fmla="*/ 0 h 21600"/>
                  <a:gd name="T12" fmla="*/ 0 60000 65536"/>
                  <a:gd name="T13" fmla="*/ 0 60000 65536"/>
                  <a:gd name="T14" fmla="*/ 0 60000 65536"/>
                  <a:gd name="T15" fmla="*/ 0 60000 65536"/>
                  <a:gd name="T16" fmla="*/ 0 60000 65536"/>
                  <a:gd name="T17" fmla="*/ 0 60000 65536"/>
                  <a:gd name="T18" fmla="*/ 0 w 21380"/>
                  <a:gd name="T19" fmla="*/ 0 h 21600"/>
                  <a:gd name="T20" fmla="*/ 21380 w 2138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380" h="21600">
                    <a:moveTo>
                      <a:pt x="0" y="21600"/>
                    </a:moveTo>
                    <a:cubicBezTo>
                      <a:pt x="4521" y="20829"/>
                      <a:pt x="9042" y="20057"/>
                      <a:pt x="12056" y="18514"/>
                    </a:cubicBezTo>
                    <a:cubicBezTo>
                      <a:pt x="15070" y="16971"/>
                      <a:pt x="17079" y="14143"/>
                      <a:pt x="18084" y="12343"/>
                    </a:cubicBezTo>
                    <a:cubicBezTo>
                      <a:pt x="19088" y="10543"/>
                      <a:pt x="17581" y="9514"/>
                      <a:pt x="18084" y="7714"/>
                    </a:cubicBezTo>
                    <a:cubicBezTo>
                      <a:pt x="18586" y="5914"/>
                      <a:pt x="20595" y="2829"/>
                      <a:pt x="21098" y="1543"/>
                    </a:cubicBezTo>
                    <a:cubicBezTo>
                      <a:pt x="21600" y="257"/>
                      <a:pt x="21349" y="129"/>
                      <a:pt x="21098"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92" name="Freeform 6"/>
              <p:cNvSpPr>
                <a:spLocks/>
              </p:cNvSpPr>
              <p:nvPr/>
            </p:nvSpPr>
            <p:spPr bwMode="auto">
              <a:xfrm>
                <a:off x="682" y="1128"/>
                <a:ext cx="223" cy="327"/>
              </a:xfrm>
              <a:custGeom>
                <a:avLst/>
                <a:gdLst>
                  <a:gd name="T0" fmla="*/ 0 w 21100"/>
                  <a:gd name="T1" fmla="*/ 0 h 21600"/>
                  <a:gd name="T2" fmla="*/ 0 w 21100"/>
                  <a:gd name="T3" fmla="*/ 0 h 21600"/>
                  <a:gd name="T4" fmla="*/ 0 w 21100"/>
                  <a:gd name="T5" fmla="*/ 0 h 21600"/>
                  <a:gd name="T6" fmla="*/ 0 w 21100"/>
                  <a:gd name="T7" fmla="*/ 0 h 21600"/>
                  <a:gd name="T8" fmla="*/ 0 w 21100"/>
                  <a:gd name="T9" fmla="*/ 0 h 21600"/>
                  <a:gd name="T10" fmla="*/ 0 w 21100"/>
                  <a:gd name="T11" fmla="*/ 0 h 21600"/>
                  <a:gd name="T12" fmla="*/ 0 60000 65536"/>
                  <a:gd name="T13" fmla="*/ 0 60000 65536"/>
                  <a:gd name="T14" fmla="*/ 0 60000 65536"/>
                  <a:gd name="T15" fmla="*/ 0 60000 65536"/>
                  <a:gd name="T16" fmla="*/ 0 60000 65536"/>
                  <a:gd name="T17" fmla="*/ 0 60000 65536"/>
                  <a:gd name="T18" fmla="*/ 0 w 21100"/>
                  <a:gd name="T19" fmla="*/ 0 h 21600"/>
                  <a:gd name="T20" fmla="*/ 21100 w 211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100" h="21600">
                    <a:moveTo>
                      <a:pt x="0" y="21600"/>
                    </a:moveTo>
                    <a:cubicBezTo>
                      <a:pt x="6048" y="20400"/>
                      <a:pt x="12096" y="19200"/>
                      <a:pt x="15552" y="18000"/>
                    </a:cubicBezTo>
                    <a:cubicBezTo>
                      <a:pt x="19008" y="16800"/>
                      <a:pt x="19872" y="16200"/>
                      <a:pt x="20736" y="14400"/>
                    </a:cubicBezTo>
                    <a:cubicBezTo>
                      <a:pt x="21600" y="12600"/>
                      <a:pt x="20736" y="9000"/>
                      <a:pt x="20736" y="7200"/>
                    </a:cubicBezTo>
                    <a:cubicBezTo>
                      <a:pt x="20736" y="5400"/>
                      <a:pt x="20736" y="4800"/>
                      <a:pt x="20736" y="3600"/>
                    </a:cubicBezTo>
                    <a:cubicBezTo>
                      <a:pt x="20736" y="2400"/>
                      <a:pt x="20736" y="600"/>
                      <a:pt x="207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93" name="Freeform 7"/>
              <p:cNvSpPr>
                <a:spLocks/>
              </p:cNvSpPr>
              <p:nvPr/>
            </p:nvSpPr>
            <p:spPr bwMode="auto">
              <a:xfrm>
                <a:off x="709" y="1381"/>
                <a:ext cx="224" cy="166"/>
              </a:xfrm>
              <a:custGeom>
                <a:avLst/>
                <a:gdLst>
                  <a:gd name="T0" fmla="*/ 0 w 21222"/>
                  <a:gd name="T1" fmla="*/ 0 h 21345"/>
                  <a:gd name="T2" fmla="*/ 0 w 21222"/>
                  <a:gd name="T3" fmla="*/ 0 h 21345"/>
                  <a:gd name="T4" fmla="*/ 0 w 21222"/>
                  <a:gd name="T5" fmla="*/ 0 h 21345"/>
                  <a:gd name="T6" fmla="*/ 0 w 21222"/>
                  <a:gd name="T7" fmla="*/ 0 h 21345"/>
                  <a:gd name="T8" fmla="*/ 0 w 21222"/>
                  <a:gd name="T9" fmla="*/ 0 h 21345"/>
                  <a:gd name="T10" fmla="*/ 0 60000 65536"/>
                  <a:gd name="T11" fmla="*/ 0 60000 65536"/>
                  <a:gd name="T12" fmla="*/ 0 60000 65536"/>
                  <a:gd name="T13" fmla="*/ 0 60000 65536"/>
                  <a:gd name="T14" fmla="*/ 0 60000 65536"/>
                  <a:gd name="T15" fmla="*/ 0 w 21222"/>
                  <a:gd name="T16" fmla="*/ 0 h 21345"/>
                  <a:gd name="T17" fmla="*/ 21222 w 21222"/>
                  <a:gd name="T18" fmla="*/ 21345 h 21345"/>
                </a:gdLst>
                <a:ahLst/>
                <a:cxnLst>
                  <a:cxn ang="T10">
                    <a:pos x="T0" y="T1"/>
                  </a:cxn>
                  <a:cxn ang="T11">
                    <a:pos x="T2" y="T3"/>
                  </a:cxn>
                  <a:cxn ang="T12">
                    <a:pos x="T4" y="T5"/>
                  </a:cxn>
                  <a:cxn ang="T13">
                    <a:pos x="T6" y="T7"/>
                  </a:cxn>
                  <a:cxn ang="T14">
                    <a:pos x="T8" y="T9"/>
                  </a:cxn>
                </a:cxnLst>
                <a:rect l="T15" t="T16" r="T17" b="T18"/>
                <a:pathLst>
                  <a:path w="21222" h="21345">
                    <a:moveTo>
                      <a:pt x="0" y="21016"/>
                    </a:moveTo>
                    <a:cubicBezTo>
                      <a:pt x="2592" y="21308"/>
                      <a:pt x="5184" y="21600"/>
                      <a:pt x="7776" y="21016"/>
                    </a:cubicBezTo>
                    <a:cubicBezTo>
                      <a:pt x="10368" y="20432"/>
                      <a:pt x="13392" y="19849"/>
                      <a:pt x="15552" y="17514"/>
                    </a:cubicBezTo>
                    <a:cubicBezTo>
                      <a:pt x="17712" y="15178"/>
                      <a:pt x="19872" y="9924"/>
                      <a:pt x="20736" y="7005"/>
                    </a:cubicBezTo>
                    <a:cubicBezTo>
                      <a:pt x="21600" y="4086"/>
                      <a:pt x="21168" y="2043"/>
                      <a:pt x="207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94" name="Freeform 8"/>
              <p:cNvSpPr>
                <a:spLocks/>
              </p:cNvSpPr>
              <p:nvPr/>
            </p:nvSpPr>
            <p:spPr bwMode="auto">
              <a:xfrm>
                <a:off x="763" y="1517"/>
                <a:ext cx="138" cy="143"/>
              </a:xfrm>
              <a:custGeom>
                <a:avLst/>
                <a:gdLst>
                  <a:gd name="T0" fmla="*/ 0 w 21600"/>
                  <a:gd name="T1" fmla="*/ 0 h 20741"/>
                  <a:gd name="T2" fmla="*/ 0 w 21600"/>
                  <a:gd name="T3" fmla="*/ 0 h 20741"/>
                  <a:gd name="T4" fmla="*/ 0 w 21600"/>
                  <a:gd name="T5" fmla="*/ 0 h 20741"/>
                  <a:gd name="T6" fmla="*/ 0 w 21600"/>
                  <a:gd name="T7" fmla="*/ 0 h 20741"/>
                  <a:gd name="T8" fmla="*/ 0 60000 65536"/>
                  <a:gd name="T9" fmla="*/ 0 60000 65536"/>
                  <a:gd name="T10" fmla="*/ 0 60000 65536"/>
                  <a:gd name="T11" fmla="*/ 0 60000 65536"/>
                  <a:gd name="T12" fmla="*/ 0 w 21600"/>
                  <a:gd name="T13" fmla="*/ 0 h 20741"/>
                  <a:gd name="T14" fmla="*/ 21600 w 21600"/>
                  <a:gd name="T15" fmla="*/ 20741 h 20741"/>
                </a:gdLst>
                <a:ahLst/>
                <a:cxnLst>
                  <a:cxn ang="T8">
                    <a:pos x="T0" y="T1"/>
                  </a:cxn>
                  <a:cxn ang="T9">
                    <a:pos x="T2" y="T3"/>
                  </a:cxn>
                  <a:cxn ang="T10">
                    <a:pos x="T4" y="T5"/>
                  </a:cxn>
                  <a:cxn ang="T11">
                    <a:pos x="T6" y="T7"/>
                  </a:cxn>
                </a:cxnLst>
                <a:rect l="T12" t="T13" r="T14" b="T15"/>
                <a:pathLst>
                  <a:path w="21600" h="20741">
                    <a:moveTo>
                      <a:pt x="0" y="19636"/>
                    </a:moveTo>
                    <a:cubicBezTo>
                      <a:pt x="2880" y="20618"/>
                      <a:pt x="5760" y="21600"/>
                      <a:pt x="8640" y="19636"/>
                    </a:cubicBezTo>
                    <a:cubicBezTo>
                      <a:pt x="11520" y="17673"/>
                      <a:pt x="15120" y="11127"/>
                      <a:pt x="17280" y="7855"/>
                    </a:cubicBezTo>
                    <a:cubicBezTo>
                      <a:pt x="19440" y="4582"/>
                      <a:pt x="20520" y="2291"/>
                      <a:pt x="21600"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95" name="Freeform 9"/>
              <p:cNvSpPr>
                <a:spLocks/>
              </p:cNvSpPr>
              <p:nvPr/>
            </p:nvSpPr>
            <p:spPr bwMode="auto">
              <a:xfrm>
                <a:off x="599" y="1219"/>
                <a:ext cx="83" cy="18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cubicBezTo>
                      <a:pt x="2400" y="1800"/>
                      <a:pt x="4800" y="3600"/>
                      <a:pt x="7200" y="6171"/>
                    </a:cubicBezTo>
                    <a:cubicBezTo>
                      <a:pt x="9600" y="8743"/>
                      <a:pt x="13200" y="13371"/>
                      <a:pt x="14400" y="15429"/>
                    </a:cubicBezTo>
                    <a:cubicBezTo>
                      <a:pt x="15600" y="17486"/>
                      <a:pt x="13200" y="17486"/>
                      <a:pt x="14400" y="18514"/>
                    </a:cubicBezTo>
                    <a:cubicBezTo>
                      <a:pt x="15600" y="19543"/>
                      <a:pt x="18600" y="20571"/>
                      <a:pt x="21600" y="2160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96" name="Freeform 10"/>
              <p:cNvSpPr>
                <a:spLocks/>
              </p:cNvSpPr>
              <p:nvPr/>
            </p:nvSpPr>
            <p:spPr bwMode="auto">
              <a:xfrm>
                <a:off x="595" y="1108"/>
                <a:ext cx="247" cy="57"/>
              </a:xfrm>
              <a:custGeom>
                <a:avLst/>
                <a:gdLst>
                  <a:gd name="T0" fmla="*/ 0 w 21600"/>
                  <a:gd name="T1" fmla="*/ 0 h 20562"/>
                  <a:gd name="T2" fmla="*/ 0 w 21600"/>
                  <a:gd name="T3" fmla="*/ 0 h 20562"/>
                  <a:gd name="T4" fmla="*/ 0 w 21600"/>
                  <a:gd name="T5" fmla="*/ 0 h 20562"/>
                  <a:gd name="T6" fmla="*/ 0 w 21600"/>
                  <a:gd name="T7" fmla="*/ 0 h 20562"/>
                  <a:gd name="T8" fmla="*/ 0 w 21600"/>
                  <a:gd name="T9" fmla="*/ 0 h 20562"/>
                  <a:gd name="T10" fmla="*/ 0 w 21600"/>
                  <a:gd name="T11" fmla="*/ 0 h 20562"/>
                  <a:gd name="T12" fmla="*/ 0 60000 65536"/>
                  <a:gd name="T13" fmla="*/ 0 60000 65536"/>
                  <a:gd name="T14" fmla="*/ 0 60000 65536"/>
                  <a:gd name="T15" fmla="*/ 0 60000 65536"/>
                  <a:gd name="T16" fmla="*/ 0 60000 65536"/>
                  <a:gd name="T17" fmla="*/ 0 60000 65536"/>
                  <a:gd name="T18" fmla="*/ 0 w 21600"/>
                  <a:gd name="T19" fmla="*/ 0 h 20562"/>
                  <a:gd name="T20" fmla="*/ 21600 w 21600"/>
                  <a:gd name="T21" fmla="*/ 20562 h 20562"/>
                </a:gdLst>
                <a:ahLst/>
                <a:cxnLst>
                  <a:cxn ang="T12">
                    <a:pos x="T0" y="T1"/>
                  </a:cxn>
                  <a:cxn ang="T13">
                    <a:pos x="T2" y="T3"/>
                  </a:cxn>
                  <a:cxn ang="T14">
                    <a:pos x="T4" y="T5"/>
                  </a:cxn>
                  <a:cxn ang="T15">
                    <a:pos x="T6" y="T7"/>
                  </a:cxn>
                  <a:cxn ang="T16">
                    <a:pos x="T8" y="T9"/>
                  </a:cxn>
                  <a:cxn ang="T17">
                    <a:pos x="T10" y="T11"/>
                  </a:cxn>
                </a:cxnLst>
                <a:rect l="T18" t="T19" r="T20" b="T21"/>
                <a:pathLst>
                  <a:path w="21600" h="20562">
                    <a:moveTo>
                      <a:pt x="0" y="624"/>
                    </a:moveTo>
                    <a:cubicBezTo>
                      <a:pt x="1400" y="624"/>
                      <a:pt x="2800" y="624"/>
                      <a:pt x="4800" y="624"/>
                    </a:cubicBezTo>
                    <a:cubicBezTo>
                      <a:pt x="6800" y="624"/>
                      <a:pt x="10000" y="-1038"/>
                      <a:pt x="12000" y="624"/>
                    </a:cubicBezTo>
                    <a:cubicBezTo>
                      <a:pt x="14000" y="2285"/>
                      <a:pt x="15600" y="8931"/>
                      <a:pt x="16800" y="10593"/>
                    </a:cubicBezTo>
                    <a:cubicBezTo>
                      <a:pt x="18000" y="12254"/>
                      <a:pt x="18400" y="8931"/>
                      <a:pt x="19200" y="10593"/>
                    </a:cubicBezTo>
                    <a:cubicBezTo>
                      <a:pt x="20000" y="12254"/>
                      <a:pt x="20800" y="16408"/>
                      <a:pt x="21600" y="2056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97" name="Freeform 11"/>
              <p:cNvSpPr>
                <a:spLocks/>
              </p:cNvSpPr>
              <p:nvPr/>
            </p:nvSpPr>
            <p:spPr bwMode="auto">
              <a:xfrm>
                <a:off x="618" y="891"/>
                <a:ext cx="248" cy="166"/>
              </a:xfrm>
              <a:custGeom>
                <a:avLst/>
                <a:gdLst>
                  <a:gd name="T0" fmla="*/ 0 w 21600"/>
                  <a:gd name="T1" fmla="*/ 0 h 21345"/>
                  <a:gd name="T2" fmla="*/ 0 w 21600"/>
                  <a:gd name="T3" fmla="*/ 0 h 21345"/>
                  <a:gd name="T4" fmla="*/ 0 w 21600"/>
                  <a:gd name="T5" fmla="*/ 0 h 21345"/>
                  <a:gd name="T6" fmla="*/ 0 w 21600"/>
                  <a:gd name="T7" fmla="*/ 0 h 21345"/>
                  <a:gd name="T8" fmla="*/ 0 w 21600"/>
                  <a:gd name="T9" fmla="*/ 0 h 21345"/>
                  <a:gd name="T10" fmla="*/ 0 w 21600"/>
                  <a:gd name="T11" fmla="*/ 0 h 21345"/>
                  <a:gd name="T12" fmla="*/ 0 60000 65536"/>
                  <a:gd name="T13" fmla="*/ 0 60000 65536"/>
                  <a:gd name="T14" fmla="*/ 0 60000 65536"/>
                  <a:gd name="T15" fmla="*/ 0 60000 65536"/>
                  <a:gd name="T16" fmla="*/ 0 60000 65536"/>
                  <a:gd name="T17" fmla="*/ 0 60000 65536"/>
                  <a:gd name="T18" fmla="*/ 0 w 21600"/>
                  <a:gd name="T19" fmla="*/ 0 h 21345"/>
                  <a:gd name="T20" fmla="*/ 21600 w 21600"/>
                  <a:gd name="T21" fmla="*/ 21345 h 21345"/>
                </a:gdLst>
                <a:ahLst/>
                <a:cxnLst>
                  <a:cxn ang="T12">
                    <a:pos x="T0" y="T1"/>
                  </a:cxn>
                  <a:cxn ang="T13">
                    <a:pos x="T2" y="T3"/>
                  </a:cxn>
                  <a:cxn ang="T14">
                    <a:pos x="T4" y="T5"/>
                  </a:cxn>
                  <a:cxn ang="T15">
                    <a:pos x="T6" y="T7"/>
                  </a:cxn>
                  <a:cxn ang="T16">
                    <a:pos x="T8" y="T9"/>
                  </a:cxn>
                  <a:cxn ang="T17">
                    <a:pos x="T10" y="T11"/>
                  </a:cxn>
                </a:cxnLst>
                <a:rect l="T18" t="T19" r="T20" b="T21"/>
                <a:pathLst>
                  <a:path w="21600" h="21345">
                    <a:moveTo>
                      <a:pt x="0" y="329"/>
                    </a:moveTo>
                    <a:cubicBezTo>
                      <a:pt x="2800" y="37"/>
                      <a:pt x="5600" y="-255"/>
                      <a:pt x="7200" y="329"/>
                    </a:cubicBezTo>
                    <a:cubicBezTo>
                      <a:pt x="8800" y="913"/>
                      <a:pt x="8400" y="1496"/>
                      <a:pt x="9600" y="3831"/>
                    </a:cubicBezTo>
                    <a:cubicBezTo>
                      <a:pt x="10800" y="6167"/>
                      <a:pt x="12800" y="12004"/>
                      <a:pt x="14400" y="14340"/>
                    </a:cubicBezTo>
                    <a:cubicBezTo>
                      <a:pt x="16000" y="16675"/>
                      <a:pt x="18000" y="16675"/>
                      <a:pt x="19200" y="17842"/>
                    </a:cubicBezTo>
                    <a:cubicBezTo>
                      <a:pt x="20400" y="19010"/>
                      <a:pt x="21200" y="20761"/>
                      <a:pt x="21600" y="21345"/>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98" name="Freeform 12"/>
              <p:cNvSpPr>
                <a:spLocks/>
              </p:cNvSpPr>
              <p:nvPr/>
            </p:nvSpPr>
            <p:spPr bwMode="auto">
              <a:xfrm>
                <a:off x="729" y="762"/>
                <a:ext cx="139" cy="2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cubicBezTo>
                      <a:pt x="1440" y="360"/>
                      <a:pt x="2880" y="720"/>
                      <a:pt x="4320" y="2160"/>
                    </a:cubicBezTo>
                    <a:cubicBezTo>
                      <a:pt x="5760" y="3600"/>
                      <a:pt x="7200" y="6840"/>
                      <a:pt x="8640" y="8640"/>
                    </a:cubicBezTo>
                    <a:cubicBezTo>
                      <a:pt x="10080" y="10440"/>
                      <a:pt x="11520" y="11160"/>
                      <a:pt x="12960" y="12960"/>
                    </a:cubicBezTo>
                    <a:cubicBezTo>
                      <a:pt x="14400" y="14760"/>
                      <a:pt x="15840" y="18000"/>
                      <a:pt x="17280" y="19440"/>
                    </a:cubicBezTo>
                    <a:cubicBezTo>
                      <a:pt x="18720" y="20880"/>
                      <a:pt x="20880" y="20880"/>
                      <a:pt x="21600" y="2160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99" name="Rectangle 13"/>
              <p:cNvSpPr>
                <a:spLocks/>
              </p:cNvSpPr>
              <p:nvPr/>
            </p:nvSpPr>
            <p:spPr bwMode="auto">
              <a:xfrm>
                <a:off x="555" y="1111"/>
                <a:ext cx="6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spcBef>
                    <a:spcPts val="700"/>
                  </a:spcBef>
                </a:pPr>
                <a:r>
                  <a:rPr lang="en-US" altLang="x-none" sz="1200">
                    <a:solidFill>
                      <a:schemeClr val="tx1"/>
                    </a:solidFill>
                    <a:latin typeface="Calibri" charset="0"/>
                    <a:sym typeface="Calibri" charset="0"/>
                  </a:rPr>
                  <a:t>hV4</a:t>
                </a:r>
              </a:p>
            </p:txBody>
          </p:sp>
          <p:sp>
            <p:nvSpPr>
              <p:cNvPr id="72800" name="Rectangle 14"/>
              <p:cNvSpPr>
                <a:spLocks/>
              </p:cNvSpPr>
              <p:nvPr/>
            </p:nvSpPr>
            <p:spPr bwMode="auto">
              <a:xfrm>
                <a:off x="523" y="945"/>
                <a:ext cx="4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spcBef>
                    <a:spcPts val="700"/>
                  </a:spcBef>
                </a:pPr>
                <a:r>
                  <a:rPr lang="en-US" altLang="x-none" sz="1200">
                    <a:solidFill>
                      <a:schemeClr val="tx1"/>
                    </a:solidFill>
                    <a:latin typeface="Calibri" charset="0"/>
                    <a:sym typeface="Calibri" charset="0"/>
                  </a:rPr>
                  <a:t>VO1</a:t>
                </a:r>
              </a:p>
            </p:txBody>
          </p:sp>
          <p:sp>
            <p:nvSpPr>
              <p:cNvPr id="72801" name="Rectangle 15"/>
              <p:cNvSpPr>
                <a:spLocks/>
              </p:cNvSpPr>
              <p:nvPr/>
            </p:nvSpPr>
            <p:spPr bwMode="auto">
              <a:xfrm>
                <a:off x="457" y="719"/>
                <a:ext cx="51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spcBef>
                    <a:spcPts val="700"/>
                  </a:spcBef>
                </a:pPr>
                <a:r>
                  <a:rPr lang="en-US" altLang="x-none" sz="1200">
                    <a:solidFill>
                      <a:schemeClr val="tx1"/>
                    </a:solidFill>
                    <a:latin typeface="Calibri" charset="0"/>
                    <a:sym typeface="Calibri" charset="0"/>
                  </a:rPr>
                  <a:t>VO2</a:t>
                </a:r>
              </a:p>
            </p:txBody>
          </p:sp>
        </p:grpSp>
        <p:sp>
          <p:nvSpPr>
            <p:cNvPr id="72734" name="AutoShape 17"/>
            <p:cNvSpPr>
              <a:spLocks/>
            </p:cNvSpPr>
            <p:nvPr/>
          </p:nvSpPr>
          <p:spPr bwMode="auto">
            <a:xfrm>
              <a:off x="1611" y="1084"/>
              <a:ext cx="153" cy="311"/>
            </a:xfrm>
            <a:custGeom>
              <a:avLst/>
              <a:gdLst>
                <a:gd name="T0" fmla="*/ 0 w 21600"/>
                <a:gd name="T1" fmla="*/ 0 h 21158"/>
                <a:gd name="T2" fmla="*/ 0 w 21600"/>
                <a:gd name="T3" fmla="*/ 0 h 21158"/>
                <a:gd name="T4" fmla="*/ 0 w 21600"/>
                <a:gd name="T5" fmla="*/ 0 h 21158"/>
                <a:gd name="T6" fmla="*/ 0 w 21600"/>
                <a:gd name="T7" fmla="*/ 0 h 21158"/>
                <a:gd name="T8" fmla="*/ 0 w 21600"/>
                <a:gd name="T9" fmla="*/ 0 h 21158"/>
                <a:gd name="T10" fmla="*/ 0 w 21600"/>
                <a:gd name="T11" fmla="*/ 0 h 21158"/>
                <a:gd name="T12" fmla="*/ 0 w 21600"/>
                <a:gd name="T13" fmla="*/ 0 h 21158"/>
                <a:gd name="T14" fmla="*/ 0 w 21600"/>
                <a:gd name="T15" fmla="*/ 0 h 21158"/>
                <a:gd name="T16" fmla="*/ 0 w 21600"/>
                <a:gd name="T17" fmla="*/ 0 h 21158"/>
                <a:gd name="T18" fmla="*/ 0 w 21600"/>
                <a:gd name="T19" fmla="*/ 0 h 21158"/>
                <a:gd name="T20" fmla="*/ 0 w 21600"/>
                <a:gd name="T21" fmla="*/ 0 h 21158"/>
                <a:gd name="T22" fmla="*/ 0 w 21600"/>
                <a:gd name="T23" fmla="*/ 0 h 21158"/>
                <a:gd name="T24" fmla="*/ 0 w 21600"/>
                <a:gd name="T25" fmla="*/ 0 h 21158"/>
                <a:gd name="T26" fmla="*/ 0 w 21600"/>
                <a:gd name="T27" fmla="*/ 0 h 21158"/>
                <a:gd name="T28" fmla="*/ 0 w 21600"/>
                <a:gd name="T29" fmla="*/ 0 h 21158"/>
                <a:gd name="T30" fmla="*/ 0 w 21600"/>
                <a:gd name="T31" fmla="*/ 0 h 21158"/>
                <a:gd name="T32" fmla="*/ 0 w 21600"/>
                <a:gd name="T33" fmla="*/ 0 h 21158"/>
                <a:gd name="T34" fmla="*/ 0 w 21600"/>
                <a:gd name="T35" fmla="*/ 0 h 21158"/>
                <a:gd name="T36" fmla="*/ 0 w 21600"/>
                <a:gd name="T37" fmla="*/ 0 h 21158"/>
                <a:gd name="T38" fmla="*/ 0 w 21600"/>
                <a:gd name="T39" fmla="*/ 0 h 21158"/>
                <a:gd name="T40" fmla="*/ 0 w 21600"/>
                <a:gd name="T41" fmla="*/ 0 h 21158"/>
                <a:gd name="T42" fmla="*/ 0 w 21600"/>
                <a:gd name="T43" fmla="*/ 0 h 21158"/>
                <a:gd name="T44" fmla="*/ 0 w 21600"/>
                <a:gd name="T45" fmla="*/ 0 h 21158"/>
                <a:gd name="T46" fmla="*/ 0 w 21600"/>
                <a:gd name="T47" fmla="*/ 0 h 21158"/>
                <a:gd name="T48" fmla="*/ 0 w 21600"/>
                <a:gd name="T49" fmla="*/ 0 h 21158"/>
                <a:gd name="T50" fmla="*/ 0 w 21600"/>
                <a:gd name="T51" fmla="*/ 0 h 21158"/>
                <a:gd name="T52" fmla="*/ 0 w 21600"/>
                <a:gd name="T53" fmla="*/ 0 h 21158"/>
                <a:gd name="T54" fmla="*/ 0 w 21600"/>
                <a:gd name="T55" fmla="*/ 0 h 211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00"/>
                <a:gd name="T85" fmla="*/ 0 h 21158"/>
                <a:gd name="T86" fmla="*/ 21600 w 21600"/>
                <a:gd name="T87" fmla="*/ 21158 h 211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00" h="21158">
                  <a:moveTo>
                    <a:pt x="0" y="0"/>
                  </a:moveTo>
                  <a:cubicBezTo>
                    <a:pt x="288" y="93"/>
                    <a:pt x="636" y="152"/>
                    <a:pt x="864" y="278"/>
                  </a:cubicBezTo>
                  <a:cubicBezTo>
                    <a:pt x="3216" y="1578"/>
                    <a:pt x="936" y="766"/>
                    <a:pt x="2880" y="1392"/>
                  </a:cubicBezTo>
                  <a:cubicBezTo>
                    <a:pt x="3931" y="2915"/>
                    <a:pt x="2171" y="649"/>
                    <a:pt x="4032" y="2088"/>
                  </a:cubicBezTo>
                  <a:cubicBezTo>
                    <a:pt x="4354" y="2337"/>
                    <a:pt x="4416" y="2645"/>
                    <a:pt x="4608" y="2923"/>
                  </a:cubicBezTo>
                  <a:cubicBezTo>
                    <a:pt x="4704" y="3062"/>
                    <a:pt x="4728" y="3219"/>
                    <a:pt x="4896" y="3341"/>
                  </a:cubicBezTo>
                  <a:cubicBezTo>
                    <a:pt x="6240" y="4315"/>
                    <a:pt x="5472" y="3990"/>
                    <a:pt x="6912" y="4454"/>
                  </a:cubicBezTo>
                  <a:lnTo>
                    <a:pt x="9216" y="6125"/>
                  </a:lnTo>
                  <a:lnTo>
                    <a:pt x="9792" y="6542"/>
                  </a:lnTo>
                  <a:lnTo>
                    <a:pt x="10368" y="6960"/>
                  </a:lnTo>
                  <a:cubicBezTo>
                    <a:pt x="11059" y="7962"/>
                    <a:pt x="10220" y="6709"/>
                    <a:pt x="10944" y="7934"/>
                  </a:cubicBezTo>
                  <a:cubicBezTo>
                    <a:pt x="11027" y="8075"/>
                    <a:pt x="11085" y="8223"/>
                    <a:pt x="11232" y="8352"/>
                  </a:cubicBezTo>
                  <a:cubicBezTo>
                    <a:pt x="11568" y="8644"/>
                    <a:pt x="12000" y="8908"/>
                    <a:pt x="12384" y="9187"/>
                  </a:cubicBezTo>
                  <a:lnTo>
                    <a:pt x="13536" y="10022"/>
                  </a:lnTo>
                  <a:lnTo>
                    <a:pt x="16128" y="10857"/>
                  </a:lnTo>
                  <a:lnTo>
                    <a:pt x="16992" y="11136"/>
                  </a:lnTo>
                  <a:cubicBezTo>
                    <a:pt x="17780" y="12279"/>
                    <a:pt x="16591" y="10463"/>
                    <a:pt x="17568" y="12667"/>
                  </a:cubicBezTo>
                  <a:cubicBezTo>
                    <a:pt x="17695" y="12954"/>
                    <a:pt x="17952" y="13224"/>
                    <a:pt x="18144" y="13502"/>
                  </a:cubicBezTo>
                  <a:cubicBezTo>
                    <a:pt x="18240" y="13641"/>
                    <a:pt x="18264" y="13797"/>
                    <a:pt x="18432" y="13920"/>
                  </a:cubicBezTo>
                  <a:lnTo>
                    <a:pt x="19584" y="14755"/>
                  </a:lnTo>
                  <a:cubicBezTo>
                    <a:pt x="20634" y="16277"/>
                    <a:pt x="18959" y="13971"/>
                    <a:pt x="20448" y="15590"/>
                  </a:cubicBezTo>
                  <a:cubicBezTo>
                    <a:pt x="20695" y="15858"/>
                    <a:pt x="20832" y="16147"/>
                    <a:pt x="21024" y="16425"/>
                  </a:cubicBezTo>
                  <a:cubicBezTo>
                    <a:pt x="21496" y="17110"/>
                    <a:pt x="21262" y="16698"/>
                    <a:pt x="21600" y="17678"/>
                  </a:cubicBezTo>
                  <a:cubicBezTo>
                    <a:pt x="21226" y="18943"/>
                    <a:pt x="21527" y="18341"/>
                    <a:pt x="20736" y="19487"/>
                  </a:cubicBezTo>
                  <a:cubicBezTo>
                    <a:pt x="20640" y="19627"/>
                    <a:pt x="20616" y="19783"/>
                    <a:pt x="20448" y="19905"/>
                  </a:cubicBezTo>
                  <a:lnTo>
                    <a:pt x="19872" y="20322"/>
                  </a:lnTo>
                  <a:cubicBezTo>
                    <a:pt x="19776" y="20462"/>
                    <a:pt x="19799" y="20636"/>
                    <a:pt x="19584" y="20740"/>
                  </a:cubicBezTo>
                  <a:cubicBezTo>
                    <a:pt x="17805" y="21600"/>
                    <a:pt x="19359" y="20262"/>
                    <a:pt x="18432" y="21158"/>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72735" name="Picture 18"/>
            <p:cNvPicPr>
              <a:picLocks noChangeArrowheads="1"/>
            </p:cNvPicPr>
            <p:nvPr/>
          </p:nvPicPr>
          <p:blipFill>
            <a:blip r:embed="rId3">
              <a:extLst>
                <a:ext uri="{28A0092B-C50C-407E-A947-70E740481C1C}">
                  <a14:useLocalDpi xmlns:a14="http://schemas.microsoft.com/office/drawing/2010/main" val="0"/>
                </a:ext>
              </a:extLst>
            </a:blip>
            <a:srcRect l="7805" r="5202"/>
            <a:stretch>
              <a:fillRect/>
            </a:stretch>
          </p:blipFill>
          <p:spPr bwMode="auto">
            <a:xfrm>
              <a:off x="4154" y="184"/>
              <a:ext cx="1311" cy="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72736" name="Freeform 19"/>
            <p:cNvSpPr>
              <a:spLocks/>
            </p:cNvSpPr>
            <p:nvPr/>
          </p:nvSpPr>
          <p:spPr bwMode="auto">
            <a:xfrm>
              <a:off x="4759" y="1479"/>
              <a:ext cx="193" cy="1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2250" y="7200"/>
                    <a:pt x="4500" y="14400"/>
                    <a:pt x="8100" y="18000"/>
                  </a:cubicBezTo>
                  <a:cubicBezTo>
                    <a:pt x="11700" y="21600"/>
                    <a:pt x="19350" y="21000"/>
                    <a:pt x="21600" y="2160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37" name="Freeform 20"/>
            <p:cNvSpPr>
              <a:spLocks/>
            </p:cNvSpPr>
            <p:nvPr/>
          </p:nvSpPr>
          <p:spPr bwMode="auto">
            <a:xfrm>
              <a:off x="4759" y="1351"/>
              <a:ext cx="265" cy="12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cubicBezTo>
                    <a:pt x="3436" y="1080"/>
                    <a:pt x="6873" y="2160"/>
                    <a:pt x="9818" y="4320"/>
                  </a:cubicBezTo>
                  <a:cubicBezTo>
                    <a:pt x="12764" y="6480"/>
                    <a:pt x="15709" y="10080"/>
                    <a:pt x="17673" y="12960"/>
                  </a:cubicBezTo>
                  <a:cubicBezTo>
                    <a:pt x="19636" y="15840"/>
                    <a:pt x="20945" y="20160"/>
                    <a:pt x="21600" y="2160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38" name="Freeform 21"/>
            <p:cNvSpPr>
              <a:spLocks/>
            </p:cNvSpPr>
            <p:nvPr/>
          </p:nvSpPr>
          <p:spPr bwMode="auto">
            <a:xfrm>
              <a:off x="4807" y="1199"/>
              <a:ext cx="242" cy="12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cubicBezTo>
                    <a:pt x="3436" y="1080"/>
                    <a:pt x="6873" y="2160"/>
                    <a:pt x="9818" y="4320"/>
                  </a:cubicBezTo>
                  <a:cubicBezTo>
                    <a:pt x="12764" y="6480"/>
                    <a:pt x="15709" y="10080"/>
                    <a:pt x="17673" y="12960"/>
                  </a:cubicBezTo>
                  <a:cubicBezTo>
                    <a:pt x="19636" y="15840"/>
                    <a:pt x="20945" y="20160"/>
                    <a:pt x="21600" y="2160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39" name="Freeform 22"/>
            <p:cNvSpPr>
              <a:spLocks/>
            </p:cNvSpPr>
            <p:nvPr/>
          </p:nvSpPr>
          <p:spPr bwMode="auto">
            <a:xfrm>
              <a:off x="4807" y="1001"/>
              <a:ext cx="217" cy="12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cubicBezTo>
                    <a:pt x="3436" y="1080"/>
                    <a:pt x="6873" y="2160"/>
                    <a:pt x="9818" y="4320"/>
                  </a:cubicBezTo>
                  <a:cubicBezTo>
                    <a:pt x="12764" y="6480"/>
                    <a:pt x="15709" y="10080"/>
                    <a:pt x="17673" y="12960"/>
                  </a:cubicBezTo>
                  <a:cubicBezTo>
                    <a:pt x="19636" y="15840"/>
                    <a:pt x="20945" y="20160"/>
                    <a:pt x="21600" y="2160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40" name="Freeform 23"/>
            <p:cNvSpPr>
              <a:spLocks/>
            </p:cNvSpPr>
            <p:nvPr/>
          </p:nvSpPr>
          <p:spPr bwMode="auto">
            <a:xfrm>
              <a:off x="4976" y="1173"/>
              <a:ext cx="122" cy="484"/>
            </a:xfrm>
            <a:custGeom>
              <a:avLst/>
              <a:gdLst>
                <a:gd name="T0" fmla="*/ 0 w 21165"/>
                <a:gd name="T1" fmla="*/ 0 h 21600"/>
                <a:gd name="T2" fmla="*/ 0 w 21165"/>
                <a:gd name="T3" fmla="*/ 0 h 21600"/>
                <a:gd name="T4" fmla="*/ 0 w 21165"/>
                <a:gd name="T5" fmla="*/ 0 h 21600"/>
                <a:gd name="T6" fmla="*/ 0 w 21165"/>
                <a:gd name="T7" fmla="*/ 0 h 21600"/>
                <a:gd name="T8" fmla="*/ 0 w 21165"/>
                <a:gd name="T9" fmla="*/ 0 h 21600"/>
                <a:gd name="T10" fmla="*/ 0 w 21165"/>
                <a:gd name="T11" fmla="*/ 0 h 21600"/>
                <a:gd name="T12" fmla="*/ 0 60000 65536"/>
                <a:gd name="T13" fmla="*/ 0 60000 65536"/>
                <a:gd name="T14" fmla="*/ 0 60000 65536"/>
                <a:gd name="T15" fmla="*/ 0 60000 65536"/>
                <a:gd name="T16" fmla="*/ 0 60000 65536"/>
                <a:gd name="T17" fmla="*/ 0 60000 65536"/>
                <a:gd name="T18" fmla="*/ 0 w 21165"/>
                <a:gd name="T19" fmla="*/ 0 h 21600"/>
                <a:gd name="T20" fmla="*/ 21165 w 21165"/>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165" h="21600">
                  <a:moveTo>
                    <a:pt x="20903" y="0"/>
                  </a:moveTo>
                  <a:cubicBezTo>
                    <a:pt x="20903" y="1516"/>
                    <a:pt x="20903" y="3032"/>
                    <a:pt x="20903" y="4547"/>
                  </a:cubicBezTo>
                  <a:cubicBezTo>
                    <a:pt x="20903" y="6063"/>
                    <a:pt x="21600" y="7200"/>
                    <a:pt x="20903" y="9095"/>
                  </a:cubicBezTo>
                  <a:cubicBezTo>
                    <a:pt x="20206" y="10989"/>
                    <a:pt x="18813" y="14211"/>
                    <a:pt x="16723" y="15916"/>
                  </a:cubicBezTo>
                  <a:cubicBezTo>
                    <a:pt x="14632" y="17621"/>
                    <a:pt x="11148" y="18379"/>
                    <a:pt x="8361" y="19326"/>
                  </a:cubicBezTo>
                  <a:cubicBezTo>
                    <a:pt x="5574" y="20274"/>
                    <a:pt x="1394" y="21221"/>
                    <a:pt x="0" y="2160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41" name="Freeform 24"/>
            <p:cNvSpPr>
              <a:spLocks/>
            </p:cNvSpPr>
            <p:nvPr/>
          </p:nvSpPr>
          <p:spPr bwMode="auto">
            <a:xfrm>
              <a:off x="5001" y="1224"/>
              <a:ext cx="152" cy="458"/>
            </a:xfrm>
            <a:custGeom>
              <a:avLst/>
              <a:gdLst>
                <a:gd name="T0" fmla="*/ 0 w 20351"/>
                <a:gd name="T1" fmla="*/ 0 h 21453"/>
                <a:gd name="T2" fmla="*/ 0 w 20351"/>
                <a:gd name="T3" fmla="*/ 0 h 21453"/>
                <a:gd name="T4" fmla="*/ 0 w 20351"/>
                <a:gd name="T5" fmla="*/ 0 h 21453"/>
                <a:gd name="T6" fmla="*/ 0 w 20351"/>
                <a:gd name="T7" fmla="*/ 0 h 21453"/>
                <a:gd name="T8" fmla="*/ 0 w 20351"/>
                <a:gd name="T9" fmla="*/ 0 h 21453"/>
                <a:gd name="T10" fmla="*/ 0 60000 65536"/>
                <a:gd name="T11" fmla="*/ 0 60000 65536"/>
                <a:gd name="T12" fmla="*/ 0 60000 65536"/>
                <a:gd name="T13" fmla="*/ 0 60000 65536"/>
                <a:gd name="T14" fmla="*/ 0 60000 65536"/>
                <a:gd name="T15" fmla="*/ 0 w 20351"/>
                <a:gd name="T16" fmla="*/ 0 h 21453"/>
                <a:gd name="T17" fmla="*/ 20351 w 20351"/>
                <a:gd name="T18" fmla="*/ 21453 h 21453"/>
              </a:gdLst>
              <a:ahLst/>
              <a:cxnLst>
                <a:cxn ang="T10">
                  <a:pos x="T0" y="T1"/>
                </a:cxn>
                <a:cxn ang="T11">
                  <a:pos x="T2" y="T3"/>
                </a:cxn>
                <a:cxn ang="T12">
                  <a:pos x="T4" y="T5"/>
                </a:cxn>
                <a:cxn ang="T13">
                  <a:pos x="T6" y="T7"/>
                </a:cxn>
                <a:cxn ang="T14">
                  <a:pos x="T8" y="T9"/>
                </a:cxn>
              </a:cxnLst>
              <a:rect l="T15" t="T16" r="T17" b="T18"/>
              <a:pathLst>
                <a:path w="20351" h="21453">
                  <a:moveTo>
                    <a:pt x="19440" y="0"/>
                  </a:moveTo>
                  <a:cubicBezTo>
                    <a:pt x="19440" y="1883"/>
                    <a:pt x="19440" y="3765"/>
                    <a:pt x="19440" y="5945"/>
                  </a:cubicBezTo>
                  <a:cubicBezTo>
                    <a:pt x="19440" y="8125"/>
                    <a:pt x="21600" y="10701"/>
                    <a:pt x="19440" y="13079"/>
                  </a:cubicBezTo>
                  <a:cubicBezTo>
                    <a:pt x="17280" y="15457"/>
                    <a:pt x="9720" y="18826"/>
                    <a:pt x="6480" y="20213"/>
                  </a:cubicBezTo>
                  <a:cubicBezTo>
                    <a:pt x="3240" y="21600"/>
                    <a:pt x="1620" y="21501"/>
                    <a:pt x="0" y="2140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42" name="Freeform 25"/>
            <p:cNvSpPr>
              <a:spLocks/>
            </p:cNvSpPr>
            <p:nvPr/>
          </p:nvSpPr>
          <p:spPr bwMode="auto">
            <a:xfrm>
              <a:off x="4952" y="1127"/>
              <a:ext cx="100" cy="509"/>
            </a:xfrm>
            <a:custGeom>
              <a:avLst/>
              <a:gdLst>
                <a:gd name="T0" fmla="*/ 0 w 21384"/>
                <a:gd name="T1" fmla="*/ 0 h 21600"/>
                <a:gd name="T2" fmla="*/ 0 w 21384"/>
                <a:gd name="T3" fmla="*/ 0 h 21600"/>
                <a:gd name="T4" fmla="*/ 0 w 21384"/>
                <a:gd name="T5" fmla="*/ 0 h 21600"/>
                <a:gd name="T6" fmla="*/ 0 w 21384"/>
                <a:gd name="T7" fmla="*/ 0 h 21600"/>
                <a:gd name="T8" fmla="*/ 0 w 21384"/>
                <a:gd name="T9" fmla="*/ 0 h 21600"/>
                <a:gd name="T10" fmla="*/ 0 60000 65536"/>
                <a:gd name="T11" fmla="*/ 0 60000 65536"/>
                <a:gd name="T12" fmla="*/ 0 60000 65536"/>
                <a:gd name="T13" fmla="*/ 0 60000 65536"/>
                <a:gd name="T14" fmla="*/ 0 60000 65536"/>
                <a:gd name="T15" fmla="*/ 0 w 21384"/>
                <a:gd name="T16" fmla="*/ 0 h 21600"/>
                <a:gd name="T17" fmla="*/ 21384 w 21384"/>
                <a:gd name="T18" fmla="*/ 21600 h 21600"/>
              </a:gdLst>
              <a:ahLst/>
              <a:cxnLst>
                <a:cxn ang="T10">
                  <a:pos x="T0" y="T1"/>
                </a:cxn>
                <a:cxn ang="T11">
                  <a:pos x="T2" y="T3"/>
                </a:cxn>
                <a:cxn ang="T12">
                  <a:pos x="T4" y="T5"/>
                </a:cxn>
                <a:cxn ang="T13">
                  <a:pos x="T6" y="T7"/>
                </a:cxn>
                <a:cxn ang="T14">
                  <a:pos x="T8" y="T9"/>
                </a:cxn>
              </a:cxnLst>
              <a:rect l="T15" t="T16" r="T17" b="T18"/>
              <a:pathLst>
                <a:path w="21384" h="21600">
                  <a:moveTo>
                    <a:pt x="15552" y="0"/>
                  </a:moveTo>
                  <a:cubicBezTo>
                    <a:pt x="17712" y="810"/>
                    <a:pt x="19872" y="1620"/>
                    <a:pt x="20736" y="3240"/>
                  </a:cubicBezTo>
                  <a:cubicBezTo>
                    <a:pt x="21600" y="4860"/>
                    <a:pt x="21600" y="7740"/>
                    <a:pt x="20736" y="9720"/>
                  </a:cubicBezTo>
                  <a:cubicBezTo>
                    <a:pt x="19872" y="11700"/>
                    <a:pt x="19008" y="13140"/>
                    <a:pt x="15552" y="15120"/>
                  </a:cubicBezTo>
                  <a:cubicBezTo>
                    <a:pt x="12096" y="17100"/>
                    <a:pt x="6048" y="19350"/>
                    <a:pt x="0" y="2160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43" name="Freeform 26"/>
            <p:cNvSpPr>
              <a:spLocks/>
            </p:cNvSpPr>
            <p:nvPr/>
          </p:nvSpPr>
          <p:spPr bwMode="auto">
            <a:xfrm>
              <a:off x="5024" y="1502"/>
              <a:ext cx="147" cy="280"/>
            </a:xfrm>
            <a:custGeom>
              <a:avLst/>
              <a:gdLst>
                <a:gd name="T0" fmla="*/ 0 w 21345"/>
                <a:gd name="T1" fmla="*/ 0 h 21600"/>
                <a:gd name="T2" fmla="*/ 0 w 21345"/>
                <a:gd name="T3" fmla="*/ 0 h 21600"/>
                <a:gd name="T4" fmla="*/ 0 w 21345"/>
                <a:gd name="T5" fmla="*/ 0 h 21600"/>
                <a:gd name="T6" fmla="*/ 0 w 21345"/>
                <a:gd name="T7" fmla="*/ 0 h 21600"/>
                <a:gd name="T8" fmla="*/ 0 w 21345"/>
                <a:gd name="T9" fmla="*/ 0 h 21600"/>
                <a:gd name="T10" fmla="*/ 0 60000 65536"/>
                <a:gd name="T11" fmla="*/ 0 60000 65536"/>
                <a:gd name="T12" fmla="*/ 0 60000 65536"/>
                <a:gd name="T13" fmla="*/ 0 60000 65536"/>
                <a:gd name="T14" fmla="*/ 0 60000 65536"/>
                <a:gd name="T15" fmla="*/ 0 w 21345"/>
                <a:gd name="T16" fmla="*/ 0 h 21600"/>
                <a:gd name="T17" fmla="*/ 21345 w 21345"/>
                <a:gd name="T18" fmla="*/ 21600 h 21600"/>
              </a:gdLst>
              <a:ahLst/>
              <a:cxnLst>
                <a:cxn ang="T10">
                  <a:pos x="T0" y="T1"/>
                </a:cxn>
                <a:cxn ang="T11">
                  <a:pos x="T2" y="T3"/>
                </a:cxn>
                <a:cxn ang="T12">
                  <a:pos x="T4" y="T5"/>
                </a:cxn>
                <a:cxn ang="T13">
                  <a:pos x="T6" y="T7"/>
                </a:cxn>
                <a:cxn ang="T14">
                  <a:pos x="T8" y="T9"/>
                </a:cxn>
              </a:cxnLst>
              <a:rect l="T15" t="T16" r="T17" b="T18"/>
              <a:pathLst>
                <a:path w="21345" h="21600">
                  <a:moveTo>
                    <a:pt x="0" y="21600"/>
                  </a:moveTo>
                  <a:cubicBezTo>
                    <a:pt x="3795" y="20455"/>
                    <a:pt x="7589" y="19309"/>
                    <a:pt x="10508" y="17673"/>
                  </a:cubicBezTo>
                  <a:cubicBezTo>
                    <a:pt x="13427" y="16036"/>
                    <a:pt x="15762" y="14400"/>
                    <a:pt x="17514" y="11782"/>
                  </a:cubicBezTo>
                  <a:cubicBezTo>
                    <a:pt x="19265" y="9164"/>
                    <a:pt x="20432" y="3927"/>
                    <a:pt x="21016" y="1964"/>
                  </a:cubicBezTo>
                  <a:cubicBezTo>
                    <a:pt x="21600" y="0"/>
                    <a:pt x="21308" y="0"/>
                    <a:pt x="2101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44" name="Rectangle 27"/>
            <p:cNvSpPr>
              <a:spLocks/>
            </p:cNvSpPr>
            <p:nvPr/>
          </p:nvSpPr>
          <p:spPr bwMode="auto">
            <a:xfrm>
              <a:off x="4712" y="1430"/>
              <a:ext cx="66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spcBef>
                  <a:spcPts val="700"/>
                </a:spcBef>
              </a:pPr>
              <a:r>
                <a:rPr lang="en-US" altLang="x-none" sz="1200">
                  <a:solidFill>
                    <a:schemeClr val="tx1"/>
                  </a:solidFill>
                  <a:latin typeface="Calibri" charset="0"/>
                  <a:sym typeface="Calibri" charset="0"/>
                </a:rPr>
                <a:t>hV4</a:t>
              </a:r>
            </a:p>
          </p:txBody>
        </p:sp>
        <p:sp>
          <p:nvSpPr>
            <p:cNvPr id="72745" name="Rectangle 28"/>
            <p:cNvSpPr>
              <a:spLocks/>
            </p:cNvSpPr>
            <p:nvPr/>
          </p:nvSpPr>
          <p:spPr bwMode="auto">
            <a:xfrm>
              <a:off x="4712" y="1241"/>
              <a:ext cx="4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spcBef>
                  <a:spcPts val="700"/>
                </a:spcBef>
              </a:pPr>
              <a:r>
                <a:rPr lang="en-US" altLang="x-none" sz="1200">
                  <a:solidFill>
                    <a:schemeClr val="tx1"/>
                  </a:solidFill>
                  <a:latin typeface="Calibri" charset="0"/>
                  <a:sym typeface="Calibri" charset="0"/>
                </a:rPr>
                <a:t>VO1</a:t>
              </a:r>
            </a:p>
          </p:txBody>
        </p:sp>
        <p:sp>
          <p:nvSpPr>
            <p:cNvPr id="72746" name="Rectangle 29"/>
            <p:cNvSpPr>
              <a:spLocks/>
            </p:cNvSpPr>
            <p:nvPr/>
          </p:nvSpPr>
          <p:spPr bwMode="auto">
            <a:xfrm>
              <a:off x="4744" y="1064"/>
              <a:ext cx="53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spcBef>
                  <a:spcPts val="700"/>
                </a:spcBef>
              </a:pPr>
              <a:r>
                <a:rPr lang="en-US" altLang="x-none" sz="1200">
                  <a:solidFill>
                    <a:schemeClr val="tx1"/>
                  </a:solidFill>
                  <a:latin typeface="Calibri" charset="0"/>
                  <a:sym typeface="Calibri" charset="0"/>
                </a:rPr>
                <a:t>VO2</a:t>
              </a:r>
            </a:p>
          </p:txBody>
        </p:sp>
        <p:sp>
          <p:nvSpPr>
            <p:cNvPr id="72747" name="AutoShape 30"/>
            <p:cNvSpPr>
              <a:spLocks/>
            </p:cNvSpPr>
            <p:nvPr/>
          </p:nvSpPr>
          <p:spPr bwMode="auto">
            <a:xfrm>
              <a:off x="4453" y="1232"/>
              <a:ext cx="147" cy="3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0"/>
                  </a:moveTo>
                  <a:cubicBezTo>
                    <a:pt x="400" y="47"/>
                    <a:pt x="804" y="88"/>
                    <a:pt x="1200" y="142"/>
                  </a:cubicBezTo>
                  <a:cubicBezTo>
                    <a:pt x="1504" y="183"/>
                    <a:pt x="1793" y="248"/>
                    <a:pt x="2100" y="284"/>
                  </a:cubicBezTo>
                  <a:lnTo>
                    <a:pt x="4500" y="568"/>
                  </a:lnTo>
                  <a:cubicBezTo>
                    <a:pt x="5254" y="1640"/>
                    <a:pt x="4149" y="361"/>
                    <a:pt x="5700" y="1279"/>
                  </a:cubicBezTo>
                  <a:cubicBezTo>
                    <a:pt x="7356" y="2259"/>
                    <a:pt x="4321" y="1175"/>
                    <a:pt x="6900" y="1989"/>
                  </a:cubicBezTo>
                  <a:cubicBezTo>
                    <a:pt x="7000" y="2132"/>
                    <a:pt x="7123" y="2270"/>
                    <a:pt x="7200" y="2416"/>
                  </a:cubicBezTo>
                  <a:cubicBezTo>
                    <a:pt x="7321" y="2645"/>
                    <a:pt x="7489" y="3287"/>
                    <a:pt x="7800" y="3553"/>
                  </a:cubicBezTo>
                  <a:cubicBezTo>
                    <a:pt x="8150" y="3851"/>
                    <a:pt x="8600" y="4121"/>
                    <a:pt x="9000" y="4405"/>
                  </a:cubicBezTo>
                  <a:lnTo>
                    <a:pt x="9600" y="4832"/>
                  </a:lnTo>
                  <a:lnTo>
                    <a:pt x="10200" y="5258"/>
                  </a:lnTo>
                  <a:cubicBezTo>
                    <a:pt x="10954" y="6329"/>
                    <a:pt x="9937" y="5009"/>
                    <a:pt x="11100" y="6111"/>
                  </a:cubicBezTo>
                  <a:cubicBezTo>
                    <a:pt x="11241" y="6245"/>
                    <a:pt x="11203" y="6420"/>
                    <a:pt x="11400" y="6537"/>
                  </a:cubicBezTo>
                  <a:cubicBezTo>
                    <a:pt x="11625" y="6670"/>
                    <a:pt x="12000" y="6726"/>
                    <a:pt x="12300" y="6821"/>
                  </a:cubicBezTo>
                  <a:cubicBezTo>
                    <a:pt x="12570" y="7332"/>
                    <a:pt x="12710" y="7559"/>
                    <a:pt x="12900" y="8100"/>
                  </a:cubicBezTo>
                  <a:cubicBezTo>
                    <a:pt x="13329" y="9319"/>
                    <a:pt x="12768" y="8788"/>
                    <a:pt x="13800" y="9521"/>
                  </a:cubicBezTo>
                  <a:cubicBezTo>
                    <a:pt x="13900" y="9758"/>
                    <a:pt x="13889" y="10012"/>
                    <a:pt x="14100" y="10232"/>
                  </a:cubicBezTo>
                  <a:cubicBezTo>
                    <a:pt x="14398" y="10543"/>
                    <a:pt x="14900" y="10800"/>
                    <a:pt x="15300" y="11084"/>
                  </a:cubicBezTo>
                  <a:lnTo>
                    <a:pt x="16500" y="11937"/>
                  </a:lnTo>
                  <a:lnTo>
                    <a:pt x="17100" y="12363"/>
                  </a:lnTo>
                  <a:lnTo>
                    <a:pt x="17700" y="12789"/>
                  </a:lnTo>
                  <a:cubicBezTo>
                    <a:pt x="17997" y="13211"/>
                    <a:pt x="18187" y="13731"/>
                    <a:pt x="18900" y="14068"/>
                  </a:cubicBezTo>
                  <a:cubicBezTo>
                    <a:pt x="19155" y="14189"/>
                    <a:pt x="19500" y="14258"/>
                    <a:pt x="19800" y="14353"/>
                  </a:cubicBezTo>
                  <a:cubicBezTo>
                    <a:pt x="19900" y="14874"/>
                    <a:pt x="20015" y="15394"/>
                    <a:pt x="20100" y="15916"/>
                  </a:cubicBezTo>
                  <a:cubicBezTo>
                    <a:pt x="20461" y="18140"/>
                    <a:pt x="20867" y="17384"/>
                    <a:pt x="20100" y="18474"/>
                  </a:cubicBezTo>
                  <a:lnTo>
                    <a:pt x="20700" y="19326"/>
                  </a:lnTo>
                  <a:cubicBezTo>
                    <a:pt x="20800" y="19468"/>
                    <a:pt x="20825" y="19628"/>
                    <a:pt x="21000" y="19753"/>
                  </a:cubicBezTo>
                  <a:lnTo>
                    <a:pt x="21600" y="20179"/>
                  </a:lnTo>
                  <a:lnTo>
                    <a:pt x="20400" y="21032"/>
                  </a:lnTo>
                  <a:cubicBezTo>
                    <a:pt x="19721" y="21514"/>
                    <a:pt x="20055" y="21337"/>
                    <a:pt x="19500" y="21600"/>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72748" name="Picture 31"/>
            <p:cNvPicPr>
              <a:picLocks noChangeArrowheads="1"/>
            </p:cNvPicPr>
            <p:nvPr/>
          </p:nvPicPr>
          <p:blipFill>
            <a:blip r:embed="rId4">
              <a:extLst>
                <a:ext uri="{28A0092B-C50C-407E-A947-70E740481C1C}">
                  <a14:useLocalDpi xmlns:a14="http://schemas.microsoft.com/office/drawing/2010/main" val="0"/>
                </a:ext>
              </a:extLst>
            </a:blip>
            <a:srcRect l="14693" r="14694"/>
            <a:stretch>
              <a:fillRect/>
            </a:stretch>
          </p:blipFill>
          <p:spPr bwMode="auto">
            <a:xfrm>
              <a:off x="2776" y="184"/>
              <a:ext cx="1189" cy="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72749" name="Freeform 32"/>
            <p:cNvSpPr>
              <a:spLocks/>
            </p:cNvSpPr>
            <p:nvPr/>
          </p:nvSpPr>
          <p:spPr bwMode="auto">
            <a:xfrm>
              <a:off x="3547" y="1388"/>
              <a:ext cx="165" cy="361"/>
            </a:xfrm>
            <a:custGeom>
              <a:avLst/>
              <a:gdLst>
                <a:gd name="T0" fmla="*/ 0 w 21235"/>
                <a:gd name="T1" fmla="*/ 0 h 21250"/>
                <a:gd name="T2" fmla="*/ 0 w 21235"/>
                <a:gd name="T3" fmla="*/ 0 h 21250"/>
                <a:gd name="T4" fmla="*/ 0 w 21235"/>
                <a:gd name="T5" fmla="*/ 0 h 21250"/>
                <a:gd name="T6" fmla="*/ 0 w 21235"/>
                <a:gd name="T7" fmla="*/ 0 h 21250"/>
                <a:gd name="T8" fmla="*/ 0 w 21235"/>
                <a:gd name="T9" fmla="*/ 0 h 21250"/>
                <a:gd name="T10" fmla="*/ 0 w 21235"/>
                <a:gd name="T11" fmla="*/ 0 h 21250"/>
                <a:gd name="T12" fmla="*/ 0 w 21235"/>
                <a:gd name="T13" fmla="*/ 0 h 21250"/>
                <a:gd name="T14" fmla="*/ 0 60000 65536"/>
                <a:gd name="T15" fmla="*/ 0 60000 65536"/>
                <a:gd name="T16" fmla="*/ 0 60000 65536"/>
                <a:gd name="T17" fmla="*/ 0 60000 65536"/>
                <a:gd name="T18" fmla="*/ 0 60000 65536"/>
                <a:gd name="T19" fmla="*/ 0 60000 65536"/>
                <a:gd name="T20" fmla="*/ 0 60000 65536"/>
                <a:gd name="T21" fmla="*/ 0 w 21235"/>
                <a:gd name="T22" fmla="*/ 0 h 21250"/>
                <a:gd name="T23" fmla="*/ 21235 w 21235"/>
                <a:gd name="T24" fmla="*/ 21250 h 212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35" h="21250">
                  <a:moveTo>
                    <a:pt x="0" y="20800"/>
                  </a:moveTo>
                  <a:cubicBezTo>
                    <a:pt x="2043" y="21200"/>
                    <a:pt x="4086" y="21600"/>
                    <a:pt x="7005" y="20800"/>
                  </a:cubicBezTo>
                  <a:cubicBezTo>
                    <a:pt x="9924" y="20000"/>
                    <a:pt x="15762" y="17333"/>
                    <a:pt x="17514" y="16000"/>
                  </a:cubicBezTo>
                  <a:cubicBezTo>
                    <a:pt x="19265" y="14667"/>
                    <a:pt x="16930" y="14667"/>
                    <a:pt x="17514" y="12800"/>
                  </a:cubicBezTo>
                  <a:cubicBezTo>
                    <a:pt x="18097" y="10933"/>
                    <a:pt x="20432" y="6667"/>
                    <a:pt x="21016" y="4800"/>
                  </a:cubicBezTo>
                  <a:cubicBezTo>
                    <a:pt x="21600" y="2933"/>
                    <a:pt x="21016" y="2400"/>
                    <a:pt x="21016" y="1600"/>
                  </a:cubicBezTo>
                  <a:cubicBezTo>
                    <a:pt x="21016" y="800"/>
                    <a:pt x="21016" y="400"/>
                    <a:pt x="2101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50" name="Freeform 33"/>
            <p:cNvSpPr>
              <a:spLocks/>
            </p:cNvSpPr>
            <p:nvPr/>
          </p:nvSpPr>
          <p:spPr bwMode="auto">
            <a:xfrm>
              <a:off x="3494" y="1196"/>
              <a:ext cx="138" cy="463"/>
            </a:xfrm>
            <a:custGeom>
              <a:avLst/>
              <a:gdLst>
                <a:gd name="T0" fmla="*/ 0 w 21165"/>
                <a:gd name="T1" fmla="*/ 0 h 21600"/>
                <a:gd name="T2" fmla="*/ 0 w 21165"/>
                <a:gd name="T3" fmla="*/ 0 h 21600"/>
                <a:gd name="T4" fmla="*/ 0 w 21165"/>
                <a:gd name="T5" fmla="*/ 0 h 21600"/>
                <a:gd name="T6" fmla="*/ 0 w 21165"/>
                <a:gd name="T7" fmla="*/ 0 h 21600"/>
                <a:gd name="T8" fmla="*/ 0 w 21165"/>
                <a:gd name="T9" fmla="*/ 0 h 21600"/>
                <a:gd name="T10" fmla="*/ 0 w 21165"/>
                <a:gd name="T11" fmla="*/ 0 h 21600"/>
                <a:gd name="T12" fmla="*/ 0 w 21165"/>
                <a:gd name="T13" fmla="*/ 0 h 21600"/>
                <a:gd name="T14" fmla="*/ 0 60000 65536"/>
                <a:gd name="T15" fmla="*/ 0 60000 65536"/>
                <a:gd name="T16" fmla="*/ 0 60000 65536"/>
                <a:gd name="T17" fmla="*/ 0 60000 65536"/>
                <a:gd name="T18" fmla="*/ 0 60000 65536"/>
                <a:gd name="T19" fmla="*/ 0 60000 65536"/>
                <a:gd name="T20" fmla="*/ 0 60000 65536"/>
                <a:gd name="T21" fmla="*/ 0 w 21165"/>
                <a:gd name="T22" fmla="*/ 0 h 21600"/>
                <a:gd name="T23" fmla="*/ 21165 w 21165"/>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65" h="21600">
                  <a:moveTo>
                    <a:pt x="0" y="21600"/>
                  </a:moveTo>
                  <a:cubicBezTo>
                    <a:pt x="4877" y="21282"/>
                    <a:pt x="9755" y="20965"/>
                    <a:pt x="12542" y="20329"/>
                  </a:cubicBezTo>
                  <a:cubicBezTo>
                    <a:pt x="15329" y="19694"/>
                    <a:pt x="15329" y="19271"/>
                    <a:pt x="16723" y="17788"/>
                  </a:cubicBezTo>
                  <a:cubicBezTo>
                    <a:pt x="18116" y="16306"/>
                    <a:pt x="20206" y="13341"/>
                    <a:pt x="20903" y="11435"/>
                  </a:cubicBezTo>
                  <a:cubicBezTo>
                    <a:pt x="21600" y="9529"/>
                    <a:pt x="20903" y="7835"/>
                    <a:pt x="20903" y="6353"/>
                  </a:cubicBezTo>
                  <a:cubicBezTo>
                    <a:pt x="20903" y="4871"/>
                    <a:pt x="20903" y="3600"/>
                    <a:pt x="20903" y="2541"/>
                  </a:cubicBezTo>
                  <a:cubicBezTo>
                    <a:pt x="20903" y="1482"/>
                    <a:pt x="20903" y="741"/>
                    <a:pt x="20903"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51" name="Freeform 34"/>
            <p:cNvSpPr>
              <a:spLocks/>
            </p:cNvSpPr>
            <p:nvPr/>
          </p:nvSpPr>
          <p:spPr bwMode="auto">
            <a:xfrm>
              <a:off x="3439" y="1116"/>
              <a:ext cx="138" cy="461"/>
            </a:xfrm>
            <a:custGeom>
              <a:avLst/>
              <a:gdLst>
                <a:gd name="T0" fmla="*/ 0 w 21197"/>
                <a:gd name="T1" fmla="*/ 0 h 21600"/>
                <a:gd name="T2" fmla="*/ 0 w 21197"/>
                <a:gd name="T3" fmla="*/ 0 h 21600"/>
                <a:gd name="T4" fmla="*/ 0 w 21197"/>
                <a:gd name="T5" fmla="*/ 0 h 21600"/>
                <a:gd name="T6" fmla="*/ 0 w 21197"/>
                <a:gd name="T7" fmla="*/ 0 h 21600"/>
                <a:gd name="T8" fmla="*/ 0 w 21197"/>
                <a:gd name="T9" fmla="*/ 0 h 21600"/>
                <a:gd name="T10" fmla="*/ 0 w 21197"/>
                <a:gd name="T11" fmla="*/ 0 h 21600"/>
                <a:gd name="T12" fmla="*/ 0 w 21197"/>
                <a:gd name="T13" fmla="*/ 0 h 21600"/>
                <a:gd name="T14" fmla="*/ 0 60000 65536"/>
                <a:gd name="T15" fmla="*/ 0 60000 65536"/>
                <a:gd name="T16" fmla="*/ 0 60000 65536"/>
                <a:gd name="T17" fmla="*/ 0 60000 65536"/>
                <a:gd name="T18" fmla="*/ 0 60000 65536"/>
                <a:gd name="T19" fmla="*/ 0 60000 65536"/>
                <a:gd name="T20" fmla="*/ 0 60000 65536"/>
                <a:gd name="T21" fmla="*/ 0 w 21197"/>
                <a:gd name="T22" fmla="*/ 0 h 21600"/>
                <a:gd name="T23" fmla="*/ 21197 w 21197"/>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97" h="21600">
                  <a:moveTo>
                    <a:pt x="0" y="21600"/>
                  </a:moveTo>
                  <a:cubicBezTo>
                    <a:pt x="3135" y="20753"/>
                    <a:pt x="6271" y="19906"/>
                    <a:pt x="8361" y="19059"/>
                  </a:cubicBezTo>
                  <a:cubicBezTo>
                    <a:pt x="10452" y="18212"/>
                    <a:pt x="11148" y="17788"/>
                    <a:pt x="12542" y="16518"/>
                  </a:cubicBezTo>
                  <a:cubicBezTo>
                    <a:pt x="13935" y="15247"/>
                    <a:pt x="16026" y="12918"/>
                    <a:pt x="16723" y="11435"/>
                  </a:cubicBezTo>
                  <a:cubicBezTo>
                    <a:pt x="17419" y="9953"/>
                    <a:pt x="16026" y="8894"/>
                    <a:pt x="16723" y="7624"/>
                  </a:cubicBezTo>
                  <a:cubicBezTo>
                    <a:pt x="17419" y="6353"/>
                    <a:pt x="20206" y="5082"/>
                    <a:pt x="20903" y="3812"/>
                  </a:cubicBezTo>
                  <a:cubicBezTo>
                    <a:pt x="21600" y="2541"/>
                    <a:pt x="20903" y="635"/>
                    <a:pt x="20903"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52" name="Freeform 35"/>
            <p:cNvSpPr>
              <a:spLocks/>
            </p:cNvSpPr>
            <p:nvPr/>
          </p:nvSpPr>
          <p:spPr bwMode="auto">
            <a:xfrm>
              <a:off x="3305" y="1333"/>
              <a:ext cx="134" cy="2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cubicBezTo>
                    <a:pt x="2880" y="3200"/>
                    <a:pt x="5760" y="6400"/>
                    <a:pt x="8640" y="9600"/>
                  </a:cubicBezTo>
                  <a:cubicBezTo>
                    <a:pt x="11520" y="12800"/>
                    <a:pt x="15120" y="17200"/>
                    <a:pt x="17280" y="19200"/>
                  </a:cubicBezTo>
                  <a:cubicBezTo>
                    <a:pt x="19440" y="21200"/>
                    <a:pt x="20520" y="21400"/>
                    <a:pt x="21600" y="2160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53" name="Freeform 36"/>
            <p:cNvSpPr>
              <a:spLocks/>
            </p:cNvSpPr>
            <p:nvPr/>
          </p:nvSpPr>
          <p:spPr bwMode="auto">
            <a:xfrm>
              <a:off x="3656" y="1524"/>
              <a:ext cx="108" cy="325"/>
            </a:xfrm>
            <a:custGeom>
              <a:avLst/>
              <a:gdLst>
                <a:gd name="T0" fmla="*/ 0 w 20736"/>
                <a:gd name="T1" fmla="*/ 0 h 21600"/>
                <a:gd name="T2" fmla="*/ 0 w 20736"/>
                <a:gd name="T3" fmla="*/ 0 h 21600"/>
                <a:gd name="T4" fmla="*/ 0 w 20736"/>
                <a:gd name="T5" fmla="*/ 0 h 21600"/>
                <a:gd name="T6" fmla="*/ 0 w 20736"/>
                <a:gd name="T7" fmla="*/ 0 h 21600"/>
                <a:gd name="T8" fmla="*/ 0 w 20736"/>
                <a:gd name="T9" fmla="*/ 0 h 21600"/>
                <a:gd name="T10" fmla="*/ 0 60000 65536"/>
                <a:gd name="T11" fmla="*/ 0 60000 65536"/>
                <a:gd name="T12" fmla="*/ 0 60000 65536"/>
                <a:gd name="T13" fmla="*/ 0 60000 65536"/>
                <a:gd name="T14" fmla="*/ 0 60000 65536"/>
                <a:gd name="T15" fmla="*/ 0 w 20736"/>
                <a:gd name="T16" fmla="*/ 0 h 21600"/>
                <a:gd name="T17" fmla="*/ 20736 w 20736"/>
                <a:gd name="T18" fmla="*/ 21600 h 21600"/>
              </a:gdLst>
              <a:ahLst/>
              <a:cxnLst>
                <a:cxn ang="T10">
                  <a:pos x="T0" y="T1"/>
                </a:cxn>
                <a:cxn ang="T11">
                  <a:pos x="T2" y="T3"/>
                </a:cxn>
                <a:cxn ang="T12">
                  <a:pos x="T4" y="T5"/>
                </a:cxn>
                <a:cxn ang="T13">
                  <a:pos x="T6" y="T7"/>
                </a:cxn>
                <a:cxn ang="T14">
                  <a:pos x="T8" y="T9"/>
                </a:cxn>
              </a:cxnLst>
              <a:rect l="T15" t="T16" r="T17" b="T18"/>
              <a:pathLst>
                <a:path w="20736" h="21600">
                  <a:moveTo>
                    <a:pt x="0" y="21600"/>
                  </a:moveTo>
                  <a:cubicBezTo>
                    <a:pt x="3456" y="21450"/>
                    <a:pt x="6912" y="21300"/>
                    <a:pt x="10368" y="19800"/>
                  </a:cubicBezTo>
                  <a:cubicBezTo>
                    <a:pt x="13824" y="18300"/>
                    <a:pt x="19872" y="15300"/>
                    <a:pt x="20736" y="12600"/>
                  </a:cubicBezTo>
                  <a:cubicBezTo>
                    <a:pt x="21600" y="9900"/>
                    <a:pt x="16416" y="5700"/>
                    <a:pt x="15552" y="3600"/>
                  </a:cubicBezTo>
                  <a:cubicBezTo>
                    <a:pt x="14688" y="1500"/>
                    <a:pt x="15120" y="750"/>
                    <a:pt x="15552"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54" name="Freeform 37"/>
            <p:cNvSpPr>
              <a:spLocks/>
            </p:cNvSpPr>
            <p:nvPr/>
          </p:nvSpPr>
          <p:spPr bwMode="auto">
            <a:xfrm>
              <a:off x="3330" y="1230"/>
              <a:ext cx="225" cy="54"/>
            </a:xfrm>
            <a:custGeom>
              <a:avLst/>
              <a:gdLst>
                <a:gd name="T0" fmla="*/ 0 w 21600"/>
                <a:gd name="T1" fmla="*/ 0 h 19237"/>
                <a:gd name="T2" fmla="*/ 0 w 21600"/>
                <a:gd name="T3" fmla="*/ 0 h 19237"/>
                <a:gd name="T4" fmla="*/ 0 w 21600"/>
                <a:gd name="T5" fmla="*/ 0 h 19237"/>
                <a:gd name="T6" fmla="*/ 0 w 21600"/>
                <a:gd name="T7" fmla="*/ 0 h 19237"/>
                <a:gd name="T8" fmla="*/ 0 60000 65536"/>
                <a:gd name="T9" fmla="*/ 0 60000 65536"/>
                <a:gd name="T10" fmla="*/ 0 60000 65536"/>
                <a:gd name="T11" fmla="*/ 0 60000 65536"/>
                <a:gd name="T12" fmla="*/ 0 w 21600"/>
                <a:gd name="T13" fmla="*/ 0 h 19237"/>
                <a:gd name="T14" fmla="*/ 21600 w 21600"/>
                <a:gd name="T15" fmla="*/ 19237 h 19237"/>
              </a:gdLst>
              <a:ahLst/>
              <a:cxnLst>
                <a:cxn ang="T8">
                  <a:pos x="T0" y="T1"/>
                </a:cxn>
                <a:cxn ang="T9">
                  <a:pos x="T2" y="T3"/>
                </a:cxn>
                <a:cxn ang="T10">
                  <a:pos x="T4" y="T5"/>
                </a:cxn>
                <a:cxn ang="T11">
                  <a:pos x="T6" y="T7"/>
                </a:cxn>
              </a:cxnLst>
              <a:rect l="T12" t="T13" r="T14" b="T15"/>
              <a:pathLst>
                <a:path w="21600" h="19237">
                  <a:moveTo>
                    <a:pt x="0" y="1519"/>
                  </a:moveTo>
                  <a:cubicBezTo>
                    <a:pt x="5040" y="169"/>
                    <a:pt x="10080" y="-1181"/>
                    <a:pt x="12960" y="1519"/>
                  </a:cubicBezTo>
                  <a:cubicBezTo>
                    <a:pt x="15840" y="4219"/>
                    <a:pt x="15840" y="15019"/>
                    <a:pt x="17280" y="17719"/>
                  </a:cubicBezTo>
                  <a:cubicBezTo>
                    <a:pt x="18720" y="20419"/>
                    <a:pt x="20160" y="19069"/>
                    <a:pt x="21600" y="1771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55" name="Freeform 38"/>
            <p:cNvSpPr>
              <a:spLocks/>
            </p:cNvSpPr>
            <p:nvPr/>
          </p:nvSpPr>
          <p:spPr bwMode="auto">
            <a:xfrm>
              <a:off x="3375" y="1068"/>
              <a:ext cx="206" cy="50"/>
            </a:xfrm>
            <a:custGeom>
              <a:avLst/>
              <a:gdLst>
                <a:gd name="T0" fmla="*/ 0 w 21600"/>
                <a:gd name="T1" fmla="*/ 0 h 20250"/>
                <a:gd name="T2" fmla="*/ 0 w 21600"/>
                <a:gd name="T3" fmla="*/ 0 h 20250"/>
                <a:gd name="T4" fmla="*/ 0 w 21600"/>
                <a:gd name="T5" fmla="*/ 0 h 20250"/>
                <a:gd name="T6" fmla="*/ 0 60000 65536"/>
                <a:gd name="T7" fmla="*/ 0 60000 65536"/>
                <a:gd name="T8" fmla="*/ 0 60000 65536"/>
                <a:gd name="T9" fmla="*/ 0 w 21600"/>
                <a:gd name="T10" fmla="*/ 0 h 20250"/>
                <a:gd name="T11" fmla="*/ 21600 w 21600"/>
                <a:gd name="T12" fmla="*/ 20250 h 20250"/>
              </a:gdLst>
              <a:ahLst/>
              <a:cxnLst>
                <a:cxn ang="T6">
                  <a:pos x="T0" y="T1"/>
                </a:cxn>
                <a:cxn ang="T7">
                  <a:pos x="T2" y="T3"/>
                </a:cxn>
                <a:cxn ang="T8">
                  <a:pos x="T4" y="T5"/>
                </a:cxn>
              </a:cxnLst>
              <a:rect l="T9" t="T10" r="T11" b="T12"/>
              <a:pathLst>
                <a:path w="21600" h="20250">
                  <a:moveTo>
                    <a:pt x="0" y="1736"/>
                  </a:moveTo>
                  <a:cubicBezTo>
                    <a:pt x="3600" y="193"/>
                    <a:pt x="7200" y="-1350"/>
                    <a:pt x="10800" y="1736"/>
                  </a:cubicBezTo>
                  <a:cubicBezTo>
                    <a:pt x="14400" y="4821"/>
                    <a:pt x="19800" y="17164"/>
                    <a:pt x="21600" y="2025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56" name="Rectangle 39"/>
            <p:cNvSpPr>
              <a:spLocks/>
            </p:cNvSpPr>
            <p:nvPr/>
          </p:nvSpPr>
          <p:spPr bwMode="auto">
            <a:xfrm>
              <a:off x="3289" y="1267"/>
              <a:ext cx="48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spcBef>
                  <a:spcPts val="700"/>
                </a:spcBef>
              </a:pPr>
              <a:r>
                <a:rPr lang="en-US" altLang="x-none" sz="1200">
                  <a:solidFill>
                    <a:schemeClr val="tx1"/>
                  </a:solidFill>
                  <a:latin typeface="Calibri" charset="0"/>
                  <a:sym typeface="Calibri" charset="0"/>
                </a:rPr>
                <a:t>hV4</a:t>
              </a:r>
            </a:p>
          </p:txBody>
        </p:sp>
        <p:sp>
          <p:nvSpPr>
            <p:cNvPr id="72757" name="Rectangle 40"/>
            <p:cNvSpPr>
              <a:spLocks/>
            </p:cNvSpPr>
            <p:nvPr/>
          </p:nvSpPr>
          <p:spPr bwMode="auto">
            <a:xfrm>
              <a:off x="3295" y="1054"/>
              <a:ext cx="50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spcBef>
                  <a:spcPts val="700"/>
                </a:spcBef>
              </a:pPr>
              <a:r>
                <a:rPr lang="en-US" altLang="x-none" sz="1200">
                  <a:solidFill>
                    <a:schemeClr val="tx1"/>
                  </a:solidFill>
                  <a:latin typeface="Calibri" charset="0"/>
                  <a:sym typeface="Calibri" charset="0"/>
                </a:rPr>
                <a:t>VO1</a:t>
              </a:r>
            </a:p>
          </p:txBody>
        </p:sp>
        <p:sp>
          <p:nvSpPr>
            <p:cNvPr id="72758" name="Rectangle 41"/>
            <p:cNvSpPr>
              <a:spLocks/>
            </p:cNvSpPr>
            <p:nvPr/>
          </p:nvSpPr>
          <p:spPr bwMode="auto">
            <a:xfrm>
              <a:off x="2842" y="0"/>
              <a:ext cx="8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sz="1200">
                  <a:solidFill>
                    <a:schemeClr val="tx1"/>
                  </a:solidFill>
                  <a:latin typeface="Calibri" charset="0"/>
                  <a:sym typeface="Calibri" charset="0"/>
                </a:rPr>
                <a:t>Subject 3</a:t>
              </a:r>
            </a:p>
          </p:txBody>
        </p:sp>
        <p:sp>
          <p:nvSpPr>
            <p:cNvPr id="72759" name="AutoShape 42"/>
            <p:cNvSpPr>
              <a:spLocks/>
            </p:cNvSpPr>
            <p:nvPr/>
          </p:nvSpPr>
          <p:spPr bwMode="auto">
            <a:xfrm>
              <a:off x="2973" y="1168"/>
              <a:ext cx="198" cy="303"/>
            </a:xfrm>
            <a:custGeom>
              <a:avLst/>
              <a:gdLst>
                <a:gd name="T0" fmla="*/ 0 w 21600"/>
                <a:gd name="T1" fmla="*/ 0 h 21516"/>
                <a:gd name="T2" fmla="*/ 0 w 21600"/>
                <a:gd name="T3" fmla="*/ 0 h 21516"/>
                <a:gd name="T4" fmla="*/ 0 w 21600"/>
                <a:gd name="T5" fmla="*/ 0 h 21516"/>
                <a:gd name="T6" fmla="*/ 0 w 21600"/>
                <a:gd name="T7" fmla="*/ 0 h 21516"/>
                <a:gd name="T8" fmla="*/ 0 w 21600"/>
                <a:gd name="T9" fmla="*/ 0 h 21516"/>
                <a:gd name="T10" fmla="*/ 0 w 21600"/>
                <a:gd name="T11" fmla="*/ 0 h 21516"/>
                <a:gd name="T12" fmla="*/ 0 w 21600"/>
                <a:gd name="T13" fmla="*/ 0 h 21516"/>
                <a:gd name="T14" fmla="*/ 0 w 21600"/>
                <a:gd name="T15" fmla="*/ 0 h 21516"/>
                <a:gd name="T16" fmla="*/ 0 w 21600"/>
                <a:gd name="T17" fmla="*/ 0 h 21516"/>
                <a:gd name="T18" fmla="*/ 0 w 21600"/>
                <a:gd name="T19" fmla="*/ 0 h 21516"/>
                <a:gd name="T20" fmla="*/ 0 w 21600"/>
                <a:gd name="T21" fmla="*/ 0 h 21516"/>
                <a:gd name="T22" fmla="*/ 0 w 21600"/>
                <a:gd name="T23" fmla="*/ 0 h 21516"/>
                <a:gd name="T24" fmla="*/ 0 w 21600"/>
                <a:gd name="T25" fmla="*/ 0 h 21516"/>
                <a:gd name="T26" fmla="*/ 0 w 21600"/>
                <a:gd name="T27" fmla="*/ 0 h 21516"/>
                <a:gd name="T28" fmla="*/ 0 w 21600"/>
                <a:gd name="T29" fmla="*/ 0 h 21516"/>
                <a:gd name="T30" fmla="*/ 0 w 21600"/>
                <a:gd name="T31" fmla="*/ 0 h 21516"/>
                <a:gd name="T32" fmla="*/ 0 w 21600"/>
                <a:gd name="T33" fmla="*/ 0 h 21516"/>
                <a:gd name="T34" fmla="*/ 0 w 21600"/>
                <a:gd name="T35" fmla="*/ 0 h 21516"/>
                <a:gd name="T36" fmla="*/ 0 w 21600"/>
                <a:gd name="T37" fmla="*/ 0 h 21516"/>
                <a:gd name="T38" fmla="*/ 0 w 21600"/>
                <a:gd name="T39" fmla="*/ 0 h 21516"/>
                <a:gd name="T40" fmla="*/ 0 w 21600"/>
                <a:gd name="T41" fmla="*/ 0 h 21516"/>
                <a:gd name="T42" fmla="*/ 0 w 21600"/>
                <a:gd name="T43" fmla="*/ 0 h 21516"/>
                <a:gd name="T44" fmla="*/ 0 w 21600"/>
                <a:gd name="T45" fmla="*/ 0 h 21516"/>
                <a:gd name="T46" fmla="*/ 0 w 21600"/>
                <a:gd name="T47" fmla="*/ 0 h 21516"/>
                <a:gd name="T48" fmla="*/ 0 w 21600"/>
                <a:gd name="T49" fmla="*/ 0 h 21516"/>
                <a:gd name="T50" fmla="*/ 0 w 21600"/>
                <a:gd name="T51" fmla="*/ 0 h 21516"/>
                <a:gd name="T52" fmla="*/ 0 w 21600"/>
                <a:gd name="T53" fmla="*/ 0 h 21516"/>
                <a:gd name="T54" fmla="*/ 0 w 21600"/>
                <a:gd name="T55" fmla="*/ 0 h 21516"/>
                <a:gd name="T56" fmla="*/ 0 w 21600"/>
                <a:gd name="T57" fmla="*/ 0 h 21516"/>
                <a:gd name="T58" fmla="*/ 0 w 21600"/>
                <a:gd name="T59" fmla="*/ 0 h 21516"/>
                <a:gd name="T60" fmla="*/ 0 w 21600"/>
                <a:gd name="T61" fmla="*/ 0 h 21516"/>
                <a:gd name="T62" fmla="*/ 0 w 21600"/>
                <a:gd name="T63" fmla="*/ 0 h 21516"/>
                <a:gd name="T64" fmla="*/ 0 w 21600"/>
                <a:gd name="T65" fmla="*/ 0 h 21516"/>
                <a:gd name="T66" fmla="*/ 0 w 21600"/>
                <a:gd name="T67" fmla="*/ 0 h 21516"/>
                <a:gd name="T68" fmla="*/ 0 w 21600"/>
                <a:gd name="T69" fmla="*/ 0 h 21516"/>
                <a:gd name="T70" fmla="*/ 0 w 21600"/>
                <a:gd name="T71" fmla="*/ 0 h 21516"/>
                <a:gd name="T72" fmla="*/ 0 w 21600"/>
                <a:gd name="T73" fmla="*/ 0 h 21516"/>
                <a:gd name="T74" fmla="*/ 0 w 21600"/>
                <a:gd name="T75" fmla="*/ 0 h 21516"/>
                <a:gd name="T76" fmla="*/ 0 w 21600"/>
                <a:gd name="T77" fmla="*/ 0 h 21516"/>
                <a:gd name="T78" fmla="*/ 0 w 21600"/>
                <a:gd name="T79" fmla="*/ 0 h 21516"/>
                <a:gd name="T80" fmla="*/ 0 w 21600"/>
                <a:gd name="T81" fmla="*/ 0 h 21516"/>
                <a:gd name="T82" fmla="*/ 0 w 21600"/>
                <a:gd name="T83" fmla="*/ 0 h 21516"/>
                <a:gd name="T84" fmla="*/ 0 w 21600"/>
                <a:gd name="T85" fmla="*/ 0 h 21516"/>
                <a:gd name="T86" fmla="*/ 0 w 21600"/>
                <a:gd name="T87" fmla="*/ 0 h 215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600"/>
                <a:gd name="T133" fmla="*/ 0 h 21516"/>
                <a:gd name="T134" fmla="*/ 21600 w 21600"/>
                <a:gd name="T135" fmla="*/ 21516 h 215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600" h="21516">
                  <a:moveTo>
                    <a:pt x="0" y="0"/>
                  </a:moveTo>
                  <a:cubicBezTo>
                    <a:pt x="371" y="48"/>
                    <a:pt x="746" y="85"/>
                    <a:pt x="1113" y="145"/>
                  </a:cubicBezTo>
                  <a:cubicBezTo>
                    <a:pt x="1341" y="183"/>
                    <a:pt x="1547" y="291"/>
                    <a:pt x="1781" y="291"/>
                  </a:cubicBezTo>
                  <a:cubicBezTo>
                    <a:pt x="2016" y="291"/>
                    <a:pt x="2227" y="194"/>
                    <a:pt x="2449" y="145"/>
                  </a:cubicBezTo>
                  <a:cubicBezTo>
                    <a:pt x="2993" y="264"/>
                    <a:pt x="3354" y="300"/>
                    <a:pt x="3786" y="582"/>
                  </a:cubicBezTo>
                  <a:cubicBezTo>
                    <a:pt x="5270" y="1551"/>
                    <a:pt x="3117" y="533"/>
                    <a:pt x="4899" y="1308"/>
                  </a:cubicBezTo>
                  <a:cubicBezTo>
                    <a:pt x="4973" y="1454"/>
                    <a:pt x="4956" y="1636"/>
                    <a:pt x="5122" y="1745"/>
                  </a:cubicBezTo>
                  <a:cubicBezTo>
                    <a:pt x="5288" y="1853"/>
                    <a:pt x="5580" y="1821"/>
                    <a:pt x="5790" y="1890"/>
                  </a:cubicBezTo>
                  <a:cubicBezTo>
                    <a:pt x="6029" y="1968"/>
                    <a:pt x="6235" y="2084"/>
                    <a:pt x="6458" y="2181"/>
                  </a:cubicBezTo>
                  <a:cubicBezTo>
                    <a:pt x="6680" y="2132"/>
                    <a:pt x="6892" y="2018"/>
                    <a:pt x="7126" y="2035"/>
                  </a:cubicBezTo>
                  <a:cubicBezTo>
                    <a:pt x="7592" y="2069"/>
                    <a:pt x="8006" y="2252"/>
                    <a:pt x="8462" y="2326"/>
                  </a:cubicBezTo>
                  <a:lnTo>
                    <a:pt x="9353" y="2471"/>
                  </a:lnTo>
                  <a:cubicBezTo>
                    <a:pt x="10147" y="3250"/>
                    <a:pt x="9609" y="2784"/>
                    <a:pt x="11134" y="3780"/>
                  </a:cubicBezTo>
                  <a:cubicBezTo>
                    <a:pt x="11357" y="3925"/>
                    <a:pt x="11540" y="4102"/>
                    <a:pt x="11802" y="4216"/>
                  </a:cubicBezTo>
                  <a:cubicBezTo>
                    <a:pt x="12459" y="4502"/>
                    <a:pt x="12602" y="4523"/>
                    <a:pt x="13138" y="4943"/>
                  </a:cubicBezTo>
                  <a:cubicBezTo>
                    <a:pt x="13309" y="5077"/>
                    <a:pt x="13382" y="5264"/>
                    <a:pt x="13583" y="5379"/>
                  </a:cubicBezTo>
                  <a:cubicBezTo>
                    <a:pt x="13986" y="5609"/>
                    <a:pt x="14920" y="5960"/>
                    <a:pt x="14920" y="5960"/>
                  </a:cubicBezTo>
                  <a:cubicBezTo>
                    <a:pt x="14994" y="6106"/>
                    <a:pt x="14996" y="6277"/>
                    <a:pt x="15142" y="6397"/>
                  </a:cubicBezTo>
                  <a:cubicBezTo>
                    <a:pt x="15309" y="6533"/>
                    <a:pt x="15668" y="6539"/>
                    <a:pt x="15810" y="6687"/>
                  </a:cubicBezTo>
                  <a:cubicBezTo>
                    <a:pt x="16904" y="7830"/>
                    <a:pt x="15523" y="7400"/>
                    <a:pt x="16924" y="7705"/>
                  </a:cubicBezTo>
                  <a:cubicBezTo>
                    <a:pt x="18200" y="8955"/>
                    <a:pt x="16501" y="7484"/>
                    <a:pt x="18037" y="8286"/>
                  </a:cubicBezTo>
                  <a:cubicBezTo>
                    <a:pt x="19476" y="9038"/>
                    <a:pt x="17471" y="8503"/>
                    <a:pt x="19150" y="8868"/>
                  </a:cubicBezTo>
                  <a:cubicBezTo>
                    <a:pt x="19299" y="9013"/>
                    <a:pt x="19407" y="9181"/>
                    <a:pt x="19596" y="9304"/>
                  </a:cubicBezTo>
                  <a:cubicBezTo>
                    <a:pt x="19785" y="9428"/>
                    <a:pt x="20097" y="9458"/>
                    <a:pt x="20264" y="9595"/>
                  </a:cubicBezTo>
                  <a:cubicBezTo>
                    <a:pt x="20411" y="9715"/>
                    <a:pt x="20412" y="9886"/>
                    <a:pt x="20487" y="10031"/>
                  </a:cubicBezTo>
                  <a:cubicBezTo>
                    <a:pt x="20139" y="10711"/>
                    <a:pt x="20138" y="10498"/>
                    <a:pt x="20487" y="11485"/>
                  </a:cubicBezTo>
                  <a:cubicBezTo>
                    <a:pt x="20592" y="11783"/>
                    <a:pt x="20932" y="12357"/>
                    <a:pt x="20932" y="12357"/>
                  </a:cubicBezTo>
                  <a:cubicBezTo>
                    <a:pt x="20709" y="12454"/>
                    <a:pt x="20503" y="12570"/>
                    <a:pt x="20264" y="12648"/>
                  </a:cubicBezTo>
                  <a:cubicBezTo>
                    <a:pt x="18420" y="13250"/>
                    <a:pt x="20842" y="12251"/>
                    <a:pt x="18928" y="13084"/>
                  </a:cubicBezTo>
                  <a:cubicBezTo>
                    <a:pt x="18854" y="13229"/>
                    <a:pt x="18631" y="13375"/>
                    <a:pt x="18705" y="13520"/>
                  </a:cubicBezTo>
                  <a:cubicBezTo>
                    <a:pt x="18874" y="13852"/>
                    <a:pt x="19596" y="14392"/>
                    <a:pt x="19596" y="14392"/>
                  </a:cubicBezTo>
                  <a:cubicBezTo>
                    <a:pt x="19670" y="14538"/>
                    <a:pt x="19844" y="14676"/>
                    <a:pt x="19819" y="14828"/>
                  </a:cubicBezTo>
                  <a:cubicBezTo>
                    <a:pt x="19767" y="15133"/>
                    <a:pt x="19373" y="15701"/>
                    <a:pt x="19373" y="15701"/>
                  </a:cubicBezTo>
                  <a:cubicBezTo>
                    <a:pt x="19538" y="16239"/>
                    <a:pt x="19626" y="16884"/>
                    <a:pt x="20264" y="17300"/>
                  </a:cubicBezTo>
                  <a:cubicBezTo>
                    <a:pt x="20453" y="17423"/>
                    <a:pt x="20709" y="17494"/>
                    <a:pt x="20932" y="17591"/>
                  </a:cubicBezTo>
                  <a:cubicBezTo>
                    <a:pt x="21006" y="17833"/>
                    <a:pt x="21063" y="18078"/>
                    <a:pt x="21155" y="18317"/>
                  </a:cubicBezTo>
                  <a:cubicBezTo>
                    <a:pt x="21212" y="18466"/>
                    <a:pt x="21326" y="18604"/>
                    <a:pt x="21377" y="18754"/>
                  </a:cubicBezTo>
                  <a:cubicBezTo>
                    <a:pt x="21475" y="19041"/>
                    <a:pt x="21526" y="19335"/>
                    <a:pt x="21600" y="19626"/>
                  </a:cubicBezTo>
                  <a:cubicBezTo>
                    <a:pt x="21070" y="20664"/>
                    <a:pt x="21415" y="20243"/>
                    <a:pt x="20709" y="20934"/>
                  </a:cubicBezTo>
                  <a:cubicBezTo>
                    <a:pt x="20635" y="21128"/>
                    <a:pt x="20781" y="21461"/>
                    <a:pt x="20487" y="21516"/>
                  </a:cubicBezTo>
                  <a:cubicBezTo>
                    <a:pt x="20035" y="21600"/>
                    <a:pt x="19596" y="21322"/>
                    <a:pt x="19150" y="21225"/>
                  </a:cubicBezTo>
                  <a:lnTo>
                    <a:pt x="18482" y="21080"/>
                  </a:lnTo>
                  <a:cubicBezTo>
                    <a:pt x="18111" y="21128"/>
                    <a:pt x="17736" y="21165"/>
                    <a:pt x="17369" y="21225"/>
                  </a:cubicBezTo>
                  <a:cubicBezTo>
                    <a:pt x="17141" y="21262"/>
                    <a:pt x="16701" y="21370"/>
                    <a:pt x="16701" y="21370"/>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60" name="Line 43"/>
            <p:cNvSpPr>
              <a:spLocks noChangeShapeType="1"/>
            </p:cNvSpPr>
            <p:nvPr/>
          </p:nvSpPr>
          <p:spPr bwMode="auto">
            <a:xfrm>
              <a:off x="1596" y="774"/>
              <a:ext cx="196" cy="66"/>
            </a:xfrm>
            <a:prstGeom prst="line">
              <a:avLst/>
            </a:prstGeom>
            <a:noFill/>
            <a:ln w="15875">
              <a:solidFill>
                <a:srgbClr val="214E08"/>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2761" name="Line 44"/>
            <p:cNvSpPr>
              <a:spLocks noChangeShapeType="1"/>
            </p:cNvSpPr>
            <p:nvPr/>
          </p:nvSpPr>
          <p:spPr bwMode="auto">
            <a:xfrm>
              <a:off x="2907" y="840"/>
              <a:ext cx="197" cy="65"/>
            </a:xfrm>
            <a:prstGeom prst="line">
              <a:avLst/>
            </a:prstGeom>
            <a:noFill/>
            <a:ln w="15875">
              <a:solidFill>
                <a:srgbClr val="214E08"/>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2762" name="Line 45"/>
            <p:cNvSpPr>
              <a:spLocks noChangeShapeType="1"/>
            </p:cNvSpPr>
            <p:nvPr/>
          </p:nvSpPr>
          <p:spPr bwMode="auto">
            <a:xfrm>
              <a:off x="4285" y="774"/>
              <a:ext cx="197" cy="66"/>
            </a:xfrm>
            <a:prstGeom prst="line">
              <a:avLst/>
            </a:prstGeom>
            <a:noFill/>
            <a:ln w="15875">
              <a:solidFill>
                <a:srgbClr val="214E08"/>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2763" name="Line 46"/>
            <p:cNvSpPr>
              <a:spLocks noChangeShapeType="1"/>
            </p:cNvSpPr>
            <p:nvPr/>
          </p:nvSpPr>
          <p:spPr bwMode="auto">
            <a:xfrm>
              <a:off x="4324" y="1036"/>
              <a:ext cx="158" cy="158"/>
            </a:xfrm>
            <a:prstGeom prst="line">
              <a:avLst/>
            </a:prstGeom>
            <a:noFill/>
            <a:ln w="19050">
              <a:solidFill>
                <a:srgbClr val="0F2D05"/>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2764" name="Line 47"/>
            <p:cNvSpPr>
              <a:spLocks noChangeShapeType="1"/>
            </p:cNvSpPr>
            <p:nvPr/>
          </p:nvSpPr>
          <p:spPr bwMode="auto">
            <a:xfrm>
              <a:off x="1530" y="1233"/>
              <a:ext cx="197" cy="66"/>
            </a:xfrm>
            <a:prstGeom prst="line">
              <a:avLst/>
            </a:prstGeom>
            <a:noFill/>
            <a:ln w="19050">
              <a:solidFill>
                <a:srgbClr val="0F2D05"/>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2765" name="Line 48"/>
            <p:cNvSpPr>
              <a:spLocks noChangeShapeType="1"/>
            </p:cNvSpPr>
            <p:nvPr/>
          </p:nvSpPr>
          <p:spPr bwMode="auto">
            <a:xfrm rot="10800000" flipH="1">
              <a:off x="1661" y="1430"/>
              <a:ext cx="131" cy="131"/>
            </a:xfrm>
            <a:prstGeom prst="line">
              <a:avLst/>
            </a:prstGeom>
            <a:noFill/>
            <a:ln w="12700">
              <a:solidFill>
                <a:srgbClr val="531306"/>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2766" name="Line 49"/>
            <p:cNvSpPr>
              <a:spLocks noChangeShapeType="1"/>
            </p:cNvSpPr>
            <p:nvPr/>
          </p:nvSpPr>
          <p:spPr bwMode="auto">
            <a:xfrm rot="10800000" flipH="1">
              <a:off x="3104" y="1495"/>
              <a:ext cx="131" cy="132"/>
            </a:xfrm>
            <a:prstGeom prst="line">
              <a:avLst/>
            </a:prstGeom>
            <a:noFill/>
            <a:ln w="12700">
              <a:solidFill>
                <a:srgbClr val="531306"/>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2767" name="Line 50"/>
            <p:cNvSpPr>
              <a:spLocks noChangeShapeType="1"/>
            </p:cNvSpPr>
            <p:nvPr/>
          </p:nvSpPr>
          <p:spPr bwMode="auto">
            <a:xfrm rot="10800000" flipH="1">
              <a:off x="4547" y="1430"/>
              <a:ext cx="66" cy="131"/>
            </a:xfrm>
            <a:prstGeom prst="line">
              <a:avLst/>
            </a:prstGeom>
            <a:noFill/>
            <a:ln w="12700">
              <a:solidFill>
                <a:srgbClr val="531306"/>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2768" name="Line 51"/>
            <p:cNvSpPr>
              <a:spLocks noChangeShapeType="1"/>
            </p:cNvSpPr>
            <p:nvPr/>
          </p:nvSpPr>
          <p:spPr bwMode="auto">
            <a:xfrm>
              <a:off x="2907" y="1036"/>
              <a:ext cx="158" cy="158"/>
            </a:xfrm>
            <a:prstGeom prst="line">
              <a:avLst/>
            </a:prstGeom>
            <a:noFill/>
            <a:ln w="19050">
              <a:solidFill>
                <a:srgbClr val="0F2D05"/>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pic>
          <p:nvPicPr>
            <p:cNvPr id="72769" name="Picture 52"/>
            <p:cNvPicPr>
              <a:picLocks noChangeArrowheads="1"/>
            </p:cNvPicPr>
            <p:nvPr/>
          </p:nvPicPr>
          <p:blipFill>
            <a:blip r:embed="rId5">
              <a:extLst>
                <a:ext uri="{28A0092B-C50C-407E-A947-70E740481C1C}">
                  <a14:useLocalDpi xmlns:a14="http://schemas.microsoft.com/office/drawing/2010/main" val="0"/>
                </a:ext>
              </a:extLst>
            </a:blip>
            <a:srcRect l="11250" r="9981"/>
            <a:stretch>
              <a:fillRect/>
            </a:stretch>
          </p:blipFill>
          <p:spPr bwMode="auto">
            <a:xfrm>
              <a:off x="0" y="184"/>
              <a:ext cx="1377" cy="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70" name="Rectangle 53"/>
            <p:cNvSpPr>
              <a:spLocks/>
            </p:cNvSpPr>
            <p:nvPr/>
          </p:nvSpPr>
          <p:spPr bwMode="auto">
            <a:xfrm>
              <a:off x="679" y="1299"/>
              <a:ext cx="50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spcBef>
                  <a:spcPts val="700"/>
                </a:spcBef>
              </a:pPr>
              <a:r>
                <a:rPr lang="en-US" altLang="x-none" sz="1200">
                  <a:solidFill>
                    <a:schemeClr val="tx1"/>
                  </a:solidFill>
                  <a:latin typeface="Calibri" charset="0"/>
                  <a:sym typeface="Calibri" charset="0"/>
                </a:rPr>
                <a:t>hV4</a:t>
              </a:r>
            </a:p>
          </p:txBody>
        </p:sp>
        <p:sp>
          <p:nvSpPr>
            <p:cNvPr id="72771" name="Rectangle 54"/>
            <p:cNvSpPr>
              <a:spLocks/>
            </p:cNvSpPr>
            <p:nvPr/>
          </p:nvSpPr>
          <p:spPr bwMode="auto">
            <a:xfrm>
              <a:off x="514" y="433"/>
              <a:ext cx="2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1200">
                  <a:solidFill>
                    <a:schemeClr val="tx1"/>
                  </a:solidFill>
                  <a:latin typeface="Calibri Bold" charset="0"/>
                  <a:sym typeface="Calibri Bold" charset="0"/>
                </a:rPr>
                <a:t>mFus</a:t>
              </a:r>
            </a:p>
          </p:txBody>
        </p:sp>
        <p:sp>
          <p:nvSpPr>
            <p:cNvPr id="72772" name="Rectangle 55"/>
            <p:cNvSpPr>
              <a:spLocks/>
            </p:cNvSpPr>
            <p:nvPr/>
          </p:nvSpPr>
          <p:spPr bwMode="auto">
            <a:xfrm>
              <a:off x="610" y="863"/>
              <a:ext cx="23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1200">
                  <a:solidFill>
                    <a:schemeClr val="tx1"/>
                  </a:solidFill>
                  <a:latin typeface="Calibri Bold" charset="0"/>
                  <a:sym typeface="Calibri Bold" charset="0"/>
                </a:rPr>
                <a:t>pFus</a:t>
              </a:r>
            </a:p>
          </p:txBody>
        </p:sp>
        <p:sp>
          <p:nvSpPr>
            <p:cNvPr id="72773" name="Rectangle 56"/>
            <p:cNvSpPr>
              <a:spLocks/>
            </p:cNvSpPr>
            <p:nvPr/>
          </p:nvSpPr>
          <p:spPr bwMode="auto">
            <a:xfrm>
              <a:off x="332" y="1547"/>
              <a:ext cx="2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1200">
                  <a:solidFill>
                    <a:srgbClr val="531306"/>
                  </a:solidFill>
                  <a:latin typeface="Calibri Bold" charset="0"/>
                  <a:sym typeface="Calibri Bold" charset="0"/>
                </a:rPr>
                <a:t>IOG</a:t>
              </a:r>
            </a:p>
          </p:txBody>
        </p:sp>
        <p:sp>
          <p:nvSpPr>
            <p:cNvPr id="72774" name="Line 57"/>
            <p:cNvSpPr>
              <a:spLocks noChangeShapeType="1"/>
            </p:cNvSpPr>
            <p:nvPr/>
          </p:nvSpPr>
          <p:spPr bwMode="auto">
            <a:xfrm>
              <a:off x="262" y="893"/>
              <a:ext cx="197" cy="66"/>
            </a:xfrm>
            <a:prstGeom prst="line">
              <a:avLst/>
            </a:prstGeom>
            <a:noFill/>
            <a:ln w="15875">
              <a:solidFill>
                <a:srgbClr val="214E08"/>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2775" name="Rectangle 58"/>
            <p:cNvSpPr>
              <a:spLocks/>
            </p:cNvSpPr>
            <p:nvPr/>
          </p:nvSpPr>
          <p:spPr bwMode="auto">
            <a:xfrm>
              <a:off x="217" y="1102"/>
              <a:ext cx="18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1200">
                  <a:solidFill>
                    <a:srgbClr val="0F2D05"/>
                  </a:solidFill>
                  <a:latin typeface="Calibri Bold" charset="0"/>
                  <a:sym typeface="Calibri Bold" charset="0"/>
                </a:rPr>
                <a:t>ITG</a:t>
              </a:r>
            </a:p>
          </p:txBody>
        </p:sp>
        <p:sp>
          <p:nvSpPr>
            <p:cNvPr id="72776" name="Rectangle 59"/>
            <p:cNvSpPr>
              <a:spLocks/>
            </p:cNvSpPr>
            <p:nvPr/>
          </p:nvSpPr>
          <p:spPr bwMode="auto">
            <a:xfrm>
              <a:off x="32" y="774"/>
              <a:ext cx="20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1200">
                  <a:solidFill>
                    <a:srgbClr val="214E08"/>
                  </a:solidFill>
                  <a:latin typeface="Calibri Bold" charset="0"/>
                  <a:sym typeface="Calibri Bold" charset="0"/>
                </a:rPr>
                <a:t>OTS</a:t>
              </a:r>
            </a:p>
          </p:txBody>
        </p:sp>
        <p:sp>
          <p:nvSpPr>
            <p:cNvPr id="72777" name="Rectangle 60"/>
            <p:cNvSpPr>
              <a:spLocks/>
            </p:cNvSpPr>
            <p:nvPr/>
          </p:nvSpPr>
          <p:spPr bwMode="auto">
            <a:xfrm>
              <a:off x="206" y="1299"/>
              <a:ext cx="28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1200">
                  <a:solidFill>
                    <a:srgbClr val="0000FF"/>
                  </a:solidFill>
                  <a:latin typeface="Calibri Bold" charset="0"/>
                  <a:sym typeface="Calibri Bold" charset="0"/>
                </a:rPr>
                <a:t>hMT+</a:t>
              </a:r>
            </a:p>
          </p:txBody>
        </p:sp>
        <p:sp>
          <p:nvSpPr>
            <p:cNvPr id="72778" name="Line 61"/>
            <p:cNvSpPr>
              <a:spLocks noChangeShapeType="1"/>
            </p:cNvSpPr>
            <p:nvPr/>
          </p:nvSpPr>
          <p:spPr bwMode="auto">
            <a:xfrm>
              <a:off x="393" y="1233"/>
              <a:ext cx="197" cy="66"/>
            </a:xfrm>
            <a:prstGeom prst="line">
              <a:avLst/>
            </a:prstGeom>
            <a:noFill/>
            <a:ln w="19050">
              <a:solidFill>
                <a:srgbClr val="0F2D05"/>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2779" name="Line 62"/>
            <p:cNvSpPr>
              <a:spLocks noChangeShapeType="1"/>
            </p:cNvSpPr>
            <p:nvPr/>
          </p:nvSpPr>
          <p:spPr bwMode="auto">
            <a:xfrm rot="10800000" flipH="1">
              <a:off x="524" y="1495"/>
              <a:ext cx="131" cy="132"/>
            </a:xfrm>
            <a:prstGeom prst="line">
              <a:avLst/>
            </a:prstGeom>
            <a:noFill/>
            <a:ln w="12700">
              <a:solidFill>
                <a:srgbClr val="531306"/>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2780" name="AutoShape 63"/>
            <p:cNvSpPr>
              <a:spLocks/>
            </p:cNvSpPr>
            <p:nvPr/>
          </p:nvSpPr>
          <p:spPr bwMode="auto">
            <a:xfrm>
              <a:off x="407" y="1276"/>
              <a:ext cx="143" cy="260"/>
            </a:xfrm>
            <a:custGeom>
              <a:avLst/>
              <a:gdLst>
                <a:gd name="T0" fmla="*/ 0 w 21600"/>
                <a:gd name="T1" fmla="*/ 0 h 21544"/>
                <a:gd name="T2" fmla="*/ 0 w 21600"/>
                <a:gd name="T3" fmla="*/ 0 h 21544"/>
                <a:gd name="T4" fmla="*/ 0 w 21600"/>
                <a:gd name="T5" fmla="*/ 0 h 21544"/>
                <a:gd name="T6" fmla="*/ 0 w 21600"/>
                <a:gd name="T7" fmla="*/ 0 h 21544"/>
                <a:gd name="T8" fmla="*/ 0 w 21600"/>
                <a:gd name="T9" fmla="*/ 0 h 21544"/>
                <a:gd name="T10" fmla="*/ 0 w 21600"/>
                <a:gd name="T11" fmla="*/ 0 h 21544"/>
                <a:gd name="T12" fmla="*/ 0 w 21600"/>
                <a:gd name="T13" fmla="*/ 0 h 21544"/>
                <a:gd name="T14" fmla="*/ 0 w 21600"/>
                <a:gd name="T15" fmla="*/ 0 h 21544"/>
                <a:gd name="T16" fmla="*/ 0 w 21600"/>
                <a:gd name="T17" fmla="*/ 0 h 21544"/>
                <a:gd name="T18" fmla="*/ 0 w 21600"/>
                <a:gd name="T19" fmla="*/ 0 h 21544"/>
                <a:gd name="T20" fmla="*/ 0 w 21600"/>
                <a:gd name="T21" fmla="*/ 0 h 21544"/>
                <a:gd name="T22" fmla="*/ 0 w 21600"/>
                <a:gd name="T23" fmla="*/ 0 h 21544"/>
                <a:gd name="T24" fmla="*/ 0 w 21600"/>
                <a:gd name="T25" fmla="*/ 0 h 21544"/>
                <a:gd name="T26" fmla="*/ 0 w 21600"/>
                <a:gd name="T27" fmla="*/ 0 h 21544"/>
                <a:gd name="T28" fmla="*/ 0 w 21600"/>
                <a:gd name="T29" fmla="*/ 0 h 21544"/>
                <a:gd name="T30" fmla="*/ 0 w 21600"/>
                <a:gd name="T31" fmla="*/ 0 h 21544"/>
                <a:gd name="T32" fmla="*/ 0 w 21600"/>
                <a:gd name="T33" fmla="*/ 0 h 21544"/>
                <a:gd name="T34" fmla="*/ 0 w 21600"/>
                <a:gd name="T35" fmla="*/ 0 h 21544"/>
                <a:gd name="T36" fmla="*/ 0 w 21600"/>
                <a:gd name="T37" fmla="*/ 0 h 21544"/>
                <a:gd name="T38" fmla="*/ 0 w 21600"/>
                <a:gd name="T39" fmla="*/ 0 h 21544"/>
                <a:gd name="T40" fmla="*/ 0 w 21600"/>
                <a:gd name="T41" fmla="*/ 0 h 21544"/>
                <a:gd name="T42" fmla="*/ 0 w 21600"/>
                <a:gd name="T43" fmla="*/ 0 h 21544"/>
                <a:gd name="T44" fmla="*/ 0 w 21600"/>
                <a:gd name="T45" fmla="*/ 0 h 21544"/>
                <a:gd name="T46" fmla="*/ 0 w 21600"/>
                <a:gd name="T47" fmla="*/ 0 h 21544"/>
                <a:gd name="T48" fmla="*/ 0 w 21600"/>
                <a:gd name="T49" fmla="*/ 0 h 21544"/>
                <a:gd name="T50" fmla="*/ 0 w 21600"/>
                <a:gd name="T51" fmla="*/ 0 h 21544"/>
                <a:gd name="T52" fmla="*/ 0 w 21600"/>
                <a:gd name="T53" fmla="*/ 0 h 215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600"/>
                <a:gd name="T82" fmla="*/ 0 h 21544"/>
                <a:gd name="T83" fmla="*/ 21600 w 21600"/>
                <a:gd name="T84" fmla="*/ 21544 h 215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600" h="21544">
                  <a:moveTo>
                    <a:pt x="0" y="0"/>
                  </a:moveTo>
                  <a:cubicBezTo>
                    <a:pt x="20" y="44"/>
                    <a:pt x="456" y="1077"/>
                    <a:pt x="617" y="1187"/>
                  </a:cubicBezTo>
                  <a:cubicBezTo>
                    <a:pt x="849" y="1347"/>
                    <a:pt x="1234" y="1414"/>
                    <a:pt x="1543" y="1527"/>
                  </a:cubicBezTo>
                  <a:cubicBezTo>
                    <a:pt x="1646" y="1696"/>
                    <a:pt x="1648" y="1896"/>
                    <a:pt x="1851" y="2036"/>
                  </a:cubicBezTo>
                  <a:cubicBezTo>
                    <a:pt x="2083" y="2195"/>
                    <a:pt x="2593" y="2198"/>
                    <a:pt x="2777" y="2375"/>
                  </a:cubicBezTo>
                  <a:cubicBezTo>
                    <a:pt x="2892" y="2486"/>
                    <a:pt x="3080" y="3516"/>
                    <a:pt x="3394" y="3732"/>
                  </a:cubicBezTo>
                  <a:cubicBezTo>
                    <a:pt x="4079" y="4202"/>
                    <a:pt x="5240" y="4139"/>
                    <a:pt x="6171" y="4241"/>
                  </a:cubicBezTo>
                  <a:cubicBezTo>
                    <a:pt x="6587" y="4287"/>
                    <a:pt x="6994" y="4354"/>
                    <a:pt x="7406" y="4411"/>
                  </a:cubicBezTo>
                  <a:cubicBezTo>
                    <a:pt x="7611" y="4750"/>
                    <a:pt x="7662" y="5131"/>
                    <a:pt x="8023" y="5428"/>
                  </a:cubicBezTo>
                  <a:lnTo>
                    <a:pt x="9257" y="6446"/>
                  </a:lnTo>
                  <a:cubicBezTo>
                    <a:pt x="9463" y="6786"/>
                    <a:pt x="9794" y="7109"/>
                    <a:pt x="9874" y="7464"/>
                  </a:cubicBezTo>
                  <a:cubicBezTo>
                    <a:pt x="9903" y="7591"/>
                    <a:pt x="10152" y="9126"/>
                    <a:pt x="10491" y="9500"/>
                  </a:cubicBezTo>
                  <a:cubicBezTo>
                    <a:pt x="10823" y="9865"/>
                    <a:pt x="11726" y="10518"/>
                    <a:pt x="11726" y="10518"/>
                  </a:cubicBezTo>
                  <a:cubicBezTo>
                    <a:pt x="11829" y="10687"/>
                    <a:pt x="11889" y="10867"/>
                    <a:pt x="12034" y="11027"/>
                  </a:cubicBezTo>
                  <a:cubicBezTo>
                    <a:pt x="12200" y="11209"/>
                    <a:pt x="12501" y="11349"/>
                    <a:pt x="12651" y="11535"/>
                  </a:cubicBezTo>
                  <a:cubicBezTo>
                    <a:pt x="14121" y="13353"/>
                    <a:pt x="12489" y="11910"/>
                    <a:pt x="13886" y="13062"/>
                  </a:cubicBezTo>
                  <a:lnTo>
                    <a:pt x="14503" y="14080"/>
                  </a:lnTo>
                  <a:cubicBezTo>
                    <a:pt x="14606" y="14250"/>
                    <a:pt x="14631" y="14440"/>
                    <a:pt x="14811" y="14589"/>
                  </a:cubicBezTo>
                  <a:lnTo>
                    <a:pt x="16046" y="15607"/>
                  </a:lnTo>
                  <a:cubicBezTo>
                    <a:pt x="15943" y="15776"/>
                    <a:pt x="15737" y="15937"/>
                    <a:pt x="15737" y="16116"/>
                  </a:cubicBezTo>
                  <a:cubicBezTo>
                    <a:pt x="15737" y="16652"/>
                    <a:pt x="16415" y="16766"/>
                    <a:pt x="16971" y="17134"/>
                  </a:cubicBezTo>
                  <a:cubicBezTo>
                    <a:pt x="17209" y="17290"/>
                    <a:pt x="17383" y="17473"/>
                    <a:pt x="17589" y="17642"/>
                  </a:cubicBezTo>
                  <a:cubicBezTo>
                    <a:pt x="18364" y="18922"/>
                    <a:pt x="17228" y="17395"/>
                    <a:pt x="18823" y="18491"/>
                  </a:cubicBezTo>
                  <a:cubicBezTo>
                    <a:pt x="19026" y="18630"/>
                    <a:pt x="18986" y="18840"/>
                    <a:pt x="19131" y="19000"/>
                  </a:cubicBezTo>
                  <a:cubicBezTo>
                    <a:pt x="19297" y="19182"/>
                    <a:pt x="19583" y="19326"/>
                    <a:pt x="19749" y="19509"/>
                  </a:cubicBezTo>
                  <a:cubicBezTo>
                    <a:pt x="20642" y="20491"/>
                    <a:pt x="19228" y="19562"/>
                    <a:pt x="20983" y="20526"/>
                  </a:cubicBezTo>
                  <a:cubicBezTo>
                    <a:pt x="21308" y="21600"/>
                    <a:pt x="20666" y="21544"/>
                    <a:pt x="21600" y="21544"/>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81" name="AutoShape 64"/>
            <p:cNvSpPr>
              <a:spLocks/>
            </p:cNvSpPr>
            <p:nvPr/>
          </p:nvSpPr>
          <p:spPr bwMode="auto">
            <a:xfrm>
              <a:off x="777" y="1092"/>
              <a:ext cx="182" cy="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00"/>
                <a:gd name="T49" fmla="*/ 0 h 21600"/>
                <a:gd name="T50" fmla="*/ 21600 w 21600"/>
                <a:gd name="T51" fmla="*/ 21600 h 216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00" h="21600">
                  <a:moveTo>
                    <a:pt x="0" y="4725"/>
                  </a:moveTo>
                  <a:cubicBezTo>
                    <a:pt x="243" y="4275"/>
                    <a:pt x="462" y="3704"/>
                    <a:pt x="728" y="3375"/>
                  </a:cubicBezTo>
                  <a:cubicBezTo>
                    <a:pt x="2066" y="1721"/>
                    <a:pt x="2093" y="2257"/>
                    <a:pt x="3398" y="1350"/>
                  </a:cubicBezTo>
                  <a:cubicBezTo>
                    <a:pt x="3646" y="1177"/>
                    <a:pt x="3871" y="739"/>
                    <a:pt x="4126" y="675"/>
                  </a:cubicBezTo>
                  <a:cubicBezTo>
                    <a:pt x="5659" y="287"/>
                    <a:pt x="7200" y="225"/>
                    <a:pt x="8737" y="0"/>
                  </a:cubicBezTo>
                  <a:lnTo>
                    <a:pt x="10679" y="675"/>
                  </a:lnTo>
                  <a:cubicBezTo>
                    <a:pt x="11052" y="823"/>
                    <a:pt x="12362" y="1251"/>
                    <a:pt x="12863" y="2025"/>
                  </a:cubicBezTo>
                  <a:cubicBezTo>
                    <a:pt x="13373" y="2813"/>
                    <a:pt x="13766" y="4212"/>
                    <a:pt x="14319" y="4725"/>
                  </a:cubicBezTo>
                  <a:lnTo>
                    <a:pt x="16503" y="6750"/>
                  </a:lnTo>
                  <a:cubicBezTo>
                    <a:pt x="16746" y="6975"/>
                    <a:pt x="17019" y="7030"/>
                    <a:pt x="17231" y="7425"/>
                  </a:cubicBezTo>
                  <a:cubicBezTo>
                    <a:pt x="18172" y="9170"/>
                    <a:pt x="17683" y="8518"/>
                    <a:pt x="18688" y="9450"/>
                  </a:cubicBezTo>
                  <a:cubicBezTo>
                    <a:pt x="18849" y="10125"/>
                    <a:pt x="18967" y="10901"/>
                    <a:pt x="19173" y="11475"/>
                  </a:cubicBezTo>
                  <a:cubicBezTo>
                    <a:pt x="19379" y="12049"/>
                    <a:pt x="19719" y="12192"/>
                    <a:pt x="19901" y="12825"/>
                  </a:cubicBezTo>
                  <a:cubicBezTo>
                    <a:pt x="20843" y="16098"/>
                    <a:pt x="19283" y="14052"/>
                    <a:pt x="20872" y="15525"/>
                  </a:cubicBezTo>
                  <a:lnTo>
                    <a:pt x="21357" y="19575"/>
                  </a:lnTo>
                  <a:lnTo>
                    <a:pt x="21600" y="2160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82" name="AutoShape 65"/>
            <p:cNvSpPr>
              <a:spLocks/>
            </p:cNvSpPr>
            <p:nvPr/>
          </p:nvSpPr>
          <p:spPr bwMode="auto">
            <a:xfrm>
              <a:off x="873" y="1151"/>
              <a:ext cx="90" cy="5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a:moveTo>
                    <a:pt x="0" y="21600"/>
                  </a:moveTo>
                  <a:cubicBezTo>
                    <a:pt x="327" y="21511"/>
                    <a:pt x="718" y="21430"/>
                    <a:pt x="982" y="21334"/>
                  </a:cubicBezTo>
                  <a:cubicBezTo>
                    <a:pt x="1213" y="21251"/>
                    <a:pt x="1150" y="21142"/>
                    <a:pt x="1473" y="21069"/>
                  </a:cubicBezTo>
                  <a:cubicBezTo>
                    <a:pt x="1841" y="20986"/>
                    <a:pt x="2455" y="20951"/>
                    <a:pt x="2946" y="20892"/>
                  </a:cubicBezTo>
                  <a:lnTo>
                    <a:pt x="5400" y="19564"/>
                  </a:lnTo>
                  <a:cubicBezTo>
                    <a:pt x="5564" y="19475"/>
                    <a:pt x="5460" y="19350"/>
                    <a:pt x="5891" y="19298"/>
                  </a:cubicBezTo>
                  <a:cubicBezTo>
                    <a:pt x="7941" y="19052"/>
                    <a:pt x="6946" y="19197"/>
                    <a:pt x="8836" y="18856"/>
                  </a:cubicBezTo>
                  <a:cubicBezTo>
                    <a:pt x="10070" y="18188"/>
                    <a:pt x="8406" y="19011"/>
                    <a:pt x="10309" y="18325"/>
                  </a:cubicBezTo>
                  <a:cubicBezTo>
                    <a:pt x="10541" y="18241"/>
                    <a:pt x="10434" y="18125"/>
                    <a:pt x="10800" y="18059"/>
                  </a:cubicBezTo>
                  <a:cubicBezTo>
                    <a:pt x="11166" y="17993"/>
                    <a:pt x="11782" y="18000"/>
                    <a:pt x="12273" y="17971"/>
                  </a:cubicBezTo>
                  <a:cubicBezTo>
                    <a:pt x="12600" y="17793"/>
                    <a:pt x="13140" y="17625"/>
                    <a:pt x="13255" y="17439"/>
                  </a:cubicBezTo>
                  <a:cubicBezTo>
                    <a:pt x="13444" y="17131"/>
                    <a:pt x="13567" y="16425"/>
                    <a:pt x="14727" y="16111"/>
                  </a:cubicBezTo>
                  <a:lnTo>
                    <a:pt x="16691" y="15580"/>
                  </a:lnTo>
                  <a:cubicBezTo>
                    <a:pt x="17018" y="15403"/>
                    <a:pt x="17559" y="15235"/>
                    <a:pt x="17673" y="15049"/>
                  </a:cubicBezTo>
                  <a:cubicBezTo>
                    <a:pt x="18238" y="14132"/>
                    <a:pt x="17804" y="14512"/>
                    <a:pt x="18655" y="13898"/>
                  </a:cubicBezTo>
                  <a:cubicBezTo>
                    <a:pt x="18818" y="13574"/>
                    <a:pt x="19146" y="13251"/>
                    <a:pt x="19146" y="12925"/>
                  </a:cubicBezTo>
                  <a:cubicBezTo>
                    <a:pt x="19146" y="12774"/>
                    <a:pt x="18655" y="12632"/>
                    <a:pt x="18655" y="12482"/>
                  </a:cubicBezTo>
                  <a:cubicBezTo>
                    <a:pt x="18655" y="10898"/>
                    <a:pt x="18191" y="11228"/>
                    <a:pt x="19636" y="10446"/>
                  </a:cubicBezTo>
                  <a:cubicBezTo>
                    <a:pt x="19418" y="9697"/>
                    <a:pt x="19553" y="8962"/>
                    <a:pt x="18655" y="8233"/>
                  </a:cubicBezTo>
                  <a:cubicBezTo>
                    <a:pt x="18542" y="8142"/>
                    <a:pt x="18327" y="8056"/>
                    <a:pt x="18164" y="7967"/>
                  </a:cubicBezTo>
                  <a:cubicBezTo>
                    <a:pt x="18327" y="7495"/>
                    <a:pt x="18468" y="7023"/>
                    <a:pt x="18655" y="6551"/>
                  </a:cubicBezTo>
                  <a:cubicBezTo>
                    <a:pt x="18795" y="6196"/>
                    <a:pt x="19255" y="5843"/>
                    <a:pt x="19146" y="5489"/>
                  </a:cubicBezTo>
                  <a:cubicBezTo>
                    <a:pt x="19088" y="5302"/>
                    <a:pt x="18164" y="4957"/>
                    <a:pt x="18164" y="4957"/>
                  </a:cubicBezTo>
                  <a:cubicBezTo>
                    <a:pt x="18418" y="4544"/>
                    <a:pt x="19024" y="3430"/>
                    <a:pt x="19636" y="3098"/>
                  </a:cubicBezTo>
                  <a:lnTo>
                    <a:pt x="20127" y="2833"/>
                  </a:lnTo>
                  <a:cubicBezTo>
                    <a:pt x="19964" y="2685"/>
                    <a:pt x="19839" y="2536"/>
                    <a:pt x="19636" y="2390"/>
                  </a:cubicBezTo>
                  <a:cubicBezTo>
                    <a:pt x="19511" y="2300"/>
                    <a:pt x="19146" y="2218"/>
                    <a:pt x="19146" y="2125"/>
                  </a:cubicBezTo>
                  <a:cubicBezTo>
                    <a:pt x="19146" y="1857"/>
                    <a:pt x="19168" y="1581"/>
                    <a:pt x="19636" y="1328"/>
                  </a:cubicBezTo>
                  <a:cubicBezTo>
                    <a:pt x="20010" y="1126"/>
                    <a:pt x="21600" y="797"/>
                    <a:pt x="21600" y="797"/>
                  </a:cubicBezTo>
                  <a:cubicBezTo>
                    <a:pt x="20799" y="363"/>
                    <a:pt x="21109" y="624"/>
                    <a:pt x="21109"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83" name="AutoShape 66"/>
            <p:cNvSpPr>
              <a:spLocks/>
            </p:cNvSpPr>
            <p:nvPr/>
          </p:nvSpPr>
          <p:spPr bwMode="auto">
            <a:xfrm>
              <a:off x="770" y="1281"/>
              <a:ext cx="179" cy="19"/>
            </a:xfrm>
            <a:custGeom>
              <a:avLst/>
              <a:gdLst>
                <a:gd name="T0" fmla="*/ 0 w 21522"/>
                <a:gd name="T1" fmla="*/ 0 h 21600"/>
                <a:gd name="T2" fmla="*/ 0 w 21522"/>
                <a:gd name="T3" fmla="*/ 0 h 21600"/>
                <a:gd name="T4" fmla="*/ 0 w 21522"/>
                <a:gd name="T5" fmla="*/ 0 h 21600"/>
                <a:gd name="T6" fmla="*/ 0 w 21522"/>
                <a:gd name="T7" fmla="*/ 0 h 21600"/>
                <a:gd name="T8" fmla="*/ 0 w 21522"/>
                <a:gd name="T9" fmla="*/ 0 h 21600"/>
                <a:gd name="T10" fmla="*/ 0 w 21522"/>
                <a:gd name="T11" fmla="*/ 0 h 21600"/>
                <a:gd name="T12" fmla="*/ 0 w 21522"/>
                <a:gd name="T13" fmla="*/ 0 h 21600"/>
                <a:gd name="T14" fmla="*/ 0 w 21522"/>
                <a:gd name="T15" fmla="*/ 0 h 21600"/>
                <a:gd name="T16" fmla="*/ 0 w 21522"/>
                <a:gd name="T17" fmla="*/ 0 h 21600"/>
                <a:gd name="T18" fmla="*/ 0 w 21522"/>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522"/>
                <a:gd name="T31" fmla="*/ 0 h 21600"/>
                <a:gd name="T32" fmla="*/ 21522 w 21522"/>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522" h="21600">
                  <a:moveTo>
                    <a:pt x="0" y="10800"/>
                  </a:moveTo>
                  <a:cubicBezTo>
                    <a:pt x="485" y="10094"/>
                    <a:pt x="2178" y="7774"/>
                    <a:pt x="2721" y="6480"/>
                  </a:cubicBezTo>
                  <a:cubicBezTo>
                    <a:pt x="3224" y="5282"/>
                    <a:pt x="3688" y="2725"/>
                    <a:pt x="4205" y="2160"/>
                  </a:cubicBezTo>
                  <a:lnTo>
                    <a:pt x="6184" y="0"/>
                  </a:lnTo>
                  <a:lnTo>
                    <a:pt x="11379" y="2160"/>
                  </a:lnTo>
                  <a:cubicBezTo>
                    <a:pt x="13642" y="3477"/>
                    <a:pt x="13291" y="4495"/>
                    <a:pt x="15337" y="6480"/>
                  </a:cubicBezTo>
                  <a:cubicBezTo>
                    <a:pt x="16243" y="7358"/>
                    <a:pt x="17152" y="7920"/>
                    <a:pt x="18059" y="8640"/>
                  </a:cubicBezTo>
                  <a:cubicBezTo>
                    <a:pt x="18529" y="9461"/>
                    <a:pt x="19531" y="10746"/>
                    <a:pt x="20038" y="12960"/>
                  </a:cubicBezTo>
                  <a:cubicBezTo>
                    <a:pt x="20304" y="14121"/>
                    <a:pt x="20514" y="16119"/>
                    <a:pt x="20780" y="17280"/>
                  </a:cubicBezTo>
                  <a:cubicBezTo>
                    <a:pt x="21600" y="20862"/>
                    <a:pt x="21522" y="16786"/>
                    <a:pt x="21522" y="2160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84" name="AutoShape 67"/>
            <p:cNvSpPr>
              <a:spLocks/>
            </p:cNvSpPr>
            <p:nvPr/>
          </p:nvSpPr>
          <p:spPr bwMode="auto">
            <a:xfrm>
              <a:off x="769" y="1496"/>
              <a:ext cx="111" cy="157"/>
            </a:xfrm>
            <a:custGeom>
              <a:avLst/>
              <a:gdLst>
                <a:gd name="T0" fmla="*/ 0 w 20116"/>
                <a:gd name="T1" fmla="*/ 0 h 20148"/>
                <a:gd name="T2" fmla="*/ 0 w 20116"/>
                <a:gd name="T3" fmla="*/ 0 h 20148"/>
                <a:gd name="T4" fmla="*/ 0 w 20116"/>
                <a:gd name="T5" fmla="*/ 0 h 20148"/>
                <a:gd name="T6" fmla="*/ 0 w 20116"/>
                <a:gd name="T7" fmla="*/ 0 h 20148"/>
                <a:gd name="T8" fmla="*/ 0 w 20116"/>
                <a:gd name="T9" fmla="*/ 0 h 20148"/>
                <a:gd name="T10" fmla="*/ 0 w 20116"/>
                <a:gd name="T11" fmla="*/ 0 h 20148"/>
                <a:gd name="T12" fmla="*/ 0 w 20116"/>
                <a:gd name="T13" fmla="*/ 0 h 20148"/>
                <a:gd name="T14" fmla="*/ 0 w 20116"/>
                <a:gd name="T15" fmla="*/ 0 h 20148"/>
                <a:gd name="T16" fmla="*/ 0 w 20116"/>
                <a:gd name="T17" fmla="*/ 0 h 20148"/>
                <a:gd name="T18" fmla="*/ 0 w 20116"/>
                <a:gd name="T19" fmla="*/ 0 h 20148"/>
                <a:gd name="T20" fmla="*/ 0 w 20116"/>
                <a:gd name="T21" fmla="*/ 0 h 20148"/>
                <a:gd name="T22" fmla="*/ 0 w 20116"/>
                <a:gd name="T23" fmla="*/ 0 h 20148"/>
                <a:gd name="T24" fmla="*/ 0 w 20116"/>
                <a:gd name="T25" fmla="*/ 0 h 20148"/>
                <a:gd name="T26" fmla="*/ 0 w 20116"/>
                <a:gd name="T27" fmla="*/ 0 h 20148"/>
                <a:gd name="T28" fmla="*/ 0 w 20116"/>
                <a:gd name="T29" fmla="*/ 0 h 20148"/>
                <a:gd name="T30" fmla="*/ 0 w 20116"/>
                <a:gd name="T31" fmla="*/ 0 h 20148"/>
                <a:gd name="T32" fmla="*/ 0 w 20116"/>
                <a:gd name="T33" fmla="*/ 0 h 20148"/>
                <a:gd name="T34" fmla="*/ 0 w 20116"/>
                <a:gd name="T35" fmla="*/ 0 h 20148"/>
                <a:gd name="T36" fmla="*/ 0 w 20116"/>
                <a:gd name="T37" fmla="*/ 0 h 20148"/>
                <a:gd name="T38" fmla="*/ 0 w 20116"/>
                <a:gd name="T39" fmla="*/ 0 h 201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116"/>
                <a:gd name="T61" fmla="*/ 0 h 20148"/>
                <a:gd name="T62" fmla="*/ 20116 w 20116"/>
                <a:gd name="T63" fmla="*/ 20148 h 201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116" h="20148">
                  <a:moveTo>
                    <a:pt x="0" y="0"/>
                  </a:moveTo>
                  <a:cubicBezTo>
                    <a:pt x="2663" y="2806"/>
                    <a:pt x="-1484" y="-1452"/>
                    <a:pt x="1863" y="1570"/>
                  </a:cubicBezTo>
                  <a:cubicBezTo>
                    <a:pt x="2413" y="2067"/>
                    <a:pt x="3353" y="3140"/>
                    <a:pt x="3353" y="3140"/>
                  </a:cubicBezTo>
                  <a:cubicBezTo>
                    <a:pt x="3477" y="3402"/>
                    <a:pt x="3550" y="3679"/>
                    <a:pt x="3725" y="3925"/>
                  </a:cubicBezTo>
                  <a:cubicBezTo>
                    <a:pt x="3926" y="4207"/>
                    <a:pt x="4313" y="4416"/>
                    <a:pt x="4470" y="4710"/>
                  </a:cubicBezTo>
                  <a:cubicBezTo>
                    <a:pt x="4693" y="5127"/>
                    <a:pt x="4689" y="5587"/>
                    <a:pt x="4843" y="6019"/>
                  </a:cubicBezTo>
                  <a:cubicBezTo>
                    <a:pt x="4938" y="6286"/>
                    <a:pt x="5120" y="6536"/>
                    <a:pt x="5215" y="6804"/>
                  </a:cubicBezTo>
                  <a:cubicBezTo>
                    <a:pt x="5369" y="7235"/>
                    <a:pt x="5366" y="7695"/>
                    <a:pt x="5588" y="8112"/>
                  </a:cubicBezTo>
                  <a:cubicBezTo>
                    <a:pt x="5745" y="8406"/>
                    <a:pt x="6085" y="8635"/>
                    <a:pt x="6333" y="8897"/>
                  </a:cubicBezTo>
                  <a:lnTo>
                    <a:pt x="7078" y="10467"/>
                  </a:lnTo>
                  <a:cubicBezTo>
                    <a:pt x="7202" y="10728"/>
                    <a:pt x="7373" y="10981"/>
                    <a:pt x="7450" y="11252"/>
                  </a:cubicBezTo>
                  <a:cubicBezTo>
                    <a:pt x="7726" y="12220"/>
                    <a:pt x="7874" y="13381"/>
                    <a:pt x="8940" y="14130"/>
                  </a:cubicBezTo>
                  <a:cubicBezTo>
                    <a:pt x="9257" y="14352"/>
                    <a:pt x="9686" y="14479"/>
                    <a:pt x="10058" y="14653"/>
                  </a:cubicBezTo>
                  <a:cubicBezTo>
                    <a:pt x="10361" y="15292"/>
                    <a:pt x="10453" y="15716"/>
                    <a:pt x="11176" y="16223"/>
                  </a:cubicBezTo>
                  <a:cubicBezTo>
                    <a:pt x="11492" y="16446"/>
                    <a:pt x="11921" y="16572"/>
                    <a:pt x="12293" y="16746"/>
                  </a:cubicBezTo>
                  <a:cubicBezTo>
                    <a:pt x="12417" y="17008"/>
                    <a:pt x="12388" y="17336"/>
                    <a:pt x="12666" y="17531"/>
                  </a:cubicBezTo>
                  <a:cubicBezTo>
                    <a:pt x="12943" y="17727"/>
                    <a:pt x="13432" y="17670"/>
                    <a:pt x="13783" y="17793"/>
                  </a:cubicBezTo>
                  <a:cubicBezTo>
                    <a:pt x="14184" y="17934"/>
                    <a:pt x="14557" y="18115"/>
                    <a:pt x="14901" y="18316"/>
                  </a:cubicBezTo>
                  <a:cubicBezTo>
                    <a:pt x="15662" y="18762"/>
                    <a:pt x="16152" y="19373"/>
                    <a:pt x="17136" y="19625"/>
                  </a:cubicBezTo>
                  <a:cubicBezTo>
                    <a:pt x="18098" y="19871"/>
                    <a:pt x="20116" y="20148"/>
                    <a:pt x="20116" y="2014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85" name="AutoShape 68"/>
            <p:cNvSpPr>
              <a:spLocks/>
            </p:cNvSpPr>
            <p:nvPr/>
          </p:nvSpPr>
          <p:spPr bwMode="auto">
            <a:xfrm>
              <a:off x="1049" y="1535"/>
              <a:ext cx="94"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600"/>
                <a:gd name="T73" fmla="*/ 0 h 21600"/>
                <a:gd name="T74" fmla="*/ 21600 w 21600"/>
                <a:gd name="T75" fmla="*/ 21600 h 216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600" h="21600">
                  <a:moveTo>
                    <a:pt x="16435" y="0"/>
                  </a:moveTo>
                  <a:lnTo>
                    <a:pt x="17843" y="1379"/>
                  </a:lnTo>
                  <a:cubicBezTo>
                    <a:pt x="18000" y="1532"/>
                    <a:pt x="18038" y="1704"/>
                    <a:pt x="18313" y="1838"/>
                  </a:cubicBezTo>
                  <a:lnTo>
                    <a:pt x="19252" y="2298"/>
                  </a:lnTo>
                  <a:cubicBezTo>
                    <a:pt x="20370" y="3392"/>
                    <a:pt x="19642" y="2948"/>
                    <a:pt x="21130" y="3677"/>
                  </a:cubicBezTo>
                  <a:cubicBezTo>
                    <a:pt x="21287" y="4187"/>
                    <a:pt x="21600" y="4695"/>
                    <a:pt x="21600" y="5208"/>
                  </a:cubicBezTo>
                  <a:cubicBezTo>
                    <a:pt x="21600" y="6393"/>
                    <a:pt x="21465" y="6413"/>
                    <a:pt x="20661" y="7200"/>
                  </a:cubicBezTo>
                  <a:cubicBezTo>
                    <a:pt x="20077" y="9864"/>
                    <a:pt x="20622" y="8642"/>
                    <a:pt x="19252" y="10877"/>
                  </a:cubicBezTo>
                  <a:cubicBezTo>
                    <a:pt x="19096" y="11387"/>
                    <a:pt x="19005" y="11900"/>
                    <a:pt x="18783" y="12409"/>
                  </a:cubicBezTo>
                  <a:cubicBezTo>
                    <a:pt x="18691" y="12617"/>
                    <a:pt x="18498" y="12820"/>
                    <a:pt x="18313" y="13021"/>
                  </a:cubicBezTo>
                  <a:cubicBezTo>
                    <a:pt x="18028" y="13331"/>
                    <a:pt x="17687" y="13634"/>
                    <a:pt x="17374" y="13940"/>
                  </a:cubicBezTo>
                  <a:cubicBezTo>
                    <a:pt x="17217" y="14094"/>
                    <a:pt x="17179" y="14266"/>
                    <a:pt x="16904" y="14400"/>
                  </a:cubicBezTo>
                  <a:lnTo>
                    <a:pt x="15965" y="14860"/>
                  </a:lnTo>
                  <a:cubicBezTo>
                    <a:pt x="14785" y="16015"/>
                    <a:pt x="16377" y="14591"/>
                    <a:pt x="14556" y="15779"/>
                  </a:cubicBezTo>
                  <a:cubicBezTo>
                    <a:pt x="14335" y="15923"/>
                    <a:pt x="14327" y="16097"/>
                    <a:pt x="14087" y="16238"/>
                  </a:cubicBezTo>
                  <a:cubicBezTo>
                    <a:pt x="13539" y="16560"/>
                    <a:pt x="12209" y="17157"/>
                    <a:pt x="12209" y="17157"/>
                  </a:cubicBezTo>
                  <a:cubicBezTo>
                    <a:pt x="11827" y="17531"/>
                    <a:pt x="11711" y="17779"/>
                    <a:pt x="10800" y="18077"/>
                  </a:cubicBezTo>
                  <a:cubicBezTo>
                    <a:pt x="10401" y="18207"/>
                    <a:pt x="9861" y="18281"/>
                    <a:pt x="9391" y="18383"/>
                  </a:cubicBezTo>
                  <a:cubicBezTo>
                    <a:pt x="8477" y="19278"/>
                    <a:pt x="9637" y="18456"/>
                    <a:pt x="7513" y="19149"/>
                  </a:cubicBezTo>
                  <a:cubicBezTo>
                    <a:pt x="7114" y="19279"/>
                    <a:pt x="6999" y="19487"/>
                    <a:pt x="6574" y="19609"/>
                  </a:cubicBezTo>
                  <a:cubicBezTo>
                    <a:pt x="5725" y="19851"/>
                    <a:pt x="3757" y="20221"/>
                    <a:pt x="3757" y="20221"/>
                  </a:cubicBezTo>
                  <a:cubicBezTo>
                    <a:pt x="1251" y="21447"/>
                    <a:pt x="4540" y="19966"/>
                    <a:pt x="1409" y="20987"/>
                  </a:cubicBezTo>
                  <a:cubicBezTo>
                    <a:pt x="1009" y="21117"/>
                    <a:pt x="808" y="21300"/>
                    <a:pt x="470" y="21447"/>
                  </a:cubicBezTo>
                  <a:cubicBezTo>
                    <a:pt x="337" y="21505"/>
                    <a:pt x="157" y="21549"/>
                    <a:pt x="0" y="2160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86" name="Rectangle 69"/>
            <p:cNvSpPr>
              <a:spLocks/>
            </p:cNvSpPr>
            <p:nvPr/>
          </p:nvSpPr>
          <p:spPr bwMode="auto">
            <a:xfrm>
              <a:off x="685" y="1102"/>
              <a:ext cx="50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spcBef>
                  <a:spcPts val="700"/>
                </a:spcBef>
              </a:pPr>
              <a:r>
                <a:rPr lang="en-US" altLang="x-none" sz="1200">
                  <a:solidFill>
                    <a:schemeClr val="tx1"/>
                  </a:solidFill>
                  <a:latin typeface="Calibri" charset="0"/>
                  <a:sym typeface="Calibri" charset="0"/>
                </a:rPr>
                <a:t>VO1</a:t>
              </a:r>
            </a:p>
          </p:txBody>
        </p:sp>
        <p:grpSp>
          <p:nvGrpSpPr>
            <p:cNvPr id="72787" name="Group 72"/>
            <p:cNvGrpSpPr>
              <a:grpSpLocks/>
            </p:cNvGrpSpPr>
            <p:nvPr/>
          </p:nvGrpSpPr>
          <p:grpSpPr bwMode="auto">
            <a:xfrm>
              <a:off x="958" y="1319"/>
              <a:ext cx="129" cy="398"/>
              <a:chOff x="0" y="0"/>
              <a:chExt cx="128" cy="397"/>
            </a:xfrm>
          </p:grpSpPr>
          <p:sp>
            <p:nvSpPr>
              <p:cNvPr id="72788" name="AutoShape 70"/>
              <p:cNvSpPr>
                <a:spLocks/>
              </p:cNvSpPr>
              <p:nvPr/>
            </p:nvSpPr>
            <p:spPr bwMode="auto">
              <a:xfrm>
                <a:off x="0" y="0"/>
                <a:ext cx="85" cy="377"/>
              </a:xfrm>
              <a:custGeom>
                <a:avLst/>
                <a:gdLst>
                  <a:gd name="T0" fmla="*/ 0 w 21326"/>
                  <a:gd name="T1" fmla="*/ 0 h 21447"/>
                  <a:gd name="T2" fmla="*/ 0 w 21326"/>
                  <a:gd name="T3" fmla="*/ 0 h 21447"/>
                  <a:gd name="T4" fmla="*/ 0 w 21326"/>
                  <a:gd name="T5" fmla="*/ 0 h 21447"/>
                  <a:gd name="T6" fmla="*/ 0 w 21326"/>
                  <a:gd name="T7" fmla="*/ 0 h 21447"/>
                  <a:gd name="T8" fmla="*/ 0 w 21326"/>
                  <a:gd name="T9" fmla="*/ 0 h 21447"/>
                  <a:gd name="T10" fmla="*/ 0 w 21326"/>
                  <a:gd name="T11" fmla="*/ 0 h 21447"/>
                  <a:gd name="T12" fmla="*/ 0 w 21326"/>
                  <a:gd name="T13" fmla="*/ 0 h 21447"/>
                  <a:gd name="T14" fmla="*/ 0 w 21326"/>
                  <a:gd name="T15" fmla="*/ 0 h 21447"/>
                  <a:gd name="T16" fmla="*/ 0 w 21326"/>
                  <a:gd name="T17" fmla="*/ 0 h 21447"/>
                  <a:gd name="T18" fmla="*/ 0 w 21326"/>
                  <a:gd name="T19" fmla="*/ 0 h 21447"/>
                  <a:gd name="T20" fmla="*/ 0 w 21326"/>
                  <a:gd name="T21" fmla="*/ 0 h 21447"/>
                  <a:gd name="T22" fmla="*/ 0 w 21326"/>
                  <a:gd name="T23" fmla="*/ 0 h 21447"/>
                  <a:gd name="T24" fmla="*/ 0 w 21326"/>
                  <a:gd name="T25" fmla="*/ 0 h 21447"/>
                  <a:gd name="T26" fmla="*/ 0 w 21326"/>
                  <a:gd name="T27" fmla="*/ 0 h 21447"/>
                  <a:gd name="T28" fmla="*/ 0 w 21326"/>
                  <a:gd name="T29" fmla="*/ 0 h 21447"/>
                  <a:gd name="T30" fmla="*/ 0 w 21326"/>
                  <a:gd name="T31" fmla="*/ 0 h 21447"/>
                  <a:gd name="T32" fmla="*/ 0 w 21326"/>
                  <a:gd name="T33" fmla="*/ 0 h 21447"/>
                  <a:gd name="T34" fmla="*/ 0 w 21326"/>
                  <a:gd name="T35" fmla="*/ 0 h 21447"/>
                  <a:gd name="T36" fmla="*/ 0 w 21326"/>
                  <a:gd name="T37" fmla="*/ 0 h 21447"/>
                  <a:gd name="T38" fmla="*/ 0 w 21326"/>
                  <a:gd name="T39" fmla="*/ 0 h 21447"/>
                  <a:gd name="T40" fmla="*/ 0 w 21326"/>
                  <a:gd name="T41" fmla="*/ 0 h 21447"/>
                  <a:gd name="T42" fmla="*/ 0 w 21326"/>
                  <a:gd name="T43" fmla="*/ 0 h 21447"/>
                  <a:gd name="T44" fmla="*/ 0 w 21326"/>
                  <a:gd name="T45" fmla="*/ 0 h 21447"/>
                  <a:gd name="T46" fmla="*/ 0 w 21326"/>
                  <a:gd name="T47" fmla="*/ 0 h 21447"/>
                  <a:gd name="T48" fmla="*/ 0 w 21326"/>
                  <a:gd name="T49" fmla="*/ 0 h 214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326"/>
                  <a:gd name="T76" fmla="*/ 0 h 21447"/>
                  <a:gd name="T77" fmla="*/ 21326 w 21326"/>
                  <a:gd name="T78" fmla="*/ 21447 h 214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326" h="21447">
                    <a:moveTo>
                      <a:pt x="19299" y="0"/>
                    </a:moveTo>
                    <a:cubicBezTo>
                      <a:pt x="20595" y="893"/>
                      <a:pt x="19299" y="-153"/>
                      <a:pt x="19299" y="1748"/>
                    </a:cubicBezTo>
                    <a:cubicBezTo>
                      <a:pt x="19299" y="1871"/>
                      <a:pt x="19659" y="1980"/>
                      <a:pt x="19806" y="2098"/>
                    </a:cubicBezTo>
                    <a:cubicBezTo>
                      <a:pt x="19998" y="2252"/>
                      <a:pt x="20144" y="2409"/>
                      <a:pt x="20314" y="2564"/>
                    </a:cubicBezTo>
                    <a:cubicBezTo>
                      <a:pt x="20144" y="2953"/>
                      <a:pt x="19806" y="3339"/>
                      <a:pt x="19806" y="3730"/>
                    </a:cubicBezTo>
                    <a:cubicBezTo>
                      <a:pt x="19806" y="4389"/>
                      <a:pt x="20107" y="4520"/>
                      <a:pt x="20821" y="5012"/>
                    </a:cubicBezTo>
                    <a:cubicBezTo>
                      <a:pt x="20991" y="5284"/>
                      <a:pt x="21329" y="5553"/>
                      <a:pt x="21329" y="5828"/>
                    </a:cubicBezTo>
                    <a:cubicBezTo>
                      <a:pt x="21329" y="6026"/>
                      <a:pt x="20907" y="6214"/>
                      <a:pt x="20821" y="6411"/>
                    </a:cubicBezTo>
                    <a:cubicBezTo>
                      <a:pt x="20568" y="6992"/>
                      <a:pt x="20441" y="7576"/>
                      <a:pt x="20314" y="8159"/>
                    </a:cubicBezTo>
                    <a:cubicBezTo>
                      <a:pt x="20102" y="9130"/>
                      <a:pt x="20214" y="10106"/>
                      <a:pt x="19806" y="11073"/>
                    </a:cubicBezTo>
                    <a:cubicBezTo>
                      <a:pt x="19703" y="11318"/>
                      <a:pt x="19050" y="11534"/>
                      <a:pt x="18791" y="11773"/>
                    </a:cubicBezTo>
                    <a:cubicBezTo>
                      <a:pt x="18622" y="11928"/>
                      <a:pt x="18420" y="12082"/>
                      <a:pt x="18283" y="12239"/>
                    </a:cubicBezTo>
                    <a:cubicBezTo>
                      <a:pt x="17258" y="13416"/>
                      <a:pt x="18457" y="12469"/>
                      <a:pt x="16761" y="13637"/>
                    </a:cubicBezTo>
                    <a:cubicBezTo>
                      <a:pt x="16761" y="13638"/>
                      <a:pt x="15746" y="14337"/>
                      <a:pt x="15746" y="14337"/>
                    </a:cubicBezTo>
                    <a:cubicBezTo>
                      <a:pt x="15069" y="14570"/>
                      <a:pt x="14101" y="14770"/>
                      <a:pt x="13715" y="15036"/>
                    </a:cubicBezTo>
                    <a:cubicBezTo>
                      <a:pt x="12507" y="15868"/>
                      <a:pt x="13590" y="15599"/>
                      <a:pt x="11177" y="15969"/>
                    </a:cubicBezTo>
                    <a:lnTo>
                      <a:pt x="10162" y="16668"/>
                    </a:lnTo>
                    <a:cubicBezTo>
                      <a:pt x="9993" y="16785"/>
                      <a:pt x="9951" y="16916"/>
                      <a:pt x="9655" y="17018"/>
                    </a:cubicBezTo>
                    <a:lnTo>
                      <a:pt x="8639" y="17367"/>
                    </a:lnTo>
                    <a:cubicBezTo>
                      <a:pt x="8111" y="17732"/>
                      <a:pt x="7598" y="18187"/>
                      <a:pt x="6102" y="18416"/>
                    </a:cubicBezTo>
                    <a:lnTo>
                      <a:pt x="4579" y="18650"/>
                    </a:lnTo>
                    <a:cubicBezTo>
                      <a:pt x="4409" y="18766"/>
                      <a:pt x="4310" y="18889"/>
                      <a:pt x="4071" y="18999"/>
                    </a:cubicBezTo>
                    <a:cubicBezTo>
                      <a:pt x="3798" y="19125"/>
                      <a:pt x="3249" y="19216"/>
                      <a:pt x="3056" y="19349"/>
                    </a:cubicBezTo>
                    <a:cubicBezTo>
                      <a:pt x="2574" y="19681"/>
                      <a:pt x="2815" y="20078"/>
                      <a:pt x="2041" y="20398"/>
                    </a:cubicBezTo>
                    <a:cubicBezTo>
                      <a:pt x="-271" y="21354"/>
                      <a:pt x="11" y="20751"/>
                      <a:pt x="11" y="21447"/>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789" name="AutoShape 71"/>
              <p:cNvSpPr>
                <a:spLocks/>
              </p:cNvSpPr>
              <p:nvPr/>
            </p:nvSpPr>
            <p:spPr bwMode="auto">
              <a:xfrm>
                <a:off x="53" y="139"/>
                <a:ext cx="75" cy="258"/>
              </a:xfrm>
              <a:custGeom>
                <a:avLst/>
                <a:gdLst>
                  <a:gd name="T0" fmla="*/ 0 w 21256"/>
                  <a:gd name="T1" fmla="*/ 0 h 21600"/>
                  <a:gd name="T2" fmla="*/ 0 w 21256"/>
                  <a:gd name="T3" fmla="*/ 0 h 21600"/>
                  <a:gd name="T4" fmla="*/ 0 w 21256"/>
                  <a:gd name="T5" fmla="*/ 0 h 21600"/>
                  <a:gd name="T6" fmla="*/ 0 w 21256"/>
                  <a:gd name="T7" fmla="*/ 0 h 21600"/>
                  <a:gd name="T8" fmla="*/ 0 w 21256"/>
                  <a:gd name="T9" fmla="*/ 0 h 21600"/>
                  <a:gd name="T10" fmla="*/ 0 w 21256"/>
                  <a:gd name="T11" fmla="*/ 0 h 21600"/>
                  <a:gd name="T12" fmla="*/ 0 w 21256"/>
                  <a:gd name="T13" fmla="*/ 0 h 21600"/>
                  <a:gd name="T14" fmla="*/ 0 w 21256"/>
                  <a:gd name="T15" fmla="*/ 0 h 21600"/>
                  <a:gd name="T16" fmla="*/ 0 w 21256"/>
                  <a:gd name="T17" fmla="*/ 0 h 21600"/>
                  <a:gd name="T18" fmla="*/ 0 w 21256"/>
                  <a:gd name="T19" fmla="*/ 0 h 21600"/>
                  <a:gd name="T20" fmla="*/ 0 w 21256"/>
                  <a:gd name="T21" fmla="*/ 0 h 21600"/>
                  <a:gd name="T22" fmla="*/ 0 w 21256"/>
                  <a:gd name="T23" fmla="*/ 0 h 21600"/>
                  <a:gd name="T24" fmla="*/ 0 w 21256"/>
                  <a:gd name="T25" fmla="*/ 0 h 21600"/>
                  <a:gd name="T26" fmla="*/ 0 w 21256"/>
                  <a:gd name="T27" fmla="*/ 0 h 21600"/>
                  <a:gd name="T28" fmla="*/ 0 w 21256"/>
                  <a:gd name="T29" fmla="*/ 0 h 21600"/>
                  <a:gd name="T30" fmla="*/ 0 w 21256"/>
                  <a:gd name="T31" fmla="*/ 0 h 21600"/>
                  <a:gd name="T32" fmla="*/ 0 w 21256"/>
                  <a:gd name="T33" fmla="*/ 0 h 21600"/>
                  <a:gd name="T34" fmla="*/ 0 w 21256"/>
                  <a:gd name="T35" fmla="*/ 0 h 21600"/>
                  <a:gd name="T36" fmla="*/ 0 w 21256"/>
                  <a:gd name="T37" fmla="*/ 0 h 21600"/>
                  <a:gd name="T38" fmla="*/ 0 w 21256"/>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256"/>
                  <a:gd name="T61" fmla="*/ 0 h 21600"/>
                  <a:gd name="T62" fmla="*/ 21256 w 21256"/>
                  <a:gd name="T63" fmla="*/ 21600 h 216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256" h="21600">
                    <a:moveTo>
                      <a:pt x="19522" y="0"/>
                    </a:moveTo>
                    <a:cubicBezTo>
                      <a:pt x="19713" y="171"/>
                      <a:pt x="19826" y="353"/>
                      <a:pt x="20096" y="514"/>
                    </a:cubicBezTo>
                    <a:cubicBezTo>
                      <a:pt x="20405" y="699"/>
                      <a:pt x="21195" y="823"/>
                      <a:pt x="21245" y="1029"/>
                    </a:cubicBezTo>
                    <a:cubicBezTo>
                      <a:pt x="21395" y="1658"/>
                      <a:pt x="20862" y="2286"/>
                      <a:pt x="20670" y="2914"/>
                    </a:cubicBezTo>
                    <a:cubicBezTo>
                      <a:pt x="21303" y="4047"/>
                      <a:pt x="21600" y="3940"/>
                      <a:pt x="20670" y="5143"/>
                    </a:cubicBezTo>
                    <a:cubicBezTo>
                      <a:pt x="20398" y="5495"/>
                      <a:pt x="19522" y="6171"/>
                      <a:pt x="19522" y="6171"/>
                    </a:cubicBezTo>
                    <a:cubicBezTo>
                      <a:pt x="18298" y="9462"/>
                      <a:pt x="20296" y="8396"/>
                      <a:pt x="17225" y="9771"/>
                    </a:cubicBezTo>
                    <a:lnTo>
                      <a:pt x="16077" y="10800"/>
                    </a:lnTo>
                    <a:cubicBezTo>
                      <a:pt x="15886" y="10971"/>
                      <a:pt x="15650" y="11139"/>
                      <a:pt x="15503" y="11314"/>
                    </a:cubicBezTo>
                    <a:cubicBezTo>
                      <a:pt x="15319" y="11534"/>
                      <a:pt x="14766" y="12268"/>
                      <a:pt x="14354" y="12514"/>
                    </a:cubicBezTo>
                    <a:cubicBezTo>
                      <a:pt x="14046" y="12699"/>
                      <a:pt x="13589" y="12857"/>
                      <a:pt x="13206" y="13029"/>
                    </a:cubicBezTo>
                    <a:cubicBezTo>
                      <a:pt x="11622" y="14448"/>
                      <a:pt x="12729" y="13757"/>
                      <a:pt x="9761" y="15086"/>
                    </a:cubicBezTo>
                    <a:lnTo>
                      <a:pt x="8613" y="15600"/>
                    </a:lnTo>
                    <a:cubicBezTo>
                      <a:pt x="7246" y="16824"/>
                      <a:pt x="8471" y="16428"/>
                      <a:pt x="5742" y="16971"/>
                    </a:cubicBezTo>
                    <a:cubicBezTo>
                      <a:pt x="3922" y="17786"/>
                      <a:pt x="4812" y="17290"/>
                      <a:pt x="3445" y="18514"/>
                    </a:cubicBezTo>
                    <a:cubicBezTo>
                      <a:pt x="3254" y="18686"/>
                      <a:pt x="3206" y="18878"/>
                      <a:pt x="2871" y="19029"/>
                    </a:cubicBezTo>
                    <a:lnTo>
                      <a:pt x="1722" y="19543"/>
                    </a:lnTo>
                    <a:cubicBezTo>
                      <a:pt x="1531" y="19771"/>
                      <a:pt x="1319" y="19999"/>
                      <a:pt x="1148" y="20229"/>
                    </a:cubicBezTo>
                    <a:cubicBezTo>
                      <a:pt x="937" y="20513"/>
                      <a:pt x="811" y="20803"/>
                      <a:pt x="574" y="21086"/>
                    </a:cubicBezTo>
                    <a:cubicBezTo>
                      <a:pt x="427" y="21261"/>
                      <a:pt x="0" y="21600"/>
                      <a:pt x="0" y="2160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sp>
        <p:nvSpPr>
          <p:cNvPr id="39939" name="Rectangle 75"/>
          <p:cNvSpPr>
            <a:spLocks/>
          </p:cNvSpPr>
          <p:nvPr/>
        </p:nvSpPr>
        <p:spPr bwMode="auto">
          <a:xfrm>
            <a:off x="6626226" y="6553200"/>
            <a:ext cx="40417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defRPr/>
            </a:pPr>
            <a:r>
              <a:rPr lang="en-US" sz="1400" dirty="0">
                <a:solidFill>
                  <a:schemeClr val="accent2">
                    <a:lumMod val="60000"/>
                    <a:lumOff val="40000"/>
                  </a:schemeClr>
                </a:solidFill>
                <a:latin typeface="Comic Sans MS" charset="0"/>
                <a:ea typeface="ヒラギノ角ゴ ProN W3" charset="0"/>
                <a:cs typeface="Comic Sans MS" charset="0"/>
                <a:sym typeface="Comic Sans MS" charset="0"/>
              </a:rPr>
              <a:t>Weiner &amp; Grill-Spector, 2010, 2012, 2013, 2014</a:t>
            </a:r>
          </a:p>
        </p:txBody>
      </p:sp>
      <p:grpSp>
        <p:nvGrpSpPr>
          <p:cNvPr id="72707" name="Group 78"/>
          <p:cNvGrpSpPr>
            <a:grpSpLocks/>
          </p:cNvGrpSpPr>
          <p:nvPr/>
        </p:nvGrpSpPr>
        <p:grpSpPr bwMode="auto">
          <a:xfrm>
            <a:off x="4114800" y="6172200"/>
            <a:ext cx="2527300" cy="317500"/>
            <a:chOff x="0" y="0"/>
            <a:chExt cx="1592" cy="200"/>
          </a:xfrm>
        </p:grpSpPr>
        <p:sp>
          <p:nvSpPr>
            <p:cNvPr id="72728" name="Rectangle 76"/>
            <p:cNvSpPr>
              <a:spLocks/>
            </p:cNvSpPr>
            <p:nvPr/>
          </p:nvSpPr>
          <p:spPr bwMode="auto">
            <a:xfrm>
              <a:off x="96" y="0"/>
              <a:ext cx="149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spcBef>
                  <a:spcPts val="900"/>
                </a:spcBef>
              </a:pPr>
              <a:r>
                <a:rPr lang="en-US" altLang="x-none" sz="1600">
                  <a:solidFill>
                    <a:schemeClr val="tx1"/>
                  </a:solidFill>
                </a:rPr>
                <a:t>faces &amp; limbs overlap</a:t>
              </a:r>
            </a:p>
          </p:txBody>
        </p:sp>
        <p:sp>
          <p:nvSpPr>
            <p:cNvPr id="72729" name="Rectangle 77"/>
            <p:cNvSpPr>
              <a:spLocks/>
            </p:cNvSpPr>
            <p:nvPr/>
          </p:nvSpPr>
          <p:spPr bwMode="auto">
            <a:xfrm>
              <a:off x="0" y="56"/>
              <a:ext cx="86" cy="86"/>
            </a:xfrm>
            <a:prstGeom prst="rect">
              <a:avLst/>
            </a:prstGeom>
            <a:solidFill>
              <a:srgbClr val="FFFF0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endParaRPr lang="x-none" altLang="x-none"/>
            </a:p>
          </p:txBody>
        </p:sp>
      </p:grpSp>
      <p:grpSp>
        <p:nvGrpSpPr>
          <p:cNvPr id="72708" name="Group 87"/>
          <p:cNvGrpSpPr>
            <a:grpSpLocks/>
          </p:cNvGrpSpPr>
          <p:nvPr/>
        </p:nvGrpSpPr>
        <p:grpSpPr bwMode="auto">
          <a:xfrm>
            <a:off x="3744914" y="4953000"/>
            <a:ext cx="3254375" cy="611188"/>
            <a:chOff x="0" y="0"/>
            <a:chExt cx="2050" cy="385"/>
          </a:xfrm>
        </p:grpSpPr>
        <p:sp>
          <p:nvSpPr>
            <p:cNvPr id="72720" name="Rectangle 79"/>
            <p:cNvSpPr>
              <a:spLocks/>
            </p:cNvSpPr>
            <p:nvPr/>
          </p:nvSpPr>
          <p:spPr bwMode="auto">
            <a:xfrm>
              <a:off x="0" y="0"/>
              <a:ext cx="2050" cy="38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endParaRPr lang="x-none" altLang="x-none"/>
            </a:p>
          </p:txBody>
        </p:sp>
        <p:pic>
          <p:nvPicPr>
            <p:cNvPr id="72721" name="Picture 80"/>
            <p:cNvPicPr>
              <a:picLocks noChangeArrowheads="1"/>
            </p:cNvPicPr>
            <p:nvPr/>
          </p:nvPicPr>
          <p:blipFill>
            <a:blip r:embed="rId6">
              <a:extLst>
                <a:ext uri="{28A0092B-C50C-407E-A947-70E740481C1C}">
                  <a14:useLocalDpi xmlns:a14="http://schemas.microsoft.com/office/drawing/2010/main" val="0"/>
                </a:ext>
              </a:extLst>
            </a:blip>
            <a:srcRect b="1219"/>
            <a:stretch>
              <a:fillRect/>
            </a:stretch>
          </p:blipFill>
          <p:spPr bwMode="auto">
            <a:xfrm>
              <a:off x="543" y="51"/>
              <a:ext cx="28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2" name="Picture 8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 y="51"/>
              <a:ext cx="28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3" name="Picture 8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0" y="51"/>
              <a:ext cx="28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4" name="Picture 8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6" y="51"/>
              <a:ext cx="28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5" name="Picture 84"/>
            <p:cNvPicPr>
              <a:picLocks noChangeArrowheads="1"/>
            </p:cNvPicPr>
            <p:nvPr/>
          </p:nvPicPr>
          <p:blipFill>
            <a:blip r:embed="rId10">
              <a:extLst>
                <a:ext uri="{28A0092B-C50C-407E-A947-70E740481C1C}">
                  <a14:useLocalDpi xmlns:a14="http://schemas.microsoft.com/office/drawing/2010/main" val="0"/>
                </a:ext>
              </a:extLst>
            </a:blip>
            <a:srcRect t="50398" b="2879"/>
            <a:stretch>
              <a:fillRect/>
            </a:stretch>
          </p:blipFill>
          <p:spPr bwMode="auto">
            <a:xfrm>
              <a:off x="1408" y="51"/>
              <a:ext cx="28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6" name="Picture 8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 y="51"/>
              <a:ext cx="28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27" name="Rectangle 86"/>
            <p:cNvSpPr>
              <a:spLocks/>
            </p:cNvSpPr>
            <p:nvPr/>
          </p:nvSpPr>
          <p:spPr bwMode="auto">
            <a:xfrm>
              <a:off x="332" y="64"/>
              <a:ext cx="1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a:solidFill>
                    <a:schemeClr val="tx1"/>
                  </a:solidFill>
                </a:rPr>
                <a:t>&gt;</a:t>
              </a:r>
            </a:p>
          </p:txBody>
        </p:sp>
      </p:grpSp>
      <p:grpSp>
        <p:nvGrpSpPr>
          <p:cNvPr id="72709" name="Group 96"/>
          <p:cNvGrpSpPr>
            <a:grpSpLocks/>
          </p:cNvGrpSpPr>
          <p:nvPr/>
        </p:nvGrpSpPr>
        <p:grpSpPr bwMode="auto">
          <a:xfrm>
            <a:off x="3744914" y="5564188"/>
            <a:ext cx="3254375" cy="609600"/>
            <a:chOff x="0" y="0"/>
            <a:chExt cx="2050" cy="384"/>
          </a:xfrm>
        </p:grpSpPr>
        <p:sp>
          <p:nvSpPr>
            <p:cNvPr id="72712" name="Rectangle 88"/>
            <p:cNvSpPr>
              <a:spLocks/>
            </p:cNvSpPr>
            <p:nvPr/>
          </p:nvSpPr>
          <p:spPr bwMode="auto">
            <a:xfrm>
              <a:off x="0" y="0"/>
              <a:ext cx="2050" cy="384"/>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endParaRPr lang="x-none" altLang="x-none"/>
            </a:p>
          </p:txBody>
        </p:sp>
        <p:pic>
          <p:nvPicPr>
            <p:cNvPr id="72713" name="Picture 89"/>
            <p:cNvPicPr>
              <a:picLocks noChangeArrowheads="1"/>
            </p:cNvPicPr>
            <p:nvPr/>
          </p:nvPicPr>
          <p:blipFill>
            <a:blip r:embed="rId6">
              <a:extLst>
                <a:ext uri="{28A0092B-C50C-407E-A947-70E740481C1C}">
                  <a14:useLocalDpi xmlns:a14="http://schemas.microsoft.com/office/drawing/2010/main" val="0"/>
                </a:ext>
              </a:extLst>
            </a:blip>
            <a:srcRect b="1219"/>
            <a:stretch>
              <a:fillRect/>
            </a:stretch>
          </p:blipFill>
          <p:spPr bwMode="auto">
            <a:xfrm>
              <a:off x="42" y="51"/>
              <a:ext cx="28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Picture 9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 y="51"/>
              <a:ext cx="28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5" name="Picture 9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9" y="51"/>
              <a:ext cx="28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6" name="Picture 9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6" y="51"/>
              <a:ext cx="28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7" name="Picture 93"/>
            <p:cNvPicPr>
              <a:picLocks noChangeArrowheads="1"/>
            </p:cNvPicPr>
            <p:nvPr/>
          </p:nvPicPr>
          <p:blipFill>
            <a:blip r:embed="rId10">
              <a:extLst>
                <a:ext uri="{28A0092B-C50C-407E-A947-70E740481C1C}">
                  <a14:useLocalDpi xmlns:a14="http://schemas.microsoft.com/office/drawing/2010/main" val="0"/>
                </a:ext>
              </a:extLst>
            </a:blip>
            <a:srcRect t="50398" b="2879"/>
            <a:stretch>
              <a:fillRect/>
            </a:stretch>
          </p:blipFill>
          <p:spPr bwMode="auto">
            <a:xfrm>
              <a:off x="1437" y="51"/>
              <a:ext cx="28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8" name="Picture 9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 y="51"/>
              <a:ext cx="28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9" name="Rectangle 95"/>
            <p:cNvSpPr>
              <a:spLocks/>
            </p:cNvSpPr>
            <p:nvPr/>
          </p:nvSpPr>
          <p:spPr bwMode="auto">
            <a:xfrm>
              <a:off x="362" y="64"/>
              <a:ext cx="1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a:solidFill>
                    <a:schemeClr val="tx1"/>
                  </a:solidFill>
                </a:rPr>
                <a:t>&gt;</a:t>
              </a:r>
            </a:p>
          </p:txBody>
        </p:sp>
      </p:grpSp>
      <p:sp>
        <p:nvSpPr>
          <p:cNvPr id="72710" name="Rectangle 97"/>
          <p:cNvSpPr>
            <a:spLocks/>
          </p:cNvSpPr>
          <p:nvPr/>
        </p:nvSpPr>
        <p:spPr bwMode="auto">
          <a:xfrm>
            <a:off x="7010400" y="5360988"/>
            <a:ext cx="3594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lnSpc>
                <a:spcPct val="75000"/>
              </a:lnSpc>
              <a:spcBef>
                <a:spcPts val="900"/>
              </a:spcBef>
            </a:pPr>
            <a:r>
              <a:rPr lang="en-US" altLang="x-none" sz="1600">
                <a:solidFill>
                  <a:schemeClr val="tx1"/>
                </a:solidFill>
              </a:rPr>
              <a:t>All maps thresholded at t &gt; 3</a:t>
            </a:r>
          </a:p>
          <a:p>
            <a:pPr algn="ctr" eaLnBrk="1" hangingPunct="1">
              <a:lnSpc>
                <a:spcPct val="75000"/>
              </a:lnSpc>
              <a:spcBef>
                <a:spcPts val="900"/>
              </a:spcBef>
            </a:pPr>
            <a:r>
              <a:rPr lang="en-US" altLang="x-none" sz="1600">
                <a:solidFill>
                  <a:schemeClr val="tx1"/>
                </a:solidFill>
              </a:rPr>
              <a:t>No spatial smoothing </a:t>
            </a:r>
          </a:p>
        </p:txBody>
      </p:sp>
      <p:sp>
        <p:nvSpPr>
          <p:cNvPr id="72711" name="Rectangle 74"/>
          <p:cNvSpPr>
            <a:spLocks/>
          </p:cNvSpPr>
          <p:nvPr/>
        </p:nvSpPr>
        <p:spPr bwMode="auto">
          <a:xfrm>
            <a:off x="1524000" y="323850"/>
            <a:ext cx="9156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3200" b="1">
                <a:solidFill>
                  <a:srgbClr val="6224C2"/>
                </a:solidFill>
                <a:latin typeface="Arial Bold" charset="0"/>
                <a:sym typeface="Arial Bold" charset="0"/>
              </a:rPr>
              <a:t>Precision: use consistent functional and anatomical criteria across subjects</a:t>
            </a:r>
          </a:p>
        </p:txBody>
      </p:sp>
    </p:spTree>
    <p:extLst>
      <p:ext uri="{BB962C8B-B14F-4D97-AF65-F5344CB8AC3E}">
        <p14:creationId xmlns:p14="http://schemas.microsoft.com/office/powerpoint/2010/main" val="400452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1927226" y="0"/>
            <a:ext cx="8588375" cy="1600200"/>
          </a:xfrm>
          <a:effectLst/>
        </p:spPr>
        <p:txBody>
          <a:bodyPr vert="horz" lIns="91440" tIns="45720" rIns="41275" bIns="45720" rtlCol="0" anchor="ctr">
            <a:normAutofit/>
          </a:bodyPr>
          <a:lstStyle/>
          <a:p>
            <a:pPr marL="41275" algn="ctr"/>
            <a:r>
              <a:rPr lang="en-US" altLang="x-none" sz="3600">
                <a:solidFill>
                  <a:srgbClr val="7030A0"/>
                </a:solidFill>
                <a:latin typeface="Arial Bold" charset="0"/>
                <a:sym typeface="Arial Bold" charset="0"/>
              </a:rPr>
              <a:t>ROI Analyses</a:t>
            </a:r>
            <a:endParaRPr lang="en-US" altLang="x-none" sz="3600">
              <a:solidFill>
                <a:srgbClr val="7030A0"/>
              </a:solidFill>
              <a:latin typeface="Arial Bold" charset="0"/>
              <a:ea typeface="ヒラギノ角ゴ ProN W6" charset="-128"/>
              <a:sym typeface="Arial Bold" charset="0"/>
            </a:endParaRPr>
          </a:p>
        </p:txBody>
      </p:sp>
      <p:sp>
        <p:nvSpPr>
          <p:cNvPr id="73731" name="Rectangle 2"/>
          <p:cNvSpPr>
            <a:spLocks/>
          </p:cNvSpPr>
          <p:nvPr/>
        </p:nvSpPr>
        <p:spPr bwMode="auto">
          <a:xfrm>
            <a:off x="2133600" y="1219200"/>
            <a:ext cx="78867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lnSpc>
                <a:spcPct val="120000"/>
              </a:lnSpc>
            </a:pPr>
            <a:r>
              <a:rPr lang="en-US" altLang="x-none" dirty="0">
                <a:solidFill>
                  <a:schemeClr val="tx1"/>
                </a:solidFill>
              </a:rPr>
              <a:t/>
            </a:r>
            <a:br>
              <a:rPr lang="en-US" altLang="x-none" dirty="0">
                <a:solidFill>
                  <a:schemeClr val="tx1"/>
                </a:solidFill>
              </a:rPr>
            </a:br>
            <a:r>
              <a:rPr lang="en-US" altLang="x-none" dirty="0">
                <a:solidFill>
                  <a:srgbClr val="00B050"/>
                </a:solidFill>
              </a:rPr>
              <a:t>   </a:t>
            </a:r>
            <a:r>
              <a:rPr lang="en-US" altLang="x-none" dirty="0" smtClean="0">
                <a:solidFill>
                  <a:srgbClr val="00B050"/>
                </a:solidFill>
              </a:rPr>
              <a:t>Pros: </a:t>
            </a:r>
            <a:r>
              <a:rPr lang="en-US" altLang="x-none" dirty="0">
                <a:solidFill>
                  <a:schemeClr val="tx1"/>
                </a:solidFill>
              </a:rPr>
              <a:t>Optimal statistical analysis possible</a:t>
            </a:r>
          </a:p>
          <a:p>
            <a:pPr eaLnBrk="1" hangingPunct="1">
              <a:lnSpc>
                <a:spcPct val="130000"/>
              </a:lnSpc>
            </a:pPr>
            <a:r>
              <a:rPr lang="en-US" altLang="x-none" dirty="0">
                <a:solidFill>
                  <a:schemeClr val="tx1"/>
                </a:solidFill>
              </a:rPr>
              <a:t/>
            </a:r>
            <a:br>
              <a:rPr lang="en-US" altLang="x-none" dirty="0">
                <a:solidFill>
                  <a:schemeClr val="tx1"/>
                </a:solidFill>
              </a:rPr>
            </a:br>
            <a:r>
              <a:rPr lang="en-US" altLang="x-none" dirty="0">
                <a:solidFill>
                  <a:srgbClr val="C00000"/>
                </a:solidFill>
              </a:rPr>
              <a:t>   Cons: </a:t>
            </a:r>
            <a:r>
              <a:rPr lang="en-US" altLang="x-none" dirty="0">
                <a:solidFill>
                  <a:schemeClr val="tx1"/>
                </a:solidFill>
              </a:rPr>
              <a:t>Not easily applicable in complex cognitive</a:t>
            </a:r>
            <a:br>
              <a:rPr lang="en-US" altLang="x-none" dirty="0">
                <a:solidFill>
                  <a:schemeClr val="tx1"/>
                </a:solidFill>
              </a:rPr>
            </a:br>
            <a:r>
              <a:rPr lang="en-US" altLang="x-none" dirty="0">
                <a:solidFill>
                  <a:schemeClr val="tx1"/>
                </a:solidFill>
              </a:rPr>
              <a:t>   tasks, focuses on known areas, not automatic</a:t>
            </a:r>
          </a:p>
          <a:p>
            <a:pPr eaLnBrk="1" hangingPunct="1">
              <a:lnSpc>
                <a:spcPct val="130000"/>
              </a:lnSpc>
            </a:pPr>
            <a:r>
              <a:rPr lang="en-US" altLang="x-none" dirty="0">
                <a:solidFill>
                  <a:schemeClr val="tx1"/>
                </a:solidFill>
              </a:rPr>
              <a:t>   and depends on criteria to identify regions (threshold,</a:t>
            </a:r>
          </a:p>
          <a:p>
            <a:pPr eaLnBrk="1" hangingPunct="1">
              <a:lnSpc>
                <a:spcPct val="130000"/>
              </a:lnSpc>
            </a:pPr>
            <a:r>
              <a:rPr lang="en-US" altLang="x-none" dirty="0">
                <a:solidFill>
                  <a:schemeClr val="tx1"/>
                </a:solidFill>
              </a:rPr>
              <a:t>   contrast etc.)</a:t>
            </a:r>
          </a:p>
        </p:txBody>
      </p:sp>
    </p:spTree>
    <p:extLst>
      <p:ext uri="{BB962C8B-B14F-4D97-AF65-F5344CB8AC3E}">
        <p14:creationId xmlns:p14="http://schemas.microsoft.com/office/powerpoint/2010/main" val="1890144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p:cNvSpPr>
          <p:nvPr/>
        </p:nvSpPr>
        <p:spPr bwMode="auto">
          <a:xfrm>
            <a:off x="1600200" y="844550"/>
            <a:ext cx="8610600" cy="6154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spAutoFit/>
          </a:bodyPr>
          <a:lstStyle>
            <a:lvl1pPr marL="496888" indent="-457200" eaLnBrk="0" hangingPunct="0">
              <a:defRPr sz="2400">
                <a:solidFill>
                  <a:srgbClr val="000000"/>
                </a:solidFill>
                <a:latin typeface="Arial" charset="0"/>
                <a:ea typeface="ヒラギノ角ゴ ProN W3" charset="-128"/>
                <a:sym typeface="Arial" charset="0"/>
              </a:defRPr>
            </a:lvl1pPr>
            <a:lvl2pPr marL="954088" indent="-45720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buFont typeface="Arial" charset="0"/>
              <a:buChar char="•"/>
            </a:pPr>
            <a:r>
              <a:rPr lang="en-US" altLang="x-none">
                <a:solidFill>
                  <a:srgbClr val="A3A3E0"/>
                </a:solidFill>
                <a:latin typeface="Calibri" charset="0"/>
              </a:rPr>
              <a:t>We don</a:t>
            </a:r>
            <a:r>
              <a:rPr lang="en-US" altLang="en-US">
                <a:solidFill>
                  <a:srgbClr val="A3A3E0"/>
                </a:solidFill>
                <a:latin typeface="Calibri" charset="0"/>
              </a:rPr>
              <a:t>’</a:t>
            </a:r>
            <a:r>
              <a:rPr lang="en-US" altLang="x-none">
                <a:solidFill>
                  <a:srgbClr val="A3A3E0"/>
                </a:solidFill>
                <a:latin typeface="Calibri" charset="0"/>
              </a:rPr>
              <a:t>t care about fine details we</a:t>
            </a:r>
            <a:r>
              <a:rPr lang="en-US" altLang="en-US">
                <a:solidFill>
                  <a:srgbClr val="A3A3E0"/>
                </a:solidFill>
                <a:latin typeface="Calibri" charset="0"/>
              </a:rPr>
              <a:t>’</a:t>
            </a:r>
            <a:r>
              <a:rPr lang="en-US" altLang="x-none">
                <a:solidFill>
                  <a:srgbClr val="A3A3E0"/>
                </a:solidFill>
                <a:latin typeface="Calibri" charset="0"/>
              </a:rPr>
              <a:t>ll put brains into common anatomical volume using an affine transformation</a:t>
            </a:r>
          </a:p>
          <a:p>
            <a:pPr lvl="1" eaLnBrk="1" hangingPunct="1">
              <a:buFont typeface="Arial" charset="0"/>
              <a:buChar char="•"/>
            </a:pPr>
            <a:r>
              <a:rPr lang="en-US" altLang="x-none" sz="2000">
                <a:solidFill>
                  <a:srgbClr val="A6A6A6"/>
                </a:solidFill>
                <a:latin typeface="Calibri" charset="0"/>
              </a:rPr>
              <a:t>Affine transformation to Talairach &amp; Tournoux Brain (1998) or to the MNI 305 template (Evans 1993</a:t>
            </a:r>
            <a:r>
              <a:rPr lang="en-US" altLang="x-none" sz="2000">
                <a:solidFill>
                  <a:schemeClr val="tx1"/>
                </a:solidFill>
                <a:latin typeface="Calibri" charset="0"/>
              </a:rPr>
              <a:t>)</a:t>
            </a:r>
          </a:p>
          <a:p>
            <a:pPr eaLnBrk="1" hangingPunct="1"/>
            <a:endParaRPr lang="en-US" altLang="x-none">
              <a:solidFill>
                <a:schemeClr val="tx1"/>
              </a:solidFill>
              <a:latin typeface="Calibri" charset="0"/>
            </a:endParaRPr>
          </a:p>
          <a:p>
            <a:pPr eaLnBrk="1" hangingPunct="1">
              <a:buFont typeface="Arial" charset="0"/>
              <a:buChar char="•"/>
            </a:pPr>
            <a:r>
              <a:rPr lang="en-US" altLang="x-none">
                <a:solidFill>
                  <a:srgbClr val="A3A3E0"/>
                </a:solidFill>
                <a:latin typeface="Calibri" charset="0"/>
              </a:rPr>
              <a:t>We don</a:t>
            </a:r>
            <a:r>
              <a:rPr lang="en-US" altLang="en-US">
                <a:solidFill>
                  <a:srgbClr val="A3A3E0"/>
                </a:solidFill>
                <a:latin typeface="Calibri" charset="0"/>
              </a:rPr>
              <a:t>’</a:t>
            </a:r>
            <a:r>
              <a:rPr lang="en-US" altLang="x-none">
                <a:solidFill>
                  <a:srgbClr val="A3A3E0"/>
                </a:solidFill>
                <a:latin typeface="Calibri" charset="0"/>
              </a:rPr>
              <a:t>t care about anatomy, we care about preserving function across individuals</a:t>
            </a:r>
          </a:p>
          <a:p>
            <a:pPr lvl="1" eaLnBrk="1" hangingPunct="1">
              <a:buFont typeface="Arial" charset="0"/>
              <a:buChar char="•"/>
            </a:pPr>
            <a:r>
              <a:rPr lang="en-US" altLang="x-none" sz="2000">
                <a:solidFill>
                  <a:srgbClr val="A6A6A6"/>
                </a:solidFill>
                <a:latin typeface="Calibri" charset="0"/>
              </a:rPr>
              <a:t>Region of Interest (ROI) analysis (Kanwisher 1997)</a:t>
            </a:r>
          </a:p>
          <a:p>
            <a:pPr lvl="1" eaLnBrk="1" hangingPunct="1">
              <a:buFont typeface="Arial" charset="0"/>
              <a:buChar char="•"/>
            </a:pPr>
            <a:r>
              <a:rPr lang="en-US" altLang="x-none" sz="2000">
                <a:solidFill>
                  <a:srgbClr val="A6A6A6"/>
                </a:solidFill>
                <a:latin typeface="Calibri" charset="0"/>
              </a:rPr>
              <a:t>Hyperalignment (Haxby 2011)</a:t>
            </a:r>
          </a:p>
          <a:p>
            <a:pPr eaLnBrk="1" hangingPunct="1"/>
            <a:endParaRPr lang="en-US" altLang="x-none">
              <a:solidFill>
                <a:schemeClr val="tx1"/>
              </a:solidFill>
              <a:latin typeface="Calibri" charset="0"/>
            </a:endParaRPr>
          </a:p>
          <a:p>
            <a:pPr eaLnBrk="1" hangingPunct="1">
              <a:buFont typeface="Arial" charset="0"/>
              <a:buChar char="•"/>
            </a:pPr>
            <a:r>
              <a:rPr lang="en-US" altLang="x-none" sz="2800" b="1">
                <a:solidFill>
                  <a:srgbClr val="5F22C3"/>
                </a:solidFill>
                <a:latin typeface="Calibri" charset="0"/>
              </a:rPr>
              <a:t>Anatomy matters! We care about preserving functional-structural relationships across individuals</a:t>
            </a:r>
            <a:endParaRPr lang="en-US" altLang="x-none" sz="2800" b="1">
              <a:solidFill>
                <a:schemeClr val="tx1"/>
              </a:solidFill>
              <a:latin typeface="Calibri" charset="0"/>
            </a:endParaRPr>
          </a:p>
          <a:p>
            <a:pPr lvl="1" eaLnBrk="1" hangingPunct="1">
              <a:buFont typeface="Arial" charset="0"/>
              <a:buChar char="•"/>
            </a:pPr>
            <a:r>
              <a:rPr lang="en-US" altLang="x-none">
                <a:solidFill>
                  <a:schemeClr val="tx1"/>
                </a:solidFill>
                <a:latin typeface="Calibri" charset="0"/>
              </a:rPr>
              <a:t>Cortex-based alignment (Fischl 1999) to FreeSurfer average brain or average of your subjects (Frost &amp; Goebel 2011)</a:t>
            </a:r>
          </a:p>
          <a:p>
            <a:pPr lvl="1" eaLnBrk="1" hangingPunct="1">
              <a:buFont typeface="Arial" charset="0"/>
              <a:buChar char="•"/>
            </a:pPr>
            <a:r>
              <a:rPr lang="en-US" altLang="x-none">
                <a:solidFill>
                  <a:schemeClr val="tx1"/>
                </a:solidFill>
                <a:latin typeface="Calibri" charset="0"/>
              </a:rPr>
              <a:t>Non linear transformation to MNI ICBM 152 or MNI-Colins27 brain (http://nist.mni.mcgill.ca/?page_id=714)</a:t>
            </a:r>
          </a:p>
          <a:p>
            <a:pPr eaLnBrk="1" hangingPunct="1">
              <a:buFont typeface="Arial" charset="0"/>
              <a:buChar char="•"/>
            </a:pPr>
            <a:endParaRPr lang="en-US" altLang="x-none">
              <a:solidFill>
                <a:schemeClr val="tx1"/>
              </a:solidFill>
              <a:latin typeface="Calibri" charset="0"/>
            </a:endParaRPr>
          </a:p>
        </p:txBody>
      </p:sp>
      <p:sp>
        <p:nvSpPr>
          <p:cNvPr id="77826" name="Rectangle 1"/>
          <p:cNvSpPr txBox="1">
            <a:spLocks noChangeArrowheads="1"/>
          </p:cNvSpPr>
          <p:nvPr/>
        </p:nvSpPr>
        <p:spPr bwMode="auto">
          <a:xfrm>
            <a:off x="1524000" y="85725"/>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4400" b="1">
                <a:solidFill>
                  <a:srgbClr val="6224C2"/>
                </a:solidFill>
                <a:latin typeface="Calibri" charset="0"/>
                <a:sym typeface="Arial Bold" charset="0"/>
              </a:rPr>
              <a:t>Methods for registering brains</a:t>
            </a:r>
            <a:endParaRPr lang="en-US" altLang="x-none" sz="4400" b="1">
              <a:solidFill>
                <a:srgbClr val="6224C2"/>
              </a:solidFill>
              <a:latin typeface="Calibri" charset="0"/>
              <a:ea typeface="ヒラギノ角ゴ ProN W6" charset="-128"/>
              <a:sym typeface="Arial Bold" charset="0"/>
            </a:endParaRPr>
          </a:p>
        </p:txBody>
      </p:sp>
    </p:spTree>
    <p:extLst>
      <p:ext uri="{BB962C8B-B14F-4D97-AF65-F5344CB8AC3E}">
        <p14:creationId xmlns:p14="http://schemas.microsoft.com/office/powerpoint/2010/main" val="2048874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1600200" y="520700"/>
            <a:ext cx="8991600" cy="1600200"/>
          </a:xfrm>
        </p:spPr>
        <p:txBody>
          <a:bodyPr/>
          <a:lstStyle/>
          <a:p>
            <a:pPr algn="ctr"/>
            <a:r>
              <a:rPr lang="en-US" altLang="x-none" sz="3600" b="1">
                <a:solidFill>
                  <a:srgbClr val="5F22C3"/>
                </a:solidFill>
                <a:latin typeface="Calibri" charset="0"/>
              </a:rPr>
              <a:t>Cortex Based Alignment </a:t>
            </a:r>
            <a:r>
              <a:rPr lang="en-US" altLang="x-none" sz="3600" b="1">
                <a:solidFill>
                  <a:srgbClr val="5F22C3"/>
                </a:solidFill>
                <a:latin typeface="Calibri" charset="0"/>
              </a:rPr>
              <a:t>(</a:t>
            </a:r>
            <a:r>
              <a:rPr lang="en-US" altLang="x-none" sz="3600" b="1" smtClean="0">
                <a:solidFill>
                  <a:srgbClr val="5F22C3"/>
                </a:solidFill>
                <a:latin typeface="Calibri" charset="0"/>
              </a:rPr>
              <a:t>CBA) </a:t>
            </a:r>
            <a:r>
              <a:rPr lang="en-US" altLang="x-none" sz="3600" b="1" dirty="0" err="1" smtClean="0">
                <a:solidFill>
                  <a:srgbClr val="5F22C3"/>
                </a:solidFill>
                <a:latin typeface="Calibri" charset="0"/>
              </a:rPr>
              <a:t>Fischl</a:t>
            </a:r>
            <a:r>
              <a:rPr lang="en-US" altLang="x-none" sz="3600" b="1" dirty="0" smtClean="0">
                <a:solidFill>
                  <a:srgbClr val="5F22C3"/>
                </a:solidFill>
                <a:latin typeface="Calibri" charset="0"/>
              </a:rPr>
              <a:t> </a:t>
            </a:r>
            <a:r>
              <a:rPr lang="en-US" altLang="x-none" sz="3600" b="1" dirty="0">
                <a:solidFill>
                  <a:srgbClr val="5F22C3"/>
                </a:solidFill>
                <a:latin typeface="Calibri" charset="0"/>
              </a:rPr>
              <a:t>1999</a:t>
            </a:r>
          </a:p>
        </p:txBody>
      </p:sp>
      <p:pic>
        <p:nvPicPr>
          <p:cNvPr id="798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5301"/>
            <a:ext cx="91440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465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1"/>
            <a:ext cx="9144000"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600200" y="520700"/>
            <a:ext cx="8991600" cy="1600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x-none" sz="3600" b="1" smtClean="0">
                <a:solidFill>
                  <a:srgbClr val="5F22C3"/>
                </a:solidFill>
                <a:latin typeface="Calibri" charset="0"/>
              </a:rPr>
              <a:t>Cortex Based Alignment (CBA) Fischl 1999</a:t>
            </a:r>
            <a:endParaRPr lang="en-US" altLang="x-none" sz="3600" b="1" dirty="0">
              <a:solidFill>
                <a:srgbClr val="5F22C3"/>
              </a:solidFill>
              <a:latin typeface="Calibri" charset="0"/>
            </a:endParaRPr>
          </a:p>
        </p:txBody>
      </p:sp>
    </p:spTree>
    <p:extLst>
      <p:ext uri="{BB962C8B-B14F-4D97-AF65-F5344CB8AC3E}">
        <p14:creationId xmlns:p14="http://schemas.microsoft.com/office/powerpoint/2010/main" val="2048819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0100" y="1371600"/>
            <a:ext cx="7988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TextBox 4"/>
          <p:cNvSpPr txBox="1">
            <a:spLocks noChangeArrowheads="1"/>
          </p:cNvSpPr>
          <p:nvPr/>
        </p:nvSpPr>
        <p:spPr bwMode="auto">
          <a:xfrm>
            <a:off x="9862344" y="1585814"/>
            <a:ext cx="21161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sz="1600">
                <a:solidFill>
                  <a:schemeClr val="accent1">
                    <a:lumMod val="75000"/>
                  </a:schemeClr>
                </a:solidFill>
                <a:latin typeface="Comic Sans MS" charset="0"/>
              </a:rPr>
              <a:t>Frost &amp; Goebel 2011</a:t>
            </a:r>
          </a:p>
        </p:txBody>
      </p:sp>
      <p:sp>
        <p:nvSpPr>
          <p:cNvPr id="81923" name="Rectangle 1"/>
          <p:cNvSpPr>
            <a:spLocks noChangeArrowheads="1"/>
          </p:cNvSpPr>
          <p:nvPr/>
        </p:nvSpPr>
        <p:spPr bwMode="auto">
          <a:xfrm>
            <a:off x="409575" y="369888"/>
            <a:ext cx="113728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2800" b="1">
                <a:solidFill>
                  <a:srgbClr val="5F22C3"/>
                </a:solidFill>
                <a:latin typeface="Calibri" charset="0"/>
              </a:rPr>
              <a:t>Cortex Based Alignment (CBA) increases between subject consistency of functional ROIs as well as preserves functional-structural relationships</a:t>
            </a:r>
            <a:br>
              <a:rPr lang="en-US" altLang="x-none" sz="2800" b="1">
                <a:solidFill>
                  <a:srgbClr val="5F22C3"/>
                </a:solidFill>
                <a:latin typeface="Calibri" charset="0"/>
              </a:rPr>
            </a:br>
            <a:endParaRPr lang="en-US" altLang="x-none" sz="2800"/>
          </a:p>
        </p:txBody>
      </p:sp>
    </p:spTree>
    <p:extLst>
      <p:ext uri="{BB962C8B-B14F-4D97-AF65-F5344CB8AC3E}">
        <p14:creationId xmlns:p14="http://schemas.microsoft.com/office/powerpoint/2010/main" val="17585741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1927226" y="0"/>
            <a:ext cx="8588375" cy="1600200"/>
          </a:xfrm>
          <a:effectLst/>
        </p:spPr>
        <p:txBody>
          <a:bodyPr vert="horz" lIns="91440" tIns="45720" rIns="41275" bIns="45720" rtlCol="0" anchor="ctr">
            <a:normAutofit/>
          </a:bodyPr>
          <a:lstStyle/>
          <a:p>
            <a:pPr marL="41275"/>
            <a:r>
              <a:rPr lang="en-US" altLang="x-none" sz="3600">
                <a:solidFill>
                  <a:srgbClr val="7030A0"/>
                </a:solidFill>
                <a:latin typeface="Arial Bold" charset="0"/>
                <a:sym typeface="Arial Bold" charset="0"/>
              </a:rPr>
              <a:t>Cortex Based Alignment (CBA)</a:t>
            </a:r>
            <a:endParaRPr lang="en-US" altLang="x-none" sz="3600">
              <a:solidFill>
                <a:srgbClr val="7030A0"/>
              </a:solidFill>
              <a:latin typeface="Arial Bold" charset="0"/>
              <a:ea typeface="ヒラギノ角ゴ ProN W6" charset="-128"/>
              <a:sym typeface="Arial Bold" charset="0"/>
            </a:endParaRPr>
          </a:p>
        </p:txBody>
      </p:sp>
      <p:sp>
        <p:nvSpPr>
          <p:cNvPr id="26627" name="Rectangle 2"/>
          <p:cNvSpPr>
            <a:spLocks/>
          </p:cNvSpPr>
          <p:nvPr/>
        </p:nvSpPr>
        <p:spPr bwMode="auto">
          <a:xfrm>
            <a:off x="2133600" y="1219200"/>
            <a:ext cx="78867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lnSpc>
                <a:spcPct val="120000"/>
              </a:lnSpc>
              <a:defRPr/>
            </a:pPr>
            <a:r>
              <a:rPr lang="en-US" sz="2400" b="1" dirty="0" smtClean="0">
                <a:solidFill>
                  <a:srgbClr val="00B050"/>
                </a:solidFill>
                <a:ea typeface="ヒラギノ角ゴ ProN W3" charset="0"/>
                <a:cs typeface="Arial" charset="0"/>
              </a:rPr>
              <a:t>Pros: </a:t>
            </a:r>
            <a:endParaRPr lang="en-US" sz="2400" b="1" dirty="0">
              <a:solidFill>
                <a:srgbClr val="00B050"/>
              </a:solidFill>
              <a:ea typeface="ヒラギノ角ゴ ProN W3" charset="0"/>
              <a:cs typeface="Arial" charset="0"/>
            </a:endParaRPr>
          </a:p>
          <a:p>
            <a:pPr marL="382588" indent="-342900">
              <a:lnSpc>
                <a:spcPct val="120000"/>
              </a:lnSpc>
              <a:buFontTx/>
              <a:buChar char="-"/>
              <a:defRPr/>
            </a:pPr>
            <a:r>
              <a:rPr lang="en-US" sz="2400" dirty="0">
                <a:ea typeface="ヒラギノ角ゴ ProN W3" charset="0"/>
                <a:cs typeface="Arial" charset="0"/>
              </a:rPr>
              <a:t>Maintains anatomical correspondence of regions</a:t>
            </a:r>
          </a:p>
          <a:p>
            <a:pPr marL="382588" indent="-342900">
              <a:lnSpc>
                <a:spcPct val="120000"/>
              </a:lnSpc>
              <a:buFontTx/>
              <a:buChar char="-"/>
              <a:defRPr/>
            </a:pPr>
            <a:r>
              <a:rPr lang="en-US" sz="2400" dirty="0">
                <a:ea typeface="ヒラギノ角ゴ ProN W3" charset="0"/>
                <a:cs typeface="Arial" charset="0"/>
              </a:rPr>
              <a:t>Adding small sulci to this process may further improve the alignment between function and anatomy</a:t>
            </a:r>
          </a:p>
          <a:p>
            <a:pPr marL="382588" indent="-342900">
              <a:lnSpc>
                <a:spcPct val="120000"/>
              </a:lnSpc>
              <a:buFontTx/>
              <a:buChar char="-"/>
              <a:defRPr/>
            </a:pPr>
            <a:endParaRPr lang="en-US" sz="2400" dirty="0">
              <a:ea typeface="ヒラギノ角ゴ ProN W3" charset="0"/>
              <a:cs typeface="Arial" charset="0"/>
            </a:endParaRPr>
          </a:p>
          <a:p>
            <a:pPr marL="39688">
              <a:lnSpc>
                <a:spcPct val="120000"/>
              </a:lnSpc>
              <a:defRPr/>
            </a:pPr>
            <a:r>
              <a:rPr lang="en-US" sz="2400" b="1" dirty="0">
                <a:solidFill>
                  <a:srgbClr val="C00000"/>
                </a:solidFill>
                <a:ea typeface="ヒラギノ角ゴ ProN W3" charset="0"/>
                <a:cs typeface="Arial" charset="0"/>
              </a:rPr>
              <a:t>Cons:</a:t>
            </a:r>
          </a:p>
          <a:p>
            <a:pPr marL="382588" indent="-342900">
              <a:lnSpc>
                <a:spcPct val="120000"/>
              </a:lnSpc>
              <a:buFontTx/>
              <a:buChar char="-"/>
              <a:defRPr/>
            </a:pPr>
            <a:r>
              <a:rPr lang="en-US" sz="2400" dirty="0">
                <a:ea typeface="ヒラギノ角ゴ ProN W3" charset="0"/>
                <a:cs typeface="Arial" charset="0"/>
              </a:rPr>
              <a:t>The pattern of cortical folding may vary across individuals</a:t>
            </a:r>
          </a:p>
          <a:p>
            <a:pPr marL="382588" indent="-342900">
              <a:lnSpc>
                <a:spcPct val="120000"/>
              </a:lnSpc>
              <a:buFontTx/>
              <a:buChar char="-"/>
              <a:defRPr/>
            </a:pPr>
            <a:r>
              <a:rPr lang="en-US" sz="2400" dirty="0">
                <a:ea typeface="ヒラギノ角ゴ ProN W3" charset="0"/>
                <a:cs typeface="Arial" charset="0"/>
              </a:rPr>
              <a:t>Depends on an assumption that there is a tight correspondence between function and anatomy, but this correspondence may vary across the brain</a:t>
            </a:r>
          </a:p>
        </p:txBody>
      </p:sp>
    </p:spTree>
    <p:extLst>
      <p:ext uri="{BB962C8B-B14F-4D97-AF65-F5344CB8AC3E}">
        <p14:creationId xmlns:p14="http://schemas.microsoft.com/office/powerpoint/2010/main" val="538288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a:xfrm>
            <a:off x="2209800" y="990600"/>
            <a:ext cx="7772400" cy="4876800"/>
          </a:xfrm>
        </p:spPr>
        <p:txBody>
          <a:bodyPr/>
          <a:lstStyle/>
          <a:p>
            <a:r>
              <a:rPr lang="en-US" altLang="x-none">
                <a:latin typeface="Calibri" charset="0"/>
              </a:rPr>
              <a:t>Determine the consistent pattern of brain responses across subjects</a:t>
            </a:r>
          </a:p>
          <a:p>
            <a:pPr lvl="1"/>
            <a:r>
              <a:rPr lang="en-US" altLang="x-none">
                <a:latin typeface="Calibri" charset="0"/>
                <a:ea typeface="ＭＳ Ｐゴシック" charset="-128"/>
              </a:rPr>
              <a:t>Statistics determine how likely the data will generalize to new subjects</a:t>
            </a:r>
          </a:p>
          <a:p>
            <a:pPr lvl="1"/>
            <a:endParaRPr lang="en-US" altLang="x-none">
              <a:latin typeface="Calibri" charset="0"/>
              <a:ea typeface="ＭＳ Ｐゴシック" charset="-128"/>
            </a:endParaRPr>
          </a:p>
          <a:p>
            <a:r>
              <a:rPr lang="en-US" altLang="x-none">
                <a:latin typeface="Calibri" charset="0"/>
              </a:rPr>
              <a:t>Increase statistical power by pooling data across subjects</a:t>
            </a:r>
          </a:p>
          <a:p>
            <a:endParaRPr lang="en-US" altLang="x-none">
              <a:latin typeface="Calibri" charset="0"/>
            </a:endParaRPr>
          </a:p>
          <a:p>
            <a:r>
              <a:rPr lang="en-US" altLang="x-none">
                <a:latin typeface="Calibri" charset="0"/>
              </a:rPr>
              <a:t>Compare results between groups </a:t>
            </a:r>
          </a:p>
          <a:p>
            <a:pPr lvl="1"/>
            <a:r>
              <a:rPr lang="en-US" altLang="x-none">
                <a:latin typeface="Calibri" charset="0"/>
                <a:ea typeface="ＭＳ Ｐゴシック" charset="-128"/>
              </a:rPr>
              <a:t>e.g. typical/patients; old/young; with/without intervention</a:t>
            </a:r>
          </a:p>
        </p:txBody>
      </p:sp>
      <p:sp>
        <p:nvSpPr>
          <p:cNvPr id="19458" name="Rectangle 1"/>
          <p:cNvSpPr txBox="1">
            <a:spLocks noChangeArrowheads="1"/>
          </p:cNvSpPr>
          <p:nvPr/>
        </p:nvSpPr>
        <p:spPr bwMode="auto">
          <a:xfrm>
            <a:off x="1524000" y="-15240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4400" b="1">
                <a:solidFill>
                  <a:srgbClr val="6224C2"/>
                </a:solidFill>
                <a:latin typeface="Calibri" charset="0"/>
                <a:sym typeface="Arial Bold" charset="0"/>
              </a:rPr>
              <a:t>Goal of Group Analyses</a:t>
            </a:r>
            <a:endParaRPr lang="en-US" altLang="x-none" sz="4400" b="1">
              <a:solidFill>
                <a:srgbClr val="6224C2"/>
              </a:solidFill>
              <a:latin typeface="Calibri" charset="0"/>
              <a:ea typeface="ヒラギノ角ゴ ProN W6" charset="-128"/>
              <a:sym typeface="Arial Bold" charset="0"/>
            </a:endParaRPr>
          </a:p>
        </p:txBody>
      </p:sp>
    </p:spTree>
    <p:extLst>
      <p:ext uri="{BB962C8B-B14F-4D97-AF65-F5344CB8AC3E}">
        <p14:creationId xmlns:p14="http://schemas.microsoft.com/office/powerpoint/2010/main" val="748226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19214"/>
            <a:ext cx="9144000" cy="37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4" name="Rectangle 4"/>
          <p:cNvSpPr>
            <a:spLocks noChangeArrowheads="1"/>
          </p:cNvSpPr>
          <p:nvPr/>
        </p:nvSpPr>
        <p:spPr bwMode="auto">
          <a:xfrm>
            <a:off x="1524000" y="5027614"/>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r>
              <a:rPr lang="en-US" altLang="x-none" sz="1800">
                <a:latin typeface="Calibri" charset="0"/>
              </a:rPr>
              <a:t>A number of unbiased non-linear averages of the MNI152 database have been generated that combines the attractions of both high-spatial resolution and signal-to-noise while not being subject to the vagaries of any single brain (Fonov et al., 2011). The procedure involved multiple iterations of a process where, at each iteration, individual native MRIs were non-linearly fitted to the average template from the previous iteration, beginning with the MNI152 linear template.</a:t>
            </a:r>
          </a:p>
        </p:txBody>
      </p:sp>
      <p:sp>
        <p:nvSpPr>
          <p:cNvPr id="84995" name="Rectangle 5"/>
          <p:cNvSpPr>
            <a:spLocks noChangeArrowheads="1"/>
          </p:cNvSpPr>
          <p:nvPr/>
        </p:nvSpPr>
        <p:spPr bwMode="auto">
          <a:xfrm>
            <a:off x="1752600" y="304801"/>
            <a:ext cx="8686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3200" b="1">
                <a:solidFill>
                  <a:srgbClr val="5F22C3"/>
                </a:solidFill>
              </a:rPr>
              <a:t>MNI: ICBM 152 Nonlinear atlases (2009)</a:t>
            </a:r>
          </a:p>
          <a:p>
            <a:pPr algn="ctr" eaLnBrk="1" hangingPunct="1"/>
            <a:r>
              <a:rPr lang="en-US" altLang="x-none" sz="3200">
                <a:solidFill>
                  <a:srgbClr val="5F22C3"/>
                </a:solidFill>
              </a:rPr>
              <a:t>http://nist.mni.mcgill.ca</a:t>
            </a:r>
          </a:p>
        </p:txBody>
      </p:sp>
    </p:spTree>
    <p:extLst>
      <p:ext uri="{BB962C8B-B14F-4D97-AF65-F5344CB8AC3E}">
        <p14:creationId xmlns:p14="http://schemas.microsoft.com/office/powerpoint/2010/main" val="985697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6687" y="0"/>
            <a:ext cx="10515600" cy="1325563"/>
          </a:xfrm>
        </p:spPr>
        <p:txBody>
          <a:bodyPr>
            <a:normAutofit/>
          </a:bodyPr>
          <a:lstStyle/>
          <a:p>
            <a:r>
              <a:rPr lang="en-US" sz="2400" dirty="0" smtClean="0">
                <a:solidFill>
                  <a:schemeClr val="accent4">
                    <a:lumMod val="20000"/>
                    <a:lumOff val="80000"/>
                  </a:schemeClr>
                </a:solidFill>
              </a:rPr>
              <a:t>http://</a:t>
            </a:r>
            <a:r>
              <a:rPr lang="en-US" sz="2400" dirty="0" err="1" smtClean="0">
                <a:solidFill>
                  <a:schemeClr val="accent4">
                    <a:lumMod val="20000"/>
                    <a:lumOff val="80000"/>
                  </a:schemeClr>
                </a:solidFill>
              </a:rPr>
              <a:t>stnava.github.io</a:t>
            </a:r>
            <a:r>
              <a:rPr lang="en-US" sz="2400" dirty="0" smtClean="0">
                <a:solidFill>
                  <a:schemeClr val="accent4">
                    <a:lumMod val="20000"/>
                    <a:lumOff val="80000"/>
                  </a:schemeClr>
                </a:solidFill>
              </a:rPr>
              <a:t>/ANTs/</a:t>
            </a:r>
            <a:endParaRPr lang="en-US" sz="2400" dirty="0">
              <a:solidFill>
                <a:schemeClr val="accent4">
                  <a:lumMod val="20000"/>
                  <a:lumOff val="80000"/>
                </a:schemeClr>
              </a:solidFill>
            </a:endParaRPr>
          </a:p>
        </p:txBody>
      </p:sp>
      <p:pic>
        <p:nvPicPr>
          <p:cNvPr id="4" name="Picture 3"/>
          <p:cNvPicPr>
            <a:picLocks noChangeAspect="1"/>
          </p:cNvPicPr>
          <p:nvPr/>
        </p:nvPicPr>
        <p:blipFill>
          <a:blip r:embed="rId2"/>
          <a:stretch>
            <a:fillRect/>
          </a:stretch>
        </p:blipFill>
        <p:spPr>
          <a:xfrm>
            <a:off x="4596419" y="0"/>
            <a:ext cx="6913938" cy="6858000"/>
          </a:xfrm>
          <a:prstGeom prst="rect">
            <a:avLst/>
          </a:prstGeom>
        </p:spPr>
      </p:pic>
    </p:spTree>
    <p:extLst>
      <p:ext uri="{BB962C8B-B14F-4D97-AF65-F5344CB8AC3E}">
        <p14:creationId xmlns:p14="http://schemas.microsoft.com/office/powerpoint/2010/main" val="11503918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p:cNvSpPr>
          <p:nvPr/>
        </p:nvSpPr>
        <p:spPr bwMode="auto">
          <a:xfrm>
            <a:off x="1600200" y="844550"/>
            <a:ext cx="8610600" cy="578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spAutoFit/>
          </a:bodyPr>
          <a:lstStyle>
            <a:lvl1pPr marL="496888" indent="-457200" eaLnBrk="0" hangingPunct="0">
              <a:defRPr sz="2400">
                <a:solidFill>
                  <a:srgbClr val="000000"/>
                </a:solidFill>
                <a:latin typeface="Arial" charset="0"/>
                <a:ea typeface="ヒラギノ角ゴ ProN W3" charset="-128"/>
                <a:sym typeface="Arial" charset="0"/>
              </a:defRPr>
            </a:lvl1pPr>
            <a:lvl2pPr marL="954088" indent="-45720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buFont typeface="Arial" charset="0"/>
              <a:buChar char="•"/>
            </a:pPr>
            <a:r>
              <a:rPr lang="en-US" altLang="x-none">
                <a:solidFill>
                  <a:srgbClr val="5F22C3"/>
                </a:solidFill>
                <a:latin typeface="Calibri" charset="0"/>
              </a:rPr>
              <a:t>We don</a:t>
            </a:r>
            <a:r>
              <a:rPr lang="en-US" altLang="en-US">
                <a:solidFill>
                  <a:srgbClr val="5F22C3"/>
                </a:solidFill>
                <a:latin typeface="Calibri" charset="0"/>
              </a:rPr>
              <a:t>’</a:t>
            </a:r>
            <a:r>
              <a:rPr lang="en-US" altLang="x-none">
                <a:solidFill>
                  <a:srgbClr val="5F22C3"/>
                </a:solidFill>
                <a:latin typeface="Calibri" charset="0"/>
              </a:rPr>
              <a:t>t care about fine details we</a:t>
            </a:r>
            <a:r>
              <a:rPr lang="en-US" altLang="en-US">
                <a:solidFill>
                  <a:srgbClr val="5F22C3"/>
                </a:solidFill>
                <a:latin typeface="Calibri" charset="0"/>
              </a:rPr>
              <a:t>’</a:t>
            </a:r>
            <a:r>
              <a:rPr lang="en-US" altLang="x-none">
                <a:solidFill>
                  <a:srgbClr val="5F22C3"/>
                </a:solidFill>
                <a:latin typeface="Calibri" charset="0"/>
              </a:rPr>
              <a:t>ll put brains into common anatomical volume using an affine transformation</a:t>
            </a:r>
          </a:p>
          <a:p>
            <a:pPr lvl="1" eaLnBrk="1" hangingPunct="1">
              <a:buFont typeface="Arial" charset="0"/>
              <a:buChar char="•"/>
            </a:pPr>
            <a:r>
              <a:rPr lang="en-US" altLang="x-none" sz="2000">
                <a:solidFill>
                  <a:schemeClr val="tx1"/>
                </a:solidFill>
                <a:latin typeface="Calibri" charset="0"/>
              </a:rPr>
              <a:t>Affine transformation to Talairach &amp; </a:t>
            </a:r>
            <a:r>
              <a:rPr lang="en-US" altLang="x-none" sz="2000">
                <a:latin typeface="Calibri" charset="0"/>
              </a:rPr>
              <a:t>Tournoux</a:t>
            </a:r>
            <a:r>
              <a:rPr lang="en-US" altLang="x-none" sz="2000">
                <a:solidFill>
                  <a:schemeClr val="tx1"/>
                </a:solidFill>
                <a:latin typeface="Calibri" charset="0"/>
              </a:rPr>
              <a:t> Brain (1998) or to the MNI 305 template (</a:t>
            </a:r>
            <a:r>
              <a:rPr lang="en-US" altLang="x-none" sz="2000">
                <a:latin typeface="Calibri" charset="0"/>
              </a:rPr>
              <a:t>Evans 1993</a:t>
            </a:r>
            <a:r>
              <a:rPr lang="en-US" altLang="x-none" sz="2000">
                <a:solidFill>
                  <a:schemeClr val="tx1"/>
                </a:solidFill>
                <a:latin typeface="Calibri" charset="0"/>
              </a:rPr>
              <a:t>)</a:t>
            </a:r>
          </a:p>
          <a:p>
            <a:pPr eaLnBrk="1" hangingPunct="1"/>
            <a:endParaRPr lang="en-US" altLang="x-none">
              <a:solidFill>
                <a:schemeClr val="tx1"/>
              </a:solidFill>
              <a:latin typeface="Calibri" charset="0"/>
            </a:endParaRPr>
          </a:p>
          <a:p>
            <a:pPr eaLnBrk="1" hangingPunct="1">
              <a:buFont typeface="Arial" charset="0"/>
              <a:buChar char="•"/>
            </a:pPr>
            <a:r>
              <a:rPr lang="en-US" altLang="x-none">
                <a:solidFill>
                  <a:srgbClr val="5F22C3"/>
                </a:solidFill>
                <a:latin typeface="Calibri" charset="0"/>
              </a:rPr>
              <a:t>We don</a:t>
            </a:r>
            <a:r>
              <a:rPr lang="en-US" altLang="en-US">
                <a:solidFill>
                  <a:srgbClr val="5F22C3"/>
                </a:solidFill>
                <a:latin typeface="Calibri" charset="0"/>
              </a:rPr>
              <a:t>’</a:t>
            </a:r>
            <a:r>
              <a:rPr lang="en-US" altLang="x-none">
                <a:solidFill>
                  <a:srgbClr val="5F22C3"/>
                </a:solidFill>
                <a:latin typeface="Calibri" charset="0"/>
              </a:rPr>
              <a:t>t care about anatomy, we care about preserving function across individuals</a:t>
            </a:r>
            <a:endParaRPr lang="en-US" altLang="x-none" sz="2000">
              <a:solidFill>
                <a:srgbClr val="5F22C3"/>
              </a:solidFill>
              <a:latin typeface="Calibri" charset="0"/>
            </a:endParaRPr>
          </a:p>
          <a:p>
            <a:pPr lvl="1" eaLnBrk="1" hangingPunct="1">
              <a:buFont typeface="Arial" charset="0"/>
              <a:buChar char="•"/>
            </a:pPr>
            <a:r>
              <a:rPr lang="en-US" altLang="x-none" sz="2000">
                <a:solidFill>
                  <a:schemeClr val="tx1"/>
                </a:solidFill>
                <a:latin typeface="Calibri" charset="0"/>
              </a:rPr>
              <a:t>Region of Interest (ROI) analysis (Kanwisher 1997)</a:t>
            </a:r>
          </a:p>
          <a:p>
            <a:pPr lvl="1" eaLnBrk="1" hangingPunct="1">
              <a:buFont typeface="Arial" charset="0"/>
              <a:buChar char="•"/>
            </a:pPr>
            <a:r>
              <a:rPr lang="en-US" altLang="x-none" sz="2000">
                <a:solidFill>
                  <a:schemeClr val="tx1"/>
                </a:solidFill>
                <a:latin typeface="Calibri" charset="0"/>
              </a:rPr>
              <a:t>Hyperalignment (Haxby 2011)</a:t>
            </a:r>
          </a:p>
          <a:p>
            <a:pPr eaLnBrk="1" hangingPunct="1"/>
            <a:endParaRPr lang="en-US" altLang="x-none">
              <a:solidFill>
                <a:schemeClr val="tx1"/>
              </a:solidFill>
              <a:latin typeface="Calibri" charset="0"/>
            </a:endParaRPr>
          </a:p>
          <a:p>
            <a:pPr eaLnBrk="1" hangingPunct="1">
              <a:buFont typeface="Arial" charset="0"/>
              <a:buChar char="•"/>
            </a:pPr>
            <a:r>
              <a:rPr lang="en-US" altLang="x-none">
                <a:solidFill>
                  <a:srgbClr val="5F22C3"/>
                </a:solidFill>
                <a:latin typeface="Calibri" charset="0"/>
              </a:rPr>
              <a:t>Anatomy matters! We care about preserving functional-structural relationships across individuals</a:t>
            </a:r>
            <a:endParaRPr lang="en-US" altLang="x-none">
              <a:solidFill>
                <a:schemeClr val="tx1"/>
              </a:solidFill>
              <a:latin typeface="Calibri" charset="0"/>
            </a:endParaRPr>
          </a:p>
          <a:p>
            <a:pPr lvl="1" eaLnBrk="1" hangingPunct="1">
              <a:buFont typeface="Arial" charset="0"/>
              <a:buChar char="•"/>
            </a:pPr>
            <a:r>
              <a:rPr lang="en-US" altLang="x-none" sz="2000">
                <a:solidFill>
                  <a:schemeClr val="tx1"/>
                </a:solidFill>
                <a:latin typeface="Calibri" charset="0"/>
              </a:rPr>
              <a:t>Cortex-based alignment (Fischl 1999) to FreeSurfer average brain or average of your subjects (Frost &amp; Goebel 2011)</a:t>
            </a:r>
          </a:p>
          <a:p>
            <a:pPr lvl="1" eaLnBrk="1" hangingPunct="1">
              <a:buFont typeface="Arial" charset="0"/>
              <a:buChar char="•"/>
            </a:pPr>
            <a:r>
              <a:rPr lang="en-US" altLang="x-none" sz="2000">
                <a:solidFill>
                  <a:schemeClr val="tx1"/>
                </a:solidFill>
                <a:latin typeface="Calibri" charset="0"/>
              </a:rPr>
              <a:t>Non linear transformation to MNI ICBM 152 or MNI-Colins27 brain (http://nist.mni.mcgill.ca/?page_id=714)</a:t>
            </a:r>
          </a:p>
          <a:p>
            <a:pPr eaLnBrk="1" hangingPunct="1">
              <a:buFont typeface="Arial" charset="0"/>
              <a:buChar char="•"/>
            </a:pPr>
            <a:endParaRPr lang="en-US" altLang="x-none">
              <a:solidFill>
                <a:schemeClr val="tx1"/>
              </a:solidFill>
              <a:latin typeface="Calibri" charset="0"/>
            </a:endParaRPr>
          </a:p>
        </p:txBody>
      </p:sp>
      <p:sp>
        <p:nvSpPr>
          <p:cNvPr id="87042" name="Rectangle 1"/>
          <p:cNvSpPr txBox="1">
            <a:spLocks noChangeArrowheads="1"/>
          </p:cNvSpPr>
          <p:nvPr/>
        </p:nvSpPr>
        <p:spPr bwMode="auto">
          <a:xfrm>
            <a:off x="1524000" y="-7620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4400" b="1">
                <a:solidFill>
                  <a:srgbClr val="6224C2"/>
                </a:solidFill>
                <a:latin typeface="Calibri" charset="0"/>
                <a:sym typeface="Arial Bold" charset="0"/>
              </a:rPr>
              <a:t>Methods for registering brains</a:t>
            </a:r>
            <a:endParaRPr lang="en-US" altLang="x-none" sz="4400" b="1">
              <a:solidFill>
                <a:srgbClr val="6224C2"/>
              </a:solidFill>
              <a:latin typeface="Calibri" charset="0"/>
              <a:ea typeface="ヒラギノ角ゴ ProN W6" charset="-128"/>
              <a:sym typeface="Arial Bold" charset="0"/>
            </a:endParaRPr>
          </a:p>
        </p:txBody>
      </p:sp>
    </p:spTree>
    <p:extLst>
      <p:ext uri="{BB962C8B-B14F-4D97-AF65-F5344CB8AC3E}">
        <p14:creationId xmlns:p14="http://schemas.microsoft.com/office/powerpoint/2010/main" val="1745644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2209800" y="1676400"/>
            <a:ext cx="7772400" cy="4876800"/>
          </a:xfrm>
        </p:spPr>
        <p:txBody>
          <a:bodyPr/>
          <a:lstStyle/>
          <a:p>
            <a:r>
              <a:rPr lang="en-US" altLang="x-none">
                <a:latin typeface="Calibri" charset="0"/>
              </a:rPr>
              <a:t>Statistical considerations of how to combine data across subjects</a:t>
            </a:r>
          </a:p>
          <a:p>
            <a:pPr lvl="1"/>
            <a:r>
              <a:rPr lang="en-US" altLang="x-none">
                <a:latin typeface="Calibri" charset="0"/>
                <a:ea typeface="ＭＳ Ｐゴシック" charset="-128"/>
              </a:rPr>
              <a:t> When combining data across people should we use fixed effects vs. random effects analyses?</a:t>
            </a:r>
          </a:p>
        </p:txBody>
      </p:sp>
      <p:sp>
        <p:nvSpPr>
          <p:cNvPr id="20482" name="Rectangle 1"/>
          <p:cNvSpPr txBox="1">
            <a:spLocks noChangeArrowheads="1"/>
          </p:cNvSpPr>
          <p:nvPr/>
        </p:nvSpPr>
        <p:spPr bwMode="auto">
          <a:xfrm>
            <a:off x="2133600" y="-635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4400" b="1">
                <a:solidFill>
                  <a:srgbClr val="6224C2"/>
                </a:solidFill>
                <a:latin typeface="Calibri" charset="0"/>
                <a:sym typeface="Arial Bold" charset="0"/>
              </a:rPr>
              <a:t>Issues to consider when performing group analyses</a:t>
            </a:r>
            <a:endParaRPr lang="en-US" altLang="x-none" sz="4400" b="1">
              <a:solidFill>
                <a:srgbClr val="6224C2"/>
              </a:solidFill>
              <a:latin typeface="Calibri" charset="0"/>
              <a:ea typeface="ヒラギノ角ゴ ProN W6" charset="-128"/>
              <a:sym typeface="Arial Bold" charset="0"/>
            </a:endParaRPr>
          </a:p>
        </p:txBody>
      </p:sp>
    </p:spTree>
    <p:extLst>
      <p:ext uri="{BB962C8B-B14F-4D97-AF65-F5344CB8AC3E}">
        <p14:creationId xmlns:p14="http://schemas.microsoft.com/office/powerpoint/2010/main" val="1932032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2209800" y="1676400"/>
            <a:ext cx="7772400" cy="4876800"/>
          </a:xfrm>
        </p:spPr>
        <p:txBody>
          <a:bodyPr/>
          <a:lstStyle/>
          <a:p>
            <a:r>
              <a:rPr lang="en-US" altLang="x-none">
                <a:latin typeface="Calibri" charset="0"/>
              </a:rPr>
              <a:t>Statistical considerations of how to combine data across subjects</a:t>
            </a:r>
          </a:p>
          <a:p>
            <a:pPr lvl="1"/>
            <a:r>
              <a:rPr lang="en-US" altLang="x-none">
                <a:latin typeface="Calibri" charset="0"/>
                <a:ea typeface="ＭＳ Ｐゴシック" charset="-128"/>
              </a:rPr>
              <a:t> When combining data across people should we use fixed effects vs. random effects analyses?</a:t>
            </a:r>
          </a:p>
          <a:p>
            <a:pPr lvl="1"/>
            <a:endParaRPr lang="en-US" altLang="x-none">
              <a:latin typeface="Calibri" charset="0"/>
              <a:ea typeface="ＭＳ Ｐゴシック" charset="-128"/>
            </a:endParaRPr>
          </a:p>
          <a:p>
            <a:r>
              <a:rPr lang="en-US" altLang="x-none">
                <a:latin typeface="Calibri" charset="0"/>
              </a:rPr>
              <a:t>Anatomical considerations of how to combine data across subjects</a:t>
            </a:r>
          </a:p>
          <a:p>
            <a:pPr lvl="1"/>
            <a:r>
              <a:rPr lang="en-US" altLang="x-none">
                <a:latin typeface="Calibri" charset="0"/>
                <a:ea typeface="ＭＳ Ｐゴシック" charset="-128"/>
              </a:rPr>
              <a:t>What is the appropriate common brain space to combine data across subjects?</a:t>
            </a:r>
          </a:p>
        </p:txBody>
      </p:sp>
      <p:sp>
        <p:nvSpPr>
          <p:cNvPr id="21506" name="Rectangle 1"/>
          <p:cNvSpPr txBox="1">
            <a:spLocks noChangeArrowheads="1"/>
          </p:cNvSpPr>
          <p:nvPr/>
        </p:nvSpPr>
        <p:spPr bwMode="auto">
          <a:xfrm>
            <a:off x="2133600" y="-635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r>
              <a:rPr lang="en-US" altLang="x-none" sz="4400" b="1">
                <a:solidFill>
                  <a:srgbClr val="6224C2"/>
                </a:solidFill>
                <a:latin typeface="Calibri" charset="0"/>
                <a:sym typeface="Arial Bold" charset="0"/>
              </a:rPr>
              <a:t>Issues to consider when performing group analyses</a:t>
            </a:r>
            <a:endParaRPr lang="en-US" altLang="x-none" sz="4400" b="1">
              <a:solidFill>
                <a:srgbClr val="6224C2"/>
              </a:solidFill>
              <a:latin typeface="Calibri" charset="0"/>
              <a:ea typeface="ヒラギノ角ゴ ProN W6" charset="-128"/>
              <a:sym typeface="Arial Bold" charset="0"/>
            </a:endParaRPr>
          </a:p>
        </p:txBody>
      </p:sp>
    </p:spTree>
    <p:extLst>
      <p:ext uri="{BB962C8B-B14F-4D97-AF65-F5344CB8AC3E}">
        <p14:creationId xmlns:p14="http://schemas.microsoft.com/office/powerpoint/2010/main" val="1716039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209800" y="1676400"/>
            <a:ext cx="7772400" cy="1600200"/>
          </a:xfrm>
        </p:spPr>
        <p:txBody>
          <a:bodyPr/>
          <a:lstStyle/>
          <a:p>
            <a:r>
              <a:rPr lang="en-US" altLang="x-none" b="1">
                <a:solidFill>
                  <a:srgbClr val="5F22C3"/>
                </a:solidFill>
                <a:latin typeface="Calibri" charset="0"/>
              </a:rPr>
              <a:t>Statistical Considerations</a:t>
            </a:r>
          </a:p>
        </p:txBody>
      </p:sp>
    </p:spTree>
    <p:extLst>
      <p:ext uri="{BB962C8B-B14F-4D97-AF65-F5344CB8AC3E}">
        <p14:creationId xmlns:p14="http://schemas.microsoft.com/office/powerpoint/2010/main" val="769791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ph type="title"/>
          </p:nvPr>
        </p:nvSpPr>
        <p:spPr>
          <a:xfrm>
            <a:off x="1524000" y="228600"/>
            <a:ext cx="9144000" cy="1600200"/>
          </a:xfrm>
        </p:spPr>
        <p:txBody>
          <a:bodyPr vert="horz" lIns="91440" tIns="45720" rIns="132080" bIns="45720" rtlCol="0" anchor="ctr">
            <a:normAutofit/>
          </a:bodyPr>
          <a:lstStyle/>
          <a:p>
            <a:r>
              <a:rPr lang="en-US" altLang="x-none" sz="3200" b="1">
                <a:solidFill>
                  <a:srgbClr val="6224C2"/>
                </a:solidFill>
                <a:latin typeface="Calibri" charset="0"/>
                <a:sym typeface="Arial Bold" charset="0"/>
              </a:rPr>
              <a:t>Fixed Effects: pool data across subjects by treating each subject as an independent sample and ignoring between-subjects differences</a:t>
            </a:r>
            <a:endParaRPr lang="en-US" altLang="x-none" sz="3200" b="1">
              <a:solidFill>
                <a:srgbClr val="6224C2"/>
              </a:solidFill>
              <a:latin typeface="Calibri" charset="0"/>
              <a:ea typeface="ヒラギノ角ゴ ProN W6" charset="-128"/>
              <a:sym typeface="Arial Bold" charset="0"/>
            </a:endParaRPr>
          </a:p>
        </p:txBody>
      </p:sp>
      <p:pic>
        <p:nvPicPr>
          <p:cNvPr id="2355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981200"/>
            <a:ext cx="8151813"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503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3156</Words>
  <Application>Microsoft Macintosh PowerPoint</Application>
  <PresentationFormat>Widescreen</PresentationFormat>
  <Paragraphs>282</Paragraphs>
  <Slides>52</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Calibri Light</vt:lpstr>
      <vt:lpstr>ＭＳ Ｐゴシック</vt:lpstr>
      <vt:lpstr>ヒラギノ角ゴ ProN W3</vt:lpstr>
      <vt:lpstr>ヒラギノ角ゴ ProN W6</vt:lpstr>
      <vt:lpstr>Arial</vt:lpstr>
      <vt:lpstr>Arial Bold</vt:lpstr>
      <vt:lpstr>Arial Italic</vt:lpstr>
      <vt:lpstr>Calibri</vt:lpstr>
      <vt:lpstr>Calibri Bold</vt:lpstr>
      <vt:lpstr>Comic Sans MS</vt:lpstr>
      <vt:lpstr>Office Theme</vt:lpstr>
      <vt:lpstr>Group Averaging of fMRI Data</vt:lpstr>
      <vt:lpstr>PowerPoint Presentation</vt:lpstr>
      <vt:lpstr>PowerPoint Presentation</vt:lpstr>
      <vt:lpstr>PowerPoint Presentation</vt:lpstr>
      <vt:lpstr>PowerPoint Presentation</vt:lpstr>
      <vt:lpstr>PowerPoint Presentation</vt:lpstr>
      <vt:lpstr>PowerPoint Presentation</vt:lpstr>
      <vt:lpstr>Statistical Considerations</vt:lpstr>
      <vt:lpstr>Fixed Effects: pool data across subjects by treating each subject as an independent sample and ignoring between-subjects differences</vt:lpstr>
      <vt:lpstr>Fixed Effects: pool data across subjects by treating each subject as an independent sample and ignoring between-subjects differences</vt:lpstr>
      <vt:lpstr>Fixed Effects: pool data across subjects by treating each subject as an independent sample and ignoring between-subjects differences</vt:lpstr>
      <vt:lpstr>Random Effects: first analyze each subject’s data and then do a second order analysis taking into consideration between-subject effects</vt:lpstr>
      <vt:lpstr>Random Effects: first analyze each subject’s data and then do a second order analysis taking into consideration between-subject effects</vt:lpstr>
      <vt:lpstr>Random Effects: first analyze each subject’s data and then do a second order analysis taking into consideration between-subject effects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Affine transformation to the Taliarach  vs. MNI 305 brain</vt:lpstr>
      <vt:lpstr>Taliarach &amp; Tournoux brain (1988)</vt:lpstr>
      <vt:lpstr>The MNI 305 brain</vt:lpstr>
      <vt:lpstr>The MNI 305 brain</vt:lpstr>
      <vt:lpstr>The MNI 305 brain</vt:lpstr>
      <vt:lpstr>The MNI 305 brain</vt:lpstr>
      <vt:lpstr>PowerPoint Presentation</vt:lpstr>
      <vt:lpstr>PowerPoint Presentation</vt:lpstr>
      <vt:lpstr>PowerPoint Presentation</vt:lpstr>
      <vt:lpstr>Talairach Normalization</vt:lpstr>
      <vt:lpstr>PowerPoint Presentation</vt:lpstr>
      <vt:lpstr> Affine Transformation of  Brains to the Talairach Space (or to MNI Template) </vt:lpstr>
      <vt:lpstr>PowerPoint Presentation</vt:lpstr>
      <vt:lpstr>PowerPoint Presentation</vt:lpstr>
      <vt:lpstr>Region-Of-Interest (ROI) Approach Kanwisher 1997, 2017</vt:lpstr>
      <vt:lpstr>Region-Of-Interest (ROI) Approach Kanwisher 1997, 2017</vt:lpstr>
      <vt:lpstr>Region-Of-Interest (ROI) Approach Kanwisher 1997, 2017</vt:lpstr>
      <vt:lpstr>Region-Of-Interest (ROI) Approach Kanwisher 1997, 2017</vt:lpstr>
      <vt:lpstr>PowerPoint Presentation</vt:lpstr>
      <vt:lpstr>ROI Analyses</vt:lpstr>
      <vt:lpstr>PowerPoint Presentation</vt:lpstr>
      <vt:lpstr>Cortex Based Alignment (CBA) Fischl 1999</vt:lpstr>
      <vt:lpstr>PowerPoint Presentation</vt:lpstr>
      <vt:lpstr>PowerPoint Presentation</vt:lpstr>
      <vt:lpstr>Cortex Based Alignment (CBA)</vt:lpstr>
      <vt:lpstr>PowerPoint Presentation</vt:lpstr>
      <vt:lpstr>http://stnava.github.io/ANTs/</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Averaging of fMRI Data</dc:title>
  <dc:creator>Microsoft Office User</dc:creator>
  <cp:lastModifiedBy>Microsoft Office User</cp:lastModifiedBy>
  <cp:revision>8</cp:revision>
  <dcterms:created xsi:type="dcterms:W3CDTF">2017-05-25T04:01:53Z</dcterms:created>
  <dcterms:modified xsi:type="dcterms:W3CDTF">2017-05-25T04:45:00Z</dcterms:modified>
</cp:coreProperties>
</file>